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8"/>
  </p:notesMasterIdLst>
  <p:sldIdLst>
    <p:sldId id="1854" r:id="rId5"/>
    <p:sldId id="1859" r:id="rId6"/>
    <p:sldId id="2147327680" r:id="rId7"/>
    <p:sldId id="1855" r:id="rId8"/>
    <p:sldId id="2147327695" r:id="rId9"/>
    <p:sldId id="1861" r:id="rId10"/>
    <p:sldId id="1862" r:id="rId11"/>
    <p:sldId id="1863" r:id="rId12"/>
    <p:sldId id="1864" r:id="rId13"/>
    <p:sldId id="1865" r:id="rId14"/>
    <p:sldId id="1866" r:id="rId15"/>
    <p:sldId id="1867" r:id="rId16"/>
    <p:sldId id="1868" r:id="rId17"/>
    <p:sldId id="1869" r:id="rId18"/>
    <p:sldId id="1870" r:id="rId19"/>
    <p:sldId id="1871" r:id="rId20"/>
    <p:sldId id="1872" r:id="rId21"/>
    <p:sldId id="1874" r:id="rId22"/>
    <p:sldId id="1875" r:id="rId23"/>
    <p:sldId id="270" r:id="rId24"/>
    <p:sldId id="2147327677" r:id="rId25"/>
    <p:sldId id="2147327694" r:id="rId26"/>
    <p:sldId id="214732767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163442-F286-172A-646F-BF7FB8052BBF}" name="Alan Dodkowitz" initials="" userId="S::alan.dodkowitz@safalpartners.com::77e67509-39e7-4278-826a-eddbfd8246a9" providerId="AD"/>
  <p188:author id="{1C363978-593C-497C-1A28-B2866C017889}" name="Lauren Fraulo" initials="LF" userId="S::Lauren.Fraulo@safalpartners.com::d323c613-e09b-4858-ba6f-779347ece142" providerId="AD"/>
  <p188:author id="{F5CDE29B-3EFC-D5BE-8DDE-F756FF4E4250}" name="Jana Bauer" initials="JB" userId="S::jana.bauer@safalpartners.com::f18a3f3c-4c69-4a10-b4b6-ac99762a0cf5" providerId="AD"/>
  <p188:author id="{9AA8A9E6-750B-0D53-4F09-EC94EA8EA84D}" name="Melissa Schroeder" initials="MS" userId="S::melissa.schroeder@safalpartners.com::590f9e0c-fa90-41d2-bf1c-7c116054164a"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19EF06-5B86-4EC7-B598-E39EA344725A}" v="11" dt="2025-04-02T14:54:41.9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0743" autoAdjust="0"/>
  </p:normalViewPr>
  <p:slideViewPr>
    <p:cSldViewPr snapToGrid="0">
      <p:cViewPr varScale="1">
        <p:scale>
          <a:sx n="75" d="100"/>
          <a:sy n="75" d="100"/>
        </p:scale>
        <p:origin x="134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C545E3-E407-4552-9B2D-D05D39E1BE65}" type="datetimeFigureOut">
              <a:rPr lang="en-US" smtClean="0"/>
              <a:t>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BF67AA-1C2E-449C-82CC-17EDA6642073}" type="slidenum">
              <a:rPr lang="en-US" smtClean="0"/>
              <a:t>‹#›</a:t>
            </a:fld>
            <a:endParaRPr lang="en-US"/>
          </a:p>
        </p:txBody>
      </p:sp>
    </p:spTree>
    <p:extLst>
      <p:ext uri="{BB962C8B-B14F-4D97-AF65-F5344CB8AC3E}">
        <p14:creationId xmlns:p14="http://schemas.microsoft.com/office/powerpoint/2010/main" val="3979049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F83F79-3B3C-419D-B1C7-D59B9663A31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77049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F83F79-3B3C-419D-B1C7-D59B9663A31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6061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F83F79-3B3C-419D-B1C7-D59B9663A31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85413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F83F79-3B3C-419D-B1C7-D59B9663A31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12461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F83F79-3B3C-419D-B1C7-D59B9663A31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99631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F83F79-3B3C-419D-B1C7-D59B9663A31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42268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F83F79-3B3C-419D-B1C7-D59B9663A31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39140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F83F79-3B3C-419D-B1C7-D59B9663A31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869315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13.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8.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10.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9A577-8D88-F00D-1605-4D3BA5A34B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E40539-4AD6-3E39-E31E-CA73BF32F8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7E95C0-6CC0-89F2-4A22-919D93C7401D}"/>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2925ABA-E350-4952-AD60-0BD4E00778CD}" type="datetimeFigureOut">
              <a:rPr lang="en-US" smtClean="0"/>
              <a:pPr/>
              <a:t>4/2/2025</a:t>
            </a:fld>
            <a:endParaRPr lang="en-US"/>
          </a:p>
        </p:txBody>
      </p:sp>
      <p:sp>
        <p:nvSpPr>
          <p:cNvPr id="5" name="Footer Placeholder 4">
            <a:extLst>
              <a:ext uri="{FF2B5EF4-FFF2-40B4-BE49-F238E27FC236}">
                <a16:creationId xmlns:a16="http://schemas.microsoft.com/office/drawing/2014/main" id="{2DFD50D3-9C41-8F81-0BC3-CD2FF7F9C406}"/>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a:extLst>
              <a:ext uri="{FF2B5EF4-FFF2-40B4-BE49-F238E27FC236}">
                <a16:creationId xmlns:a16="http://schemas.microsoft.com/office/drawing/2014/main" id="{B91B3E21-E903-6A03-C83C-1A9C24744C6C}"/>
              </a:ext>
            </a:extLst>
          </p:cNvPr>
          <p:cNvSpPr>
            <a:spLocks noGrp="1"/>
          </p:cNvSpPr>
          <p:nvPr>
            <p:ph type="sldNum" sz="quarter" idx="12"/>
          </p:nvPr>
        </p:nvSpPr>
        <p:spPr/>
        <p:txBody>
          <a:bodyPr/>
          <a:lstStyle/>
          <a:p>
            <a:fld id="{405EBF48-9508-4AE9-9B4A-5A1892C14165}" type="slidenum">
              <a:rPr lang="en-US" smtClean="0"/>
              <a:t>‹#›</a:t>
            </a:fld>
            <a:endParaRPr lang="en-US"/>
          </a:p>
        </p:txBody>
      </p:sp>
      <p:pic>
        <p:nvPicPr>
          <p:cNvPr id="7" name="Picture 6" descr="Title page with a close-up of two hands shaking as a greeting and shows the Safal Partners' logo and Center of Excellence Seal.">
            <a:extLst>
              <a:ext uri="{FF2B5EF4-FFF2-40B4-BE49-F238E27FC236}">
                <a16:creationId xmlns:a16="http://schemas.microsoft.com/office/drawing/2014/main" id="{D79A9817-D988-E165-64FA-E61079E1B29B}"/>
              </a:ext>
            </a:extLst>
          </p:cNvPr>
          <p:cNvPicPr>
            <a:picLocks noChangeAspect="1"/>
          </p:cNvPicPr>
          <p:nvPr userDrawn="1"/>
        </p:nvPicPr>
        <p:blipFill>
          <a:blip r:embed="rId2"/>
          <a:stretch>
            <a:fillRect/>
          </a:stretch>
        </p:blipFill>
        <p:spPr>
          <a:xfrm>
            <a:off x="6350" y="0"/>
            <a:ext cx="12185650" cy="6861574"/>
          </a:xfrm>
          <a:prstGeom prst="rect">
            <a:avLst/>
          </a:prstGeom>
        </p:spPr>
      </p:pic>
      <p:pic>
        <p:nvPicPr>
          <p:cNvPr id="8" name="Picture 7" descr="Close-up of a handshake&#10;&#10;Description automatically generated">
            <a:extLst>
              <a:ext uri="{FF2B5EF4-FFF2-40B4-BE49-F238E27FC236}">
                <a16:creationId xmlns:a16="http://schemas.microsoft.com/office/drawing/2014/main" id="{51556559-BF7D-F1BF-4791-B63F2B86F488}"/>
              </a:ext>
            </a:extLst>
          </p:cNvPr>
          <p:cNvPicPr>
            <a:picLocks noChangeAspect="1"/>
          </p:cNvPicPr>
          <p:nvPr userDrawn="1"/>
        </p:nvPicPr>
        <p:blipFill>
          <a:blip r:embed="rId3">
            <a:duotone>
              <a:prstClr val="black"/>
              <a:schemeClr val="accent5">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640080" y="628188"/>
            <a:ext cx="10929299" cy="6316714"/>
          </a:xfrm>
          <a:prstGeom prst="rect">
            <a:avLst/>
          </a:prstGeom>
        </p:spPr>
      </p:pic>
      <p:sp>
        <p:nvSpPr>
          <p:cNvPr id="9" name="Isosceles Triangle 8">
            <a:extLst>
              <a:ext uri="{FF2B5EF4-FFF2-40B4-BE49-F238E27FC236}">
                <a16:creationId xmlns:a16="http://schemas.microsoft.com/office/drawing/2014/main" id="{E883B995-E7CA-048B-1AD6-58FED6BFBC99}"/>
              </a:ext>
            </a:extLst>
          </p:cNvPr>
          <p:cNvSpPr/>
          <p:nvPr userDrawn="1"/>
        </p:nvSpPr>
        <p:spPr>
          <a:xfrm rot="20691595">
            <a:off x="-3368713" y="-2793227"/>
            <a:ext cx="8489148" cy="3855172"/>
          </a:xfrm>
          <a:prstGeom prst="triangle">
            <a:avLst/>
          </a:prstGeom>
          <a:solidFill>
            <a:srgbClr val="FAA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25ACE32-0760-CF5D-A2EA-49432872CA41}"/>
              </a:ext>
            </a:extLst>
          </p:cNvPr>
          <p:cNvGrpSpPr/>
          <p:nvPr userDrawn="1"/>
        </p:nvGrpSpPr>
        <p:grpSpPr>
          <a:xfrm>
            <a:off x="3980185" y="3340592"/>
            <a:ext cx="4231630" cy="1409191"/>
            <a:chOff x="4392326" y="3605739"/>
            <a:chExt cx="4231630" cy="1409191"/>
          </a:xfrm>
        </p:grpSpPr>
        <p:sp>
          <p:nvSpPr>
            <p:cNvPr id="11" name="Oval 10">
              <a:extLst>
                <a:ext uri="{FF2B5EF4-FFF2-40B4-BE49-F238E27FC236}">
                  <a16:creationId xmlns:a16="http://schemas.microsoft.com/office/drawing/2014/main" id="{BA84DCF2-B4D7-F293-A123-53837DB847E7}"/>
                </a:ext>
              </a:extLst>
            </p:cNvPr>
            <p:cNvSpPr/>
            <p:nvPr/>
          </p:nvSpPr>
          <p:spPr>
            <a:xfrm>
              <a:off x="7200437" y="3605739"/>
              <a:ext cx="1423519" cy="140919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ue and yellow circle with white text&#10;&#10;Description automatically generated">
              <a:extLst>
                <a:ext uri="{FF2B5EF4-FFF2-40B4-BE49-F238E27FC236}">
                  <a16:creationId xmlns:a16="http://schemas.microsoft.com/office/drawing/2014/main" id="{F4F06F74-700B-EA4B-5E1D-C06ED2D8F2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5384" y="3633931"/>
              <a:ext cx="1363241" cy="1363241"/>
            </a:xfrm>
            <a:prstGeom prst="rect">
              <a:avLst/>
            </a:prstGeom>
          </p:spPr>
        </p:pic>
        <p:pic>
          <p:nvPicPr>
            <p:cNvPr id="13" name="Picture 12" descr="A black and white logo&#10;&#10;Description automatically generated">
              <a:extLst>
                <a:ext uri="{FF2B5EF4-FFF2-40B4-BE49-F238E27FC236}">
                  <a16:creationId xmlns:a16="http://schemas.microsoft.com/office/drawing/2014/main" id="{D2B7B062-A7A1-C11A-A89A-3BBAB70942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2326" y="3843721"/>
              <a:ext cx="2556761" cy="991525"/>
            </a:xfrm>
            <a:prstGeom prst="rect">
              <a:avLst/>
            </a:prstGeom>
          </p:spPr>
        </p:pic>
      </p:grpSp>
      <p:sp>
        <p:nvSpPr>
          <p:cNvPr id="17" name="Text Placeholder 14">
            <a:extLst>
              <a:ext uri="{FF2B5EF4-FFF2-40B4-BE49-F238E27FC236}">
                <a16:creationId xmlns:a16="http://schemas.microsoft.com/office/drawing/2014/main" id="{F914FDC6-4DBF-380C-E69C-D94448BE1354}"/>
              </a:ext>
            </a:extLst>
          </p:cNvPr>
          <p:cNvSpPr>
            <a:spLocks noGrp="1"/>
          </p:cNvSpPr>
          <p:nvPr>
            <p:ph type="body" sz="quarter" idx="14"/>
          </p:nvPr>
        </p:nvSpPr>
        <p:spPr>
          <a:xfrm>
            <a:off x="2358187" y="5004313"/>
            <a:ext cx="7475626" cy="1463065"/>
          </a:xfrm>
        </p:spPr>
        <p:txBody>
          <a:bodyPr>
            <a:normAutofit/>
          </a:bodyPr>
          <a:lstStyle>
            <a:lvl1pPr marL="0" indent="0" algn="ctr">
              <a:buNone/>
              <a:defRPr sz="3200">
                <a:solidFill>
                  <a:schemeClr val="bg1"/>
                </a:solidFill>
              </a:defRPr>
            </a:lvl1pPr>
          </a:lstStyle>
          <a:p>
            <a:pPr lvl="0"/>
            <a:endParaRPr lang="en-US"/>
          </a:p>
        </p:txBody>
      </p:sp>
      <p:sp>
        <p:nvSpPr>
          <p:cNvPr id="15" name="Text Placeholder 14">
            <a:extLst>
              <a:ext uri="{FF2B5EF4-FFF2-40B4-BE49-F238E27FC236}">
                <a16:creationId xmlns:a16="http://schemas.microsoft.com/office/drawing/2014/main" id="{902EB8A8-F61D-71FC-0C6F-7D5D5A5CD933}"/>
              </a:ext>
            </a:extLst>
          </p:cNvPr>
          <p:cNvSpPr>
            <a:spLocks noGrp="1"/>
          </p:cNvSpPr>
          <p:nvPr>
            <p:ph type="body" sz="quarter" idx="13"/>
          </p:nvPr>
        </p:nvSpPr>
        <p:spPr>
          <a:xfrm>
            <a:off x="2436471" y="1589698"/>
            <a:ext cx="7475626" cy="1463065"/>
          </a:xfrm>
        </p:spPr>
        <p:txBody>
          <a:bodyPr>
            <a:normAutofit/>
          </a:bodyPr>
          <a:lstStyle>
            <a:lvl1pPr marL="0" indent="0" algn="ctr">
              <a:buNone/>
              <a:defRPr sz="4400">
                <a:solidFill>
                  <a:schemeClr val="bg1"/>
                </a:solidFill>
              </a:defRPr>
            </a:lvl1pPr>
          </a:lstStyle>
          <a:p>
            <a:pPr lvl="0"/>
            <a:endParaRPr lang="en-US"/>
          </a:p>
        </p:txBody>
      </p:sp>
      <p:sp>
        <p:nvSpPr>
          <p:cNvPr id="19" name="Isosceles Triangle 18">
            <a:extLst>
              <a:ext uri="{FF2B5EF4-FFF2-40B4-BE49-F238E27FC236}">
                <a16:creationId xmlns:a16="http://schemas.microsoft.com/office/drawing/2014/main" id="{0D0FE85B-93B3-E74E-FBB6-AD93969234BB}"/>
              </a:ext>
            </a:extLst>
          </p:cNvPr>
          <p:cNvSpPr/>
          <p:nvPr userDrawn="1"/>
        </p:nvSpPr>
        <p:spPr>
          <a:xfrm rot="9934473">
            <a:off x="5966227" y="6034249"/>
            <a:ext cx="8489148" cy="3855172"/>
          </a:xfrm>
          <a:prstGeom prst="triangle">
            <a:avLst/>
          </a:prstGeom>
          <a:solidFill>
            <a:srgbClr val="FAA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6048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2025</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Receive</a:t>
            </a:r>
            <a:r>
              <a:rPr lang="en-US" sz="2800">
                <a:latin typeface="Aptos" panose="020B0004020202020204" pitchFamily="34" charset="0"/>
              </a:rPr>
              <a:t> no-cost expert TA,  </a:t>
            </a:r>
            <a:br>
              <a:rPr lang="en-US" sz="2800">
                <a:latin typeface="Aptos" panose="020B0004020202020204" pitchFamily="34" charset="0"/>
              </a:rPr>
            </a:br>
            <a:r>
              <a:rPr lang="en-US" sz="2800">
                <a:latin typeface="Aptos" panose="020B0004020202020204" pitchFamily="34"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Network </a:t>
            </a:r>
            <a:r>
              <a:rPr lang="en-US" sz="2800">
                <a:latin typeface="Aptos" panose="020B0004020202020204" pitchFamily="34" charset="0"/>
              </a:rPr>
              <a:t>with potential </a:t>
            </a:r>
            <a:br>
              <a:rPr lang="en-US" sz="2800">
                <a:latin typeface="Aptos" panose="020B0004020202020204" pitchFamily="34" charset="0"/>
              </a:rPr>
            </a:br>
            <a:r>
              <a:rPr lang="en-US" sz="2800">
                <a:latin typeface="Aptos" panose="020B0004020202020204" pitchFamily="34"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Aptos" panose="020B0004020202020204" pitchFamily="34" charset="0"/>
              </a:rPr>
              <a:t>Be </a:t>
            </a:r>
            <a:r>
              <a:rPr lang="en-US" sz="2800">
                <a:latin typeface="Aptos" panose="020B0004020202020204" pitchFamily="34" charset="0"/>
              </a:rPr>
              <a:t>nationally recognized for </a:t>
            </a:r>
            <a:br>
              <a:rPr lang="en-US" sz="2800">
                <a:latin typeface="Aptos" panose="020B0004020202020204" pitchFamily="34" charset="0"/>
              </a:rPr>
            </a:br>
            <a:r>
              <a:rPr lang="en-US" sz="2800">
                <a:latin typeface="Aptos" panose="020B0004020202020204" pitchFamily="34" charset="0"/>
              </a:rPr>
              <a:t>your work</a:t>
            </a:r>
            <a:endParaRPr lang="en-US" sz="2800">
              <a:latin typeface="Aptos" panose="020B0004020202020204" pitchFamily="34" charset="0"/>
              <a:ea typeface="Raleway"/>
              <a:cs typeface="Raleway"/>
              <a:sym typeface="Raleway"/>
            </a:endParaRPr>
          </a:p>
        </p:txBody>
      </p:sp>
      <p:sp>
        <p:nvSpPr>
          <p:cNvPr id="2" name="Rectangle 1">
            <a:extLst>
              <a:ext uri="{FF2B5EF4-FFF2-40B4-BE49-F238E27FC236}">
                <a16:creationId xmlns:a16="http://schemas.microsoft.com/office/drawing/2014/main" id="{CA47D11A-CCD6-AD10-7F9B-85A02BDD950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A43D0815-0AF7-B31E-A2FB-798F0422237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3" name="Rectangle 2">
            <a:extLst>
              <a:ext uri="{FF2B5EF4-FFF2-40B4-BE49-F238E27FC236}">
                <a16:creationId xmlns:a16="http://schemas.microsoft.com/office/drawing/2014/main" id="{5A9BC942-3061-7AA5-70D4-077E9C596ACD}"/>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text on a black background&#10;&#10;Description automatically generated">
            <a:extLst>
              <a:ext uri="{FF2B5EF4-FFF2-40B4-BE49-F238E27FC236}">
                <a16:creationId xmlns:a16="http://schemas.microsoft.com/office/drawing/2014/main" id="{B90431A5-956A-3296-C21F-095BBA88736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2629108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2025</a:t>
            </a:r>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Answers </a:t>
            </a:r>
            <a:r>
              <a:rPr lang="en-US" sz="2800" b="0">
                <a:solidFill>
                  <a:schemeClr val="tx1"/>
                </a:solidFill>
                <a:latin typeface="Aptos" panose="020B0004020202020204" pitchFamily="34" charset="0"/>
              </a:rPr>
              <a:t>to building strategic partnerships to expand RA</a:t>
            </a:r>
            <a:endParaRPr lang="en-US" sz="2800">
              <a:solidFill>
                <a:schemeClr val="tx1"/>
              </a:solidFill>
              <a:latin typeface="Aptos" panose="020B0004020202020204" pitchFamily="34"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Solutions </a:t>
            </a:r>
            <a:r>
              <a:rPr lang="en-US" sz="2800" b="0">
                <a:solidFill>
                  <a:schemeClr val="tx1"/>
                </a:solidFill>
                <a:latin typeface="Aptos" panose="020B0004020202020204" pitchFamily="34" charset="0"/>
              </a:rPr>
              <a:t>to effectively build a sustainable RA program</a:t>
            </a:r>
            <a:endParaRPr lang="en-US" sz="2800">
              <a:solidFill>
                <a:schemeClr val="tx1"/>
              </a:solidFill>
              <a:latin typeface="Aptos" panose="020B0004020202020204" pitchFamily="34"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Aptos" panose="020B0004020202020204" pitchFamily="34" charset="0"/>
              </a:rPr>
              <a:t>Align </a:t>
            </a:r>
            <a:r>
              <a:rPr lang="en-US" sz="2800">
                <a:solidFill>
                  <a:schemeClr val="tx1"/>
                </a:solidFill>
                <a:latin typeface="Aptos" panose="020B0004020202020204" pitchFamily="34" charset="0"/>
              </a:rPr>
              <a:t>with your local workforce and/or education systems</a:t>
            </a:r>
            <a:endParaRPr lang="en-US" sz="2800">
              <a:solidFill>
                <a:schemeClr val="tx1"/>
              </a:solidFill>
              <a:latin typeface="Aptos" panose="020B0004020202020204" pitchFamily="34" charset="0"/>
              <a:ea typeface="Raleway"/>
              <a:cs typeface="Raleway"/>
              <a:sym typeface="Raleway"/>
            </a:endParaRPr>
          </a:p>
        </p:txBody>
      </p:sp>
      <p:sp>
        <p:nvSpPr>
          <p:cNvPr id="4" name="Rectangle 3">
            <a:extLst>
              <a:ext uri="{FF2B5EF4-FFF2-40B4-BE49-F238E27FC236}">
                <a16:creationId xmlns:a16="http://schemas.microsoft.com/office/drawing/2014/main" id="{701FACF1-2F47-511F-4E8F-3365B25FCA00}"/>
              </a:ext>
            </a:extLst>
          </p:cNvPr>
          <p:cNvSpPr/>
          <p:nvPr userDrawn="1"/>
        </p:nvSpPr>
        <p:spPr>
          <a:xfrm>
            <a:off x="3785718" y="583109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5A33E3-E7E9-1305-EE40-F5B5CA24AE2A}"/>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FA05F7C5-BA0E-DE7E-A587-C60A370ECF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Rectangle 4">
            <a:extLst>
              <a:ext uri="{FF2B5EF4-FFF2-40B4-BE49-F238E27FC236}">
                <a16:creationId xmlns:a16="http://schemas.microsoft.com/office/drawing/2014/main" id="{A9223323-A791-3E6F-E9B3-8CCA882362D3}"/>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text on a black background&#10;&#10;Description automatically generated">
            <a:extLst>
              <a:ext uri="{FF2B5EF4-FFF2-40B4-BE49-F238E27FC236}">
                <a16:creationId xmlns:a16="http://schemas.microsoft.com/office/drawing/2014/main" id="{C0779511-95E1-BBC2-8835-203D3AB1425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4130510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2025</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4"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
        <p:nvSpPr>
          <p:cNvPr id="13" name="Rectangle 12">
            <a:extLst>
              <a:ext uri="{FF2B5EF4-FFF2-40B4-BE49-F238E27FC236}">
                <a16:creationId xmlns:a16="http://schemas.microsoft.com/office/drawing/2014/main" id="{A2381B53-52B1-0D90-C8AA-DF893007495E}"/>
              </a:ext>
            </a:extLst>
          </p:cNvPr>
          <p:cNvSpPr/>
          <p:nvPr userDrawn="1"/>
        </p:nvSpPr>
        <p:spPr>
          <a:xfrm>
            <a:off x="2994382" y="6296387"/>
            <a:ext cx="198587" cy="2138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A49F7EB9-F172-6A4A-3A08-3F3D443B4C4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19325" y="5952745"/>
            <a:ext cx="809206" cy="809206"/>
          </a:xfrm>
          <a:prstGeom prst="rect">
            <a:avLst/>
          </a:prstGeom>
        </p:spPr>
      </p:pic>
      <p:sp>
        <p:nvSpPr>
          <p:cNvPr id="8" name="Rectangle 7">
            <a:extLst>
              <a:ext uri="{FF2B5EF4-FFF2-40B4-BE49-F238E27FC236}">
                <a16:creationId xmlns:a16="http://schemas.microsoft.com/office/drawing/2014/main" id="{50B868E3-A376-06B3-7833-D3DF1D56CD25}"/>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yellow text on a black background&#10;&#10;Description automatically generated">
            <a:extLst>
              <a:ext uri="{FF2B5EF4-FFF2-40B4-BE49-F238E27FC236}">
                <a16:creationId xmlns:a16="http://schemas.microsoft.com/office/drawing/2014/main" id="{0EDFFAF7-6129-0016-47AE-A94DAE8E195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3475832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CEDA0EA-5BCC-0531-4E1C-00CABC623219}"/>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circle with white text&#10;&#10;Description automatically generated">
            <a:extLst>
              <a:ext uri="{FF2B5EF4-FFF2-40B4-BE49-F238E27FC236}">
                <a16:creationId xmlns:a16="http://schemas.microsoft.com/office/drawing/2014/main" id="{141EC0C0-A01A-4CBE-C85B-588FD76E8C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8" name="Rectangle 7">
            <a:extLst>
              <a:ext uri="{FF2B5EF4-FFF2-40B4-BE49-F238E27FC236}">
                <a16:creationId xmlns:a16="http://schemas.microsoft.com/office/drawing/2014/main" id="{1A9BE1BE-D1DD-35E6-9804-D92B3643B34C}"/>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ue and yellow text on a black background&#10;&#10;Description automatically generated">
            <a:extLst>
              <a:ext uri="{FF2B5EF4-FFF2-40B4-BE49-F238E27FC236}">
                <a16:creationId xmlns:a16="http://schemas.microsoft.com/office/drawing/2014/main" id="{671599B6-21AA-99AD-AEDC-E7ACEA629FB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20748890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2" name="Rectangle 1">
            <a:extLst>
              <a:ext uri="{FF2B5EF4-FFF2-40B4-BE49-F238E27FC236}">
                <a16:creationId xmlns:a16="http://schemas.microsoft.com/office/drawing/2014/main" id="{EED65924-343C-9527-CBB7-E3F5F4CA70D0}"/>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yellow circle with white text&#10;&#10;Description automatically generated">
            <a:extLst>
              <a:ext uri="{FF2B5EF4-FFF2-40B4-BE49-F238E27FC236}">
                <a16:creationId xmlns:a16="http://schemas.microsoft.com/office/drawing/2014/main" id="{24F748F0-C51A-BEDF-CA10-D4B4C0CDA7A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Rectangle 4">
            <a:extLst>
              <a:ext uri="{FF2B5EF4-FFF2-40B4-BE49-F238E27FC236}">
                <a16:creationId xmlns:a16="http://schemas.microsoft.com/office/drawing/2014/main" id="{47E75595-9513-170A-6EDA-9D9CCBEFF248}"/>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yellow text on a black background&#10;&#10;Description automatically generated">
            <a:extLst>
              <a:ext uri="{FF2B5EF4-FFF2-40B4-BE49-F238E27FC236}">
                <a16:creationId xmlns:a16="http://schemas.microsoft.com/office/drawing/2014/main" id="{E4B51792-0220-9FD3-78F3-D797AE7E4CC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27204833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Objectives">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a:t>Enter Title for Objectives Slide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nchor="ctr"/>
          <a:lstStyle>
            <a:lvl1pPr marL="365760" indent="-365760">
              <a:buFont typeface="Wingdings 2" panose="05020102010507070707" pitchFamily="18" charset="2"/>
              <a:buChar char=""/>
              <a:defRPr/>
            </a:lvl1pPr>
            <a:lvl2pPr marL="822960">
              <a:defRPr/>
            </a:lvl2pPr>
            <a:lvl3pPr marL="1280160">
              <a:defRPr/>
            </a:lvl3pPr>
            <a:lvl4pPr marL="1737360">
              <a:defRPr/>
            </a:lvl4pPr>
            <a:lvl5pPr marL="21945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grpSp>
        <p:nvGrpSpPr>
          <p:cNvPr id="2" name="Top Corner Embellishment">
            <a:extLst>
              <a:ext uri="{FF2B5EF4-FFF2-40B4-BE49-F238E27FC236}">
                <a16:creationId xmlns:a16="http://schemas.microsoft.com/office/drawing/2014/main" id="{4F555946-CB04-9F04-9975-1135ED49DE7F}"/>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8" name="Freeform: Shape 7">
              <a:extLst>
                <a:ext uri="{FF2B5EF4-FFF2-40B4-BE49-F238E27FC236}">
                  <a16:creationId xmlns:a16="http://schemas.microsoft.com/office/drawing/2014/main" id="{BA7CB6B3-2CD5-6A36-BFAD-413E7C246B02}"/>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A55941D6-52C7-4A65-8DF9-81C5ECE7DA0D}"/>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2B7E73F1-C4F0-E444-8297-33929C1BAE7F}"/>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91" name="Text Placeholder 190">
            <a:extLst>
              <a:ext uri="{FF2B5EF4-FFF2-40B4-BE49-F238E27FC236}">
                <a16:creationId xmlns:a16="http://schemas.microsoft.com/office/drawing/2014/main" id="{2BFF4C1B-7199-F8CC-DFBF-CB4D9E202069}"/>
              </a:ext>
            </a:extLst>
          </p:cNvPr>
          <p:cNvSpPr>
            <a:spLocks noGrp="1"/>
          </p:cNvSpPr>
          <p:nvPr>
            <p:ph type="body" sz="quarter" idx="13"/>
          </p:nvPr>
        </p:nvSpPr>
        <p:spPr>
          <a:xfrm>
            <a:off x="8253413" y="1492250"/>
            <a:ext cx="2635250" cy="1647825"/>
          </a:xfrm>
        </p:spPr>
        <p:txBody>
          <a:bodyPr/>
          <a:lstStyle>
            <a:lvl1pPr marL="0" indent="0">
              <a:buNone/>
              <a:defRPr/>
            </a:lvl1pPr>
          </a:lstStyle>
          <a:p>
            <a:pPr lvl="0"/>
            <a:endParaRPr lang="en-US"/>
          </a:p>
        </p:txBody>
      </p:sp>
    </p:spTree>
    <p:extLst>
      <p:ext uri="{BB962C8B-B14F-4D97-AF65-F5344CB8AC3E}">
        <p14:creationId xmlns:p14="http://schemas.microsoft.com/office/powerpoint/2010/main" val="667146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Discussion</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2025</a:t>
            </a:r>
          </a:p>
        </p:txBody>
      </p:sp>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3">
            <a:alphaModFix amt="50000"/>
          </a:blip>
          <a:srcRect t="13718" b="9028"/>
          <a:stretch/>
        </p:blipFill>
        <p:spPr>
          <a:xfrm>
            <a:off x="1358293" y="1639928"/>
            <a:ext cx="9100768" cy="4422345"/>
          </a:xfrm>
          <a:prstGeom prst="ellipse">
            <a:avLst/>
          </a:prstGeom>
          <a:ln>
            <a:noFill/>
          </a:ln>
          <a:effectLst>
            <a:softEdge rad="112500"/>
          </a:effectLst>
        </p:spPr>
      </p:pic>
      <p:sp>
        <p:nvSpPr>
          <p:cNvPr id="8" name="Rectangle 7">
            <a:extLst>
              <a:ext uri="{FF2B5EF4-FFF2-40B4-BE49-F238E27FC236}">
                <a16:creationId xmlns:a16="http://schemas.microsoft.com/office/drawing/2014/main" id="{51381A48-443E-0751-1EA8-A1061DA2F052}"/>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yellow circle with white text&#10;&#10;Description automatically generated">
            <a:extLst>
              <a:ext uri="{FF2B5EF4-FFF2-40B4-BE49-F238E27FC236}">
                <a16:creationId xmlns:a16="http://schemas.microsoft.com/office/drawing/2014/main" id="{E5D92458-15A0-A459-9C5C-D365275834C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7" name="Rectangle 6">
            <a:extLst>
              <a:ext uri="{FF2B5EF4-FFF2-40B4-BE49-F238E27FC236}">
                <a16:creationId xmlns:a16="http://schemas.microsoft.com/office/drawing/2014/main" id="{65A3933E-D1AB-0CA3-F463-1CF446693B0B}"/>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ue and yellow text on a black background&#10;&#10;Description automatically generated">
            <a:extLst>
              <a:ext uri="{FF2B5EF4-FFF2-40B4-BE49-F238E27FC236}">
                <a16:creationId xmlns:a16="http://schemas.microsoft.com/office/drawing/2014/main" id="{A1D79AAD-88F9-077C-93B5-5234F5FE6AE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588533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1825625"/>
            <a:ext cx="6290094"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Text Placeholder 4">
            <a:extLst>
              <a:ext uri="{FF2B5EF4-FFF2-40B4-BE49-F238E27FC236}">
                <a16:creationId xmlns:a16="http://schemas.microsoft.com/office/drawing/2014/main" id="{A7E64E00-8757-3F43-FF9B-3871A42E9E95}"/>
              </a:ext>
            </a:extLst>
          </p:cNvPr>
          <p:cNvSpPr>
            <a:spLocks noGrp="1"/>
          </p:cNvSpPr>
          <p:nvPr>
            <p:ph type="body" sz="quarter" idx="13"/>
          </p:nvPr>
        </p:nvSpPr>
        <p:spPr>
          <a:xfrm>
            <a:off x="657225" y="2033588"/>
            <a:ext cx="4119563" cy="3792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B19BDA62-342A-CC96-F9E6-BDE1B1A48B0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12704" y="2"/>
            <a:ext cx="12179296" cy="6857998"/>
          </a:xfrm>
          <a:prstGeom prst="rect">
            <a:avLst/>
          </a:prstGeom>
        </p:spPr>
      </p:pic>
      <p:sp>
        <p:nvSpPr>
          <p:cNvPr id="10" name="Rectangle 9">
            <a:extLst>
              <a:ext uri="{FF2B5EF4-FFF2-40B4-BE49-F238E27FC236}">
                <a16:creationId xmlns:a16="http://schemas.microsoft.com/office/drawing/2014/main" id="{46C3CF87-E359-6394-B75E-5A7D50E1FE95}"/>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C31EF54-5947-6BC7-A87F-C1D0638A46A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65231" y="5962974"/>
            <a:ext cx="859200" cy="859200"/>
          </a:xfrm>
          <a:prstGeom prst="rect">
            <a:avLst/>
          </a:prstGeom>
        </p:spPr>
      </p:pic>
    </p:spTree>
    <p:extLst>
      <p:ext uri="{BB962C8B-B14F-4D97-AF65-F5344CB8AC3E}">
        <p14:creationId xmlns:p14="http://schemas.microsoft.com/office/powerpoint/2010/main" val="40984844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hasCustomPrompt="1"/>
          </p:nvPr>
        </p:nvSpPr>
        <p:spPr>
          <a:xfrm>
            <a:off x="838200" y="1825626"/>
            <a:ext cx="1963615" cy="392522"/>
          </a:xfrm>
        </p:spPr>
        <p:txBody>
          <a:bodyPr>
            <a:normAutofit/>
          </a:bodyPr>
          <a:lstStyle>
            <a:lvl1pPr marL="0" indent="0">
              <a:buNone/>
              <a:defRPr sz="2200"/>
            </a:lvl1pPr>
          </a:lstStyle>
          <a:p>
            <a:pPr lvl="0"/>
            <a:r>
              <a:rPr lang="en-US"/>
              <a:t>Title</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010661" y="1825626"/>
            <a:ext cx="8343139" cy="411264"/>
          </a:xfrm>
        </p:spPr>
        <p:txBody>
          <a:bodyPr>
            <a:normAutofit/>
          </a:bodyPr>
          <a:lstStyle>
            <a:lvl1pPr marL="0" indent="0">
              <a:buNone/>
              <a:defRPr sz="2200"/>
            </a:lvl1pPr>
          </a:lstStyle>
          <a:p>
            <a:pPr lvl="0"/>
            <a:r>
              <a:rPr lang="en-US"/>
              <a:t>Click to edit Master text styles</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4/2/2025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9659"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2024</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16A8E8C8-A59D-3052-82ED-8C2130580D24}"/>
              </a:ext>
            </a:extLst>
          </p:cNvPr>
          <p:cNvSpPr>
            <a:spLocks noGrp="1"/>
          </p:cNvSpPr>
          <p:nvPr>
            <p:ph sz="half" idx="13" hasCustomPrompt="1"/>
          </p:nvPr>
        </p:nvSpPr>
        <p:spPr>
          <a:xfrm>
            <a:off x="838200" y="2355415"/>
            <a:ext cx="1963615" cy="392522"/>
          </a:xfrm>
        </p:spPr>
        <p:txBody>
          <a:bodyPr>
            <a:normAutofit/>
          </a:bodyPr>
          <a:lstStyle>
            <a:lvl1pPr marL="0" indent="0">
              <a:buNone/>
              <a:defRPr sz="2200"/>
            </a:lvl1pPr>
          </a:lstStyle>
          <a:p>
            <a:pPr lvl="0"/>
            <a:r>
              <a:rPr lang="en-US"/>
              <a:t>Title</a:t>
            </a:r>
          </a:p>
        </p:txBody>
      </p:sp>
      <p:sp>
        <p:nvSpPr>
          <p:cNvPr id="14" name="Content Placeholder 2">
            <a:extLst>
              <a:ext uri="{FF2B5EF4-FFF2-40B4-BE49-F238E27FC236}">
                <a16:creationId xmlns:a16="http://schemas.microsoft.com/office/drawing/2014/main" id="{64AEA849-50C0-B408-93D4-0029725736FF}"/>
              </a:ext>
            </a:extLst>
          </p:cNvPr>
          <p:cNvSpPr>
            <a:spLocks noGrp="1"/>
          </p:cNvSpPr>
          <p:nvPr>
            <p:ph sz="half" idx="14" hasCustomPrompt="1"/>
          </p:nvPr>
        </p:nvSpPr>
        <p:spPr>
          <a:xfrm>
            <a:off x="838199" y="2894380"/>
            <a:ext cx="1963615" cy="500743"/>
          </a:xfrm>
        </p:spPr>
        <p:txBody>
          <a:bodyPr>
            <a:normAutofit/>
          </a:bodyPr>
          <a:lstStyle>
            <a:lvl1pPr marL="0" indent="0">
              <a:buNone/>
              <a:defRPr sz="2200"/>
            </a:lvl1pPr>
          </a:lstStyle>
          <a:p>
            <a:pPr lvl="0"/>
            <a:r>
              <a:rPr lang="en-US"/>
              <a:t>Title</a:t>
            </a:r>
          </a:p>
        </p:txBody>
      </p:sp>
      <p:sp>
        <p:nvSpPr>
          <p:cNvPr id="15" name="Content Placeholder 2">
            <a:extLst>
              <a:ext uri="{FF2B5EF4-FFF2-40B4-BE49-F238E27FC236}">
                <a16:creationId xmlns:a16="http://schemas.microsoft.com/office/drawing/2014/main" id="{4BD77775-D4F9-407D-D724-17211D5D8195}"/>
              </a:ext>
            </a:extLst>
          </p:cNvPr>
          <p:cNvSpPr>
            <a:spLocks noGrp="1"/>
          </p:cNvSpPr>
          <p:nvPr>
            <p:ph sz="half" idx="15" hasCustomPrompt="1"/>
          </p:nvPr>
        </p:nvSpPr>
        <p:spPr>
          <a:xfrm>
            <a:off x="838198" y="3466347"/>
            <a:ext cx="1963615" cy="402865"/>
          </a:xfrm>
        </p:spPr>
        <p:txBody>
          <a:bodyPr/>
          <a:lstStyle>
            <a:lvl1pPr marL="0" indent="0">
              <a:buNone/>
              <a:defRPr sz="2200" b="0"/>
            </a:lvl1pPr>
          </a:lstStyle>
          <a:p>
            <a:pPr lvl="0"/>
            <a:r>
              <a:rPr lang="en-US"/>
              <a:t>Title</a:t>
            </a:r>
          </a:p>
        </p:txBody>
      </p:sp>
      <p:sp>
        <p:nvSpPr>
          <p:cNvPr id="16" name="Content Placeholder 2">
            <a:extLst>
              <a:ext uri="{FF2B5EF4-FFF2-40B4-BE49-F238E27FC236}">
                <a16:creationId xmlns:a16="http://schemas.microsoft.com/office/drawing/2014/main" id="{90E3CF73-4345-50F1-17DF-C6BA43670D0D}"/>
              </a:ext>
            </a:extLst>
          </p:cNvPr>
          <p:cNvSpPr>
            <a:spLocks noGrp="1"/>
          </p:cNvSpPr>
          <p:nvPr>
            <p:ph sz="half" idx="16" hasCustomPrompt="1"/>
          </p:nvPr>
        </p:nvSpPr>
        <p:spPr>
          <a:xfrm>
            <a:off x="838198" y="3967637"/>
            <a:ext cx="1963615" cy="465417"/>
          </a:xfrm>
        </p:spPr>
        <p:txBody>
          <a:bodyPr/>
          <a:lstStyle>
            <a:lvl1pPr marL="0" indent="0">
              <a:buNone/>
              <a:defRPr sz="2200"/>
            </a:lvl1pPr>
          </a:lstStyle>
          <a:p>
            <a:pPr lvl="0"/>
            <a:r>
              <a:rPr lang="en-US"/>
              <a:t>Title</a:t>
            </a:r>
          </a:p>
        </p:txBody>
      </p:sp>
      <p:sp>
        <p:nvSpPr>
          <p:cNvPr id="17" name="Content Placeholder 2">
            <a:extLst>
              <a:ext uri="{FF2B5EF4-FFF2-40B4-BE49-F238E27FC236}">
                <a16:creationId xmlns:a16="http://schemas.microsoft.com/office/drawing/2014/main" id="{BE79E00F-F09C-3CE4-E3D3-CBBB2841F245}"/>
              </a:ext>
            </a:extLst>
          </p:cNvPr>
          <p:cNvSpPr>
            <a:spLocks noGrp="1"/>
          </p:cNvSpPr>
          <p:nvPr>
            <p:ph sz="half" idx="17" hasCustomPrompt="1"/>
          </p:nvPr>
        </p:nvSpPr>
        <p:spPr>
          <a:xfrm>
            <a:off x="829403" y="4541995"/>
            <a:ext cx="1963615" cy="465417"/>
          </a:xfrm>
        </p:spPr>
        <p:txBody>
          <a:bodyPr/>
          <a:lstStyle>
            <a:lvl1pPr marL="0" indent="0">
              <a:buNone/>
              <a:defRPr sz="2200"/>
            </a:lvl1pPr>
          </a:lstStyle>
          <a:p>
            <a:pPr lvl="0"/>
            <a:r>
              <a:rPr lang="en-US"/>
              <a:t>Title</a:t>
            </a:r>
          </a:p>
        </p:txBody>
      </p:sp>
      <p:sp>
        <p:nvSpPr>
          <p:cNvPr id="18" name="Content Placeholder 2">
            <a:extLst>
              <a:ext uri="{FF2B5EF4-FFF2-40B4-BE49-F238E27FC236}">
                <a16:creationId xmlns:a16="http://schemas.microsoft.com/office/drawing/2014/main" id="{B2702E37-570C-7009-B1D6-1903AC9D9FFB}"/>
              </a:ext>
            </a:extLst>
          </p:cNvPr>
          <p:cNvSpPr>
            <a:spLocks noGrp="1"/>
          </p:cNvSpPr>
          <p:nvPr>
            <p:ph sz="half" idx="18" hasCustomPrompt="1"/>
          </p:nvPr>
        </p:nvSpPr>
        <p:spPr>
          <a:xfrm>
            <a:off x="838197" y="5089820"/>
            <a:ext cx="1963615" cy="465417"/>
          </a:xfrm>
        </p:spPr>
        <p:txBody>
          <a:bodyPr/>
          <a:lstStyle>
            <a:lvl1pPr marL="0" indent="0">
              <a:buNone/>
              <a:defRPr sz="2200"/>
            </a:lvl1pPr>
          </a:lstStyle>
          <a:p>
            <a:pPr lvl="0"/>
            <a:r>
              <a:rPr lang="en-US"/>
              <a:t>Title</a:t>
            </a:r>
          </a:p>
        </p:txBody>
      </p:sp>
      <p:sp>
        <p:nvSpPr>
          <p:cNvPr id="19" name="Content Placeholder 2">
            <a:extLst>
              <a:ext uri="{FF2B5EF4-FFF2-40B4-BE49-F238E27FC236}">
                <a16:creationId xmlns:a16="http://schemas.microsoft.com/office/drawing/2014/main" id="{7859A654-78DD-C8DB-C7E0-06809ADFF532}"/>
              </a:ext>
            </a:extLst>
          </p:cNvPr>
          <p:cNvSpPr>
            <a:spLocks noGrp="1"/>
          </p:cNvSpPr>
          <p:nvPr>
            <p:ph sz="half" idx="19" hasCustomPrompt="1"/>
          </p:nvPr>
        </p:nvSpPr>
        <p:spPr>
          <a:xfrm>
            <a:off x="838197" y="5628789"/>
            <a:ext cx="1963615" cy="465417"/>
          </a:xfrm>
        </p:spPr>
        <p:txBody>
          <a:bodyPr/>
          <a:lstStyle>
            <a:lvl1pPr marL="0" indent="0">
              <a:buNone/>
              <a:defRPr sz="2200"/>
            </a:lvl1pPr>
          </a:lstStyle>
          <a:p>
            <a:pPr lvl="0"/>
            <a:r>
              <a:rPr lang="en-US"/>
              <a:t>Title</a:t>
            </a:r>
          </a:p>
        </p:txBody>
      </p:sp>
      <p:sp>
        <p:nvSpPr>
          <p:cNvPr id="20" name="Content Placeholder 3">
            <a:extLst>
              <a:ext uri="{FF2B5EF4-FFF2-40B4-BE49-F238E27FC236}">
                <a16:creationId xmlns:a16="http://schemas.microsoft.com/office/drawing/2014/main" id="{DD7992D7-3B56-0042-555C-1E04C4CA3C37}"/>
              </a:ext>
            </a:extLst>
          </p:cNvPr>
          <p:cNvSpPr>
            <a:spLocks noGrp="1"/>
          </p:cNvSpPr>
          <p:nvPr>
            <p:ph sz="half" idx="20"/>
          </p:nvPr>
        </p:nvSpPr>
        <p:spPr>
          <a:xfrm>
            <a:off x="3010661" y="2329029"/>
            <a:ext cx="8343139" cy="411264"/>
          </a:xfrm>
        </p:spPr>
        <p:txBody>
          <a:bodyPr>
            <a:normAutofit/>
          </a:bodyPr>
          <a:lstStyle>
            <a:lvl1pPr marL="0" indent="0">
              <a:buNone/>
              <a:defRPr sz="2200"/>
            </a:lvl1pPr>
          </a:lstStyle>
          <a:p>
            <a:pPr lvl="0"/>
            <a:r>
              <a:rPr lang="en-US"/>
              <a:t>Click to edit Master text styles</a:t>
            </a:r>
          </a:p>
        </p:txBody>
      </p:sp>
      <p:sp>
        <p:nvSpPr>
          <p:cNvPr id="21" name="Content Placeholder 3">
            <a:extLst>
              <a:ext uri="{FF2B5EF4-FFF2-40B4-BE49-F238E27FC236}">
                <a16:creationId xmlns:a16="http://schemas.microsoft.com/office/drawing/2014/main" id="{6D988478-1D67-FF90-A123-37A5A8DE29B0}"/>
              </a:ext>
            </a:extLst>
          </p:cNvPr>
          <p:cNvSpPr>
            <a:spLocks noGrp="1"/>
          </p:cNvSpPr>
          <p:nvPr>
            <p:ph sz="half" idx="21"/>
          </p:nvPr>
        </p:nvSpPr>
        <p:spPr>
          <a:xfrm>
            <a:off x="2995295" y="2894380"/>
            <a:ext cx="8343139" cy="411264"/>
          </a:xfrm>
        </p:spPr>
        <p:txBody>
          <a:bodyPr>
            <a:normAutofit/>
          </a:bodyPr>
          <a:lstStyle>
            <a:lvl1pPr marL="0" indent="0">
              <a:buNone/>
              <a:defRPr sz="2200"/>
            </a:lvl1pPr>
          </a:lstStyle>
          <a:p>
            <a:pPr lvl="0"/>
            <a:r>
              <a:rPr lang="en-US"/>
              <a:t>Click to edit Master text styles</a:t>
            </a:r>
          </a:p>
        </p:txBody>
      </p:sp>
      <p:sp>
        <p:nvSpPr>
          <p:cNvPr id="22" name="Content Placeholder 3">
            <a:extLst>
              <a:ext uri="{FF2B5EF4-FFF2-40B4-BE49-F238E27FC236}">
                <a16:creationId xmlns:a16="http://schemas.microsoft.com/office/drawing/2014/main" id="{3C4F53B8-A5ED-FC6E-8A72-D6107C0299D1}"/>
              </a:ext>
            </a:extLst>
          </p:cNvPr>
          <p:cNvSpPr>
            <a:spLocks noGrp="1"/>
          </p:cNvSpPr>
          <p:nvPr>
            <p:ph sz="half" idx="22"/>
          </p:nvPr>
        </p:nvSpPr>
        <p:spPr>
          <a:xfrm>
            <a:off x="2995295" y="3466347"/>
            <a:ext cx="8343139" cy="411264"/>
          </a:xfrm>
        </p:spPr>
        <p:txBody>
          <a:bodyPr>
            <a:normAutofit/>
          </a:bodyPr>
          <a:lstStyle>
            <a:lvl1pPr marL="0" indent="0">
              <a:buNone/>
              <a:defRPr sz="2200"/>
            </a:lvl1pPr>
          </a:lstStyle>
          <a:p>
            <a:pPr lvl="0"/>
            <a:r>
              <a:rPr lang="en-US"/>
              <a:t>Click to edit Master text styles</a:t>
            </a:r>
          </a:p>
        </p:txBody>
      </p:sp>
      <p:sp>
        <p:nvSpPr>
          <p:cNvPr id="23" name="Content Placeholder 3">
            <a:extLst>
              <a:ext uri="{FF2B5EF4-FFF2-40B4-BE49-F238E27FC236}">
                <a16:creationId xmlns:a16="http://schemas.microsoft.com/office/drawing/2014/main" id="{45E8100D-80C1-B096-5B7A-80730DD40A94}"/>
              </a:ext>
            </a:extLst>
          </p:cNvPr>
          <p:cNvSpPr>
            <a:spLocks noGrp="1"/>
          </p:cNvSpPr>
          <p:nvPr>
            <p:ph sz="half" idx="23"/>
          </p:nvPr>
        </p:nvSpPr>
        <p:spPr>
          <a:xfrm>
            <a:off x="2995294" y="3963134"/>
            <a:ext cx="8343139" cy="411264"/>
          </a:xfrm>
        </p:spPr>
        <p:txBody>
          <a:bodyPr>
            <a:normAutofit/>
          </a:bodyPr>
          <a:lstStyle>
            <a:lvl1pPr marL="0" indent="0">
              <a:buNone/>
              <a:defRPr sz="2200"/>
            </a:lvl1pPr>
          </a:lstStyle>
          <a:p>
            <a:pPr lvl="0"/>
            <a:r>
              <a:rPr lang="en-US"/>
              <a:t>Click to edit Master text styles</a:t>
            </a:r>
          </a:p>
        </p:txBody>
      </p:sp>
      <p:sp>
        <p:nvSpPr>
          <p:cNvPr id="24" name="Content Placeholder 3">
            <a:extLst>
              <a:ext uri="{FF2B5EF4-FFF2-40B4-BE49-F238E27FC236}">
                <a16:creationId xmlns:a16="http://schemas.microsoft.com/office/drawing/2014/main" id="{C506B2BF-EDEF-684E-BFA6-355962720108}"/>
              </a:ext>
            </a:extLst>
          </p:cNvPr>
          <p:cNvSpPr>
            <a:spLocks noGrp="1"/>
          </p:cNvSpPr>
          <p:nvPr>
            <p:ph sz="half" idx="24"/>
          </p:nvPr>
        </p:nvSpPr>
        <p:spPr>
          <a:xfrm>
            <a:off x="2995293" y="4539029"/>
            <a:ext cx="8343139" cy="411264"/>
          </a:xfrm>
        </p:spPr>
        <p:txBody>
          <a:bodyPr>
            <a:normAutofit/>
          </a:bodyPr>
          <a:lstStyle>
            <a:lvl1pPr marL="0" indent="0">
              <a:buNone/>
              <a:defRPr sz="2200"/>
            </a:lvl1pPr>
          </a:lstStyle>
          <a:p>
            <a:pPr lvl="0"/>
            <a:r>
              <a:rPr lang="en-US"/>
              <a:t>Click to edit Master text styles</a:t>
            </a:r>
          </a:p>
        </p:txBody>
      </p:sp>
      <p:sp>
        <p:nvSpPr>
          <p:cNvPr id="25" name="Content Placeholder 3">
            <a:extLst>
              <a:ext uri="{FF2B5EF4-FFF2-40B4-BE49-F238E27FC236}">
                <a16:creationId xmlns:a16="http://schemas.microsoft.com/office/drawing/2014/main" id="{48D4D098-5F57-925E-56BA-5EE55D90946A}"/>
              </a:ext>
            </a:extLst>
          </p:cNvPr>
          <p:cNvSpPr>
            <a:spLocks noGrp="1"/>
          </p:cNvSpPr>
          <p:nvPr>
            <p:ph sz="half" idx="25"/>
          </p:nvPr>
        </p:nvSpPr>
        <p:spPr>
          <a:xfrm>
            <a:off x="2995293" y="5082494"/>
            <a:ext cx="8343139" cy="411264"/>
          </a:xfrm>
        </p:spPr>
        <p:txBody>
          <a:bodyPr>
            <a:normAutofit/>
          </a:bodyPr>
          <a:lstStyle>
            <a:lvl1pPr marL="0" indent="0">
              <a:buNone/>
              <a:defRPr sz="2200"/>
            </a:lvl1pPr>
          </a:lstStyle>
          <a:p>
            <a:pPr lvl="0"/>
            <a:r>
              <a:rPr lang="en-US"/>
              <a:t>Click to edit Master text styles</a:t>
            </a:r>
          </a:p>
        </p:txBody>
      </p:sp>
      <p:sp>
        <p:nvSpPr>
          <p:cNvPr id="26" name="Content Placeholder 3">
            <a:extLst>
              <a:ext uri="{FF2B5EF4-FFF2-40B4-BE49-F238E27FC236}">
                <a16:creationId xmlns:a16="http://schemas.microsoft.com/office/drawing/2014/main" id="{6CFE2660-A5A0-9E10-E7A6-AA4AD2335DA1}"/>
              </a:ext>
            </a:extLst>
          </p:cNvPr>
          <p:cNvSpPr>
            <a:spLocks noGrp="1"/>
          </p:cNvSpPr>
          <p:nvPr>
            <p:ph sz="half" idx="26"/>
          </p:nvPr>
        </p:nvSpPr>
        <p:spPr>
          <a:xfrm>
            <a:off x="2995292" y="5632845"/>
            <a:ext cx="8343139" cy="411264"/>
          </a:xfrm>
        </p:spPr>
        <p:txBody>
          <a:bodyPr>
            <a:normAutofit/>
          </a:bodyPr>
          <a:lstStyle>
            <a:lvl1pPr marL="0" indent="0">
              <a:buNone/>
              <a:defRPr sz="2200"/>
            </a:lvl1pPr>
          </a:lstStyle>
          <a:p>
            <a:pPr lvl="0"/>
            <a:r>
              <a:rPr lang="en-US"/>
              <a:t>Click to edit Master text styles</a:t>
            </a:r>
          </a:p>
        </p:txBody>
      </p:sp>
    </p:spTree>
    <p:extLst>
      <p:ext uri="{BB962C8B-B14F-4D97-AF65-F5344CB8AC3E}">
        <p14:creationId xmlns:p14="http://schemas.microsoft.com/office/powerpoint/2010/main" val="3120785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2025</a:t>
            </a:r>
          </a:p>
        </p:txBody>
      </p:sp>
      <p:sp>
        <p:nvSpPr>
          <p:cNvPr id="11" name="Rectangle 10">
            <a:extLst>
              <a:ext uri="{FF2B5EF4-FFF2-40B4-BE49-F238E27FC236}">
                <a16:creationId xmlns:a16="http://schemas.microsoft.com/office/drawing/2014/main" id="{C6537D83-2E8D-746E-1B83-A0534E0CF6A4}"/>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yellow circle with white text&#10;&#10;Description automatically generated">
            <a:extLst>
              <a:ext uri="{FF2B5EF4-FFF2-40B4-BE49-F238E27FC236}">
                <a16:creationId xmlns:a16="http://schemas.microsoft.com/office/drawing/2014/main" id="{3A268A44-CF5D-2927-65B7-E21C91D4B0B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6" name="Rectangle 5">
            <a:extLst>
              <a:ext uri="{FF2B5EF4-FFF2-40B4-BE49-F238E27FC236}">
                <a16:creationId xmlns:a16="http://schemas.microsoft.com/office/drawing/2014/main" id="{2589E172-406E-855D-A2ED-9800AD0E35E1}"/>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lue and yellow text on a black background&#10;&#10;Description automatically generated">
            <a:extLst>
              <a:ext uri="{FF2B5EF4-FFF2-40B4-BE49-F238E27FC236}">
                <a16:creationId xmlns:a16="http://schemas.microsoft.com/office/drawing/2014/main" id="{D9F87E7D-427D-62E1-E9A8-D0157C81CE5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4120765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5FC049-3492-680E-2583-AA90AE445628}"/>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2925ABA-E350-4952-AD60-0BD4E00778CD}" type="datetimeFigureOut">
              <a:rPr lang="en-US" smtClean="0"/>
              <a:pPr/>
              <a:t>4/2/2025</a:t>
            </a:fld>
            <a:endParaRPr lang="en-US"/>
          </a:p>
        </p:txBody>
      </p:sp>
      <p:sp>
        <p:nvSpPr>
          <p:cNvPr id="3" name="Footer Placeholder 2">
            <a:extLst>
              <a:ext uri="{FF2B5EF4-FFF2-40B4-BE49-F238E27FC236}">
                <a16:creationId xmlns:a16="http://schemas.microsoft.com/office/drawing/2014/main" id="{967A228E-51F1-E83F-A4F6-7A9F0ADE6F96}"/>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 name="Slide Number Placeholder 3">
            <a:extLst>
              <a:ext uri="{FF2B5EF4-FFF2-40B4-BE49-F238E27FC236}">
                <a16:creationId xmlns:a16="http://schemas.microsoft.com/office/drawing/2014/main" id="{4C6F0DF1-3007-9822-A3B6-63CF56979F17}"/>
              </a:ext>
            </a:extLst>
          </p:cNvPr>
          <p:cNvSpPr>
            <a:spLocks noGrp="1"/>
          </p:cNvSpPr>
          <p:nvPr>
            <p:ph type="sldNum" sz="quarter" idx="12"/>
          </p:nvPr>
        </p:nvSpPr>
        <p:spPr/>
        <p:txBody>
          <a:bodyPr/>
          <a:lstStyle/>
          <a:p>
            <a:fld id="{405EBF48-9508-4AE9-9B4A-5A1892C14165}" type="slidenum">
              <a:rPr lang="en-US" smtClean="0"/>
              <a:t>‹#›</a:t>
            </a:fld>
            <a:endParaRPr lang="en-US"/>
          </a:p>
        </p:txBody>
      </p:sp>
      <p:pic>
        <p:nvPicPr>
          <p:cNvPr id="5" name="Picture 4">
            <a:extLst>
              <a:ext uri="{FF2B5EF4-FFF2-40B4-BE49-F238E27FC236}">
                <a16:creationId xmlns:a16="http://schemas.microsoft.com/office/drawing/2014/main" id="{3579E17D-EB36-969F-C87A-70F58BB16212}"/>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mt="70000"/>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4257" t="33142" r="3673" b="1335"/>
          <a:stretch/>
        </p:blipFill>
        <p:spPr bwMode="auto">
          <a:xfrm>
            <a:off x="-677322" y="2319871"/>
            <a:ext cx="12869322" cy="4775196"/>
          </a:xfrm>
          <a:prstGeom prst="rect">
            <a:avLst/>
          </a:prstGeom>
          <a:ln>
            <a:noFill/>
          </a:ln>
          <a:extLst>
            <a:ext uri="{53640926-AAD7-44D8-BBD7-CCE9431645EC}">
              <a14:shadowObscured xmlns:a14="http://schemas.microsoft.com/office/drawing/2010/main"/>
            </a:ext>
          </a:extLst>
        </p:spPr>
      </p:pic>
      <p:sp>
        <p:nvSpPr>
          <p:cNvPr id="32" name="Rectangle 31">
            <a:extLst>
              <a:ext uri="{FF2B5EF4-FFF2-40B4-BE49-F238E27FC236}">
                <a16:creationId xmlns:a16="http://schemas.microsoft.com/office/drawing/2014/main" id="{5D90798B-8318-8768-3698-5C318561B96A}"/>
              </a:ext>
            </a:extLst>
          </p:cNvPr>
          <p:cNvSpPr/>
          <p:nvPr userDrawn="1"/>
        </p:nvSpPr>
        <p:spPr>
          <a:xfrm>
            <a:off x="-351677" y="2474943"/>
            <a:ext cx="12769576" cy="4836358"/>
          </a:xfrm>
          <a:prstGeom prst="rect">
            <a:avLst/>
          </a:prstGeom>
          <a:solidFill>
            <a:schemeClr val="tx1">
              <a:lumMod val="75000"/>
              <a:lumOff val="25000"/>
              <a:alpha val="6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1532ADBA-7569-AAB4-F00F-2A6C356E2347}"/>
              </a:ext>
            </a:extLst>
          </p:cNvPr>
          <p:cNvSpPr/>
          <p:nvPr userDrawn="1"/>
        </p:nvSpPr>
        <p:spPr>
          <a:xfrm rot="20691595">
            <a:off x="-3368713" y="-2793227"/>
            <a:ext cx="8489148" cy="3855172"/>
          </a:xfrm>
          <a:prstGeom prst="triangle">
            <a:avLst/>
          </a:prstGeom>
          <a:solidFill>
            <a:srgbClr val="FAA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B4CB9101-441D-6539-A6EA-5AB73695BAB3}"/>
              </a:ext>
            </a:extLst>
          </p:cNvPr>
          <p:cNvCxnSpPr>
            <a:cxnSpLocks/>
          </p:cNvCxnSpPr>
          <p:nvPr userDrawn="1"/>
        </p:nvCxnSpPr>
        <p:spPr>
          <a:xfrm>
            <a:off x="11719690" y="451413"/>
            <a:ext cx="0" cy="5993278"/>
          </a:xfrm>
          <a:prstGeom prst="line">
            <a:avLst/>
          </a:prstGeom>
          <a:ln w="28575">
            <a:solidFill>
              <a:srgbClr val="FAAB1B"/>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7C57C4CE-F40D-4C01-2BDB-5609D72A9077}"/>
              </a:ext>
            </a:extLst>
          </p:cNvPr>
          <p:cNvCxnSpPr>
            <a:cxnSpLocks/>
          </p:cNvCxnSpPr>
          <p:nvPr userDrawn="1"/>
        </p:nvCxnSpPr>
        <p:spPr>
          <a:xfrm>
            <a:off x="11723163" y="450198"/>
            <a:ext cx="0" cy="5993278"/>
          </a:xfrm>
          <a:prstGeom prst="line">
            <a:avLst/>
          </a:prstGeom>
          <a:ln w="28575">
            <a:solidFill>
              <a:srgbClr val="FAAB1B"/>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051E5747-B14E-ECEE-842D-3569699C3037}"/>
              </a:ext>
            </a:extLst>
          </p:cNvPr>
          <p:cNvCxnSpPr>
            <a:cxnSpLocks/>
          </p:cNvCxnSpPr>
          <p:nvPr userDrawn="1"/>
        </p:nvCxnSpPr>
        <p:spPr>
          <a:xfrm>
            <a:off x="490118" y="464713"/>
            <a:ext cx="11242985" cy="0"/>
          </a:xfrm>
          <a:prstGeom prst="line">
            <a:avLst/>
          </a:prstGeom>
          <a:ln w="28575">
            <a:solidFill>
              <a:srgbClr val="FAAB1B"/>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3F815896-9654-6324-F471-30FCDDA80152}"/>
              </a:ext>
            </a:extLst>
          </p:cNvPr>
          <p:cNvCxnSpPr>
            <a:cxnSpLocks/>
          </p:cNvCxnSpPr>
          <p:nvPr userDrawn="1"/>
        </p:nvCxnSpPr>
        <p:spPr>
          <a:xfrm>
            <a:off x="474507" y="6400936"/>
            <a:ext cx="11242985" cy="0"/>
          </a:xfrm>
          <a:prstGeom prst="line">
            <a:avLst/>
          </a:prstGeom>
          <a:ln w="28575">
            <a:solidFill>
              <a:srgbClr val="FAAB1B"/>
            </a:solidFill>
          </a:ln>
        </p:spPr>
        <p:style>
          <a:lnRef idx="2">
            <a:schemeClr val="accent1"/>
          </a:lnRef>
          <a:fillRef idx="0">
            <a:schemeClr val="accent1"/>
          </a:fillRef>
          <a:effectRef idx="1">
            <a:schemeClr val="accent1"/>
          </a:effectRef>
          <a:fontRef idx="minor">
            <a:schemeClr val="tx1"/>
          </a:fontRef>
        </p:style>
      </p:cxnSp>
      <p:sp>
        <p:nvSpPr>
          <p:cNvPr id="17" name="Isosceles Triangle 16">
            <a:extLst>
              <a:ext uri="{FF2B5EF4-FFF2-40B4-BE49-F238E27FC236}">
                <a16:creationId xmlns:a16="http://schemas.microsoft.com/office/drawing/2014/main" id="{06860FA9-166D-AF24-4F88-891CA8C4412E}"/>
              </a:ext>
            </a:extLst>
          </p:cNvPr>
          <p:cNvSpPr/>
          <p:nvPr userDrawn="1"/>
        </p:nvSpPr>
        <p:spPr>
          <a:xfrm rot="9934473">
            <a:off x="6103719" y="6224444"/>
            <a:ext cx="8489148" cy="3855172"/>
          </a:xfrm>
          <a:prstGeom prst="triangle">
            <a:avLst/>
          </a:prstGeom>
          <a:solidFill>
            <a:srgbClr val="FAA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DA8456A6-4F06-9DDF-4890-870F606A2593}"/>
              </a:ext>
            </a:extLst>
          </p:cNvPr>
          <p:cNvCxnSpPr>
            <a:cxnSpLocks/>
          </p:cNvCxnSpPr>
          <p:nvPr userDrawn="1"/>
        </p:nvCxnSpPr>
        <p:spPr>
          <a:xfrm>
            <a:off x="489829" y="419594"/>
            <a:ext cx="0" cy="5993278"/>
          </a:xfrm>
          <a:prstGeom prst="line">
            <a:avLst/>
          </a:prstGeom>
          <a:ln w="28575">
            <a:solidFill>
              <a:srgbClr val="FAAB1B"/>
            </a:solidFill>
          </a:ln>
        </p:spPr>
        <p:style>
          <a:lnRef idx="2">
            <a:schemeClr val="accent1"/>
          </a:lnRef>
          <a:fillRef idx="0">
            <a:schemeClr val="accent1"/>
          </a:fillRef>
          <a:effectRef idx="1">
            <a:schemeClr val="accent1"/>
          </a:effectRef>
          <a:fontRef idx="minor">
            <a:schemeClr val="tx1"/>
          </a:fontRef>
        </p:style>
      </p:cxnSp>
      <p:sp>
        <p:nvSpPr>
          <p:cNvPr id="19" name="Title 1">
            <a:extLst>
              <a:ext uri="{FF2B5EF4-FFF2-40B4-BE49-F238E27FC236}">
                <a16:creationId xmlns:a16="http://schemas.microsoft.com/office/drawing/2014/main" id="{9CB05888-457D-CA0B-2941-4853FD5BB73E}"/>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latin typeface="Aptos" panose="020B0004020202020204" pitchFamily="34" charset="0"/>
              </a:rPr>
              <a:t>THANK YOU FOR JOINING US</a:t>
            </a:r>
          </a:p>
        </p:txBody>
      </p:sp>
      <p:sp>
        <p:nvSpPr>
          <p:cNvPr id="20" name="Title 1">
            <a:extLst>
              <a:ext uri="{FF2B5EF4-FFF2-40B4-BE49-F238E27FC236}">
                <a16:creationId xmlns:a16="http://schemas.microsoft.com/office/drawing/2014/main" id="{18656490-E151-189D-2D19-06045FA04607}"/>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Aptos" panose="020B0004020202020204" pitchFamily="34" charset="0"/>
              </a:defRPr>
            </a:lvl1pPr>
          </a:lstStyle>
          <a:p>
            <a:endParaRPr lang="en-US"/>
          </a:p>
        </p:txBody>
      </p:sp>
      <p:sp>
        <p:nvSpPr>
          <p:cNvPr id="21" name="Rectangle 20" descr="Decorative">
            <a:extLst>
              <a:ext uri="{FF2B5EF4-FFF2-40B4-BE49-F238E27FC236}">
                <a16:creationId xmlns:a16="http://schemas.microsoft.com/office/drawing/2014/main" id="{24F78415-2906-C1B6-3F23-506754A72655}"/>
              </a:ext>
            </a:extLst>
          </p:cNvPr>
          <p:cNvSpPr/>
          <p:nvPr userDrawn="1"/>
        </p:nvSpPr>
        <p:spPr>
          <a:xfrm>
            <a:off x="-351677" y="2306882"/>
            <a:ext cx="13373401" cy="168061"/>
          </a:xfrm>
          <a:prstGeom prst="rect">
            <a:avLst/>
          </a:prstGeom>
          <a:solidFill>
            <a:srgbClr val="0092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
            <a:extLst>
              <a:ext uri="{FF2B5EF4-FFF2-40B4-BE49-F238E27FC236}">
                <a16:creationId xmlns:a16="http://schemas.microsoft.com/office/drawing/2014/main" id="{7102E999-DBCC-E856-0AFD-2FB13E740A8D}"/>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grpSp>
        <p:nvGrpSpPr>
          <p:cNvPr id="28" name="Group 27">
            <a:extLst>
              <a:ext uri="{FF2B5EF4-FFF2-40B4-BE49-F238E27FC236}">
                <a16:creationId xmlns:a16="http://schemas.microsoft.com/office/drawing/2014/main" id="{4828CE00-D8F5-A2AF-D081-C59788708EBD}"/>
              </a:ext>
            </a:extLst>
          </p:cNvPr>
          <p:cNvGrpSpPr/>
          <p:nvPr userDrawn="1"/>
        </p:nvGrpSpPr>
        <p:grpSpPr>
          <a:xfrm>
            <a:off x="3980185" y="4627522"/>
            <a:ext cx="4231630" cy="1409191"/>
            <a:chOff x="4392326" y="3605739"/>
            <a:chExt cx="4231630" cy="1409191"/>
          </a:xfrm>
        </p:grpSpPr>
        <p:sp>
          <p:nvSpPr>
            <p:cNvPr id="29" name="Oval 28">
              <a:extLst>
                <a:ext uri="{FF2B5EF4-FFF2-40B4-BE49-F238E27FC236}">
                  <a16:creationId xmlns:a16="http://schemas.microsoft.com/office/drawing/2014/main" id="{2C52E834-633B-7E62-1DD0-F42FDDE35DCE}"/>
                </a:ext>
              </a:extLst>
            </p:cNvPr>
            <p:cNvSpPr/>
            <p:nvPr/>
          </p:nvSpPr>
          <p:spPr>
            <a:xfrm>
              <a:off x="7200437" y="3605739"/>
              <a:ext cx="1423519" cy="140919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lue and yellow circle with white text&#10;&#10;Description automatically generated">
              <a:extLst>
                <a:ext uri="{FF2B5EF4-FFF2-40B4-BE49-F238E27FC236}">
                  <a16:creationId xmlns:a16="http://schemas.microsoft.com/office/drawing/2014/main" id="{83FFCFD7-371C-B479-7B31-3B368A87B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5384" y="3633931"/>
              <a:ext cx="1363241" cy="1363241"/>
            </a:xfrm>
            <a:prstGeom prst="rect">
              <a:avLst/>
            </a:prstGeom>
          </p:spPr>
        </p:pic>
        <p:pic>
          <p:nvPicPr>
            <p:cNvPr id="31" name="Picture 30" descr="A black and white logo&#10;&#10;Description automatically generated">
              <a:extLst>
                <a:ext uri="{FF2B5EF4-FFF2-40B4-BE49-F238E27FC236}">
                  <a16:creationId xmlns:a16="http://schemas.microsoft.com/office/drawing/2014/main" id="{5E9ADAC3-34D3-6D8B-5836-4704CA175F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2326" y="3843721"/>
              <a:ext cx="2556761" cy="991525"/>
            </a:xfrm>
            <a:prstGeom prst="rect">
              <a:avLst/>
            </a:prstGeom>
          </p:spPr>
        </p:pic>
      </p:grpSp>
    </p:spTree>
    <p:extLst>
      <p:ext uri="{BB962C8B-B14F-4D97-AF65-F5344CB8AC3E}">
        <p14:creationId xmlns:p14="http://schemas.microsoft.com/office/powerpoint/2010/main" val="2340804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2548812" cy="3994932"/>
          </a:xfrm>
        </p:spPr>
        <p:txBody>
          <a:body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3502025" y="1821650"/>
            <a:ext cx="2593975" cy="3994932"/>
          </a:xfrm>
        </p:spPr>
        <p:txBody>
          <a:bodyPr/>
          <a:lstStyle/>
          <a:p>
            <a:pPr lvl="0"/>
            <a:r>
              <a:rPr lang="en-US"/>
              <a:t>Click to edit Master text styles</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4645" y="0"/>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2025</a:t>
            </a: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AA10736-B560-5BCE-0108-EB17226D7CE8}"/>
              </a:ext>
            </a:extLst>
          </p:cNvPr>
          <p:cNvSpPr/>
          <p:nvPr userDrawn="1"/>
        </p:nvSpPr>
        <p:spPr>
          <a:xfrm>
            <a:off x="3004993" y="6279357"/>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yellow circle with white text&#10;&#10;Description automatically generated">
            <a:extLst>
              <a:ext uri="{FF2B5EF4-FFF2-40B4-BE49-F238E27FC236}">
                <a16:creationId xmlns:a16="http://schemas.microsoft.com/office/drawing/2014/main" id="{21D38E16-C205-9B0F-F7CB-B719F3BE18E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29936" y="5938051"/>
            <a:ext cx="806029" cy="806029"/>
          </a:xfrm>
          <a:prstGeom prst="rect">
            <a:avLst/>
          </a:prstGeom>
        </p:spPr>
      </p:pic>
      <p:sp>
        <p:nvSpPr>
          <p:cNvPr id="16" name="Text Placeholder 15">
            <a:extLst>
              <a:ext uri="{FF2B5EF4-FFF2-40B4-BE49-F238E27FC236}">
                <a16:creationId xmlns:a16="http://schemas.microsoft.com/office/drawing/2014/main" id="{F24B4105-EB3B-10C2-4FB1-C39C8470BAD4}"/>
              </a:ext>
            </a:extLst>
          </p:cNvPr>
          <p:cNvSpPr>
            <a:spLocks noGrp="1"/>
          </p:cNvSpPr>
          <p:nvPr>
            <p:ph type="body" sz="quarter" idx="13"/>
          </p:nvPr>
        </p:nvSpPr>
        <p:spPr>
          <a:xfrm>
            <a:off x="6221509" y="1820863"/>
            <a:ext cx="2519362" cy="3995737"/>
          </a:xfrm>
        </p:spPr>
        <p:txBody>
          <a:bodyPr/>
          <a:lstStyle/>
          <a:p>
            <a:pPr lvl="0"/>
            <a:r>
              <a:rPr lang="en-US"/>
              <a:t>Click to edit Master text styles</a:t>
            </a:r>
          </a:p>
        </p:txBody>
      </p:sp>
      <p:sp>
        <p:nvSpPr>
          <p:cNvPr id="17" name="Text Placeholder 15">
            <a:extLst>
              <a:ext uri="{FF2B5EF4-FFF2-40B4-BE49-F238E27FC236}">
                <a16:creationId xmlns:a16="http://schemas.microsoft.com/office/drawing/2014/main" id="{98D670A2-B38C-2CE3-47E5-AA8AFE4A435D}"/>
              </a:ext>
            </a:extLst>
          </p:cNvPr>
          <p:cNvSpPr>
            <a:spLocks noGrp="1"/>
          </p:cNvSpPr>
          <p:nvPr>
            <p:ph type="body" sz="quarter" idx="14"/>
          </p:nvPr>
        </p:nvSpPr>
        <p:spPr>
          <a:xfrm>
            <a:off x="8866380" y="1849357"/>
            <a:ext cx="2519362" cy="3995737"/>
          </a:xfrm>
        </p:spPr>
        <p:txBody>
          <a:bodyPr/>
          <a:lstStyle/>
          <a:p>
            <a:pPr lvl="0"/>
            <a:r>
              <a:rPr lang="en-US"/>
              <a:t>Click to edit Master text styles</a:t>
            </a:r>
          </a:p>
        </p:txBody>
      </p:sp>
      <p:sp>
        <p:nvSpPr>
          <p:cNvPr id="5" name="Rectangle 4">
            <a:extLst>
              <a:ext uri="{FF2B5EF4-FFF2-40B4-BE49-F238E27FC236}">
                <a16:creationId xmlns:a16="http://schemas.microsoft.com/office/drawing/2014/main" id="{0B35F13F-5B94-0DC7-9C81-10A211350C22}"/>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text on a black background&#10;&#10;Description automatically generated">
            <a:extLst>
              <a:ext uri="{FF2B5EF4-FFF2-40B4-BE49-F238E27FC236}">
                <a16:creationId xmlns:a16="http://schemas.microsoft.com/office/drawing/2014/main" id="{CA851504-52C0-3838-9E06-88384FBFA6D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3769872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2025</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Rectangle 4">
            <a:extLst>
              <a:ext uri="{FF2B5EF4-FFF2-40B4-BE49-F238E27FC236}">
                <a16:creationId xmlns:a16="http://schemas.microsoft.com/office/drawing/2014/main" id="{608F9EC9-7A23-CC34-5C11-710769EAAC8B}"/>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text on a black background&#10;&#10;Description automatically generated">
            <a:extLst>
              <a:ext uri="{FF2B5EF4-FFF2-40B4-BE49-F238E27FC236}">
                <a16:creationId xmlns:a16="http://schemas.microsoft.com/office/drawing/2014/main" id="{C438C6D4-528A-42A9-D3D5-5FE852B62B6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3131110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2025</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Content Placeholder 2">
            <a:extLst>
              <a:ext uri="{FF2B5EF4-FFF2-40B4-BE49-F238E27FC236}">
                <a16:creationId xmlns:a16="http://schemas.microsoft.com/office/drawing/2014/main" id="{403BE24C-E8F3-8D97-C473-9B2D303AB6EE}"/>
              </a:ext>
            </a:extLst>
          </p:cNvPr>
          <p:cNvSpPr>
            <a:spLocks noGrp="1"/>
          </p:cNvSpPr>
          <p:nvPr>
            <p:ph sz="half" idx="13"/>
          </p:nvPr>
        </p:nvSpPr>
        <p:spPr>
          <a:xfrm>
            <a:off x="3444481" y="1825624"/>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8DBED0CB-73B8-F41F-E91A-4FC01CEBB924}"/>
              </a:ext>
            </a:extLst>
          </p:cNvPr>
          <p:cNvSpPr>
            <a:spLocks noGrp="1"/>
          </p:cNvSpPr>
          <p:nvPr>
            <p:ph sz="half" idx="14"/>
          </p:nvPr>
        </p:nvSpPr>
        <p:spPr>
          <a:xfrm>
            <a:off x="6096000" y="1825623"/>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D836752B-3A10-F8F4-CD86-4C8843662473}"/>
              </a:ext>
            </a:extLst>
          </p:cNvPr>
          <p:cNvSpPr>
            <a:spLocks noGrp="1"/>
          </p:cNvSpPr>
          <p:nvPr>
            <p:ph sz="half" idx="15"/>
          </p:nvPr>
        </p:nvSpPr>
        <p:spPr>
          <a:xfrm>
            <a:off x="8840514" y="1827995"/>
            <a:ext cx="2455506" cy="4178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268C568E-EA81-8A9D-3E12-F8022663AA55}"/>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yellow text on a black background&#10;&#10;Description automatically generated">
            <a:extLst>
              <a:ext uri="{FF2B5EF4-FFF2-40B4-BE49-F238E27FC236}">
                <a16:creationId xmlns:a16="http://schemas.microsoft.com/office/drawing/2014/main" id="{FAD71183-15AD-3811-1337-C1938EE1D97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3021931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623656" cy="4008439"/>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676" y="-1290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2025</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4" name="Content Placeholder 2">
            <a:extLst>
              <a:ext uri="{FF2B5EF4-FFF2-40B4-BE49-F238E27FC236}">
                <a16:creationId xmlns:a16="http://schemas.microsoft.com/office/drawing/2014/main" id="{1F6818A0-D7F2-E347-2986-B7F96CC1231D}"/>
              </a:ext>
            </a:extLst>
          </p:cNvPr>
          <p:cNvSpPr>
            <a:spLocks noGrp="1"/>
          </p:cNvSpPr>
          <p:nvPr>
            <p:ph sz="half" idx="13"/>
          </p:nvPr>
        </p:nvSpPr>
        <p:spPr>
          <a:xfrm>
            <a:off x="2620104" y="1825623"/>
            <a:ext cx="1623656" cy="4008439"/>
          </a:xfrm>
        </p:spPr>
        <p:txBody>
          <a:bodyPr/>
          <a:lstStyle/>
          <a:p>
            <a:pPr lvl="0"/>
            <a:endParaRPr lang="en-US"/>
          </a:p>
        </p:txBody>
      </p:sp>
      <p:sp>
        <p:nvSpPr>
          <p:cNvPr id="11" name="Content Placeholder 2">
            <a:extLst>
              <a:ext uri="{FF2B5EF4-FFF2-40B4-BE49-F238E27FC236}">
                <a16:creationId xmlns:a16="http://schemas.microsoft.com/office/drawing/2014/main" id="{09F08C4A-CE59-DD3B-E5C1-0F9FB09B0009}"/>
              </a:ext>
            </a:extLst>
          </p:cNvPr>
          <p:cNvSpPr>
            <a:spLocks noGrp="1"/>
          </p:cNvSpPr>
          <p:nvPr>
            <p:ph sz="half" idx="14"/>
          </p:nvPr>
        </p:nvSpPr>
        <p:spPr>
          <a:xfrm>
            <a:off x="4472344" y="1828169"/>
            <a:ext cx="1623656" cy="4008439"/>
          </a:xfrm>
        </p:spPr>
        <p:txBody>
          <a:bodyPr/>
          <a:lstStyle/>
          <a:p>
            <a:pPr lvl="0"/>
            <a:endParaRPr lang="en-US"/>
          </a:p>
        </p:txBody>
      </p:sp>
      <p:sp>
        <p:nvSpPr>
          <p:cNvPr id="14" name="Content Placeholder 2">
            <a:extLst>
              <a:ext uri="{FF2B5EF4-FFF2-40B4-BE49-F238E27FC236}">
                <a16:creationId xmlns:a16="http://schemas.microsoft.com/office/drawing/2014/main" id="{A7275C62-7EC8-896E-B6BB-A16430562535}"/>
              </a:ext>
            </a:extLst>
          </p:cNvPr>
          <p:cNvSpPr>
            <a:spLocks noGrp="1"/>
          </p:cNvSpPr>
          <p:nvPr>
            <p:ph sz="half" idx="15"/>
          </p:nvPr>
        </p:nvSpPr>
        <p:spPr>
          <a:xfrm>
            <a:off x="6298206" y="1825622"/>
            <a:ext cx="1623656" cy="4008439"/>
          </a:xfrm>
        </p:spPr>
        <p:txBody>
          <a:bodyPr/>
          <a:lstStyle/>
          <a:p>
            <a:pPr lvl="0"/>
            <a:endParaRPr lang="en-US"/>
          </a:p>
        </p:txBody>
      </p:sp>
      <p:sp>
        <p:nvSpPr>
          <p:cNvPr id="17" name="Content Placeholder 2">
            <a:extLst>
              <a:ext uri="{FF2B5EF4-FFF2-40B4-BE49-F238E27FC236}">
                <a16:creationId xmlns:a16="http://schemas.microsoft.com/office/drawing/2014/main" id="{B85CAEA2-DD8D-CFC5-5902-F7395AD16D5F}"/>
              </a:ext>
            </a:extLst>
          </p:cNvPr>
          <p:cNvSpPr>
            <a:spLocks noGrp="1"/>
          </p:cNvSpPr>
          <p:nvPr>
            <p:ph sz="half" idx="16"/>
          </p:nvPr>
        </p:nvSpPr>
        <p:spPr>
          <a:xfrm>
            <a:off x="8150446" y="1806921"/>
            <a:ext cx="1623656" cy="4008439"/>
          </a:xfrm>
        </p:spPr>
        <p:txBody>
          <a:bodyPr/>
          <a:lstStyle/>
          <a:p>
            <a:pPr lvl="0"/>
            <a:endParaRPr lang="en-US"/>
          </a:p>
        </p:txBody>
      </p:sp>
      <p:sp>
        <p:nvSpPr>
          <p:cNvPr id="18" name="Content Placeholder 2">
            <a:extLst>
              <a:ext uri="{FF2B5EF4-FFF2-40B4-BE49-F238E27FC236}">
                <a16:creationId xmlns:a16="http://schemas.microsoft.com/office/drawing/2014/main" id="{94C714C7-90D7-3DE7-F529-B5F7E205A0E5}"/>
              </a:ext>
            </a:extLst>
          </p:cNvPr>
          <p:cNvSpPr>
            <a:spLocks noGrp="1"/>
          </p:cNvSpPr>
          <p:nvPr>
            <p:ph sz="half" idx="17"/>
          </p:nvPr>
        </p:nvSpPr>
        <p:spPr>
          <a:xfrm>
            <a:off x="9976308" y="1806920"/>
            <a:ext cx="1623656" cy="4008439"/>
          </a:xfrm>
        </p:spPr>
        <p:txBody>
          <a:bodyPr/>
          <a:lstStyle/>
          <a:p>
            <a:pPr lvl="0"/>
            <a:endParaRPr lang="en-US"/>
          </a:p>
        </p:txBody>
      </p:sp>
      <p:sp>
        <p:nvSpPr>
          <p:cNvPr id="5" name="Rectangle 4">
            <a:extLst>
              <a:ext uri="{FF2B5EF4-FFF2-40B4-BE49-F238E27FC236}">
                <a16:creationId xmlns:a16="http://schemas.microsoft.com/office/drawing/2014/main" id="{207E39E3-622F-A555-049E-A518C2DBDF8B}"/>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yellow text on a black background&#10;&#10;Description automatically generated">
            <a:extLst>
              <a:ext uri="{FF2B5EF4-FFF2-40B4-BE49-F238E27FC236}">
                <a16:creationId xmlns:a16="http://schemas.microsoft.com/office/drawing/2014/main" id="{E5EC1E43-2F16-C736-8A25-97411AF5686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923841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706" y="-3574"/>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a:xfrm>
            <a:off x="813319" y="417184"/>
            <a:ext cx="10515600" cy="1325563"/>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4"/>
            <a:ext cx="10515600" cy="849315"/>
          </a:xfrm>
        </p:spPr>
        <p:txBody>
          <a:bodyPr/>
          <a:lstStyle/>
          <a:p>
            <a:pPr lvl="0"/>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3574"/>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latin typeface="Aptos" panose="020B0004020202020204" pitchFamily="34" charset="0"/>
              </a:defRPr>
            </a:lvl1pPr>
          </a:lstStyle>
          <a:p>
            <a:r>
              <a:rPr lang="en-US" b="0">
                <a:solidFill>
                  <a:schemeClr val="tx1"/>
                </a:solidFill>
              </a:rPr>
              <a:t>Safal Partners © 2025</a:t>
            </a: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3B03FF-48D5-599F-238A-D37F95AD0881}"/>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ue and yellow circle with white text&#10;&#10;Description automatically generated">
            <a:extLst>
              <a:ext uri="{FF2B5EF4-FFF2-40B4-BE49-F238E27FC236}">
                <a16:creationId xmlns:a16="http://schemas.microsoft.com/office/drawing/2014/main" id="{7D6FBA29-CE14-9D1A-0A7C-8903478D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5" name="Content Placeholder 2">
            <a:extLst>
              <a:ext uri="{FF2B5EF4-FFF2-40B4-BE49-F238E27FC236}">
                <a16:creationId xmlns:a16="http://schemas.microsoft.com/office/drawing/2014/main" id="{FFF41BEB-F878-492E-D4B3-B907E2CCA577}"/>
              </a:ext>
            </a:extLst>
          </p:cNvPr>
          <p:cNvSpPr>
            <a:spLocks noGrp="1"/>
          </p:cNvSpPr>
          <p:nvPr>
            <p:ph sz="half" idx="13"/>
          </p:nvPr>
        </p:nvSpPr>
        <p:spPr>
          <a:xfrm>
            <a:off x="838200" y="2840693"/>
            <a:ext cx="10515600" cy="849315"/>
          </a:xfrm>
        </p:spPr>
        <p:txBody>
          <a:bodyPr/>
          <a:lstStyle/>
          <a:p>
            <a:pPr lvl="0"/>
            <a:endParaRPr lang="en-US"/>
          </a:p>
        </p:txBody>
      </p:sp>
      <p:sp>
        <p:nvSpPr>
          <p:cNvPr id="6" name="Content Placeholder 2">
            <a:extLst>
              <a:ext uri="{FF2B5EF4-FFF2-40B4-BE49-F238E27FC236}">
                <a16:creationId xmlns:a16="http://schemas.microsoft.com/office/drawing/2014/main" id="{5BDAA652-1FCA-1F57-8D28-44CA7435DC21}"/>
              </a:ext>
            </a:extLst>
          </p:cNvPr>
          <p:cNvSpPr>
            <a:spLocks noGrp="1"/>
          </p:cNvSpPr>
          <p:nvPr>
            <p:ph sz="half" idx="14"/>
          </p:nvPr>
        </p:nvSpPr>
        <p:spPr>
          <a:xfrm>
            <a:off x="838200" y="3837505"/>
            <a:ext cx="10515600" cy="849315"/>
          </a:xfrm>
        </p:spPr>
        <p:txBody>
          <a:bodyPr/>
          <a:lstStyle/>
          <a:p>
            <a:pPr lvl="0"/>
            <a:endParaRPr lang="en-US"/>
          </a:p>
        </p:txBody>
      </p:sp>
      <p:sp>
        <p:nvSpPr>
          <p:cNvPr id="7" name="Content Placeholder 2">
            <a:extLst>
              <a:ext uri="{FF2B5EF4-FFF2-40B4-BE49-F238E27FC236}">
                <a16:creationId xmlns:a16="http://schemas.microsoft.com/office/drawing/2014/main" id="{3A4228F0-16C0-3152-47BA-32B41B224FC0}"/>
              </a:ext>
            </a:extLst>
          </p:cNvPr>
          <p:cNvSpPr>
            <a:spLocks noGrp="1"/>
          </p:cNvSpPr>
          <p:nvPr>
            <p:ph sz="half" idx="15"/>
          </p:nvPr>
        </p:nvSpPr>
        <p:spPr>
          <a:xfrm>
            <a:off x="838200" y="4862798"/>
            <a:ext cx="10515600" cy="849315"/>
          </a:xfrm>
        </p:spPr>
        <p:txBody>
          <a:bodyPr/>
          <a:lstStyle/>
          <a:p>
            <a:pPr lvl="0"/>
            <a:endParaRPr lang="en-US"/>
          </a:p>
        </p:txBody>
      </p:sp>
      <p:sp>
        <p:nvSpPr>
          <p:cNvPr id="4" name="Rectangle 3">
            <a:extLst>
              <a:ext uri="{FF2B5EF4-FFF2-40B4-BE49-F238E27FC236}">
                <a16:creationId xmlns:a16="http://schemas.microsoft.com/office/drawing/2014/main" id="{EFE1D3BC-DE3A-D3B7-06EF-470569BD34AB}"/>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yellow text on a black background&#10;&#10;Description automatically generated">
            <a:extLst>
              <a:ext uri="{FF2B5EF4-FFF2-40B4-BE49-F238E27FC236}">
                <a16:creationId xmlns:a16="http://schemas.microsoft.com/office/drawing/2014/main" id="{940A587A-59CB-D8FF-5D84-0989452B38B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3111745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4/2/2025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3" y="2055813"/>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Aptos" panose="020B0004020202020204" pitchFamily="34" charset="0"/>
              </a:rPr>
              <a:t>Safal Partners © 2025</a:t>
            </a:r>
          </a:p>
        </p:txBody>
      </p:sp>
      <p:sp>
        <p:nvSpPr>
          <p:cNvPr id="24" name="Rectangle 23">
            <a:extLst>
              <a:ext uri="{FF2B5EF4-FFF2-40B4-BE49-F238E27FC236}">
                <a16:creationId xmlns:a16="http://schemas.microsoft.com/office/drawing/2014/main" id="{4C84095B-9F34-010E-D6F7-B9B8154F81DE}"/>
              </a:ext>
            </a:extLst>
          </p:cNvPr>
          <p:cNvSpPr/>
          <p:nvPr userDrawn="1"/>
        </p:nvSpPr>
        <p:spPr>
          <a:xfrm>
            <a:off x="2992147" y="6256331"/>
            <a:ext cx="202274" cy="213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blue and yellow circle with white text&#10;&#10;Description automatically generated">
            <a:extLst>
              <a:ext uri="{FF2B5EF4-FFF2-40B4-BE49-F238E27FC236}">
                <a16:creationId xmlns:a16="http://schemas.microsoft.com/office/drawing/2014/main" id="{12175602-6169-FEE5-7592-962830B7F9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17090" y="5915025"/>
            <a:ext cx="806029" cy="806029"/>
          </a:xfrm>
          <a:prstGeom prst="rect">
            <a:avLst/>
          </a:prstGeom>
        </p:spPr>
      </p:pic>
      <p:sp>
        <p:nvSpPr>
          <p:cNvPr id="14" name="Rectangle 13">
            <a:extLst>
              <a:ext uri="{FF2B5EF4-FFF2-40B4-BE49-F238E27FC236}">
                <a16:creationId xmlns:a16="http://schemas.microsoft.com/office/drawing/2014/main" id="{EB9E3F7F-3235-4369-5DCB-414308FDCFA6}"/>
              </a:ext>
            </a:extLst>
          </p:cNvPr>
          <p:cNvSpPr/>
          <p:nvPr userDrawn="1"/>
        </p:nvSpPr>
        <p:spPr>
          <a:xfrm>
            <a:off x="642296" y="6042792"/>
            <a:ext cx="1525435" cy="678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blue and yellow text on a black background&#10;&#10;Description automatically generated">
            <a:extLst>
              <a:ext uri="{FF2B5EF4-FFF2-40B4-BE49-F238E27FC236}">
                <a16:creationId xmlns:a16="http://schemas.microsoft.com/office/drawing/2014/main" id="{CB281683-1F3B-A8A7-7FD6-29E811CE00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0861" y="6196461"/>
            <a:ext cx="1334165" cy="312626"/>
          </a:xfrm>
          <a:prstGeom prst="rect">
            <a:avLst/>
          </a:prstGeom>
        </p:spPr>
      </p:pic>
    </p:spTree>
    <p:extLst>
      <p:ext uri="{BB962C8B-B14F-4D97-AF65-F5344CB8AC3E}">
        <p14:creationId xmlns:p14="http://schemas.microsoft.com/office/powerpoint/2010/main" val="2778606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Aptos" panose="020B0004020202020204" pitchFamily="34" charset="0"/>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9601147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400" rtl="0" eaLnBrk="1" latinLnBrk="0" hangingPunct="1">
        <a:lnSpc>
          <a:spcPct val="90000"/>
        </a:lnSpc>
        <a:spcBef>
          <a:spcPct val="0"/>
        </a:spcBef>
        <a:buNone/>
        <a:defRPr sz="4400" kern="1200">
          <a:solidFill>
            <a:srgbClr val="00015E"/>
          </a:solidFill>
          <a:latin typeface="Aptos"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3.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8.svg"/><Relationship Id="rId7" Type="http://schemas.openxmlformats.org/officeDocument/2006/relationships/image" Target="../media/image52.svg"/><Relationship Id="rId2" Type="http://schemas.openxmlformats.org/officeDocument/2006/relationships/image" Target="../media/image47.png"/><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35.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41.sv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svg"/></Relationships>
</file>

<file path=ppt/slides/_rels/slide23.xml.rels><?xml version="1.0" encoding="UTF-8" standalone="yes"?>
<Relationships xmlns="http://schemas.openxmlformats.org/package/2006/relationships"><Relationship Id="rId2" Type="http://schemas.openxmlformats.org/officeDocument/2006/relationships/hyperlink" Target="https://dolcoe.safalapps.com/"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hyperlink" Target="https://dolcoe.safalapps.com/"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thebluediamondgallery.com/handwriting/p/poll.html" TargetMode="External"/><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DFC8-DA88-8647-B93B-D9D2C0F6DEF5}"/>
              </a:ext>
            </a:extLst>
          </p:cNvPr>
          <p:cNvSpPr>
            <a:spLocks noGrp="1"/>
          </p:cNvSpPr>
          <p:nvPr>
            <p:ph type="ctrTitle"/>
          </p:nvPr>
        </p:nvSpPr>
        <p:spPr>
          <a:xfrm>
            <a:off x="1524000" y="1278294"/>
            <a:ext cx="9144000" cy="1875453"/>
          </a:xfrm>
        </p:spPr>
        <p:txBody>
          <a:bodyPr>
            <a:noAutofit/>
          </a:bodyPr>
          <a:lstStyle/>
          <a:p>
            <a:r>
              <a:rPr lang="en-US" sz="4000" dirty="0">
                <a:solidFill>
                  <a:schemeClr val="bg1"/>
                </a:solidFill>
              </a:rPr>
              <a:t>Office Hours:</a:t>
            </a:r>
            <a:br>
              <a:rPr lang="en-US" sz="4000" dirty="0">
                <a:solidFill>
                  <a:schemeClr val="bg1"/>
                </a:solidFill>
              </a:rPr>
            </a:br>
            <a:r>
              <a:rPr lang="en-US" sz="4000" dirty="0">
                <a:solidFill>
                  <a:schemeClr val="bg1"/>
                </a:solidFill>
              </a:rPr>
              <a:t>Equipping Chambers of Commerce to Engage in Registered Apprenticeship</a:t>
            </a:r>
          </a:p>
        </p:txBody>
      </p:sp>
      <p:sp>
        <p:nvSpPr>
          <p:cNvPr id="4" name="Text Placeholder 3">
            <a:extLst>
              <a:ext uri="{FF2B5EF4-FFF2-40B4-BE49-F238E27FC236}">
                <a16:creationId xmlns:a16="http://schemas.microsoft.com/office/drawing/2014/main" id="{346238ED-6027-E1EC-389B-CA97F24586A9}"/>
              </a:ext>
            </a:extLst>
          </p:cNvPr>
          <p:cNvSpPr>
            <a:spLocks noGrp="1"/>
          </p:cNvSpPr>
          <p:nvPr>
            <p:ph type="body" sz="quarter" idx="14"/>
          </p:nvPr>
        </p:nvSpPr>
        <p:spPr/>
        <p:txBody>
          <a:bodyPr/>
          <a:lstStyle/>
          <a:p>
            <a:r>
              <a:rPr lang="en-US"/>
              <a:t>March 26</a:t>
            </a:r>
            <a:r>
              <a:rPr lang="en-US" baseline="30000"/>
              <a:t>th</a:t>
            </a:r>
            <a:r>
              <a:rPr lang="en-US"/>
              <a:t>, 2025</a:t>
            </a:r>
          </a:p>
        </p:txBody>
      </p:sp>
      <p:sp>
        <p:nvSpPr>
          <p:cNvPr id="6" name="Slide Number Placeholder 5">
            <a:extLst>
              <a:ext uri="{FF2B5EF4-FFF2-40B4-BE49-F238E27FC236}">
                <a16:creationId xmlns:a16="http://schemas.microsoft.com/office/drawing/2014/main" id="{71377A87-47B9-8981-503A-D36C2FF08194}"/>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2497936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EE77B-5066-25D2-175A-C9E248F4ACCC}"/>
              </a:ext>
            </a:extLst>
          </p:cNvPr>
          <p:cNvSpPr>
            <a:spLocks noGrp="1"/>
          </p:cNvSpPr>
          <p:nvPr>
            <p:ph type="title"/>
          </p:nvPr>
        </p:nvSpPr>
        <p:spPr>
          <a:xfrm>
            <a:off x="716903" y="779413"/>
            <a:ext cx="10515600" cy="850933"/>
          </a:xfrm>
        </p:spPr>
        <p:txBody>
          <a:bodyPr/>
          <a:lstStyle/>
          <a:p>
            <a:r>
              <a:rPr lang="en-US"/>
              <a:t>Key Organizational Apprenticeship Roles</a:t>
            </a:r>
          </a:p>
        </p:txBody>
      </p:sp>
      <p:sp>
        <p:nvSpPr>
          <p:cNvPr id="50" name="Content Placeholder 78">
            <a:extLst>
              <a:ext uri="{FF2B5EF4-FFF2-40B4-BE49-F238E27FC236}">
                <a16:creationId xmlns:a16="http://schemas.microsoft.com/office/drawing/2014/main" id="{4AC0506E-F2FB-1C28-3336-937FED31B0D9}"/>
              </a:ext>
            </a:extLst>
          </p:cNvPr>
          <p:cNvSpPr txBox="1">
            <a:spLocks/>
          </p:cNvSpPr>
          <p:nvPr/>
        </p:nvSpPr>
        <p:spPr>
          <a:xfrm>
            <a:off x="1037684" y="3492316"/>
            <a:ext cx="1574587" cy="5714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015E"/>
                </a:solidFill>
                <a:effectLst/>
                <a:uLnTx/>
                <a:uFillTx/>
                <a:latin typeface="Aptos" panose="020B0004020202020204" pitchFamily="34" charset="0"/>
                <a:ea typeface="+mn-ea"/>
                <a:cs typeface="+mn-cs"/>
              </a:rPr>
              <a:t>Sponsor</a:t>
            </a:r>
            <a:endParaRPr kumimoji="0" lang="pl-PL" sz="2800" b="1" i="0" u="none" strike="noStrike" kern="1200" cap="none" spc="0" normalizeH="0" baseline="0" noProof="0">
              <a:ln>
                <a:noFill/>
              </a:ln>
              <a:solidFill>
                <a:srgbClr val="00015E"/>
              </a:solidFill>
              <a:effectLst/>
              <a:uLnTx/>
              <a:uFillTx/>
              <a:latin typeface="Aptos" panose="020B0004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00015E"/>
              </a:solidFill>
              <a:effectLst/>
              <a:uLnTx/>
              <a:uFillTx/>
              <a:latin typeface="Aptos" panose="020B0004020202020204" pitchFamily="34" charset="0"/>
              <a:ea typeface="+mn-ea"/>
              <a:cs typeface="+mn-cs"/>
            </a:endParaRPr>
          </a:p>
        </p:txBody>
      </p:sp>
      <p:sp>
        <p:nvSpPr>
          <p:cNvPr id="3" name="Content Placeholder 2">
            <a:extLst>
              <a:ext uri="{FF2B5EF4-FFF2-40B4-BE49-F238E27FC236}">
                <a16:creationId xmlns:a16="http://schemas.microsoft.com/office/drawing/2014/main" id="{629B8EA1-E611-31F8-1EAE-C5A48876BA04}"/>
              </a:ext>
            </a:extLst>
          </p:cNvPr>
          <p:cNvSpPr>
            <a:spLocks noGrp="1"/>
          </p:cNvSpPr>
          <p:nvPr>
            <p:ph sz="half" idx="1"/>
          </p:nvPr>
        </p:nvSpPr>
        <p:spPr>
          <a:xfrm>
            <a:off x="651863" y="3761574"/>
            <a:ext cx="2457999" cy="1416154"/>
          </a:xfrm>
        </p:spPr>
        <p:txBody>
          <a:bodyPr>
            <a:noAutofit/>
          </a:bodyPr>
          <a:lstStyle/>
          <a:p>
            <a:pPr marL="0" indent="0" algn="ctr">
              <a:buNone/>
            </a:pPr>
            <a:r>
              <a:rPr lang="en-US" sz="1600">
                <a:solidFill>
                  <a:schemeClr val="bg1"/>
                </a:solidFill>
              </a:rPr>
              <a:t>Sponsor:</a:t>
            </a:r>
            <a:br>
              <a:rPr lang="en-US" sz="1600">
                <a:solidFill>
                  <a:prstClr val="black"/>
                </a:solidFill>
              </a:rPr>
            </a:br>
            <a:r>
              <a:rPr lang="en-US" sz="1600">
                <a:solidFill>
                  <a:prstClr val="black"/>
                </a:solidFill>
              </a:rPr>
              <a:t>An organization that agrees to operate an apprenticeship program and in whose name the program is registered.</a:t>
            </a:r>
            <a:endParaRPr lang="pl-PL" sz="1600">
              <a:solidFill>
                <a:prstClr val="black"/>
              </a:solidFill>
            </a:endParaRPr>
          </a:p>
        </p:txBody>
      </p:sp>
      <p:sp>
        <p:nvSpPr>
          <p:cNvPr id="51" name="Content Placeholder 80">
            <a:extLst>
              <a:ext uri="{FF2B5EF4-FFF2-40B4-BE49-F238E27FC236}">
                <a16:creationId xmlns:a16="http://schemas.microsoft.com/office/drawing/2014/main" id="{1102F698-2C7F-4B31-D1B4-86F87554AD86}"/>
              </a:ext>
            </a:extLst>
          </p:cNvPr>
          <p:cNvSpPr txBox="1">
            <a:spLocks/>
          </p:cNvSpPr>
          <p:nvPr/>
        </p:nvSpPr>
        <p:spPr>
          <a:xfrm>
            <a:off x="3496416" y="3421051"/>
            <a:ext cx="2197193" cy="4252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015E"/>
                </a:solidFill>
                <a:effectLst/>
                <a:uLnTx/>
                <a:uFillTx/>
                <a:latin typeface="Aptos" panose="020B0004020202020204" pitchFamily="34" charset="0"/>
                <a:ea typeface="+mn-ea"/>
                <a:cs typeface="+mn-cs"/>
              </a:rPr>
              <a:t>Employer</a:t>
            </a:r>
            <a:endParaRPr kumimoji="0" lang="pl-PL" sz="2800" b="1" i="0" u="none" strike="noStrike" kern="1200" cap="none" spc="0" normalizeH="0" baseline="0" noProof="0">
              <a:ln>
                <a:noFill/>
              </a:ln>
              <a:solidFill>
                <a:srgbClr val="00015E"/>
              </a:solidFill>
              <a:effectLst/>
              <a:uLnTx/>
              <a:uFillTx/>
              <a:latin typeface="Aptos" panose="020B0004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00015E"/>
              </a:solidFill>
              <a:effectLst/>
              <a:uLnTx/>
              <a:uFillTx/>
              <a:latin typeface="Aptos" panose="020B0004020202020204" pitchFamily="34" charset="0"/>
              <a:ea typeface="+mn-ea"/>
              <a:cs typeface="+mn-cs"/>
            </a:endParaRPr>
          </a:p>
        </p:txBody>
      </p:sp>
      <p:sp>
        <p:nvSpPr>
          <p:cNvPr id="4" name="Content Placeholder 3">
            <a:extLst>
              <a:ext uri="{FF2B5EF4-FFF2-40B4-BE49-F238E27FC236}">
                <a16:creationId xmlns:a16="http://schemas.microsoft.com/office/drawing/2014/main" id="{46571906-1444-7B00-961D-8925A448DE7B}"/>
              </a:ext>
            </a:extLst>
          </p:cNvPr>
          <p:cNvSpPr>
            <a:spLocks noGrp="1"/>
          </p:cNvSpPr>
          <p:nvPr>
            <p:ph sz="half" idx="13"/>
          </p:nvPr>
        </p:nvSpPr>
        <p:spPr>
          <a:xfrm>
            <a:off x="3413124" y="3752154"/>
            <a:ext cx="2555894" cy="1780294"/>
          </a:xfrm>
        </p:spPr>
        <p:txBody>
          <a:bodyPr>
            <a:noAutofit/>
          </a:bodyPr>
          <a:lstStyle/>
          <a:p>
            <a:pPr marL="0" indent="0" algn="ctr">
              <a:buNone/>
            </a:pPr>
            <a:r>
              <a:rPr lang="en-US" sz="1600">
                <a:solidFill>
                  <a:schemeClr val="bg1"/>
                </a:solidFill>
                <a:latin typeface="Aptos" panose="020B0004020202020204" pitchFamily="34" charset="0"/>
              </a:rPr>
              <a:t>Employer:</a:t>
            </a:r>
            <a:br>
              <a:rPr lang="en-US" sz="1600">
                <a:solidFill>
                  <a:schemeClr val="bg1"/>
                </a:solidFill>
                <a:latin typeface="Aptos" panose="020B0004020202020204" pitchFamily="34" charset="0"/>
              </a:rPr>
            </a:br>
            <a:r>
              <a:rPr lang="en-US" sz="1600">
                <a:solidFill>
                  <a:prstClr val="black"/>
                </a:solidFill>
                <a:latin typeface="Aptos" panose="020B0004020202020204" pitchFamily="34" charset="0"/>
              </a:rPr>
              <a:t>Hires and provides paid OJL for apprentices under supervision of a designated mentor who is a skilled professional in that occupation.</a:t>
            </a:r>
          </a:p>
        </p:txBody>
      </p:sp>
      <p:sp>
        <p:nvSpPr>
          <p:cNvPr id="52" name="Content Placeholder 82">
            <a:extLst>
              <a:ext uri="{FF2B5EF4-FFF2-40B4-BE49-F238E27FC236}">
                <a16:creationId xmlns:a16="http://schemas.microsoft.com/office/drawing/2014/main" id="{D2A42B0D-E3FE-C38B-C346-1DAFD99BBFDE}"/>
              </a:ext>
            </a:extLst>
          </p:cNvPr>
          <p:cNvSpPr txBox="1">
            <a:spLocks/>
          </p:cNvSpPr>
          <p:nvPr/>
        </p:nvSpPr>
        <p:spPr>
          <a:xfrm>
            <a:off x="6260377" y="3419193"/>
            <a:ext cx="2567229" cy="5003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015E"/>
                </a:solidFill>
                <a:effectLst/>
                <a:uLnTx/>
                <a:uFillTx/>
                <a:latin typeface="Aptos" panose="020B0004020202020204" pitchFamily="34" charset="0"/>
                <a:ea typeface="+mn-ea"/>
                <a:cs typeface="+mn-cs"/>
              </a:rPr>
              <a:t>RI Provider</a:t>
            </a:r>
            <a:endParaRPr kumimoji="0" lang="pl-PL" sz="2800" b="1" i="0" u="none" strike="noStrike" kern="1200" cap="none" spc="0" normalizeH="0" baseline="0" noProof="0">
              <a:ln>
                <a:noFill/>
              </a:ln>
              <a:solidFill>
                <a:srgbClr val="00015E"/>
              </a:solidFill>
              <a:effectLst/>
              <a:uLnTx/>
              <a:uFillTx/>
              <a:latin typeface="Aptos" panose="020B0004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lumMod val="75000"/>
                  <a:lumOff val="25000"/>
                </a:prstClr>
              </a:solidFill>
              <a:effectLst/>
              <a:uLnTx/>
              <a:uFillTx/>
              <a:latin typeface="Aptos" panose="020B0004020202020204" pitchFamily="34" charset="0"/>
              <a:ea typeface="+mn-ea"/>
              <a:cs typeface="+mn-cs"/>
            </a:endParaRPr>
          </a:p>
        </p:txBody>
      </p:sp>
      <p:sp>
        <p:nvSpPr>
          <p:cNvPr id="5" name="Content Placeholder 4">
            <a:extLst>
              <a:ext uri="{FF2B5EF4-FFF2-40B4-BE49-F238E27FC236}">
                <a16:creationId xmlns:a16="http://schemas.microsoft.com/office/drawing/2014/main" id="{1397741E-0927-EC39-2D3E-B0DE61E12CC2}"/>
              </a:ext>
            </a:extLst>
          </p:cNvPr>
          <p:cNvSpPr>
            <a:spLocks noGrp="1"/>
          </p:cNvSpPr>
          <p:nvPr>
            <p:ph sz="half" idx="14"/>
          </p:nvPr>
        </p:nvSpPr>
        <p:spPr>
          <a:xfrm>
            <a:off x="6163257" y="3767647"/>
            <a:ext cx="2677915" cy="1410081"/>
          </a:xfrm>
        </p:spPr>
        <p:txBody>
          <a:bodyPr>
            <a:noAutofit/>
          </a:bodyPr>
          <a:lstStyle/>
          <a:p>
            <a:pPr marL="0" indent="0" algn="ctr">
              <a:buNone/>
            </a:pPr>
            <a:r>
              <a:rPr lang="en-US" sz="1600">
                <a:solidFill>
                  <a:schemeClr val="bg1"/>
                </a:solidFill>
                <a:latin typeface="Aptos" panose="020B0004020202020204" pitchFamily="34" charset="0"/>
              </a:rPr>
              <a:t>RI Provider</a:t>
            </a:r>
            <a:br>
              <a:rPr lang="en-US" sz="1600">
                <a:solidFill>
                  <a:schemeClr val="bg1"/>
                </a:solidFill>
                <a:latin typeface="Aptos" panose="020B0004020202020204" pitchFamily="34" charset="0"/>
              </a:rPr>
            </a:br>
            <a:r>
              <a:rPr lang="en-US" sz="1600">
                <a:solidFill>
                  <a:prstClr val="black"/>
                </a:solidFill>
                <a:latin typeface="Aptos" panose="020B0004020202020204" pitchFamily="34" charset="0"/>
              </a:rPr>
              <a:t>Entity that provides instruction to apprentices in the designated occupation’s core knowledge, skills, and abilities.</a:t>
            </a:r>
            <a:endParaRPr lang="pl-PL" sz="1600">
              <a:solidFill>
                <a:prstClr val="black"/>
              </a:solidFill>
              <a:latin typeface="Aptos" panose="020B0004020202020204" pitchFamily="34" charset="0"/>
            </a:endParaRPr>
          </a:p>
        </p:txBody>
      </p:sp>
      <p:sp>
        <p:nvSpPr>
          <p:cNvPr id="53" name="Content Placeholder 84">
            <a:extLst>
              <a:ext uri="{FF2B5EF4-FFF2-40B4-BE49-F238E27FC236}">
                <a16:creationId xmlns:a16="http://schemas.microsoft.com/office/drawing/2014/main" id="{527CBC0F-8606-C3BC-261A-CEC332453896}"/>
              </a:ext>
            </a:extLst>
          </p:cNvPr>
          <p:cNvSpPr txBox="1">
            <a:spLocks/>
          </p:cNvSpPr>
          <p:nvPr/>
        </p:nvSpPr>
        <p:spPr>
          <a:xfrm>
            <a:off x="9499357" y="3429000"/>
            <a:ext cx="1470214" cy="4252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015E"/>
                </a:solidFill>
                <a:effectLst/>
                <a:uLnTx/>
                <a:uFillTx/>
                <a:latin typeface="Aptos" panose="020B0004020202020204" pitchFamily="34" charset="0"/>
                <a:ea typeface="+mn-ea"/>
                <a:cs typeface="+mn-cs"/>
              </a:rPr>
              <a:t>Partner</a:t>
            </a:r>
            <a:endParaRPr kumimoji="0" lang="pl-PL" sz="2800" b="1" i="0" u="none" strike="noStrike" kern="1200" cap="none" spc="0" normalizeH="0" baseline="0" noProof="0">
              <a:ln>
                <a:noFill/>
              </a:ln>
              <a:solidFill>
                <a:srgbClr val="00015E"/>
              </a:solidFill>
              <a:effectLst/>
              <a:uLnTx/>
              <a:uFillTx/>
              <a:latin typeface="Aptos" panose="020B0004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00015E"/>
              </a:solidFill>
              <a:effectLst/>
              <a:uLnTx/>
              <a:uFillTx/>
              <a:latin typeface="Aptos" panose="020B0004020202020204" pitchFamily="34" charset="0"/>
              <a:ea typeface="+mn-ea"/>
              <a:cs typeface="+mn-cs"/>
            </a:endParaRPr>
          </a:p>
        </p:txBody>
      </p:sp>
      <p:sp>
        <p:nvSpPr>
          <p:cNvPr id="6" name="Content Placeholder 5">
            <a:extLst>
              <a:ext uri="{FF2B5EF4-FFF2-40B4-BE49-F238E27FC236}">
                <a16:creationId xmlns:a16="http://schemas.microsoft.com/office/drawing/2014/main" id="{10EC46F1-A90D-575E-619B-FB9DE2F3B0C8}"/>
              </a:ext>
            </a:extLst>
          </p:cNvPr>
          <p:cNvSpPr>
            <a:spLocks noGrp="1"/>
          </p:cNvSpPr>
          <p:nvPr>
            <p:ph sz="half" idx="15"/>
          </p:nvPr>
        </p:nvSpPr>
        <p:spPr>
          <a:xfrm>
            <a:off x="9109324" y="3846138"/>
            <a:ext cx="2306198" cy="1012214"/>
          </a:xfrm>
        </p:spPr>
        <p:txBody>
          <a:bodyPr>
            <a:normAutofit fontScale="92500" lnSpcReduction="10000"/>
          </a:bodyPr>
          <a:lstStyle/>
          <a:p>
            <a:pPr marL="0" indent="0" algn="ctr">
              <a:buNone/>
            </a:pPr>
            <a:r>
              <a:rPr lang="en-US" sz="1600">
                <a:solidFill>
                  <a:schemeClr val="bg1"/>
                </a:solidFill>
                <a:latin typeface="Aptos" panose="020B0004020202020204" pitchFamily="34" charset="0"/>
              </a:rPr>
              <a:t>Partner</a:t>
            </a:r>
            <a:br>
              <a:rPr lang="en-US" sz="1600">
                <a:solidFill>
                  <a:prstClr val="black"/>
                </a:solidFill>
                <a:latin typeface="Aptos" panose="020B0004020202020204" pitchFamily="34" charset="0"/>
              </a:rPr>
            </a:br>
            <a:r>
              <a:rPr lang="en-US" sz="1600">
                <a:solidFill>
                  <a:prstClr val="black"/>
                </a:solidFill>
                <a:latin typeface="Aptos" panose="020B0004020202020204" pitchFamily="34" charset="0"/>
              </a:rPr>
              <a:t>Organizations committed to assisting RA programs. They can play one or more roles. </a:t>
            </a:r>
            <a:endParaRPr lang="pl-PL" sz="1600">
              <a:solidFill>
                <a:prstClr val="black"/>
              </a:solidFill>
              <a:latin typeface="Aptos" panose="020B0004020202020204" pitchFamily="34" charset="0"/>
            </a:endParaRPr>
          </a:p>
          <a:p>
            <a:pPr marL="0" indent="0" algn="ctr">
              <a:buNone/>
            </a:pPr>
            <a:endParaRPr lang="en-US" sz="1600"/>
          </a:p>
        </p:txBody>
      </p:sp>
      <p:sp>
        <p:nvSpPr>
          <p:cNvPr id="9" name="Slide Number Placeholder 5">
            <a:extLst>
              <a:ext uri="{FF2B5EF4-FFF2-40B4-BE49-F238E27FC236}">
                <a16:creationId xmlns:a16="http://schemas.microsoft.com/office/drawing/2014/main" id="{C87D3E1E-DE63-398F-AD24-AF3D3B08F0C4}"/>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grpSp>
        <p:nvGrpSpPr>
          <p:cNvPr id="10" name="Group 9">
            <a:extLst>
              <a:ext uri="{FF2B5EF4-FFF2-40B4-BE49-F238E27FC236}">
                <a16:creationId xmlns:a16="http://schemas.microsoft.com/office/drawing/2014/main" id="{78D1141A-00F6-FEA3-69A7-72D513CA9836}"/>
              </a:ext>
              <a:ext uri="{C183D7F6-B498-43B3-948B-1728B52AA6E4}">
                <adec:decorative xmlns:adec="http://schemas.microsoft.com/office/drawing/2017/decorative" val="1"/>
              </a:ext>
            </a:extLst>
          </p:cNvPr>
          <p:cNvGrpSpPr/>
          <p:nvPr/>
        </p:nvGrpSpPr>
        <p:grpSpPr>
          <a:xfrm>
            <a:off x="1074337" y="1989176"/>
            <a:ext cx="1537933" cy="1455956"/>
            <a:chOff x="1326945" y="2277052"/>
            <a:chExt cx="1371600" cy="1371600"/>
          </a:xfrm>
        </p:grpSpPr>
        <p:sp>
          <p:nvSpPr>
            <p:cNvPr id="11" name="AutoShape 23">
              <a:extLst>
                <a:ext uri="{FF2B5EF4-FFF2-40B4-BE49-F238E27FC236}">
                  <a16:creationId xmlns:a16="http://schemas.microsoft.com/office/drawing/2014/main" id="{3EF5F7DE-435B-F2A1-7BB8-E5ABBEB21DB8}"/>
                </a:ext>
              </a:extLst>
            </p:cNvPr>
            <p:cNvSpPr>
              <a:spLocks noChangeAspect="1" noChangeArrowheads="1" noTextEdit="1"/>
            </p:cNvSpPr>
            <p:nvPr userDrawn="1"/>
          </p:nvSpPr>
          <p:spPr bwMode="auto">
            <a:xfrm>
              <a:off x="1742077" y="2648934"/>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upa 65">
              <a:extLst>
                <a:ext uri="{FF2B5EF4-FFF2-40B4-BE49-F238E27FC236}">
                  <a16:creationId xmlns:a16="http://schemas.microsoft.com/office/drawing/2014/main" id="{D28AA57B-6534-1AD0-47A7-633DABEB151F}"/>
                </a:ext>
              </a:extLst>
            </p:cNvPr>
            <p:cNvGrpSpPr/>
            <p:nvPr userDrawn="1"/>
          </p:nvGrpSpPr>
          <p:grpSpPr>
            <a:xfrm>
              <a:off x="1742077" y="2648934"/>
              <a:ext cx="541337" cy="412750"/>
              <a:chOff x="906463" y="3402013"/>
              <a:chExt cx="541337" cy="412750"/>
            </a:xfrm>
          </p:grpSpPr>
          <p:sp>
            <p:nvSpPr>
              <p:cNvPr id="15" name="Freeform 25">
                <a:extLst>
                  <a:ext uri="{FF2B5EF4-FFF2-40B4-BE49-F238E27FC236}">
                    <a16:creationId xmlns:a16="http://schemas.microsoft.com/office/drawing/2014/main" id="{ED4F2207-FAF8-121F-3B93-426D6967B101}"/>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16" name="Freeform 26">
                <a:extLst>
                  <a:ext uri="{FF2B5EF4-FFF2-40B4-BE49-F238E27FC236}">
                    <a16:creationId xmlns:a16="http://schemas.microsoft.com/office/drawing/2014/main" id="{0FF05C8D-ACE0-A2DA-C917-648463830306}"/>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17" name="Freeform 27">
                <a:extLst>
                  <a:ext uri="{FF2B5EF4-FFF2-40B4-BE49-F238E27FC236}">
                    <a16:creationId xmlns:a16="http://schemas.microsoft.com/office/drawing/2014/main" id="{F200DE71-CBD8-6E21-C8BE-3A46B96582E0}"/>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18" name="Freeform 28">
                <a:extLst>
                  <a:ext uri="{FF2B5EF4-FFF2-40B4-BE49-F238E27FC236}">
                    <a16:creationId xmlns:a16="http://schemas.microsoft.com/office/drawing/2014/main" id="{CD5B7822-C654-6286-C200-83896E3CED2C}"/>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19" name="Freeform 29">
                <a:extLst>
                  <a:ext uri="{FF2B5EF4-FFF2-40B4-BE49-F238E27FC236}">
                    <a16:creationId xmlns:a16="http://schemas.microsoft.com/office/drawing/2014/main" id="{BD043799-7EE3-F902-928C-74620BDBCD36}"/>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grpSp>
        <p:sp>
          <p:nvSpPr>
            <p:cNvPr id="13" name="Oval 12">
              <a:extLst>
                <a:ext uri="{FF2B5EF4-FFF2-40B4-BE49-F238E27FC236}">
                  <a16:creationId xmlns:a16="http://schemas.microsoft.com/office/drawing/2014/main" id="{30006984-F297-3135-F923-34B58D2C6CAA}"/>
                </a:ext>
              </a:extLst>
            </p:cNvPr>
            <p:cNvSpPr/>
            <p:nvPr userDrawn="1"/>
          </p:nvSpPr>
          <p:spPr>
            <a:xfrm>
              <a:off x="1326945" y="2277052"/>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Aptos" panose="020B0004020202020204" pitchFamily="34" charset="0"/>
                  <a:ea typeface="Calibri" panose="020F0502020204030204" pitchFamily="34" charset="0"/>
                  <a:cs typeface="Times New Roman" panose="02020603050405020304" pitchFamily="18" charset="0"/>
                </a:rPr>
                <a:t> </a:t>
              </a:r>
            </a:p>
          </p:txBody>
        </p:sp>
        <p:pic>
          <p:nvPicPr>
            <p:cNvPr id="14" name="Graphic 13" descr="Remote work with solid fill">
              <a:extLst>
                <a:ext uri="{FF2B5EF4-FFF2-40B4-BE49-F238E27FC236}">
                  <a16:creationId xmlns:a16="http://schemas.microsoft.com/office/drawing/2014/main" id="{49E2B4B2-E218-7874-D516-93F9F909696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44917" y="2420143"/>
              <a:ext cx="1135656" cy="1135656"/>
            </a:xfrm>
            <a:prstGeom prst="rect">
              <a:avLst/>
            </a:prstGeom>
          </p:spPr>
        </p:pic>
      </p:grpSp>
      <p:grpSp>
        <p:nvGrpSpPr>
          <p:cNvPr id="20" name="Group 19">
            <a:extLst>
              <a:ext uri="{FF2B5EF4-FFF2-40B4-BE49-F238E27FC236}">
                <a16:creationId xmlns:a16="http://schemas.microsoft.com/office/drawing/2014/main" id="{E8E336BB-A2EC-1D61-722D-3104DF85CF27}"/>
              </a:ext>
              <a:ext uri="{C183D7F6-B498-43B3-948B-1728B52AA6E4}">
                <adec:decorative xmlns:adec="http://schemas.microsoft.com/office/drawing/2017/decorative" val="1"/>
              </a:ext>
            </a:extLst>
          </p:cNvPr>
          <p:cNvGrpSpPr/>
          <p:nvPr/>
        </p:nvGrpSpPr>
        <p:grpSpPr>
          <a:xfrm>
            <a:off x="3915915" y="2005450"/>
            <a:ext cx="1371600" cy="1371600"/>
            <a:chOff x="6844895" y="2307082"/>
            <a:chExt cx="1371600" cy="1371600"/>
          </a:xfrm>
        </p:grpSpPr>
        <p:sp>
          <p:nvSpPr>
            <p:cNvPr id="21" name="AutoShape 23">
              <a:extLst>
                <a:ext uri="{FF2B5EF4-FFF2-40B4-BE49-F238E27FC236}">
                  <a16:creationId xmlns:a16="http://schemas.microsoft.com/office/drawing/2014/main" id="{605DEFE6-6981-E231-D2BD-527BD72CF643}"/>
                </a:ext>
              </a:extLst>
            </p:cNvPr>
            <p:cNvSpPr>
              <a:spLocks noChangeAspect="1" noChangeArrowheads="1" noTextEdit="1"/>
            </p:cNvSpPr>
            <p:nvPr userDrawn="1"/>
          </p:nvSpPr>
          <p:spPr bwMode="auto">
            <a:xfrm>
              <a:off x="7405168" y="2650109"/>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upa 65">
              <a:extLst>
                <a:ext uri="{FF2B5EF4-FFF2-40B4-BE49-F238E27FC236}">
                  <a16:creationId xmlns:a16="http://schemas.microsoft.com/office/drawing/2014/main" id="{C67BAD6C-0809-BF0B-F8E2-52964C8B64C0}"/>
                </a:ext>
              </a:extLst>
            </p:cNvPr>
            <p:cNvGrpSpPr/>
            <p:nvPr userDrawn="1"/>
          </p:nvGrpSpPr>
          <p:grpSpPr>
            <a:xfrm>
              <a:off x="7405168" y="2650109"/>
              <a:ext cx="541337" cy="412750"/>
              <a:chOff x="906463" y="3402013"/>
              <a:chExt cx="541337" cy="412750"/>
            </a:xfrm>
          </p:grpSpPr>
          <p:sp>
            <p:nvSpPr>
              <p:cNvPr id="25" name="Freeform 25">
                <a:extLst>
                  <a:ext uri="{FF2B5EF4-FFF2-40B4-BE49-F238E27FC236}">
                    <a16:creationId xmlns:a16="http://schemas.microsoft.com/office/drawing/2014/main" id="{FD50D25B-D41D-C1AF-BB96-83FA21E7CE74}"/>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26" name="Freeform 26">
                <a:extLst>
                  <a:ext uri="{FF2B5EF4-FFF2-40B4-BE49-F238E27FC236}">
                    <a16:creationId xmlns:a16="http://schemas.microsoft.com/office/drawing/2014/main" id="{82C147BE-8D00-2081-BD0C-085CA149C29B}"/>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27" name="Freeform 27">
                <a:extLst>
                  <a:ext uri="{FF2B5EF4-FFF2-40B4-BE49-F238E27FC236}">
                    <a16:creationId xmlns:a16="http://schemas.microsoft.com/office/drawing/2014/main" id="{7F7C0B99-9430-5EF3-E1D8-8272B374FBE5}"/>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28" name="Freeform 28">
                <a:extLst>
                  <a:ext uri="{FF2B5EF4-FFF2-40B4-BE49-F238E27FC236}">
                    <a16:creationId xmlns:a16="http://schemas.microsoft.com/office/drawing/2014/main" id="{D408682A-DB40-8B8C-EC16-A458E10F1BBE}"/>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29" name="Freeform 29">
                <a:extLst>
                  <a:ext uri="{FF2B5EF4-FFF2-40B4-BE49-F238E27FC236}">
                    <a16:creationId xmlns:a16="http://schemas.microsoft.com/office/drawing/2014/main" id="{6D07CF8D-51FA-DDBD-0D9E-A20FCAA3D89E}"/>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grpSp>
        <p:sp>
          <p:nvSpPr>
            <p:cNvPr id="23" name="Oval 22">
              <a:extLst>
                <a:ext uri="{FF2B5EF4-FFF2-40B4-BE49-F238E27FC236}">
                  <a16:creationId xmlns:a16="http://schemas.microsoft.com/office/drawing/2014/main" id="{D3A30ACE-DEB6-7986-F104-DCF38AE1D4FA}"/>
                </a:ext>
              </a:extLst>
            </p:cNvPr>
            <p:cNvSpPr/>
            <p:nvPr userDrawn="1"/>
          </p:nvSpPr>
          <p:spPr>
            <a:xfrm>
              <a:off x="6844895" y="2307082"/>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Aptos" panose="020B0004020202020204" pitchFamily="34" charset="0"/>
                  <a:ea typeface="Calibri" panose="020F0502020204030204" pitchFamily="34" charset="0"/>
                  <a:cs typeface="Times New Roman" panose="02020603050405020304" pitchFamily="18" charset="0"/>
                </a:rPr>
                <a:t> </a:t>
              </a:r>
            </a:p>
          </p:txBody>
        </p:sp>
        <p:pic>
          <p:nvPicPr>
            <p:cNvPr id="24" name="Graphic 23" descr="Group brainstorm with solid fill">
              <a:extLst>
                <a:ext uri="{FF2B5EF4-FFF2-40B4-BE49-F238E27FC236}">
                  <a16:creationId xmlns:a16="http://schemas.microsoft.com/office/drawing/2014/main" id="{EE0C63FF-8493-1942-3965-6AE77DC88ED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95329" y="2444964"/>
              <a:ext cx="1073036" cy="1073036"/>
            </a:xfrm>
            <a:prstGeom prst="rect">
              <a:avLst/>
            </a:prstGeom>
          </p:spPr>
        </p:pic>
      </p:grpSp>
      <p:grpSp>
        <p:nvGrpSpPr>
          <p:cNvPr id="30" name="Group 29">
            <a:extLst>
              <a:ext uri="{FF2B5EF4-FFF2-40B4-BE49-F238E27FC236}">
                <a16:creationId xmlns:a16="http://schemas.microsoft.com/office/drawing/2014/main" id="{693FF3CF-6E35-0D02-2FB6-1F276713A825}"/>
              </a:ext>
              <a:ext uri="{C183D7F6-B498-43B3-948B-1728B52AA6E4}">
                <adec:decorative xmlns:adec="http://schemas.microsoft.com/office/drawing/2017/decorative" val="1"/>
              </a:ext>
            </a:extLst>
          </p:cNvPr>
          <p:cNvGrpSpPr/>
          <p:nvPr/>
        </p:nvGrpSpPr>
        <p:grpSpPr>
          <a:xfrm>
            <a:off x="6816413" y="1959928"/>
            <a:ext cx="1436439" cy="1439824"/>
            <a:chOff x="4084230" y="2320581"/>
            <a:chExt cx="1371600" cy="1371600"/>
          </a:xfrm>
        </p:grpSpPr>
        <p:sp>
          <p:nvSpPr>
            <p:cNvPr id="31" name="AutoShape 23">
              <a:extLst>
                <a:ext uri="{FF2B5EF4-FFF2-40B4-BE49-F238E27FC236}">
                  <a16:creationId xmlns:a16="http://schemas.microsoft.com/office/drawing/2014/main" id="{19FCFC0D-306D-2681-E731-1EC4472675EB}"/>
                </a:ext>
              </a:extLst>
            </p:cNvPr>
            <p:cNvSpPr>
              <a:spLocks noChangeAspect="1" noChangeArrowheads="1" noTextEdit="1"/>
            </p:cNvSpPr>
            <p:nvPr userDrawn="1"/>
          </p:nvSpPr>
          <p:spPr bwMode="auto">
            <a:xfrm>
              <a:off x="4432532" y="2692463"/>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2" name="Grupa 65">
              <a:extLst>
                <a:ext uri="{FF2B5EF4-FFF2-40B4-BE49-F238E27FC236}">
                  <a16:creationId xmlns:a16="http://schemas.microsoft.com/office/drawing/2014/main" id="{36B117ED-65FB-1300-BFDD-64D1DAA71466}"/>
                </a:ext>
              </a:extLst>
            </p:cNvPr>
            <p:cNvGrpSpPr/>
            <p:nvPr userDrawn="1"/>
          </p:nvGrpSpPr>
          <p:grpSpPr>
            <a:xfrm>
              <a:off x="4432532" y="2692463"/>
              <a:ext cx="541337" cy="412750"/>
              <a:chOff x="906463" y="3402013"/>
              <a:chExt cx="541337" cy="412750"/>
            </a:xfrm>
          </p:grpSpPr>
          <p:sp>
            <p:nvSpPr>
              <p:cNvPr id="35" name="Freeform 25">
                <a:extLst>
                  <a:ext uri="{FF2B5EF4-FFF2-40B4-BE49-F238E27FC236}">
                    <a16:creationId xmlns:a16="http://schemas.microsoft.com/office/drawing/2014/main" id="{21460F23-DD08-9499-3F51-B6CAE144058A}"/>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36" name="Freeform 26">
                <a:extLst>
                  <a:ext uri="{FF2B5EF4-FFF2-40B4-BE49-F238E27FC236}">
                    <a16:creationId xmlns:a16="http://schemas.microsoft.com/office/drawing/2014/main" id="{215FFC26-2925-0BF4-E80C-71A98905192A}"/>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37" name="Freeform 27">
                <a:extLst>
                  <a:ext uri="{FF2B5EF4-FFF2-40B4-BE49-F238E27FC236}">
                    <a16:creationId xmlns:a16="http://schemas.microsoft.com/office/drawing/2014/main" id="{150A1001-95B8-B72A-E795-8F7B72A67040}"/>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38" name="Freeform 28">
                <a:extLst>
                  <a:ext uri="{FF2B5EF4-FFF2-40B4-BE49-F238E27FC236}">
                    <a16:creationId xmlns:a16="http://schemas.microsoft.com/office/drawing/2014/main" id="{31368C54-D5EC-E346-EC1B-87AE467CE1EF}"/>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39" name="Freeform 29">
                <a:extLst>
                  <a:ext uri="{FF2B5EF4-FFF2-40B4-BE49-F238E27FC236}">
                    <a16:creationId xmlns:a16="http://schemas.microsoft.com/office/drawing/2014/main" id="{74FFD060-7EF3-0097-107E-59A8598C6084}"/>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grpSp>
        <p:sp>
          <p:nvSpPr>
            <p:cNvPr id="33" name="Oval 32">
              <a:extLst>
                <a:ext uri="{FF2B5EF4-FFF2-40B4-BE49-F238E27FC236}">
                  <a16:creationId xmlns:a16="http://schemas.microsoft.com/office/drawing/2014/main" id="{FE25B384-0E90-BF47-CFEA-CC17F5A3756E}"/>
                </a:ext>
              </a:extLst>
            </p:cNvPr>
            <p:cNvSpPr/>
            <p:nvPr userDrawn="1"/>
          </p:nvSpPr>
          <p:spPr>
            <a:xfrm>
              <a:off x="4084230" y="2320581"/>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Aptos" panose="020B0004020202020204" pitchFamily="34" charset="0"/>
                  <a:ea typeface="Calibri" panose="020F0502020204030204" pitchFamily="34" charset="0"/>
                  <a:cs typeface="Times New Roman" panose="02020603050405020304" pitchFamily="18" charset="0"/>
                </a:rPr>
                <a:t> </a:t>
              </a:r>
            </a:p>
          </p:txBody>
        </p:sp>
        <p:pic>
          <p:nvPicPr>
            <p:cNvPr id="34" name="Graphic 33" descr="Customer review with solid fill">
              <a:extLst>
                <a:ext uri="{FF2B5EF4-FFF2-40B4-BE49-F238E27FC236}">
                  <a16:creationId xmlns:a16="http://schemas.microsoft.com/office/drawing/2014/main" id="{24246477-BDCF-BC77-492D-C91114C4BF14}"/>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12830" y="2535682"/>
              <a:ext cx="914400" cy="914400"/>
            </a:xfrm>
            <a:prstGeom prst="rect">
              <a:avLst/>
            </a:prstGeom>
          </p:spPr>
        </p:pic>
      </p:grpSp>
      <p:grpSp>
        <p:nvGrpSpPr>
          <p:cNvPr id="40" name="Group 39">
            <a:extLst>
              <a:ext uri="{FF2B5EF4-FFF2-40B4-BE49-F238E27FC236}">
                <a16:creationId xmlns:a16="http://schemas.microsoft.com/office/drawing/2014/main" id="{54DA1833-C38B-3E96-9803-683F02B86826}"/>
              </a:ext>
              <a:ext uri="{C183D7F6-B498-43B3-948B-1728B52AA6E4}">
                <adec:decorative xmlns:adec="http://schemas.microsoft.com/office/drawing/2017/decorative" val="1"/>
              </a:ext>
            </a:extLst>
          </p:cNvPr>
          <p:cNvGrpSpPr/>
          <p:nvPr/>
        </p:nvGrpSpPr>
        <p:grpSpPr>
          <a:xfrm>
            <a:off x="9513991" y="1973044"/>
            <a:ext cx="1455580" cy="1455956"/>
            <a:chOff x="9580307" y="2313967"/>
            <a:chExt cx="1371600" cy="1371600"/>
          </a:xfrm>
        </p:grpSpPr>
        <p:sp>
          <p:nvSpPr>
            <p:cNvPr id="41" name="AutoShape 23">
              <a:extLst>
                <a:ext uri="{FF2B5EF4-FFF2-40B4-BE49-F238E27FC236}">
                  <a16:creationId xmlns:a16="http://schemas.microsoft.com/office/drawing/2014/main" id="{CEF30191-B683-1725-6E15-B3CEA2124D3D}"/>
                </a:ext>
              </a:extLst>
            </p:cNvPr>
            <p:cNvSpPr>
              <a:spLocks noChangeAspect="1" noChangeArrowheads="1" noTextEdit="1"/>
            </p:cNvSpPr>
            <p:nvPr userDrawn="1"/>
          </p:nvSpPr>
          <p:spPr bwMode="auto">
            <a:xfrm>
              <a:off x="10071580" y="2685849"/>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2" name="Grupa 65">
              <a:extLst>
                <a:ext uri="{FF2B5EF4-FFF2-40B4-BE49-F238E27FC236}">
                  <a16:creationId xmlns:a16="http://schemas.microsoft.com/office/drawing/2014/main" id="{598A5285-4A51-77F6-269B-E7B967BAC20C}"/>
                </a:ext>
              </a:extLst>
            </p:cNvPr>
            <p:cNvGrpSpPr/>
            <p:nvPr userDrawn="1"/>
          </p:nvGrpSpPr>
          <p:grpSpPr>
            <a:xfrm>
              <a:off x="10071580" y="2685849"/>
              <a:ext cx="541337" cy="412750"/>
              <a:chOff x="906463" y="3402013"/>
              <a:chExt cx="541337" cy="412750"/>
            </a:xfrm>
          </p:grpSpPr>
          <p:sp>
            <p:nvSpPr>
              <p:cNvPr id="45" name="Freeform 25">
                <a:extLst>
                  <a:ext uri="{FF2B5EF4-FFF2-40B4-BE49-F238E27FC236}">
                    <a16:creationId xmlns:a16="http://schemas.microsoft.com/office/drawing/2014/main" id="{5DED476A-9C45-CAB7-32DC-91942B9CF400}"/>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46" name="Freeform 26">
                <a:extLst>
                  <a:ext uri="{FF2B5EF4-FFF2-40B4-BE49-F238E27FC236}">
                    <a16:creationId xmlns:a16="http://schemas.microsoft.com/office/drawing/2014/main" id="{43702FA2-EBBE-22AC-9940-A3CE12775630}"/>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47" name="Freeform 27">
                <a:extLst>
                  <a:ext uri="{FF2B5EF4-FFF2-40B4-BE49-F238E27FC236}">
                    <a16:creationId xmlns:a16="http://schemas.microsoft.com/office/drawing/2014/main" id="{DB78AA61-7094-506D-9944-74D9974509CE}"/>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48" name="Freeform 28">
                <a:extLst>
                  <a:ext uri="{FF2B5EF4-FFF2-40B4-BE49-F238E27FC236}">
                    <a16:creationId xmlns:a16="http://schemas.microsoft.com/office/drawing/2014/main" id="{BA36B5F1-4226-953E-32F2-80D8A86D4D1C}"/>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49" name="Freeform 29">
                <a:extLst>
                  <a:ext uri="{FF2B5EF4-FFF2-40B4-BE49-F238E27FC236}">
                    <a16:creationId xmlns:a16="http://schemas.microsoft.com/office/drawing/2014/main" id="{D5D0D1F2-F80D-D47A-5588-0F40F5D972A3}"/>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grpSp>
        <p:sp>
          <p:nvSpPr>
            <p:cNvPr id="43" name="Oval 42">
              <a:extLst>
                <a:ext uri="{FF2B5EF4-FFF2-40B4-BE49-F238E27FC236}">
                  <a16:creationId xmlns:a16="http://schemas.microsoft.com/office/drawing/2014/main" id="{CA4E0565-E6E2-A5D3-50AF-5AE1C17E8395}"/>
                </a:ext>
              </a:extLst>
            </p:cNvPr>
            <p:cNvSpPr/>
            <p:nvPr userDrawn="1"/>
          </p:nvSpPr>
          <p:spPr>
            <a:xfrm>
              <a:off x="9580307" y="2313967"/>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Aptos" panose="020B0004020202020204" pitchFamily="34" charset="0"/>
                  <a:ea typeface="Calibri" panose="020F0502020204030204" pitchFamily="34" charset="0"/>
                  <a:cs typeface="Times New Roman" panose="02020603050405020304" pitchFamily="18" charset="0"/>
                </a:rPr>
                <a:t> </a:t>
              </a:r>
            </a:p>
          </p:txBody>
        </p:sp>
        <p:pic>
          <p:nvPicPr>
            <p:cNvPr id="44" name="Graphic 43" descr="Connections with solid fill">
              <a:extLst>
                <a:ext uri="{FF2B5EF4-FFF2-40B4-BE49-F238E27FC236}">
                  <a16:creationId xmlns:a16="http://schemas.microsoft.com/office/drawing/2014/main" id="{30BD59FB-4F38-423E-263B-1320325326D6}"/>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792282" y="2507401"/>
              <a:ext cx="1016996" cy="1016996"/>
            </a:xfrm>
            <a:prstGeom prst="rect">
              <a:avLst/>
            </a:prstGeom>
          </p:spPr>
        </p:pic>
      </p:grpSp>
      <p:cxnSp>
        <p:nvCxnSpPr>
          <p:cNvPr id="55" name="Łącznik prosty 26">
            <a:extLst>
              <a:ext uri="{FF2B5EF4-FFF2-40B4-BE49-F238E27FC236}">
                <a16:creationId xmlns:a16="http://schemas.microsoft.com/office/drawing/2014/main" id="{5563D221-59CD-A4D8-FA5A-D225255C50A2}"/>
              </a:ext>
              <a:ext uri="{C183D7F6-B498-43B3-948B-1728B52AA6E4}">
                <adec:decorative xmlns:adec="http://schemas.microsoft.com/office/drawing/2017/decorative" val="1"/>
              </a:ext>
            </a:extLst>
          </p:cNvPr>
          <p:cNvCxnSpPr>
            <a:cxnSpLocks/>
          </p:cNvCxnSpPr>
          <p:nvPr/>
        </p:nvCxnSpPr>
        <p:spPr>
          <a:xfrm>
            <a:off x="3364654" y="3533499"/>
            <a:ext cx="0" cy="1780407"/>
          </a:xfrm>
          <a:prstGeom prst="line">
            <a:avLst/>
          </a:prstGeom>
          <a:ln w="254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60" name="Łącznik prosty 26">
            <a:extLst>
              <a:ext uri="{FF2B5EF4-FFF2-40B4-BE49-F238E27FC236}">
                <a16:creationId xmlns:a16="http://schemas.microsoft.com/office/drawing/2014/main" id="{2020C209-4719-BFB2-3766-B5E27E7F4CEF}"/>
              </a:ext>
              <a:ext uri="{C183D7F6-B498-43B3-948B-1728B52AA6E4}">
                <adec:decorative xmlns:adec="http://schemas.microsoft.com/office/drawing/2017/decorative" val="1"/>
              </a:ext>
            </a:extLst>
          </p:cNvPr>
          <p:cNvCxnSpPr>
            <a:cxnSpLocks/>
          </p:cNvCxnSpPr>
          <p:nvPr/>
        </p:nvCxnSpPr>
        <p:spPr>
          <a:xfrm>
            <a:off x="6040115" y="3533498"/>
            <a:ext cx="0" cy="1780407"/>
          </a:xfrm>
          <a:prstGeom prst="line">
            <a:avLst/>
          </a:prstGeom>
          <a:ln w="254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61" name="Łącznik prosty 26">
            <a:extLst>
              <a:ext uri="{FF2B5EF4-FFF2-40B4-BE49-F238E27FC236}">
                <a16:creationId xmlns:a16="http://schemas.microsoft.com/office/drawing/2014/main" id="{702B2CD0-5C47-9ECF-799C-69B4BEB4A9C1}"/>
              </a:ext>
              <a:ext uri="{C183D7F6-B498-43B3-948B-1728B52AA6E4}">
                <adec:decorative xmlns:adec="http://schemas.microsoft.com/office/drawing/2017/decorative" val="1"/>
              </a:ext>
            </a:extLst>
          </p:cNvPr>
          <p:cNvCxnSpPr>
            <a:cxnSpLocks/>
          </p:cNvCxnSpPr>
          <p:nvPr/>
        </p:nvCxnSpPr>
        <p:spPr>
          <a:xfrm>
            <a:off x="8980228" y="3549514"/>
            <a:ext cx="0" cy="1780407"/>
          </a:xfrm>
          <a:prstGeom prst="line">
            <a:avLst/>
          </a:prstGeom>
          <a:ln w="254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4387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9F781-2C60-1B53-F869-3FFE4B718BAE}"/>
              </a:ext>
            </a:extLst>
          </p:cNvPr>
          <p:cNvSpPr>
            <a:spLocks noGrp="1"/>
          </p:cNvSpPr>
          <p:nvPr>
            <p:ph type="title"/>
          </p:nvPr>
        </p:nvSpPr>
        <p:spPr>
          <a:xfrm>
            <a:off x="693345" y="723491"/>
            <a:ext cx="10515600" cy="1083429"/>
          </a:xfrm>
        </p:spPr>
        <p:txBody>
          <a:bodyPr/>
          <a:lstStyle/>
          <a:p>
            <a:r>
              <a:rPr lang="en-US"/>
              <a:t>Benefits of Registered Apprenticeship</a:t>
            </a:r>
          </a:p>
        </p:txBody>
      </p:sp>
      <p:sp>
        <p:nvSpPr>
          <p:cNvPr id="3" name="Content Placeholder 2">
            <a:extLst>
              <a:ext uri="{FF2B5EF4-FFF2-40B4-BE49-F238E27FC236}">
                <a16:creationId xmlns:a16="http://schemas.microsoft.com/office/drawing/2014/main" id="{CCD79E1B-5561-0E1D-5C0B-C2D250F95EBA}"/>
              </a:ext>
            </a:extLst>
          </p:cNvPr>
          <p:cNvSpPr>
            <a:spLocks noGrp="1"/>
          </p:cNvSpPr>
          <p:nvPr>
            <p:ph sz="half" idx="1"/>
          </p:nvPr>
        </p:nvSpPr>
        <p:spPr>
          <a:xfrm>
            <a:off x="1296849" y="2140594"/>
            <a:ext cx="4776936" cy="923543"/>
          </a:xfrm>
        </p:spPr>
        <p:txBody>
          <a:bodyPr>
            <a:noAutofit/>
          </a:bodyPr>
          <a:lstStyle/>
          <a:p>
            <a:pPr marL="0" indent="0">
              <a:lnSpc>
                <a:spcPct val="100000"/>
              </a:lnSpc>
              <a:buNone/>
            </a:pPr>
            <a:r>
              <a:rPr lang="en-US" sz="1800" b="1">
                <a:solidFill>
                  <a:schemeClr val="tx1"/>
                </a:solidFill>
              </a:rPr>
              <a:t>Reduced Turnover: </a:t>
            </a:r>
            <a:r>
              <a:rPr lang="en-US" sz="1800">
                <a:solidFill>
                  <a:schemeClr val="tx1"/>
                </a:solidFill>
              </a:rPr>
              <a:t>Registered Apprenticeship is estimated to have a 93% retention rate (USDOL)</a:t>
            </a:r>
          </a:p>
        </p:txBody>
      </p:sp>
      <p:sp>
        <p:nvSpPr>
          <p:cNvPr id="4" name="Content Placeholder 3">
            <a:extLst>
              <a:ext uri="{FF2B5EF4-FFF2-40B4-BE49-F238E27FC236}">
                <a16:creationId xmlns:a16="http://schemas.microsoft.com/office/drawing/2014/main" id="{30411534-76FE-3F4E-3743-E1EF32D3F99B}"/>
              </a:ext>
            </a:extLst>
          </p:cNvPr>
          <p:cNvSpPr>
            <a:spLocks noGrp="1"/>
          </p:cNvSpPr>
          <p:nvPr>
            <p:ph sz="half" idx="13"/>
          </p:nvPr>
        </p:nvSpPr>
        <p:spPr>
          <a:xfrm>
            <a:off x="1302636" y="3245265"/>
            <a:ext cx="4654296" cy="923544"/>
          </a:xfrm>
        </p:spPr>
        <p:txBody>
          <a:bodyPr>
            <a:normAutofit/>
          </a:bodyPr>
          <a:lstStyle/>
          <a:p>
            <a:pPr marL="0" indent="0">
              <a:lnSpc>
                <a:spcPct val="100000"/>
              </a:lnSpc>
              <a:buNone/>
            </a:pPr>
            <a:r>
              <a:rPr lang="en-US" sz="1800" b="1">
                <a:solidFill>
                  <a:schemeClr val="tx1"/>
                </a:solidFill>
              </a:rPr>
              <a:t>Positive ROI: </a:t>
            </a:r>
            <a:r>
              <a:rPr lang="en-US" sz="1800">
                <a:solidFill>
                  <a:schemeClr val="tx1"/>
                </a:solidFill>
              </a:rPr>
              <a:t>Employers report earning on average $1.44 for every $1 invested in apprenticeship (USDOL)</a:t>
            </a:r>
          </a:p>
          <a:p>
            <a:pPr marL="0" indent="0">
              <a:buNone/>
            </a:pPr>
            <a:endParaRPr lang="en-US" sz="1800">
              <a:solidFill>
                <a:schemeClr val="tx1"/>
              </a:solidFill>
            </a:endParaRPr>
          </a:p>
        </p:txBody>
      </p:sp>
      <p:sp>
        <p:nvSpPr>
          <p:cNvPr id="5" name="Content Placeholder 4">
            <a:extLst>
              <a:ext uri="{FF2B5EF4-FFF2-40B4-BE49-F238E27FC236}">
                <a16:creationId xmlns:a16="http://schemas.microsoft.com/office/drawing/2014/main" id="{625868C5-1654-77D8-0C33-B80AB55B1D2F}"/>
              </a:ext>
            </a:extLst>
          </p:cNvPr>
          <p:cNvSpPr>
            <a:spLocks noGrp="1"/>
          </p:cNvSpPr>
          <p:nvPr>
            <p:ph sz="half" idx="14"/>
          </p:nvPr>
        </p:nvSpPr>
        <p:spPr>
          <a:xfrm>
            <a:off x="1302636" y="4314719"/>
            <a:ext cx="4654296" cy="1346609"/>
          </a:xfrm>
        </p:spPr>
        <p:txBody>
          <a:bodyPr>
            <a:noAutofit/>
          </a:bodyPr>
          <a:lstStyle/>
          <a:p>
            <a:pPr marL="0" indent="0">
              <a:lnSpc>
                <a:spcPct val="120000"/>
              </a:lnSpc>
              <a:buNone/>
            </a:pPr>
            <a:r>
              <a:rPr lang="en-US" sz="1800" b="1">
                <a:solidFill>
                  <a:schemeClr val="tx1"/>
                </a:solidFill>
              </a:rPr>
              <a:t>Standardized Skillset: </a:t>
            </a:r>
            <a:r>
              <a:rPr lang="en-US" sz="1800">
                <a:solidFill>
                  <a:schemeClr val="tx1"/>
                </a:solidFill>
              </a:rPr>
              <a:t>Every apprentice that completes an employer’s apprenticeship program becomes fully proficient in the same set of skills, creating a more agile workforce </a:t>
            </a:r>
          </a:p>
        </p:txBody>
      </p:sp>
      <p:sp>
        <p:nvSpPr>
          <p:cNvPr id="6" name="Content Placeholder 5">
            <a:extLst>
              <a:ext uri="{FF2B5EF4-FFF2-40B4-BE49-F238E27FC236}">
                <a16:creationId xmlns:a16="http://schemas.microsoft.com/office/drawing/2014/main" id="{81B7F196-22D3-8CB8-9662-173C462C814C}"/>
              </a:ext>
            </a:extLst>
          </p:cNvPr>
          <p:cNvSpPr>
            <a:spLocks noGrp="1"/>
          </p:cNvSpPr>
          <p:nvPr>
            <p:ph sz="half" idx="15"/>
          </p:nvPr>
        </p:nvSpPr>
        <p:spPr>
          <a:xfrm>
            <a:off x="6724701" y="2152218"/>
            <a:ext cx="4776937" cy="1355433"/>
          </a:xfrm>
        </p:spPr>
        <p:txBody>
          <a:bodyPr>
            <a:normAutofit lnSpcReduction="10000"/>
          </a:bodyPr>
          <a:lstStyle/>
          <a:p>
            <a:pPr marL="0" indent="0">
              <a:lnSpc>
                <a:spcPct val="100000"/>
              </a:lnSpc>
              <a:buNone/>
            </a:pPr>
            <a:r>
              <a:rPr lang="en-US" sz="1800" b="1">
                <a:solidFill>
                  <a:schemeClr val="tx1"/>
                </a:solidFill>
              </a:rPr>
              <a:t>Accessing Financial Benefits: </a:t>
            </a:r>
            <a:r>
              <a:rPr lang="en-US" sz="1800">
                <a:solidFill>
                  <a:schemeClr val="tx1"/>
                </a:solidFill>
              </a:rPr>
              <a:t>employers with apprenticeship programs can qualify for federal and state tax credits, workforce funding, and a network of partners to support program implementation</a:t>
            </a:r>
          </a:p>
        </p:txBody>
      </p:sp>
      <p:sp>
        <p:nvSpPr>
          <p:cNvPr id="7" name="Content Placeholder 6">
            <a:extLst>
              <a:ext uri="{FF2B5EF4-FFF2-40B4-BE49-F238E27FC236}">
                <a16:creationId xmlns:a16="http://schemas.microsoft.com/office/drawing/2014/main" id="{C58E03A3-FFE2-612B-5ADC-6D5A6C075795}"/>
              </a:ext>
            </a:extLst>
          </p:cNvPr>
          <p:cNvSpPr>
            <a:spLocks noGrp="1"/>
          </p:cNvSpPr>
          <p:nvPr>
            <p:ph sz="half" idx="16"/>
          </p:nvPr>
        </p:nvSpPr>
        <p:spPr>
          <a:xfrm>
            <a:off x="6724700" y="3632589"/>
            <a:ext cx="4776937" cy="1355434"/>
          </a:xfrm>
        </p:spPr>
        <p:txBody>
          <a:bodyPr>
            <a:normAutofit/>
          </a:bodyPr>
          <a:lstStyle/>
          <a:p>
            <a:pPr marL="0" indent="0">
              <a:lnSpc>
                <a:spcPct val="100000"/>
              </a:lnSpc>
              <a:buNone/>
            </a:pPr>
            <a:r>
              <a:rPr lang="en-US" sz="1800" b="1">
                <a:solidFill>
                  <a:schemeClr val="tx1"/>
                </a:solidFill>
              </a:rPr>
              <a:t>Earn and Learn Training Model: </a:t>
            </a:r>
            <a:r>
              <a:rPr lang="en-US" sz="1800">
                <a:solidFill>
                  <a:schemeClr val="tx1"/>
                </a:solidFill>
              </a:rPr>
              <a:t>Apprentices are paid for the duration of their apprenticeship term, allowing them to earn a wage while learning their new occupation. </a:t>
            </a:r>
          </a:p>
        </p:txBody>
      </p:sp>
      <p:sp>
        <p:nvSpPr>
          <p:cNvPr id="9" name="Slide Number Placeholder 5">
            <a:extLst>
              <a:ext uri="{FF2B5EF4-FFF2-40B4-BE49-F238E27FC236}">
                <a16:creationId xmlns:a16="http://schemas.microsoft.com/office/drawing/2014/main" id="{325538FA-3395-7412-F447-FCAAD7D9147C}"/>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pic>
        <p:nvPicPr>
          <p:cNvPr id="10" name="Graphic 9">
            <a:extLst>
              <a:ext uri="{FF2B5EF4-FFF2-40B4-BE49-F238E27FC236}">
                <a16:creationId xmlns:a16="http://schemas.microsoft.com/office/drawing/2014/main" id="{12424E99-256C-F271-F623-9AD058502CA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5436" y="2140594"/>
            <a:ext cx="457200" cy="457200"/>
          </a:xfrm>
          <a:prstGeom prst="rect">
            <a:avLst/>
          </a:prstGeom>
        </p:spPr>
      </p:pic>
      <p:pic>
        <p:nvPicPr>
          <p:cNvPr id="11" name="Graphic 10">
            <a:extLst>
              <a:ext uri="{FF2B5EF4-FFF2-40B4-BE49-F238E27FC236}">
                <a16:creationId xmlns:a16="http://schemas.microsoft.com/office/drawing/2014/main" id="{F45CB881-109C-5366-F1D5-BE62B1C50819}"/>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5436" y="3265083"/>
            <a:ext cx="457200" cy="457200"/>
          </a:xfrm>
          <a:prstGeom prst="rect">
            <a:avLst/>
          </a:prstGeom>
        </p:spPr>
      </p:pic>
      <p:pic>
        <p:nvPicPr>
          <p:cNvPr id="12" name="Graphic 11">
            <a:extLst>
              <a:ext uri="{FF2B5EF4-FFF2-40B4-BE49-F238E27FC236}">
                <a16:creationId xmlns:a16="http://schemas.microsoft.com/office/drawing/2014/main" id="{5B99191E-3F86-D332-B2D3-EB2A7CC26C1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5436" y="4288358"/>
            <a:ext cx="457200" cy="457200"/>
          </a:xfrm>
          <a:prstGeom prst="rect">
            <a:avLst/>
          </a:prstGeom>
        </p:spPr>
      </p:pic>
      <p:pic>
        <p:nvPicPr>
          <p:cNvPr id="13" name="Graphic 12">
            <a:extLst>
              <a:ext uri="{FF2B5EF4-FFF2-40B4-BE49-F238E27FC236}">
                <a16:creationId xmlns:a16="http://schemas.microsoft.com/office/drawing/2014/main" id="{06AB12FE-D255-1515-E956-8AEF0A288EA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36192" y="2152218"/>
            <a:ext cx="457200" cy="457200"/>
          </a:xfrm>
          <a:prstGeom prst="rect">
            <a:avLst/>
          </a:prstGeom>
        </p:spPr>
      </p:pic>
      <p:pic>
        <p:nvPicPr>
          <p:cNvPr id="14" name="Graphic 13">
            <a:extLst>
              <a:ext uri="{FF2B5EF4-FFF2-40B4-BE49-F238E27FC236}">
                <a16:creationId xmlns:a16="http://schemas.microsoft.com/office/drawing/2014/main" id="{BB7F29D1-B021-0E8A-5123-2C611DC38C0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36192" y="3624349"/>
            <a:ext cx="457200" cy="457200"/>
          </a:xfrm>
          <a:prstGeom prst="rect">
            <a:avLst/>
          </a:prstGeom>
        </p:spPr>
      </p:pic>
    </p:spTree>
    <p:extLst>
      <p:ext uri="{BB962C8B-B14F-4D97-AF65-F5344CB8AC3E}">
        <p14:creationId xmlns:p14="http://schemas.microsoft.com/office/powerpoint/2010/main" val="4235877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35356-C600-DC6A-FB81-69C69ABD94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AA7D7F-7F16-42A0-B976-610B01E110C1}"/>
              </a:ext>
            </a:extLst>
          </p:cNvPr>
          <p:cNvSpPr>
            <a:spLocks noGrp="1"/>
          </p:cNvSpPr>
          <p:nvPr>
            <p:ph type="title"/>
          </p:nvPr>
        </p:nvSpPr>
        <p:spPr>
          <a:xfrm>
            <a:off x="768476" y="2619575"/>
            <a:ext cx="10515600" cy="1325563"/>
          </a:xfrm>
        </p:spPr>
        <p:txBody>
          <a:bodyPr/>
          <a:lstStyle/>
          <a:p>
            <a:pPr algn="ctr"/>
            <a:r>
              <a:rPr lang="en-US">
                <a:solidFill>
                  <a:schemeClr val="bg1"/>
                </a:solidFill>
              </a:rPr>
              <a:t>Noteworthy Chambers</a:t>
            </a:r>
          </a:p>
        </p:txBody>
      </p:sp>
      <p:sp>
        <p:nvSpPr>
          <p:cNvPr id="3" name="Slide Number Placeholder 5">
            <a:extLst>
              <a:ext uri="{FF2B5EF4-FFF2-40B4-BE49-F238E27FC236}">
                <a16:creationId xmlns:a16="http://schemas.microsoft.com/office/drawing/2014/main" id="{06FC09B8-43B5-F006-9F08-ADC03E7A99BB}"/>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1028884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809F5-725A-9768-D6CE-717D6A04EDC1}"/>
              </a:ext>
            </a:extLst>
          </p:cNvPr>
          <p:cNvSpPr>
            <a:spLocks noGrp="1"/>
          </p:cNvSpPr>
          <p:nvPr>
            <p:ph type="title"/>
          </p:nvPr>
        </p:nvSpPr>
        <p:spPr>
          <a:xfrm>
            <a:off x="762000" y="817799"/>
            <a:ext cx="10515600" cy="911414"/>
          </a:xfrm>
        </p:spPr>
        <p:txBody>
          <a:bodyPr/>
          <a:lstStyle/>
          <a:p>
            <a:r>
              <a:rPr lang="en-US"/>
              <a:t>German-American Chamber of Commerce</a:t>
            </a:r>
          </a:p>
        </p:txBody>
      </p:sp>
      <p:sp>
        <p:nvSpPr>
          <p:cNvPr id="3" name="Content Placeholder 2">
            <a:extLst>
              <a:ext uri="{FF2B5EF4-FFF2-40B4-BE49-F238E27FC236}">
                <a16:creationId xmlns:a16="http://schemas.microsoft.com/office/drawing/2014/main" id="{2A626626-14BB-5498-FE5A-ED55472126BE}"/>
              </a:ext>
            </a:extLst>
          </p:cNvPr>
          <p:cNvSpPr>
            <a:spLocks noGrp="1"/>
          </p:cNvSpPr>
          <p:nvPr>
            <p:ph sz="half" idx="1"/>
          </p:nvPr>
        </p:nvSpPr>
        <p:spPr>
          <a:xfrm>
            <a:off x="838199" y="1925214"/>
            <a:ext cx="7111079" cy="4022914"/>
          </a:xfrm>
        </p:spPr>
        <p:txBody>
          <a:bodyPr>
            <a:normAutofit fontScale="92500" lnSpcReduction="10000"/>
          </a:bodyPr>
          <a:lstStyle/>
          <a:p>
            <a:pPr marL="285750" indent="-285750">
              <a:lnSpc>
                <a:spcPct val="107000"/>
              </a:lnSpc>
              <a:spcBef>
                <a:spcPts val="0"/>
              </a:spcBef>
              <a:spcAft>
                <a:spcPts val="800"/>
              </a:spcAft>
              <a:buFont typeface="Arial" panose="020B0604020202020204" pitchFamily="34" charset="0"/>
              <a:buChar char="•"/>
              <a:tabLst>
                <a:tab pos="457200" algn="l"/>
              </a:tabLst>
            </a:pPr>
            <a:r>
              <a:rPr lang="en-US" sz="1800">
                <a:solidFill>
                  <a:schemeClr val="tx1"/>
                </a:solidFill>
                <a:effectLst/>
                <a:ea typeface="Aptos" panose="020B0004020202020204" pitchFamily="34" charset="0"/>
                <a:cs typeface="Times New Roman" panose="02020603050405020304" pitchFamily="18" charset="0"/>
              </a:rPr>
              <a:t>Implements German-style Registered Apprenticeship programs across the Midwest and Southern US.</a:t>
            </a:r>
          </a:p>
          <a:p>
            <a:pPr marL="285750" indent="-285750">
              <a:lnSpc>
                <a:spcPct val="107000"/>
              </a:lnSpc>
              <a:spcBef>
                <a:spcPts val="0"/>
              </a:spcBef>
              <a:spcAft>
                <a:spcPts val="800"/>
              </a:spcAft>
              <a:buFont typeface="Arial" panose="020B0604020202020204" pitchFamily="34" charset="0"/>
              <a:buChar char="•"/>
              <a:tabLst>
                <a:tab pos="457200" algn="l"/>
              </a:tabLst>
            </a:pPr>
            <a:r>
              <a:rPr lang="en-US" sz="1800">
                <a:solidFill>
                  <a:schemeClr val="tx1"/>
                </a:solidFill>
                <a:effectLst/>
                <a:ea typeface="Aptos" panose="020B0004020202020204" pitchFamily="34" charset="0"/>
                <a:cs typeface="Times New Roman" panose="02020603050405020304" pitchFamily="18" charset="0"/>
              </a:rPr>
              <a:t>GACC works with 56 employers in fields like advanced manufacturing, pharmaceutical manufacturing, industrial electronics, and business operations (e.g., purchasing, marketing, HR, accounting).</a:t>
            </a:r>
          </a:p>
          <a:p>
            <a:pPr marL="285750" indent="-285750">
              <a:lnSpc>
                <a:spcPct val="107000"/>
              </a:lnSpc>
              <a:spcBef>
                <a:spcPts val="0"/>
              </a:spcBef>
              <a:spcAft>
                <a:spcPts val="800"/>
              </a:spcAft>
              <a:buFont typeface="Arial" panose="020B0604020202020204" pitchFamily="34" charset="0"/>
              <a:buChar char="•"/>
              <a:tabLst>
                <a:tab pos="457200" algn="l"/>
              </a:tabLst>
            </a:pPr>
            <a:r>
              <a:rPr lang="en-US" sz="1800">
                <a:solidFill>
                  <a:schemeClr val="tx1"/>
                </a:solidFill>
                <a:effectLst/>
                <a:ea typeface="Aptos" panose="020B0004020202020204" pitchFamily="34" charset="0"/>
                <a:cs typeface="Times New Roman" panose="02020603050405020304" pitchFamily="18" charset="0"/>
              </a:rPr>
              <a:t>They train company instructors, assist with recruitment and outreach, connect with college providers, and liaise with stakeholders.</a:t>
            </a:r>
          </a:p>
          <a:p>
            <a:pPr marL="285750" indent="-285750">
              <a:lnSpc>
                <a:spcPct val="107000"/>
              </a:lnSpc>
              <a:spcBef>
                <a:spcPts val="0"/>
              </a:spcBef>
              <a:spcAft>
                <a:spcPts val="800"/>
              </a:spcAft>
              <a:buFont typeface="Arial" panose="020B0604020202020204" pitchFamily="34" charset="0"/>
              <a:buChar char="•"/>
              <a:tabLst>
                <a:tab pos="457200" algn="l"/>
              </a:tabLst>
            </a:pPr>
            <a:r>
              <a:rPr lang="en-US" sz="1800">
                <a:solidFill>
                  <a:schemeClr val="tx1"/>
                </a:solidFill>
                <a:effectLst/>
                <a:ea typeface="Aptos" panose="020B0004020202020204" pitchFamily="34" charset="0"/>
                <a:cs typeface="Times New Roman" panose="02020603050405020304" pitchFamily="18" charset="0"/>
              </a:rPr>
              <a:t>Apprentices earn both a USDOL certification and a German journey worker credential.</a:t>
            </a:r>
          </a:p>
          <a:p>
            <a:pPr marL="285750" indent="-285750">
              <a:lnSpc>
                <a:spcPct val="107000"/>
              </a:lnSpc>
              <a:spcBef>
                <a:spcPts val="0"/>
              </a:spcBef>
              <a:spcAft>
                <a:spcPts val="800"/>
              </a:spcAft>
              <a:buFont typeface="Arial" panose="020B0604020202020204" pitchFamily="34" charset="0"/>
              <a:buChar char="•"/>
              <a:tabLst>
                <a:tab pos="457200" algn="l"/>
              </a:tabLst>
            </a:pPr>
            <a:r>
              <a:rPr lang="en-US" sz="1800">
                <a:solidFill>
                  <a:schemeClr val="tx1"/>
                </a:solidFill>
                <a:effectLst/>
                <a:ea typeface="Aptos" panose="020B0004020202020204" pitchFamily="34" charset="0"/>
                <a:cs typeface="Times New Roman" panose="02020603050405020304" pitchFamily="18" charset="0"/>
              </a:rPr>
              <a:t>GACC expands Registered Apprenticeship initiatives based on workforce needs identified by member companies, partnering with workforce development organizations, and aiming to scale programs to a self-sustaining level.</a:t>
            </a:r>
          </a:p>
        </p:txBody>
      </p:sp>
      <p:sp>
        <p:nvSpPr>
          <p:cNvPr id="5" name="Slide Number Placeholder 5">
            <a:extLst>
              <a:ext uri="{FF2B5EF4-FFF2-40B4-BE49-F238E27FC236}">
                <a16:creationId xmlns:a16="http://schemas.microsoft.com/office/drawing/2014/main" id="{6D54B04B-3FC9-7097-3B4D-57BC00DA4F7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pic>
        <p:nvPicPr>
          <p:cNvPr id="1026" name="Picture 2" descr="The German American Chamber of Commerce presents the E-mobility ...">
            <a:extLst>
              <a:ext uri="{FF2B5EF4-FFF2-40B4-BE49-F238E27FC236}">
                <a16:creationId xmlns:a16="http://schemas.microsoft.com/office/drawing/2014/main" id="{49383371-AC9C-F708-04B2-E5286D38E3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3078" y="3263490"/>
            <a:ext cx="3589468" cy="1088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684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589B7-35F4-FDF1-77EC-C0FA326042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6F728A-2461-0BBE-4D14-D56EE0369230}"/>
              </a:ext>
            </a:extLst>
          </p:cNvPr>
          <p:cNvSpPr>
            <a:spLocks noGrp="1"/>
          </p:cNvSpPr>
          <p:nvPr>
            <p:ph type="title"/>
          </p:nvPr>
        </p:nvSpPr>
        <p:spPr>
          <a:xfrm>
            <a:off x="762000" y="817799"/>
            <a:ext cx="10515600" cy="911414"/>
          </a:xfrm>
        </p:spPr>
        <p:txBody>
          <a:bodyPr/>
          <a:lstStyle/>
          <a:p>
            <a:r>
              <a:rPr lang="en-US"/>
              <a:t>Kentucky Chamber Foundation</a:t>
            </a:r>
          </a:p>
        </p:txBody>
      </p:sp>
      <p:pic>
        <p:nvPicPr>
          <p:cNvPr id="2050" name="Picture 2" descr="Kentucky Chamber of Commerce goes live with essCert electronic ...">
            <a:extLst>
              <a:ext uri="{FF2B5EF4-FFF2-40B4-BE49-F238E27FC236}">
                <a16:creationId xmlns:a16="http://schemas.microsoft.com/office/drawing/2014/main" id="{191E4218-2B52-C6CC-BA5A-0C8AFF14ED7D}"/>
              </a:ext>
            </a:extLst>
          </p:cNvPr>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86229" y="2632511"/>
            <a:ext cx="4663230" cy="205615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1795224-2D89-4404-D49D-D5220ED06055}"/>
              </a:ext>
            </a:extLst>
          </p:cNvPr>
          <p:cNvSpPr>
            <a:spLocks noGrp="1"/>
          </p:cNvSpPr>
          <p:nvPr>
            <p:ph sz="half" idx="1"/>
          </p:nvPr>
        </p:nvSpPr>
        <p:spPr>
          <a:xfrm>
            <a:off x="4399878" y="1943689"/>
            <a:ext cx="7186108" cy="4022914"/>
          </a:xfrm>
        </p:spPr>
        <p:txBody>
          <a:bodyPr vert="horz" lIns="91440" tIns="45720" rIns="91440" bIns="45720" rtlCol="0" anchor="t">
            <a:normAutofit fontScale="92500" lnSpcReduction="20000"/>
          </a:bodyPr>
          <a:lstStyle/>
          <a:p>
            <a:pPr>
              <a:lnSpc>
                <a:spcPct val="107000"/>
              </a:lnSpc>
              <a:spcBef>
                <a:spcPts val="0"/>
              </a:spcBef>
              <a:spcAft>
                <a:spcPts val="800"/>
              </a:spcAft>
              <a:tabLst>
                <a:tab pos="457200" algn="l"/>
              </a:tabLst>
            </a:pPr>
            <a:r>
              <a:rPr lang="en-US" sz="2400">
                <a:solidFill>
                  <a:schemeClr val="tx1"/>
                </a:solidFill>
                <a:effectLst/>
                <a:latin typeface="Aptos"/>
                <a:ea typeface="Aptos" panose="020B0004020202020204" pitchFamily="34" charset="0"/>
                <a:cs typeface="Times New Roman"/>
              </a:rPr>
              <a:t>Partners with over 80 local chambers and 25,000 professionals, they advocate for Registered Apprenticeship programs to address labor shortages and workforce development.</a:t>
            </a:r>
          </a:p>
          <a:p>
            <a:pPr>
              <a:lnSpc>
                <a:spcPct val="107000"/>
              </a:lnSpc>
              <a:spcBef>
                <a:spcPts val="0"/>
              </a:spcBef>
              <a:spcAft>
                <a:spcPts val="800"/>
              </a:spcAft>
              <a:tabLst>
                <a:tab pos="457200" algn="l"/>
              </a:tabLst>
            </a:pPr>
            <a:r>
              <a:rPr lang="en-US" sz="2400">
                <a:solidFill>
                  <a:schemeClr val="tx1"/>
                </a:solidFill>
                <a:effectLst/>
                <a:latin typeface="Aptos"/>
                <a:ea typeface="Aptos" panose="020B0004020202020204" pitchFamily="34" charset="0"/>
                <a:cs typeface="Times New Roman"/>
              </a:rPr>
              <a:t>Provides tools and information to help member businesses establish Registered Apprenticeship programs by equipping smaller chambers through the process.</a:t>
            </a:r>
          </a:p>
          <a:p>
            <a:pPr>
              <a:lnSpc>
                <a:spcPct val="107000"/>
              </a:lnSpc>
              <a:spcBef>
                <a:spcPts val="0"/>
              </a:spcBef>
              <a:spcAft>
                <a:spcPts val="800"/>
              </a:spcAft>
              <a:tabLst>
                <a:tab pos="457200" algn="l"/>
              </a:tabLst>
            </a:pPr>
            <a:r>
              <a:rPr lang="en-US" sz="2400">
                <a:solidFill>
                  <a:schemeClr val="tx1"/>
                </a:solidFill>
                <a:latin typeface="Aptos"/>
                <a:ea typeface="Aptos" panose="020B0004020202020204" pitchFamily="34" charset="0"/>
                <a:cs typeface="Times New Roman"/>
              </a:rPr>
              <a:t>Foster</a:t>
            </a:r>
            <a:r>
              <a:rPr lang="en-US" sz="2400">
                <a:solidFill>
                  <a:schemeClr val="tx1"/>
                </a:solidFill>
                <a:effectLst/>
                <a:latin typeface="Aptos"/>
                <a:ea typeface="Aptos" panose="020B0004020202020204" pitchFamily="34" charset="0"/>
                <a:cs typeface="Times New Roman"/>
              </a:rPr>
              <a:t> partnerships between educational institutions and the Registered Apprenticeship ecosystem, enabling students to earn both educational credentials and Registered Apprenticeship certificates.</a:t>
            </a:r>
          </a:p>
        </p:txBody>
      </p:sp>
      <p:sp>
        <p:nvSpPr>
          <p:cNvPr id="5" name="Slide Number Placeholder 5">
            <a:extLst>
              <a:ext uri="{FF2B5EF4-FFF2-40B4-BE49-F238E27FC236}">
                <a16:creationId xmlns:a16="http://schemas.microsoft.com/office/drawing/2014/main" id="{F706E2E3-E148-7FF9-F235-F573623941F2}"/>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1167736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71019-F039-7DB2-7184-D9CDD67357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DB7EAD-6026-0205-BF82-D1222EABC8DB}"/>
              </a:ext>
            </a:extLst>
          </p:cNvPr>
          <p:cNvSpPr>
            <a:spLocks noGrp="1"/>
          </p:cNvSpPr>
          <p:nvPr>
            <p:ph type="title"/>
          </p:nvPr>
        </p:nvSpPr>
        <p:spPr>
          <a:xfrm>
            <a:off x="635251" y="817799"/>
            <a:ext cx="10515600" cy="911414"/>
          </a:xfrm>
        </p:spPr>
        <p:txBody>
          <a:bodyPr/>
          <a:lstStyle/>
          <a:p>
            <a:r>
              <a:rPr lang="en-US"/>
              <a:t>Charleston Metro Chamber of Commerce</a:t>
            </a:r>
          </a:p>
        </p:txBody>
      </p:sp>
      <p:sp>
        <p:nvSpPr>
          <p:cNvPr id="3" name="Content Placeholder 2">
            <a:extLst>
              <a:ext uri="{FF2B5EF4-FFF2-40B4-BE49-F238E27FC236}">
                <a16:creationId xmlns:a16="http://schemas.microsoft.com/office/drawing/2014/main" id="{0AB25361-5813-4A0B-7107-F60A7D553143}"/>
              </a:ext>
            </a:extLst>
          </p:cNvPr>
          <p:cNvSpPr>
            <a:spLocks noGrp="1"/>
          </p:cNvSpPr>
          <p:nvPr>
            <p:ph sz="half" idx="1"/>
          </p:nvPr>
        </p:nvSpPr>
        <p:spPr>
          <a:xfrm>
            <a:off x="683581" y="1907475"/>
            <a:ext cx="7600340" cy="3941064"/>
          </a:xfrm>
        </p:spPr>
        <p:txBody>
          <a:bodyPr>
            <a:normAutofit fontScale="92500" lnSpcReduction="20000"/>
          </a:bodyPr>
          <a:lstStyle/>
          <a:p>
            <a:pPr>
              <a:lnSpc>
                <a:spcPct val="107000"/>
              </a:lnSpc>
              <a:spcBef>
                <a:spcPts val="0"/>
              </a:spcBef>
              <a:spcAft>
                <a:spcPts val="800"/>
              </a:spcAft>
              <a:tabLst>
                <a:tab pos="457200" algn="l"/>
              </a:tabLst>
            </a:pPr>
            <a:r>
              <a:rPr lang="en-US" sz="2400">
                <a:solidFill>
                  <a:schemeClr val="tx1"/>
                </a:solidFill>
                <a:effectLst/>
                <a:ea typeface="Aptos" panose="020B0004020202020204" pitchFamily="34" charset="0"/>
                <a:cs typeface="Times New Roman"/>
              </a:rPr>
              <a:t>Promotes Registered Apprenticeship growth through their talent development program.</a:t>
            </a:r>
            <a:r>
              <a:rPr lang="en-US" sz="2400">
                <a:solidFill>
                  <a:schemeClr val="tx1"/>
                </a:solidFill>
                <a:ea typeface="Aptos" panose="020B0004020202020204" pitchFamily="34" charset="0"/>
                <a:cs typeface="Times New Roman"/>
              </a:rPr>
              <a:t> </a:t>
            </a:r>
            <a:endParaRPr lang="en-US" sz="2400">
              <a:solidFill>
                <a:schemeClr val="tx1"/>
              </a:solidFill>
              <a:effectLst/>
              <a:ea typeface="Aptos" panose="020B0004020202020204" pitchFamily="34" charset="0"/>
              <a:cs typeface="Times New Roman" panose="02020603050405020304" pitchFamily="18" charset="0"/>
            </a:endParaRPr>
          </a:p>
          <a:p>
            <a:pPr>
              <a:lnSpc>
                <a:spcPct val="107000"/>
              </a:lnSpc>
              <a:spcBef>
                <a:spcPts val="0"/>
              </a:spcBef>
              <a:spcAft>
                <a:spcPts val="800"/>
              </a:spcAft>
              <a:tabLst>
                <a:tab pos="457200" algn="l"/>
              </a:tabLst>
            </a:pPr>
            <a:r>
              <a:rPr lang="en-US" sz="2400">
                <a:solidFill>
                  <a:schemeClr val="tx1"/>
                </a:solidFill>
                <a:effectLst/>
                <a:ea typeface="Aptos" panose="020B0004020202020204" pitchFamily="34" charset="0"/>
                <a:cs typeface="Times New Roman"/>
              </a:rPr>
              <a:t>They</a:t>
            </a:r>
            <a:r>
              <a:rPr lang="en-US" sz="2400">
                <a:solidFill>
                  <a:schemeClr val="tx1"/>
                </a:solidFill>
                <a:ea typeface="Aptos" panose="020B0004020202020204" pitchFamily="34" charset="0"/>
                <a:cs typeface="Times New Roman"/>
              </a:rPr>
              <a:t> </a:t>
            </a:r>
            <a:r>
              <a:rPr lang="en-US" sz="2400">
                <a:solidFill>
                  <a:schemeClr val="tx1"/>
                </a:solidFill>
                <a:effectLst/>
                <a:ea typeface="Aptos" panose="020B0004020202020204" pitchFamily="34" charset="0"/>
                <a:cs typeface="Times New Roman"/>
              </a:rPr>
              <a:t> </a:t>
            </a:r>
            <a:r>
              <a:rPr lang="en-US" sz="2400">
                <a:solidFill>
                  <a:schemeClr val="tx1"/>
                </a:solidFill>
                <a:ea typeface="Aptos" panose="020B0004020202020204" pitchFamily="34" charset="0"/>
                <a:cs typeface="Times New Roman"/>
              </a:rPr>
              <a:t>helped to expand</a:t>
            </a:r>
            <a:r>
              <a:rPr lang="en-US" sz="2400">
                <a:solidFill>
                  <a:schemeClr val="tx1"/>
                </a:solidFill>
                <a:effectLst/>
                <a:ea typeface="Aptos" panose="020B0004020202020204" pitchFamily="34" charset="0"/>
                <a:cs typeface="Times New Roman"/>
              </a:rPr>
              <a:t> Registered </a:t>
            </a:r>
            <a:r>
              <a:rPr lang="en-US" sz="2400">
                <a:solidFill>
                  <a:schemeClr val="tx1"/>
                </a:solidFill>
                <a:ea typeface="Aptos" panose="020B0004020202020204" pitchFamily="34" charset="0"/>
                <a:cs typeface="Times New Roman"/>
              </a:rPr>
              <a:t>Apprenticeship</a:t>
            </a:r>
            <a:r>
              <a:rPr lang="en-US" sz="2400">
                <a:solidFill>
                  <a:schemeClr val="tx1"/>
                </a:solidFill>
                <a:effectLst/>
                <a:ea typeface="Aptos" panose="020B0004020202020204" pitchFamily="34" charset="0"/>
                <a:cs typeface="Times New Roman"/>
              </a:rPr>
              <a:t> to nontraditional industries, </a:t>
            </a:r>
            <a:r>
              <a:rPr lang="en-US" sz="2400">
                <a:solidFill>
                  <a:schemeClr val="tx1"/>
                </a:solidFill>
                <a:ea typeface="Aptos" panose="020B0004020202020204" pitchFamily="34" charset="0"/>
                <a:cs typeface="Times New Roman"/>
              </a:rPr>
              <a:t>recruit</a:t>
            </a:r>
            <a:r>
              <a:rPr lang="en-US" sz="2400">
                <a:solidFill>
                  <a:schemeClr val="tx1"/>
                </a:solidFill>
                <a:effectLst/>
                <a:ea typeface="Aptos" panose="020B0004020202020204" pitchFamily="34" charset="0"/>
                <a:cs typeface="Times New Roman"/>
              </a:rPr>
              <a:t> employers, </a:t>
            </a:r>
            <a:r>
              <a:rPr lang="en-US" sz="2400">
                <a:solidFill>
                  <a:schemeClr val="tx1"/>
                </a:solidFill>
                <a:ea typeface="Aptos" panose="020B0004020202020204" pitchFamily="34" charset="0"/>
                <a:cs typeface="Times New Roman"/>
              </a:rPr>
              <a:t>arrange interviews</a:t>
            </a:r>
            <a:r>
              <a:rPr lang="en-US" sz="2400">
                <a:solidFill>
                  <a:schemeClr val="tx1"/>
                </a:solidFill>
                <a:effectLst/>
                <a:ea typeface="Aptos" panose="020B0004020202020204" pitchFamily="34" charset="0"/>
                <a:cs typeface="Times New Roman"/>
              </a:rPr>
              <a:t>, </a:t>
            </a:r>
            <a:r>
              <a:rPr lang="en-US" sz="2400">
                <a:solidFill>
                  <a:schemeClr val="tx1"/>
                </a:solidFill>
                <a:ea typeface="Aptos" panose="020B0004020202020204" pitchFamily="34" charset="0"/>
                <a:cs typeface="Times New Roman"/>
              </a:rPr>
              <a:t>hosted</a:t>
            </a:r>
            <a:r>
              <a:rPr lang="en-US" sz="2400">
                <a:solidFill>
                  <a:schemeClr val="tx1"/>
                </a:solidFill>
                <a:effectLst/>
                <a:ea typeface="Aptos" panose="020B0004020202020204" pitchFamily="34" charset="0"/>
                <a:cs typeface="Times New Roman"/>
              </a:rPr>
              <a:t> signing days, and contributed private investment for related instruction at the local technical college through Accelerate Greater Charleston</a:t>
            </a:r>
            <a:r>
              <a:rPr lang="en-US" sz="2400">
                <a:solidFill>
                  <a:schemeClr val="tx1"/>
                </a:solidFill>
                <a:ea typeface="Aptos" panose="020B0004020202020204" pitchFamily="34" charset="0"/>
                <a:cs typeface="Times New Roman"/>
              </a:rPr>
              <a:t> to </a:t>
            </a:r>
            <a:r>
              <a:rPr lang="en-US" sz="2400">
                <a:solidFill>
                  <a:schemeClr val="tx1"/>
                </a:solidFill>
                <a:effectLst/>
                <a:ea typeface="Aptos" panose="020B0004020202020204" pitchFamily="34" charset="0"/>
                <a:cs typeface="Times New Roman"/>
              </a:rPr>
              <a:t>over 200 employers across South Carolina.</a:t>
            </a:r>
            <a:r>
              <a:rPr lang="en-US" sz="2400">
                <a:solidFill>
                  <a:schemeClr val="tx1"/>
                </a:solidFill>
                <a:ea typeface="Aptos" panose="020B0004020202020204" pitchFamily="34" charset="0"/>
                <a:cs typeface="Times New Roman"/>
              </a:rPr>
              <a:t> </a:t>
            </a:r>
            <a:endParaRPr lang="en-US" sz="2400">
              <a:solidFill>
                <a:schemeClr val="tx1"/>
              </a:solidFill>
              <a:effectLst/>
              <a:ea typeface="Aptos" panose="020B0004020202020204" pitchFamily="34" charset="0"/>
              <a:cs typeface="Times New Roman" panose="02020603050405020304" pitchFamily="18" charset="0"/>
            </a:endParaRPr>
          </a:p>
          <a:p>
            <a:pPr>
              <a:lnSpc>
                <a:spcPct val="107000"/>
              </a:lnSpc>
              <a:spcBef>
                <a:spcPts val="0"/>
              </a:spcBef>
              <a:spcAft>
                <a:spcPts val="800"/>
              </a:spcAft>
              <a:tabLst>
                <a:tab pos="457200" algn="l"/>
              </a:tabLst>
            </a:pPr>
            <a:r>
              <a:rPr lang="en-US" sz="2400">
                <a:solidFill>
                  <a:schemeClr val="tx1"/>
                </a:solidFill>
                <a:effectLst/>
                <a:ea typeface="Aptos" panose="020B0004020202020204" pitchFamily="34" charset="0"/>
                <a:cs typeface="Times New Roman"/>
              </a:rPr>
              <a:t>The Chamber recruits employers, shares information through outreach events, and aligns regional workforce boards and employers to access WIOA funding to offset training costs.</a:t>
            </a:r>
          </a:p>
        </p:txBody>
      </p:sp>
      <p:sp>
        <p:nvSpPr>
          <p:cNvPr id="5" name="Slide Number Placeholder 5">
            <a:extLst>
              <a:ext uri="{FF2B5EF4-FFF2-40B4-BE49-F238E27FC236}">
                <a16:creationId xmlns:a16="http://schemas.microsoft.com/office/drawing/2014/main" id="{B212A554-9C82-9008-D568-2B7CE7844AB4}"/>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pic>
        <p:nvPicPr>
          <p:cNvPr id="3074" name="Picture 2" descr="Charleston Metro Chamber welcomes new staff - Who's On The Move">
            <a:extLst>
              <a:ext uri="{FF2B5EF4-FFF2-40B4-BE49-F238E27FC236}">
                <a16:creationId xmlns:a16="http://schemas.microsoft.com/office/drawing/2014/main" id="{045DD655-CF9B-7B08-F8C3-DE536FF0F473}"/>
              </a:ext>
            </a:extLst>
          </p:cNvPr>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556841" y="2176038"/>
            <a:ext cx="4196013" cy="2952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544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CB358-E2B8-B731-D0D8-E0E73F470795}"/>
              </a:ext>
            </a:extLst>
          </p:cNvPr>
          <p:cNvSpPr>
            <a:spLocks noGrp="1"/>
          </p:cNvSpPr>
          <p:nvPr>
            <p:ph type="title"/>
          </p:nvPr>
        </p:nvSpPr>
        <p:spPr>
          <a:xfrm>
            <a:off x="780420" y="772531"/>
            <a:ext cx="10515600" cy="974617"/>
          </a:xfrm>
        </p:spPr>
        <p:txBody>
          <a:bodyPr/>
          <a:lstStyle/>
          <a:p>
            <a:r>
              <a:rPr lang="en-US"/>
              <a:t>Greater Cleveland Partnership</a:t>
            </a:r>
          </a:p>
        </p:txBody>
      </p:sp>
      <p:sp>
        <p:nvSpPr>
          <p:cNvPr id="3" name="Content Placeholder 2">
            <a:extLst>
              <a:ext uri="{FF2B5EF4-FFF2-40B4-BE49-F238E27FC236}">
                <a16:creationId xmlns:a16="http://schemas.microsoft.com/office/drawing/2014/main" id="{A35A43D0-30B7-C976-94F4-CADBFDC3AD18}"/>
              </a:ext>
            </a:extLst>
          </p:cNvPr>
          <p:cNvSpPr>
            <a:spLocks noGrp="1"/>
          </p:cNvSpPr>
          <p:nvPr>
            <p:ph sz="half" idx="1"/>
          </p:nvPr>
        </p:nvSpPr>
        <p:spPr>
          <a:xfrm>
            <a:off x="1766273" y="2940210"/>
            <a:ext cx="2455506" cy="559060"/>
          </a:xfrm>
        </p:spPr>
        <p:txBody>
          <a:bodyPr>
            <a:normAutofit/>
          </a:bodyPr>
          <a:lstStyle/>
          <a:p>
            <a:pPr marL="0" indent="0" algn="ctr">
              <a:buNone/>
            </a:pPr>
            <a:r>
              <a:rPr kumimoji="0" lang="en-US" sz="1600" b="0" i="0" u="none" strike="noStrike" kern="1200" cap="none" spc="0" normalizeH="0" baseline="0" noProof="0">
                <a:ln>
                  <a:noFill/>
                </a:ln>
                <a:solidFill>
                  <a:prstClr val="black"/>
                </a:solidFill>
                <a:effectLst/>
                <a:uLnTx/>
                <a:uFillTx/>
                <a:latin typeface="Poppins" panose="00000500000000000000" pitchFamily="2" charset="0"/>
                <a:ea typeface="Calibri" panose="020F0502020204030204" pitchFamily="34" charset="0"/>
                <a:cs typeface="Poppins" panose="00000500000000000000" pitchFamily="2" charset="0"/>
              </a:rPr>
              <a:t>ABA Category 4 </a:t>
            </a:r>
            <a:br>
              <a:rPr kumimoji="0" lang="en-US" sz="1600" b="0" i="0" u="none" strike="noStrike" kern="1200" cap="none" spc="0" normalizeH="0" baseline="0" noProof="0">
                <a:ln>
                  <a:noFill/>
                </a:ln>
                <a:solidFill>
                  <a:prstClr val="black"/>
                </a:solidFill>
                <a:effectLst/>
                <a:uLnTx/>
                <a:uFillTx/>
                <a:latin typeface="Poppins" panose="00000500000000000000" pitchFamily="2" charset="0"/>
                <a:ea typeface="Calibri" panose="020F0502020204030204" pitchFamily="34" charset="0"/>
                <a:cs typeface="Poppins" panose="00000500000000000000" pitchFamily="2" charset="0"/>
              </a:rPr>
            </a:br>
            <a:r>
              <a:rPr kumimoji="0" lang="en-US" sz="1600" b="0" i="0" u="none" strike="noStrike" kern="1200" cap="none" spc="0" normalizeH="0" baseline="0" noProof="0">
                <a:ln>
                  <a:noFill/>
                </a:ln>
                <a:solidFill>
                  <a:prstClr val="black"/>
                </a:solidFill>
                <a:effectLst/>
                <a:uLnTx/>
                <a:uFillTx/>
                <a:latin typeface="Poppins" panose="00000500000000000000" pitchFamily="2" charset="0"/>
                <a:ea typeface="Calibri" panose="020F0502020204030204" pitchFamily="34" charset="0"/>
                <a:cs typeface="Poppins" panose="00000500000000000000" pitchFamily="2" charset="0"/>
              </a:rPr>
              <a:t>Grant for $5.8 Million</a:t>
            </a:r>
            <a:endParaRPr kumimoji="0" lang="en-US" sz="16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endParaRPr>
          </a:p>
        </p:txBody>
      </p:sp>
      <p:sp>
        <p:nvSpPr>
          <p:cNvPr id="4" name="Content Placeholder 3">
            <a:extLst>
              <a:ext uri="{FF2B5EF4-FFF2-40B4-BE49-F238E27FC236}">
                <a16:creationId xmlns:a16="http://schemas.microsoft.com/office/drawing/2014/main" id="{F9217AF0-05FA-6768-69DB-3EE6C5A46C9F}"/>
              </a:ext>
            </a:extLst>
          </p:cNvPr>
          <p:cNvSpPr>
            <a:spLocks noGrp="1"/>
          </p:cNvSpPr>
          <p:nvPr>
            <p:ph sz="half" idx="13"/>
          </p:nvPr>
        </p:nvSpPr>
        <p:spPr>
          <a:xfrm>
            <a:off x="4769868" y="2947750"/>
            <a:ext cx="2455506" cy="583101"/>
          </a:xfrm>
        </p:spPr>
        <p:txBody>
          <a:bodyPr>
            <a:normAutofit/>
          </a:bodyPr>
          <a:lstStyle/>
          <a:p>
            <a:pPr marL="0" indent="0" algn="ctr">
              <a:buNone/>
            </a:pPr>
            <a:r>
              <a:rPr kumimoji="0" lang="en-US" sz="1600" b="0" i="0" u="none" strike="noStrike" kern="100" cap="none" spc="0" normalizeH="0" baseline="0" noProof="0">
                <a:ln>
                  <a:noFill/>
                </a:ln>
                <a:solidFill>
                  <a:prstClr val="black"/>
                </a:solidFill>
                <a:effectLst/>
                <a:uLnTx/>
                <a:uFillTx/>
                <a:latin typeface="Poppins" panose="00000500000000000000" pitchFamily="2" charset="0"/>
                <a:ea typeface="Calibri" panose="020F0502020204030204" pitchFamily="34" charset="0"/>
                <a:cs typeface="Poppins" panose="00000500000000000000" pitchFamily="2" charset="0"/>
              </a:rPr>
              <a:t>Established a RAP Hub in Greater Cleveland</a:t>
            </a:r>
          </a:p>
        </p:txBody>
      </p:sp>
      <p:sp>
        <p:nvSpPr>
          <p:cNvPr id="5" name="Content Placeholder 4">
            <a:extLst>
              <a:ext uri="{FF2B5EF4-FFF2-40B4-BE49-F238E27FC236}">
                <a16:creationId xmlns:a16="http://schemas.microsoft.com/office/drawing/2014/main" id="{67E4DA57-39CE-9EEA-E1F6-F0B6064AF08C}"/>
              </a:ext>
            </a:extLst>
          </p:cNvPr>
          <p:cNvSpPr>
            <a:spLocks noGrp="1"/>
          </p:cNvSpPr>
          <p:nvPr>
            <p:ph sz="half" idx="14"/>
          </p:nvPr>
        </p:nvSpPr>
        <p:spPr>
          <a:xfrm>
            <a:off x="7667277" y="2947750"/>
            <a:ext cx="2945840" cy="583101"/>
          </a:xfrm>
        </p:spPr>
        <p:txBody>
          <a:bodyPr>
            <a:normAutofit/>
          </a:bodyPr>
          <a:lstStyle/>
          <a:p>
            <a:pPr marL="0" indent="0" algn="ctr">
              <a:buNone/>
            </a:pPr>
            <a:r>
              <a:rPr kumimoji="0" lang="en-US" sz="1600" b="0" i="0" u="none" strike="noStrike" kern="1200" cap="none" spc="0" normalizeH="0" baseline="0" noProof="0">
                <a:ln>
                  <a:noFill/>
                </a:ln>
                <a:solidFill>
                  <a:prstClr val="black"/>
                </a:solidFill>
                <a:effectLst/>
                <a:uLnTx/>
                <a:uFillTx/>
                <a:latin typeface="Poppins"/>
                <a:ea typeface="Calibri" panose="020F0502020204030204" pitchFamily="34" charset="0"/>
                <a:cs typeface="Poppins"/>
              </a:rPr>
              <a:t>Used for Staff and for System Support/Growth</a:t>
            </a:r>
            <a:endParaRPr kumimoji="0" lang="en-US" sz="1600" b="0" i="0" u="none" strike="noStrike" kern="100" cap="none" spc="0" normalizeH="0" baseline="0" noProof="0">
              <a:ln>
                <a:noFill/>
              </a:ln>
              <a:solidFill>
                <a:prstClr val="black"/>
              </a:solidFill>
              <a:effectLst/>
              <a:uLnTx/>
              <a:uFillTx/>
              <a:latin typeface="Poppins"/>
              <a:ea typeface="Calibri" panose="020F0502020204030204" pitchFamily="34" charset="0"/>
              <a:cs typeface="Poppins"/>
            </a:endParaRPr>
          </a:p>
        </p:txBody>
      </p:sp>
      <p:sp>
        <p:nvSpPr>
          <p:cNvPr id="6" name="Content Placeholder 5">
            <a:extLst>
              <a:ext uri="{FF2B5EF4-FFF2-40B4-BE49-F238E27FC236}">
                <a16:creationId xmlns:a16="http://schemas.microsoft.com/office/drawing/2014/main" id="{7269537A-9399-AE74-AB64-4014C3A56D04}"/>
              </a:ext>
            </a:extLst>
          </p:cNvPr>
          <p:cNvSpPr>
            <a:spLocks noGrp="1"/>
          </p:cNvSpPr>
          <p:nvPr>
            <p:ph sz="half" idx="15"/>
          </p:nvPr>
        </p:nvSpPr>
        <p:spPr>
          <a:xfrm>
            <a:off x="1140696" y="3779416"/>
            <a:ext cx="9910607" cy="1285655"/>
          </a:xfrm>
          <a:solidFill>
            <a:srgbClr val="00015E"/>
          </a:solidFill>
        </p:spPr>
        <p:txBody>
          <a:bodyPr>
            <a:normAutofit/>
          </a:bodyPr>
          <a:lstStyle/>
          <a:p>
            <a:pPr marL="0" indent="0" algn="ctr">
              <a:lnSpc>
                <a:spcPct val="100000"/>
              </a:lnSpc>
              <a:buNone/>
            </a:pPr>
            <a:r>
              <a:rPr lang="en-US" sz="1900">
                <a:solidFill>
                  <a:schemeClr val="bg1"/>
                </a:solidFill>
                <a:effectLst/>
                <a:latin typeface="Poppins" panose="00000500000000000000" pitchFamily="2" charset="0"/>
                <a:cs typeface="Poppins" panose="00000500000000000000" pitchFamily="2" charset="0"/>
              </a:rPr>
              <a:t>GCP serves as the</a:t>
            </a:r>
            <a:r>
              <a:rPr lang="en-US" sz="1900">
                <a:solidFill>
                  <a:schemeClr val="bg1"/>
                </a:solidFill>
                <a:latin typeface="Poppins" panose="00000500000000000000" pitchFamily="2" charset="0"/>
                <a:cs typeface="Poppins" panose="00000500000000000000" pitchFamily="2" charset="0"/>
              </a:rPr>
              <a:t> program sponsor and acts as an</a:t>
            </a:r>
            <a:r>
              <a:rPr lang="en-US" sz="1900">
                <a:solidFill>
                  <a:schemeClr val="bg1"/>
                </a:solidFill>
                <a:effectLst/>
                <a:latin typeface="Poppins" panose="00000500000000000000" pitchFamily="2" charset="0"/>
                <a:cs typeface="Poppins" panose="00000500000000000000" pitchFamily="2" charset="0"/>
              </a:rPr>
              <a:t> intermediary to provide mentor training and support, identify and connect to wraparound services, assist with data collection and reporting, and advocate for RA program supported policies at the local, state, and federal level.</a:t>
            </a:r>
          </a:p>
          <a:p>
            <a:pPr marL="0" indent="0">
              <a:buNone/>
            </a:pPr>
            <a:endParaRPr lang="en-US"/>
          </a:p>
        </p:txBody>
      </p:sp>
      <p:sp>
        <p:nvSpPr>
          <p:cNvPr id="17" name="Content Placeholder 6">
            <a:extLst>
              <a:ext uri="{FF2B5EF4-FFF2-40B4-BE49-F238E27FC236}">
                <a16:creationId xmlns:a16="http://schemas.microsoft.com/office/drawing/2014/main" id="{D3827616-704D-BCE7-FC1F-014B9305FA3D}"/>
              </a:ext>
            </a:extLst>
          </p:cNvPr>
          <p:cNvSpPr txBox="1">
            <a:spLocks/>
          </p:cNvSpPr>
          <p:nvPr/>
        </p:nvSpPr>
        <p:spPr>
          <a:xfrm>
            <a:off x="3438608" y="5345217"/>
            <a:ext cx="5243001" cy="633837"/>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1600" b="1" i="1" u="none" strike="noStrike" kern="1200" cap="none" spc="0" normalizeH="0" baseline="0" noProof="0">
                <a:ln>
                  <a:noFill/>
                </a:ln>
                <a:solidFill>
                  <a:srgbClr val="00015E"/>
                </a:solidFill>
                <a:effectLst/>
                <a:uLnTx/>
                <a:uFillTx/>
                <a:latin typeface="Aptos" panose="020B0004020202020204" pitchFamily="34" charset="0"/>
                <a:ea typeface="+mn-ea"/>
                <a:cs typeface="+mn-cs"/>
              </a:rPr>
              <a:t>14</a:t>
            </a:r>
            <a:r>
              <a:rPr kumimoji="0" lang="en-US" sz="17600" b="1" i="1" u="none" strike="noStrike" kern="1200" cap="none" spc="0" normalizeH="0" baseline="0" noProof="0">
                <a:ln>
                  <a:noFill/>
                </a:ln>
                <a:solidFill>
                  <a:srgbClr val="00015E"/>
                </a:solidFill>
                <a:effectLst/>
                <a:uLnTx/>
                <a:uFillTx/>
                <a:latin typeface="Aptos" panose="020B0004020202020204" pitchFamily="34" charset="0"/>
                <a:ea typeface="+mn-ea"/>
                <a:cs typeface="+mn-cs"/>
              </a:rPr>
              <a:t> </a:t>
            </a:r>
            <a:r>
              <a:rPr kumimoji="0" lang="en-US" sz="11200" b="0" i="1" u="none" strike="noStrike" kern="1200" cap="none" spc="0" normalizeH="0" baseline="0" noProof="0">
                <a:ln>
                  <a:noFill/>
                </a:ln>
                <a:solidFill>
                  <a:prstClr val="black">
                    <a:lumMod val="75000"/>
                    <a:lumOff val="25000"/>
                  </a:prstClr>
                </a:solidFill>
                <a:effectLst/>
                <a:uLnTx/>
                <a:uFillTx/>
                <a:latin typeface="Aptos" panose="020B0004020202020204" pitchFamily="34" charset="0"/>
                <a:ea typeface="+mn-ea"/>
                <a:cs typeface="+mn-cs"/>
              </a:rPr>
              <a:t>occupations registered</a:t>
            </a:r>
          </a:p>
        </p:txBody>
      </p:sp>
      <p:sp>
        <p:nvSpPr>
          <p:cNvPr id="7" name="Slide Number Placeholder 5">
            <a:extLst>
              <a:ext uri="{FF2B5EF4-FFF2-40B4-BE49-F238E27FC236}">
                <a16:creationId xmlns:a16="http://schemas.microsoft.com/office/drawing/2014/main" id="{7BF12FFE-FF17-F6BB-A939-EB8789D43652}"/>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grpSp>
        <p:nvGrpSpPr>
          <p:cNvPr id="8" name="Group 7">
            <a:extLst>
              <a:ext uri="{FF2B5EF4-FFF2-40B4-BE49-F238E27FC236}">
                <a16:creationId xmlns:a16="http://schemas.microsoft.com/office/drawing/2014/main" id="{9ECE6B3F-3B36-A9AF-7EC1-197A54A367BC}"/>
              </a:ext>
              <a:ext uri="{C183D7F6-B498-43B3-948B-1728B52AA6E4}">
                <adec:decorative xmlns:adec="http://schemas.microsoft.com/office/drawing/2017/decorative" val="1"/>
              </a:ext>
            </a:extLst>
          </p:cNvPr>
          <p:cNvGrpSpPr/>
          <p:nvPr/>
        </p:nvGrpSpPr>
        <p:grpSpPr>
          <a:xfrm>
            <a:off x="2488391" y="1913083"/>
            <a:ext cx="1011270" cy="974617"/>
            <a:chOff x="3120554" y="2234703"/>
            <a:chExt cx="937380" cy="923031"/>
          </a:xfrm>
        </p:grpSpPr>
        <p:sp>
          <p:nvSpPr>
            <p:cNvPr id="9" name="Oval 8">
              <a:extLst>
                <a:ext uri="{FF2B5EF4-FFF2-40B4-BE49-F238E27FC236}">
                  <a16:creationId xmlns:a16="http://schemas.microsoft.com/office/drawing/2014/main" id="{6C0495D0-FE84-4150-1BE9-8865091C85BC}"/>
                </a:ext>
              </a:extLst>
            </p:cNvPr>
            <p:cNvSpPr/>
            <p:nvPr/>
          </p:nvSpPr>
          <p:spPr>
            <a:xfrm>
              <a:off x="3120554" y="2234703"/>
              <a:ext cx="937380" cy="923031"/>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9" descr="Dollar outline">
              <a:extLst>
                <a:ext uri="{FF2B5EF4-FFF2-40B4-BE49-F238E27FC236}">
                  <a16:creationId xmlns:a16="http://schemas.microsoft.com/office/drawing/2014/main" id="{D1474F9D-DA30-B9A8-6474-8B62ED5EB1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26115" y="2338648"/>
              <a:ext cx="726258" cy="715141"/>
            </a:xfrm>
            <a:prstGeom prst="rect">
              <a:avLst/>
            </a:prstGeom>
          </p:spPr>
        </p:pic>
      </p:grpSp>
      <p:grpSp>
        <p:nvGrpSpPr>
          <p:cNvPr id="11" name="Group 10">
            <a:extLst>
              <a:ext uri="{FF2B5EF4-FFF2-40B4-BE49-F238E27FC236}">
                <a16:creationId xmlns:a16="http://schemas.microsoft.com/office/drawing/2014/main" id="{CC47E1BE-E023-4054-905B-C20B436465AA}"/>
              </a:ext>
              <a:ext uri="{C183D7F6-B498-43B3-948B-1728B52AA6E4}">
                <adec:decorative xmlns:adec="http://schemas.microsoft.com/office/drawing/2017/decorative" val="1"/>
              </a:ext>
            </a:extLst>
          </p:cNvPr>
          <p:cNvGrpSpPr/>
          <p:nvPr/>
        </p:nvGrpSpPr>
        <p:grpSpPr>
          <a:xfrm>
            <a:off x="5515773" y="1890441"/>
            <a:ext cx="1043991" cy="997259"/>
            <a:chOff x="5521980" y="2234703"/>
            <a:chExt cx="937380" cy="923031"/>
          </a:xfrm>
        </p:grpSpPr>
        <p:sp>
          <p:nvSpPr>
            <p:cNvPr id="12" name="Oval 11">
              <a:extLst>
                <a:ext uri="{FF2B5EF4-FFF2-40B4-BE49-F238E27FC236}">
                  <a16:creationId xmlns:a16="http://schemas.microsoft.com/office/drawing/2014/main" id="{2CACB861-A99D-97C8-34AC-192D3E938BF8}"/>
                </a:ext>
              </a:extLst>
            </p:cNvPr>
            <p:cNvSpPr/>
            <p:nvPr/>
          </p:nvSpPr>
          <p:spPr>
            <a:xfrm>
              <a:off x="5521980" y="2234703"/>
              <a:ext cx="937380" cy="923031"/>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Graphic 12" descr="User network outline">
              <a:extLst>
                <a:ext uri="{FF2B5EF4-FFF2-40B4-BE49-F238E27FC236}">
                  <a16:creationId xmlns:a16="http://schemas.microsoft.com/office/drawing/2014/main" id="{82A781DE-28B8-506B-EB82-CF06CA5D67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44431" y="2330332"/>
              <a:ext cx="726258" cy="715141"/>
            </a:xfrm>
            <a:prstGeom prst="rect">
              <a:avLst/>
            </a:prstGeom>
          </p:spPr>
        </p:pic>
      </p:grpSp>
      <p:grpSp>
        <p:nvGrpSpPr>
          <p:cNvPr id="14" name="Group 13">
            <a:extLst>
              <a:ext uri="{FF2B5EF4-FFF2-40B4-BE49-F238E27FC236}">
                <a16:creationId xmlns:a16="http://schemas.microsoft.com/office/drawing/2014/main" id="{58C9B7F7-6564-A9AF-FFB5-B9848CFD4A72}"/>
              </a:ext>
              <a:ext uri="{C183D7F6-B498-43B3-948B-1728B52AA6E4}">
                <adec:decorative xmlns:adec="http://schemas.microsoft.com/office/drawing/2017/decorative" val="1"/>
              </a:ext>
            </a:extLst>
          </p:cNvPr>
          <p:cNvGrpSpPr/>
          <p:nvPr/>
        </p:nvGrpSpPr>
        <p:grpSpPr>
          <a:xfrm>
            <a:off x="8659619" y="1890440"/>
            <a:ext cx="1043990" cy="997259"/>
            <a:chOff x="7896389" y="2234703"/>
            <a:chExt cx="937380" cy="923031"/>
          </a:xfrm>
        </p:grpSpPr>
        <p:sp>
          <p:nvSpPr>
            <p:cNvPr id="15" name="Oval 14">
              <a:extLst>
                <a:ext uri="{FF2B5EF4-FFF2-40B4-BE49-F238E27FC236}">
                  <a16:creationId xmlns:a16="http://schemas.microsoft.com/office/drawing/2014/main" id="{E65F6957-6484-B702-8FF3-1FB881CCFBCE}"/>
                </a:ext>
              </a:extLst>
            </p:cNvPr>
            <p:cNvSpPr/>
            <p:nvPr/>
          </p:nvSpPr>
          <p:spPr>
            <a:xfrm>
              <a:off x="7896389" y="2234703"/>
              <a:ext cx="937380" cy="923031"/>
            </a:xfrm>
            <a:prstGeom prst="ellipse">
              <a:avLst/>
            </a:prstGeom>
            <a:solidFill>
              <a:schemeClr val="bg1"/>
            </a:solidFill>
            <a:ln w="28575">
              <a:solidFill>
                <a:srgbClr val="0001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Graphic 15" descr="Programmer female outline">
              <a:extLst>
                <a:ext uri="{FF2B5EF4-FFF2-40B4-BE49-F238E27FC236}">
                  <a16:creationId xmlns:a16="http://schemas.microsoft.com/office/drawing/2014/main" id="{C5A38A37-B119-899E-5FD4-42D90EAF85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23236" y="2318831"/>
              <a:ext cx="726258" cy="715141"/>
            </a:xfrm>
            <a:prstGeom prst="rect">
              <a:avLst/>
            </a:prstGeom>
          </p:spPr>
        </p:pic>
      </p:grpSp>
    </p:spTree>
    <p:extLst>
      <p:ext uri="{BB962C8B-B14F-4D97-AF65-F5344CB8AC3E}">
        <p14:creationId xmlns:p14="http://schemas.microsoft.com/office/powerpoint/2010/main" val="4128957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A3ABD-AA10-82F1-9C82-24E89249E1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E62F7F-B8E0-70AA-40ED-FA8EE2C92450}"/>
              </a:ext>
            </a:extLst>
          </p:cNvPr>
          <p:cNvSpPr>
            <a:spLocks noGrp="1"/>
          </p:cNvSpPr>
          <p:nvPr>
            <p:ph type="title"/>
          </p:nvPr>
        </p:nvSpPr>
        <p:spPr>
          <a:xfrm>
            <a:off x="768476" y="2619575"/>
            <a:ext cx="10515600" cy="1325563"/>
          </a:xfrm>
        </p:spPr>
        <p:txBody>
          <a:bodyPr/>
          <a:lstStyle/>
          <a:p>
            <a:pPr algn="ctr"/>
            <a:r>
              <a:rPr lang="en-US">
                <a:solidFill>
                  <a:schemeClr val="bg1"/>
                </a:solidFill>
              </a:rPr>
              <a:t>How Can  You Get Involved</a:t>
            </a:r>
          </a:p>
        </p:txBody>
      </p:sp>
      <p:sp>
        <p:nvSpPr>
          <p:cNvPr id="3" name="Slide Number Placeholder 5">
            <a:extLst>
              <a:ext uri="{FF2B5EF4-FFF2-40B4-BE49-F238E27FC236}">
                <a16:creationId xmlns:a16="http://schemas.microsoft.com/office/drawing/2014/main" id="{C220CFA1-0B1F-3FB6-6EF7-7F01D337CAAE}"/>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38865943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8907E-3B7A-C7F8-A398-B14A1C07E84B}"/>
              </a:ext>
            </a:extLst>
          </p:cNvPr>
          <p:cNvSpPr>
            <a:spLocks noGrp="1"/>
          </p:cNvSpPr>
          <p:nvPr>
            <p:ph type="title"/>
          </p:nvPr>
        </p:nvSpPr>
        <p:spPr>
          <a:xfrm>
            <a:off x="720505" y="804972"/>
            <a:ext cx="10515600" cy="1001948"/>
          </a:xfrm>
        </p:spPr>
        <p:txBody>
          <a:bodyPr/>
          <a:lstStyle/>
          <a:p>
            <a:r>
              <a:rPr lang="en-US"/>
              <a:t>What Role Do or Could You Play in RA?</a:t>
            </a:r>
          </a:p>
        </p:txBody>
      </p:sp>
      <p:sp>
        <p:nvSpPr>
          <p:cNvPr id="3" name="Content Placeholder 2">
            <a:extLst>
              <a:ext uri="{FF2B5EF4-FFF2-40B4-BE49-F238E27FC236}">
                <a16:creationId xmlns:a16="http://schemas.microsoft.com/office/drawing/2014/main" id="{C4B4C576-E199-5CC8-5238-952CF2DF7EA0}"/>
              </a:ext>
            </a:extLst>
          </p:cNvPr>
          <p:cNvSpPr>
            <a:spLocks noGrp="1"/>
          </p:cNvSpPr>
          <p:nvPr>
            <p:ph sz="half" idx="1"/>
          </p:nvPr>
        </p:nvSpPr>
        <p:spPr>
          <a:xfrm>
            <a:off x="1505006" y="3289389"/>
            <a:ext cx="2132518" cy="519603"/>
          </a:xfrm>
        </p:spPr>
        <p:txBody>
          <a:bodyPr/>
          <a:lstStyle/>
          <a:p>
            <a:pPr marL="0" indent="0" algn="ctr">
              <a:buNone/>
            </a:pPr>
            <a:r>
              <a:rPr lang="en-US" b="1" u="sng">
                <a:solidFill>
                  <a:srgbClr val="00015E"/>
                </a:solidFill>
              </a:rPr>
              <a:t>Convener</a:t>
            </a:r>
          </a:p>
        </p:txBody>
      </p:sp>
      <p:sp>
        <p:nvSpPr>
          <p:cNvPr id="4" name="Content Placeholder 3">
            <a:extLst>
              <a:ext uri="{FF2B5EF4-FFF2-40B4-BE49-F238E27FC236}">
                <a16:creationId xmlns:a16="http://schemas.microsoft.com/office/drawing/2014/main" id="{2F3E3341-46F7-8BBD-29C5-60E3AEF16AFD}"/>
              </a:ext>
            </a:extLst>
          </p:cNvPr>
          <p:cNvSpPr>
            <a:spLocks noGrp="1"/>
          </p:cNvSpPr>
          <p:nvPr>
            <p:ph sz="half" idx="13"/>
          </p:nvPr>
        </p:nvSpPr>
        <p:spPr>
          <a:xfrm>
            <a:off x="1184328" y="3839411"/>
            <a:ext cx="2773875" cy="2001991"/>
          </a:xfrm>
        </p:spPr>
        <p:txBody>
          <a:bodyPr>
            <a:normAutofit/>
          </a:bodyPr>
          <a:lstStyle/>
          <a:p>
            <a:pPr marL="0" indent="0" algn="ctr">
              <a:lnSpc>
                <a:spcPct val="120000"/>
              </a:lnSpc>
              <a:buNone/>
            </a:pPr>
            <a:r>
              <a:rPr lang="en-US" sz="2000" b="0">
                <a:solidFill>
                  <a:schemeClr val="tx1"/>
                </a:solidFill>
                <a:cs typeface="Segoe UI" panose="020B0502040204020203" pitchFamily="34" charset="0"/>
              </a:rPr>
              <a:t>Engage the community to share information about RA and maintain working knowledge of available resources.</a:t>
            </a:r>
          </a:p>
          <a:p>
            <a:pPr marL="0" indent="0" algn="ctr">
              <a:lnSpc>
                <a:spcPct val="120000"/>
              </a:lnSpc>
              <a:buNone/>
            </a:pPr>
            <a:endParaRPr lang="en-US" sz="2000"/>
          </a:p>
        </p:txBody>
      </p:sp>
      <p:sp>
        <p:nvSpPr>
          <p:cNvPr id="5" name="Content Placeholder 4">
            <a:extLst>
              <a:ext uri="{FF2B5EF4-FFF2-40B4-BE49-F238E27FC236}">
                <a16:creationId xmlns:a16="http://schemas.microsoft.com/office/drawing/2014/main" id="{4D801F03-D55E-C5CD-2A86-06D801F31531}"/>
              </a:ext>
            </a:extLst>
          </p:cNvPr>
          <p:cNvSpPr>
            <a:spLocks noGrp="1"/>
          </p:cNvSpPr>
          <p:nvPr>
            <p:ph sz="half" idx="14"/>
          </p:nvPr>
        </p:nvSpPr>
        <p:spPr>
          <a:xfrm>
            <a:off x="5138474" y="3234531"/>
            <a:ext cx="1623656" cy="514322"/>
          </a:xfrm>
        </p:spPr>
        <p:txBody>
          <a:bodyPr>
            <a:normAutofit/>
          </a:bodyPr>
          <a:lstStyle/>
          <a:p>
            <a:pPr marL="0" indent="0" algn="ctr">
              <a:buNone/>
            </a:pPr>
            <a:r>
              <a:rPr lang="en-US" b="1" u="sng">
                <a:solidFill>
                  <a:srgbClr val="00015E"/>
                </a:solidFill>
              </a:rPr>
              <a:t>Partner</a:t>
            </a:r>
          </a:p>
        </p:txBody>
      </p:sp>
      <p:sp>
        <p:nvSpPr>
          <p:cNvPr id="6" name="Content Placeholder 5">
            <a:extLst>
              <a:ext uri="{FF2B5EF4-FFF2-40B4-BE49-F238E27FC236}">
                <a16:creationId xmlns:a16="http://schemas.microsoft.com/office/drawing/2014/main" id="{0CCE5ECE-24E4-7AB1-15EF-AEFB1975C2A1}"/>
              </a:ext>
            </a:extLst>
          </p:cNvPr>
          <p:cNvSpPr>
            <a:spLocks noGrp="1"/>
          </p:cNvSpPr>
          <p:nvPr>
            <p:ph sz="half" idx="15"/>
          </p:nvPr>
        </p:nvSpPr>
        <p:spPr>
          <a:xfrm>
            <a:off x="4530365" y="3808992"/>
            <a:ext cx="2773876" cy="2032410"/>
          </a:xfrm>
        </p:spPr>
        <p:txBody>
          <a:bodyPr>
            <a:noAutofit/>
          </a:bodyPr>
          <a:lstStyle/>
          <a:p>
            <a:pPr marL="0" indent="0" algn="ctr">
              <a:lnSpc>
                <a:spcPct val="120000"/>
              </a:lnSpc>
              <a:buNone/>
            </a:pPr>
            <a:r>
              <a:rPr lang="en-US" sz="2000">
                <a:solidFill>
                  <a:schemeClr val="tx1"/>
                </a:solidFill>
                <a:cs typeface="Segoe UI" panose="020B0502040204020203" pitchFamily="34" charset="0"/>
              </a:rPr>
              <a:t>Actively promote RA, host events for RA stakeholders to present information, support through special initiatives.</a:t>
            </a:r>
          </a:p>
          <a:p>
            <a:pPr marL="0" indent="0" algn="ctr">
              <a:lnSpc>
                <a:spcPct val="120000"/>
              </a:lnSpc>
              <a:buNone/>
            </a:pPr>
            <a:endParaRPr lang="en-US" sz="2000"/>
          </a:p>
        </p:txBody>
      </p:sp>
      <p:sp>
        <p:nvSpPr>
          <p:cNvPr id="7" name="Content Placeholder 6">
            <a:extLst>
              <a:ext uri="{FF2B5EF4-FFF2-40B4-BE49-F238E27FC236}">
                <a16:creationId xmlns:a16="http://schemas.microsoft.com/office/drawing/2014/main" id="{0045685D-290D-4718-ACB1-B8EF5AB3914E}"/>
              </a:ext>
            </a:extLst>
          </p:cNvPr>
          <p:cNvSpPr>
            <a:spLocks noGrp="1"/>
          </p:cNvSpPr>
          <p:nvPr>
            <p:ph sz="half" idx="16"/>
          </p:nvPr>
        </p:nvSpPr>
        <p:spPr>
          <a:xfrm>
            <a:off x="8468333" y="3205139"/>
            <a:ext cx="1623656" cy="519603"/>
          </a:xfrm>
        </p:spPr>
        <p:txBody>
          <a:bodyPr/>
          <a:lstStyle/>
          <a:p>
            <a:pPr marL="0" indent="0" algn="ctr">
              <a:buNone/>
            </a:pPr>
            <a:r>
              <a:rPr lang="en-US" b="1" u="sng">
                <a:solidFill>
                  <a:srgbClr val="00015E"/>
                </a:solidFill>
              </a:rPr>
              <a:t>Sponsor</a:t>
            </a:r>
          </a:p>
        </p:txBody>
      </p:sp>
      <p:sp>
        <p:nvSpPr>
          <p:cNvPr id="8" name="Content Placeholder 7">
            <a:extLst>
              <a:ext uri="{FF2B5EF4-FFF2-40B4-BE49-F238E27FC236}">
                <a16:creationId xmlns:a16="http://schemas.microsoft.com/office/drawing/2014/main" id="{B68D1892-59CB-0C4E-FE7B-155E13606465}"/>
              </a:ext>
            </a:extLst>
          </p:cNvPr>
          <p:cNvSpPr>
            <a:spLocks noGrp="1"/>
          </p:cNvSpPr>
          <p:nvPr>
            <p:ph sz="half" idx="17"/>
          </p:nvPr>
        </p:nvSpPr>
        <p:spPr>
          <a:xfrm>
            <a:off x="7876403" y="3840231"/>
            <a:ext cx="2857919" cy="2032409"/>
          </a:xfrm>
        </p:spPr>
        <p:txBody>
          <a:bodyPr>
            <a:normAutofit/>
          </a:bodyPr>
          <a:lstStyle/>
          <a:p>
            <a:pPr marL="0" indent="0" algn="ctr">
              <a:lnSpc>
                <a:spcPct val="100000"/>
              </a:lnSpc>
              <a:buNone/>
            </a:pPr>
            <a:r>
              <a:rPr lang="en-US" sz="2000">
                <a:solidFill>
                  <a:schemeClr val="tx1"/>
                </a:solidFill>
                <a:cs typeface="Segoe UI" panose="020B0502040204020203" pitchFamily="34" charset="0"/>
              </a:rPr>
              <a:t>Register a </a:t>
            </a:r>
            <a:br>
              <a:rPr lang="en-US" sz="2000">
                <a:solidFill>
                  <a:schemeClr val="tx1"/>
                </a:solidFill>
                <a:cs typeface="Segoe UI" panose="020B0502040204020203" pitchFamily="34" charset="0"/>
              </a:rPr>
            </a:br>
            <a:r>
              <a:rPr lang="en-US" sz="2000">
                <a:solidFill>
                  <a:schemeClr val="tx1"/>
                </a:solidFill>
                <a:cs typeface="Segoe UI" panose="020B0502040204020203" pitchFamily="34" charset="0"/>
              </a:rPr>
              <a:t>group program and manage the </a:t>
            </a:r>
            <a:br>
              <a:rPr lang="en-US" sz="2000">
                <a:solidFill>
                  <a:schemeClr val="tx1"/>
                </a:solidFill>
                <a:cs typeface="Segoe UI" panose="020B0502040204020203" pitchFamily="34" charset="0"/>
              </a:rPr>
            </a:br>
            <a:r>
              <a:rPr lang="en-US" sz="2000">
                <a:solidFill>
                  <a:schemeClr val="tx1"/>
                </a:solidFill>
                <a:cs typeface="Segoe UI" panose="020B0502040204020203" pitchFamily="34" charset="0"/>
              </a:rPr>
              <a:t>related administrative duties for </a:t>
            </a:r>
            <a:br>
              <a:rPr lang="en-US" sz="2000">
                <a:solidFill>
                  <a:schemeClr val="tx1"/>
                </a:solidFill>
                <a:cs typeface="Segoe UI" panose="020B0502040204020203" pitchFamily="34" charset="0"/>
              </a:rPr>
            </a:br>
            <a:r>
              <a:rPr lang="en-US" sz="2000">
                <a:solidFill>
                  <a:schemeClr val="tx1"/>
                </a:solidFill>
                <a:cs typeface="Segoe UI" panose="020B0502040204020203" pitchFamily="34" charset="0"/>
              </a:rPr>
              <a:t>employers.</a:t>
            </a:r>
          </a:p>
          <a:p>
            <a:pPr marL="0" indent="0" algn="ctr">
              <a:buNone/>
            </a:pPr>
            <a:endParaRPr lang="en-US" sz="2000"/>
          </a:p>
        </p:txBody>
      </p:sp>
      <p:sp>
        <p:nvSpPr>
          <p:cNvPr id="9" name="Slide Number Placeholder 5">
            <a:extLst>
              <a:ext uri="{FF2B5EF4-FFF2-40B4-BE49-F238E27FC236}">
                <a16:creationId xmlns:a16="http://schemas.microsoft.com/office/drawing/2014/main" id="{5A6A5959-A6A1-0A52-ABC1-622F9E5D2D0E}"/>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pic>
        <p:nvPicPr>
          <p:cNvPr id="10" name="Graphic 9">
            <a:extLst>
              <a:ext uri="{FF2B5EF4-FFF2-40B4-BE49-F238E27FC236}">
                <a16:creationId xmlns:a16="http://schemas.microsoft.com/office/drawing/2014/main" id="{EDB6B08C-8AFD-E6A3-F14D-D058E59451B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34747" y="2201144"/>
            <a:ext cx="1073036" cy="1073036"/>
          </a:xfrm>
          <a:prstGeom prst="rect">
            <a:avLst/>
          </a:prstGeom>
        </p:spPr>
      </p:pic>
      <p:pic>
        <p:nvPicPr>
          <p:cNvPr id="11" name="Graphic 10">
            <a:extLst>
              <a:ext uri="{FF2B5EF4-FFF2-40B4-BE49-F238E27FC236}">
                <a16:creationId xmlns:a16="http://schemas.microsoft.com/office/drawing/2014/main" id="{D2148A7D-5832-7B17-8EAB-9A4F05C11C7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08070" y="2187466"/>
            <a:ext cx="1101923" cy="1101923"/>
          </a:xfrm>
          <a:prstGeom prst="rect">
            <a:avLst/>
          </a:prstGeom>
        </p:spPr>
      </p:pic>
      <p:pic>
        <p:nvPicPr>
          <p:cNvPr id="12" name="Graphic 11">
            <a:extLst>
              <a:ext uri="{FF2B5EF4-FFF2-40B4-BE49-F238E27FC236}">
                <a16:creationId xmlns:a16="http://schemas.microsoft.com/office/drawing/2014/main" id="{98BFDFC0-97D3-D291-E1A0-1D582997B721}"/>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12333" y="2073445"/>
            <a:ext cx="1135656" cy="1135656"/>
          </a:xfrm>
          <a:prstGeom prst="rect">
            <a:avLst/>
          </a:prstGeom>
        </p:spPr>
      </p:pic>
    </p:spTree>
    <p:extLst>
      <p:ext uri="{BB962C8B-B14F-4D97-AF65-F5344CB8AC3E}">
        <p14:creationId xmlns:p14="http://schemas.microsoft.com/office/powerpoint/2010/main" val="8899324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C5C9BC-8384-54FE-5F7E-70862BEB434D}"/>
              </a:ext>
            </a:extLst>
          </p:cNvPr>
          <p:cNvSpPr>
            <a:spLocks noGrp="1"/>
          </p:cNvSpPr>
          <p:nvPr>
            <p:ph type="title"/>
          </p:nvPr>
        </p:nvSpPr>
        <p:spPr>
          <a:xfrm>
            <a:off x="774826" y="399961"/>
            <a:ext cx="10515600" cy="1325563"/>
          </a:xfrm>
        </p:spPr>
        <p:txBody>
          <a:bodyPr/>
          <a:lstStyle/>
          <a:p>
            <a:r>
              <a:rPr lang="en-US"/>
              <a:t>Key Actions to Progress Forward</a:t>
            </a:r>
          </a:p>
        </p:txBody>
      </p:sp>
      <p:sp>
        <p:nvSpPr>
          <p:cNvPr id="2" name="Content Placeholder 1">
            <a:extLst>
              <a:ext uri="{FF2B5EF4-FFF2-40B4-BE49-F238E27FC236}">
                <a16:creationId xmlns:a16="http://schemas.microsoft.com/office/drawing/2014/main" id="{1E74ABC6-4457-909F-4EBE-CF01DA27824F}"/>
              </a:ext>
            </a:extLst>
          </p:cNvPr>
          <p:cNvSpPr>
            <a:spLocks noGrp="1"/>
          </p:cNvSpPr>
          <p:nvPr>
            <p:ph idx="1"/>
          </p:nvPr>
        </p:nvSpPr>
        <p:spPr>
          <a:xfrm>
            <a:off x="838200" y="1725524"/>
            <a:ext cx="7938655" cy="4027576"/>
          </a:xfrm>
        </p:spPr>
        <p:txBody>
          <a:bodyPr>
            <a:normAutofit fontScale="85000" lnSpcReduction="10000"/>
          </a:bodyPr>
          <a:lstStyle/>
          <a:p>
            <a:pPr>
              <a:lnSpc>
                <a:spcPct val="107000"/>
              </a:lnSpc>
              <a:spcBef>
                <a:spcPts val="0"/>
              </a:spcBef>
              <a:spcAft>
                <a:spcPts val="800"/>
              </a:spcAft>
              <a:tabLst>
                <a:tab pos="457200" algn="l"/>
              </a:tabLst>
            </a:pPr>
            <a:r>
              <a:rPr lang="en-US" sz="3200">
                <a:solidFill>
                  <a:schemeClr val="tx1"/>
                </a:solidFill>
                <a:effectLst/>
                <a:ea typeface="Aptos" panose="020B0004020202020204" pitchFamily="34" charset="0"/>
                <a:cs typeface="Times New Roman" panose="02020603050405020304" pitchFamily="18" charset="0"/>
              </a:rPr>
              <a:t>Understand current state apprenticeship efforts.</a:t>
            </a:r>
            <a:br>
              <a:rPr lang="en-US" sz="3200">
                <a:solidFill>
                  <a:schemeClr val="tx1"/>
                </a:solidFill>
                <a:effectLst/>
                <a:ea typeface="Aptos" panose="020B0004020202020204" pitchFamily="34" charset="0"/>
                <a:cs typeface="Times New Roman" panose="02020603050405020304" pitchFamily="18" charset="0"/>
              </a:rPr>
            </a:br>
            <a:endParaRPr lang="en-US" sz="3200">
              <a:solidFill>
                <a:schemeClr val="tx1"/>
              </a:solidFill>
              <a:effectLst/>
              <a:ea typeface="Aptos" panose="020B0004020202020204" pitchFamily="34" charset="0"/>
              <a:cs typeface="Times New Roman" panose="02020603050405020304" pitchFamily="18" charset="0"/>
            </a:endParaRPr>
          </a:p>
          <a:p>
            <a:pPr>
              <a:lnSpc>
                <a:spcPct val="107000"/>
              </a:lnSpc>
              <a:spcBef>
                <a:spcPts val="0"/>
              </a:spcBef>
              <a:spcAft>
                <a:spcPts val="800"/>
              </a:spcAft>
              <a:tabLst>
                <a:tab pos="457200" algn="l"/>
              </a:tabLst>
            </a:pPr>
            <a:r>
              <a:rPr lang="en-US" sz="3200">
                <a:solidFill>
                  <a:schemeClr val="tx1"/>
                </a:solidFill>
                <a:ea typeface="Aptos" panose="020B0004020202020204" pitchFamily="34" charset="0"/>
                <a:cs typeface="Times New Roman" panose="02020603050405020304" pitchFamily="18" charset="0"/>
              </a:rPr>
              <a:t>Engage with apprenticeship ecosystem. </a:t>
            </a:r>
            <a:br>
              <a:rPr lang="en-US" sz="3200">
                <a:solidFill>
                  <a:schemeClr val="tx1"/>
                </a:solidFill>
                <a:ea typeface="Aptos" panose="020B0004020202020204" pitchFamily="34" charset="0"/>
                <a:cs typeface="Times New Roman" panose="02020603050405020304" pitchFamily="18" charset="0"/>
              </a:rPr>
            </a:br>
            <a:endParaRPr lang="en-US" sz="3200">
              <a:solidFill>
                <a:schemeClr val="tx1"/>
              </a:solidFill>
              <a:ea typeface="Aptos" panose="020B0004020202020204" pitchFamily="34" charset="0"/>
              <a:cs typeface="Times New Roman" panose="02020603050405020304" pitchFamily="18" charset="0"/>
            </a:endParaRPr>
          </a:p>
          <a:p>
            <a:pPr>
              <a:lnSpc>
                <a:spcPct val="107000"/>
              </a:lnSpc>
              <a:spcBef>
                <a:spcPts val="0"/>
              </a:spcBef>
              <a:spcAft>
                <a:spcPts val="800"/>
              </a:spcAft>
              <a:tabLst>
                <a:tab pos="457200" algn="l"/>
              </a:tabLst>
            </a:pPr>
            <a:r>
              <a:rPr lang="en-US" sz="3200">
                <a:solidFill>
                  <a:schemeClr val="tx1"/>
                </a:solidFill>
                <a:effectLst/>
                <a:ea typeface="Aptos" panose="020B0004020202020204" pitchFamily="34" charset="0"/>
                <a:cs typeface="Times New Roman" panose="02020603050405020304" pitchFamily="18" charset="0"/>
              </a:rPr>
              <a:t>Find out where and how related apprenticeship funding is accessed. </a:t>
            </a:r>
            <a:br>
              <a:rPr lang="en-US" sz="3200">
                <a:solidFill>
                  <a:schemeClr val="tx1"/>
                </a:solidFill>
                <a:effectLst/>
                <a:ea typeface="Aptos" panose="020B0004020202020204" pitchFamily="34" charset="0"/>
                <a:cs typeface="Times New Roman" panose="02020603050405020304" pitchFamily="18" charset="0"/>
              </a:rPr>
            </a:br>
            <a:endParaRPr lang="en-US" sz="3200">
              <a:solidFill>
                <a:schemeClr val="tx1"/>
              </a:solidFill>
              <a:effectLst/>
              <a:ea typeface="Aptos" panose="020B0004020202020204" pitchFamily="34" charset="0"/>
              <a:cs typeface="Times New Roman" panose="02020603050405020304" pitchFamily="18" charset="0"/>
            </a:endParaRPr>
          </a:p>
          <a:p>
            <a:pPr>
              <a:lnSpc>
                <a:spcPct val="107000"/>
              </a:lnSpc>
              <a:spcBef>
                <a:spcPts val="0"/>
              </a:spcBef>
              <a:spcAft>
                <a:spcPts val="800"/>
              </a:spcAft>
              <a:tabLst>
                <a:tab pos="457200" algn="l"/>
              </a:tabLst>
            </a:pPr>
            <a:r>
              <a:rPr lang="en-US" sz="3200">
                <a:solidFill>
                  <a:schemeClr val="tx1"/>
                </a:solidFill>
                <a:ea typeface="Aptos" panose="020B0004020202020204" pitchFamily="34" charset="0"/>
                <a:cs typeface="Times New Roman" panose="02020603050405020304" pitchFamily="18" charset="0"/>
              </a:rPr>
              <a:t>Get to know the industries and employers who are already involved and are using RA.</a:t>
            </a:r>
          </a:p>
        </p:txBody>
      </p:sp>
      <p:sp>
        <p:nvSpPr>
          <p:cNvPr id="6" name="Slide Number Placeholder 5">
            <a:extLst>
              <a:ext uri="{FF2B5EF4-FFF2-40B4-BE49-F238E27FC236}">
                <a16:creationId xmlns:a16="http://schemas.microsoft.com/office/drawing/2014/main" id="{1B09424A-DDC1-51D3-3D11-021432908991}"/>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pic>
        <p:nvPicPr>
          <p:cNvPr id="4100" name="Picture 4" descr="Image result for action to progress forward">
            <a:extLst>
              <a:ext uri="{FF2B5EF4-FFF2-40B4-BE49-F238E27FC236}">
                <a16:creationId xmlns:a16="http://schemas.microsoft.com/office/drawing/2014/main" id="{6004E33A-DCAB-3C47-C149-7720FAFEB6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3441" y="1984287"/>
            <a:ext cx="3200400" cy="213360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841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19130-B6DE-CAAD-B7E6-04315037C7FC}"/>
              </a:ext>
            </a:extLst>
          </p:cNvPr>
          <p:cNvSpPr>
            <a:spLocks noGrp="1"/>
          </p:cNvSpPr>
          <p:nvPr>
            <p:ph type="title"/>
          </p:nvPr>
        </p:nvSpPr>
        <p:spPr>
          <a:xfrm>
            <a:off x="459444" y="545774"/>
            <a:ext cx="10515600" cy="1325563"/>
          </a:xfrm>
        </p:spPr>
        <p:txBody>
          <a:bodyPr/>
          <a:lstStyle/>
          <a:p>
            <a:r>
              <a:rPr lang="en-US"/>
              <a:t>Presenters</a:t>
            </a:r>
          </a:p>
        </p:txBody>
      </p:sp>
      <p:pic>
        <p:nvPicPr>
          <p:cNvPr id="13" name="Picture 12" descr="Jeremy Faulkner">
            <a:extLst>
              <a:ext uri="{FF2B5EF4-FFF2-40B4-BE49-F238E27FC236}">
                <a16:creationId xmlns:a16="http://schemas.microsoft.com/office/drawing/2014/main" id="{7A8E82AB-D758-6AFE-E44E-042D0CF8F3D7}"/>
              </a:ext>
            </a:extLst>
          </p:cNvPr>
          <p:cNvPicPr>
            <a:picLocks noChangeAspect="1"/>
          </p:cNvPicPr>
          <p:nvPr/>
        </p:nvPicPr>
        <p:blipFill>
          <a:blip r:embed="rId2"/>
          <a:stretch>
            <a:fillRect/>
          </a:stretch>
        </p:blipFill>
        <p:spPr>
          <a:xfrm>
            <a:off x="2937383" y="2168301"/>
            <a:ext cx="2383710" cy="23892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Content Placeholder 2">
            <a:extLst>
              <a:ext uri="{FF2B5EF4-FFF2-40B4-BE49-F238E27FC236}">
                <a16:creationId xmlns:a16="http://schemas.microsoft.com/office/drawing/2014/main" id="{5FA04CC3-FF8C-492F-0030-C3AD69555EFE}"/>
              </a:ext>
            </a:extLst>
          </p:cNvPr>
          <p:cNvSpPr>
            <a:spLocks noGrp="1"/>
          </p:cNvSpPr>
          <p:nvPr>
            <p:ph sz="half" idx="1"/>
          </p:nvPr>
        </p:nvSpPr>
        <p:spPr>
          <a:xfrm>
            <a:off x="2541233" y="4763202"/>
            <a:ext cx="3176011" cy="422574"/>
          </a:xfrm>
        </p:spPr>
        <p:txBody>
          <a:bodyPr>
            <a:noAutofit/>
          </a:bodyPr>
          <a:lstStyle/>
          <a:p>
            <a:pPr marL="0" indent="0" algn="ctr">
              <a:buNone/>
            </a:pPr>
            <a:r>
              <a:rPr lang="en-US" b="1">
                <a:solidFill>
                  <a:srgbClr val="00015E"/>
                </a:solidFill>
              </a:rPr>
              <a:t>Jeremy Faulkner</a:t>
            </a:r>
          </a:p>
        </p:txBody>
      </p:sp>
      <p:sp>
        <p:nvSpPr>
          <p:cNvPr id="4" name="Content Placeholder 3">
            <a:extLst>
              <a:ext uri="{FF2B5EF4-FFF2-40B4-BE49-F238E27FC236}">
                <a16:creationId xmlns:a16="http://schemas.microsoft.com/office/drawing/2014/main" id="{5D4BFFC1-1FCF-A8DB-8788-B6F57EDFF603}"/>
              </a:ext>
            </a:extLst>
          </p:cNvPr>
          <p:cNvSpPr>
            <a:spLocks noGrp="1"/>
          </p:cNvSpPr>
          <p:nvPr>
            <p:ph sz="half" idx="13"/>
          </p:nvPr>
        </p:nvSpPr>
        <p:spPr>
          <a:xfrm>
            <a:off x="2823651" y="5218283"/>
            <a:ext cx="2455506" cy="764106"/>
          </a:xfrm>
        </p:spPr>
        <p:txBody>
          <a:bodyPr>
            <a:normAutofit/>
          </a:bodyPr>
          <a:lstStyle/>
          <a:p>
            <a:pPr marL="0" indent="0" algn="ctr">
              <a:buNone/>
            </a:pPr>
            <a:r>
              <a:rPr lang="en-US" sz="1800"/>
              <a:t>Subject Matter Expert</a:t>
            </a:r>
          </a:p>
          <a:p>
            <a:pPr marL="0" indent="0" algn="ctr">
              <a:buNone/>
            </a:pPr>
            <a:r>
              <a:rPr lang="en-US" sz="1800"/>
              <a:t>Safal Partners</a:t>
            </a:r>
          </a:p>
        </p:txBody>
      </p:sp>
      <p:pic>
        <p:nvPicPr>
          <p:cNvPr id="5122" name="Picture 2" descr="Alan Dodkowitz">
            <a:extLst>
              <a:ext uri="{FF2B5EF4-FFF2-40B4-BE49-F238E27FC236}">
                <a16:creationId xmlns:a16="http://schemas.microsoft.com/office/drawing/2014/main" id="{22579D5A-C688-F415-AC88-8DCA1ECCBD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4569" y="2168301"/>
            <a:ext cx="2383710" cy="23837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EC4C2572-2154-7215-83E0-92E32B0B0874}"/>
              </a:ext>
            </a:extLst>
          </p:cNvPr>
          <p:cNvSpPr>
            <a:spLocks noGrp="1"/>
          </p:cNvSpPr>
          <p:nvPr>
            <p:ph sz="half" idx="14"/>
          </p:nvPr>
        </p:nvSpPr>
        <p:spPr>
          <a:xfrm>
            <a:off x="6429463" y="4763202"/>
            <a:ext cx="3802902" cy="567815"/>
          </a:xfrm>
        </p:spPr>
        <p:txBody>
          <a:bodyPr>
            <a:normAutofit/>
          </a:bodyPr>
          <a:lstStyle/>
          <a:p>
            <a:pPr marL="0" indent="0" algn="ctr">
              <a:buNone/>
            </a:pPr>
            <a:r>
              <a:rPr lang="en-US" b="1">
                <a:solidFill>
                  <a:srgbClr val="00015E"/>
                </a:solidFill>
              </a:rPr>
              <a:t>Alan Dodkowitz</a:t>
            </a:r>
          </a:p>
        </p:txBody>
      </p:sp>
      <p:sp>
        <p:nvSpPr>
          <p:cNvPr id="6" name="Content Placeholder 5">
            <a:extLst>
              <a:ext uri="{FF2B5EF4-FFF2-40B4-BE49-F238E27FC236}">
                <a16:creationId xmlns:a16="http://schemas.microsoft.com/office/drawing/2014/main" id="{058B538C-B6D4-FAB3-250C-43AC970EDE6A}"/>
              </a:ext>
            </a:extLst>
          </p:cNvPr>
          <p:cNvSpPr>
            <a:spLocks noGrp="1"/>
          </p:cNvSpPr>
          <p:nvPr>
            <p:ph sz="half" idx="15"/>
          </p:nvPr>
        </p:nvSpPr>
        <p:spPr>
          <a:xfrm>
            <a:off x="7079810" y="5218283"/>
            <a:ext cx="2570957" cy="784300"/>
          </a:xfrm>
        </p:spPr>
        <p:txBody>
          <a:bodyPr>
            <a:normAutofit/>
          </a:bodyPr>
          <a:lstStyle/>
          <a:p>
            <a:pPr marL="0" indent="0" algn="ctr">
              <a:buNone/>
            </a:pPr>
            <a:r>
              <a:rPr lang="en-US" sz="1800"/>
              <a:t>Subject Matter Expert</a:t>
            </a:r>
          </a:p>
          <a:p>
            <a:pPr marL="0" indent="0" algn="ctr">
              <a:buNone/>
            </a:pPr>
            <a:r>
              <a:rPr lang="en-US" sz="1800"/>
              <a:t>Safal Partners</a:t>
            </a:r>
          </a:p>
        </p:txBody>
      </p:sp>
      <p:sp>
        <p:nvSpPr>
          <p:cNvPr id="7" name="Slide Number Placeholder 5">
            <a:extLst>
              <a:ext uri="{FF2B5EF4-FFF2-40B4-BE49-F238E27FC236}">
                <a16:creationId xmlns:a16="http://schemas.microsoft.com/office/drawing/2014/main" id="{715D33DB-9932-9FA8-7D62-9BBBE8C39686}"/>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32829290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36120-9F16-A5B2-357C-8EDFB1EBB566}"/>
              </a:ext>
            </a:extLst>
          </p:cNvPr>
          <p:cNvSpPr>
            <a:spLocks noGrp="1"/>
          </p:cNvSpPr>
          <p:nvPr>
            <p:ph type="title"/>
          </p:nvPr>
        </p:nvSpPr>
        <p:spPr/>
        <p:txBody>
          <a:bodyPr/>
          <a:lstStyle/>
          <a:p>
            <a:r>
              <a:rPr lang="en-US"/>
              <a:t>Questions and Discussion</a:t>
            </a:r>
          </a:p>
        </p:txBody>
      </p:sp>
    </p:spTree>
    <p:extLst>
      <p:ext uri="{BB962C8B-B14F-4D97-AF65-F5344CB8AC3E}">
        <p14:creationId xmlns:p14="http://schemas.microsoft.com/office/powerpoint/2010/main" val="1768200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6BD924-397F-FB99-8850-ED3A1F1E0840}"/>
              </a:ext>
            </a:extLst>
          </p:cNvPr>
          <p:cNvSpPr>
            <a:spLocks noGrp="1"/>
          </p:cNvSpPr>
          <p:nvPr>
            <p:ph type="title"/>
          </p:nvPr>
        </p:nvSpPr>
        <p:spPr/>
        <p:txBody>
          <a:bodyPr/>
          <a:lstStyle/>
          <a:p>
            <a:r>
              <a:rPr lang="en-US"/>
              <a:t>No-Cost Resources</a:t>
            </a:r>
          </a:p>
        </p:txBody>
      </p:sp>
      <p:pic>
        <p:nvPicPr>
          <p:cNvPr id="7" name="Picture 6" descr="Workforce Board Guide front cover ">
            <a:extLst>
              <a:ext uri="{FF2B5EF4-FFF2-40B4-BE49-F238E27FC236}">
                <a16:creationId xmlns:a16="http://schemas.microsoft.com/office/drawing/2014/main" id="{2D00E7E7-CE6B-4974-BFC1-7B33EE5151D5}"/>
              </a:ext>
            </a:extLst>
          </p:cNvPr>
          <p:cNvPicPr>
            <a:picLocks noChangeAspect="1"/>
          </p:cNvPicPr>
          <p:nvPr/>
        </p:nvPicPr>
        <p:blipFill>
          <a:blip r:embed="rId2"/>
          <a:stretch>
            <a:fillRect/>
          </a:stretch>
        </p:blipFill>
        <p:spPr>
          <a:xfrm>
            <a:off x="2481015" y="1825626"/>
            <a:ext cx="3263569" cy="3843567"/>
          </a:xfrm>
          <a:prstGeom prst="rect">
            <a:avLst/>
          </a:prstGeom>
          <a:ln>
            <a:noFill/>
          </a:ln>
          <a:effectLst>
            <a:outerShdw blurRad="292100" dist="139700" dir="2700000" algn="tl" rotWithShape="0">
              <a:srgbClr val="333333">
                <a:alpha val="65000"/>
              </a:srgbClr>
            </a:outerShdw>
          </a:effectLst>
        </p:spPr>
      </p:pic>
      <p:sp>
        <p:nvSpPr>
          <p:cNvPr id="4" name="Picture Placeholder 3">
            <a:extLst>
              <a:ext uri="{FF2B5EF4-FFF2-40B4-BE49-F238E27FC236}">
                <a16:creationId xmlns:a16="http://schemas.microsoft.com/office/drawing/2014/main" id="{5F9BE095-466B-DC9C-6CED-F4376700E805}"/>
              </a:ext>
            </a:extLst>
          </p:cNvPr>
          <p:cNvSpPr>
            <a:spLocks noGrp="1"/>
          </p:cNvSpPr>
          <p:nvPr>
            <p:ph type="pic" sz="quarter" idx="13"/>
          </p:nvPr>
        </p:nvSpPr>
        <p:spPr>
          <a:xfrm>
            <a:off x="5943594" y="1906364"/>
            <a:ext cx="4817198" cy="530226"/>
          </a:xfrm>
        </p:spPr>
        <p:txBody>
          <a:bodyPr/>
          <a:lstStyle/>
          <a:p>
            <a:pPr marL="0" indent="0">
              <a:buNone/>
            </a:pPr>
            <a:r>
              <a:rPr lang="en-US" b="1">
                <a:solidFill>
                  <a:srgbClr val="00015E"/>
                </a:solidFill>
              </a:rPr>
              <a:t>Guide to Identifying Partners</a:t>
            </a:r>
          </a:p>
          <a:p>
            <a:pPr marL="0" indent="0">
              <a:buNone/>
            </a:pPr>
            <a:endParaRPr lang="en-US">
              <a:solidFill>
                <a:srgbClr val="00015E"/>
              </a:solidFill>
            </a:endParaRPr>
          </a:p>
        </p:txBody>
      </p:sp>
      <p:pic>
        <p:nvPicPr>
          <p:cNvPr id="8" name="Picture 7" descr="QR Code to https://dolcoe.safalapps.com/sites/default/files/2023-09/Technical%20Assistance%20Guide.pdf&#10; ">
            <a:extLst>
              <a:ext uri="{FF2B5EF4-FFF2-40B4-BE49-F238E27FC236}">
                <a16:creationId xmlns:a16="http://schemas.microsoft.com/office/drawing/2014/main" id="{9DC7C673-7716-1941-24FC-6C73B264A826}"/>
              </a:ext>
            </a:extLst>
          </p:cNvPr>
          <p:cNvPicPr>
            <a:picLocks noChangeAspect="1"/>
          </p:cNvPicPr>
          <p:nvPr/>
        </p:nvPicPr>
        <p:blipFill>
          <a:blip r:embed="rId3"/>
          <a:stretch>
            <a:fillRect/>
          </a:stretch>
        </p:blipFill>
        <p:spPr>
          <a:xfrm>
            <a:off x="6783096" y="2536692"/>
            <a:ext cx="3092609" cy="3054507"/>
          </a:xfrm>
          <a:prstGeom prst="rect">
            <a:avLst/>
          </a:prstGeom>
        </p:spPr>
      </p:pic>
      <p:sp>
        <p:nvSpPr>
          <p:cNvPr id="6" name="Slide Number Placeholder 5">
            <a:extLst>
              <a:ext uri="{FF2B5EF4-FFF2-40B4-BE49-F238E27FC236}">
                <a16:creationId xmlns:a16="http://schemas.microsoft.com/office/drawing/2014/main" id="{9E1C4BDB-2EBC-7872-7B31-2E14FDD95339}"/>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20077596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50A38-42CD-19E5-3BC1-A464A5C4091F}"/>
              </a:ext>
            </a:extLst>
          </p:cNvPr>
          <p:cNvSpPr>
            <a:spLocks noGrp="1"/>
          </p:cNvSpPr>
          <p:nvPr>
            <p:ph type="title"/>
          </p:nvPr>
        </p:nvSpPr>
        <p:spPr>
          <a:xfrm>
            <a:off x="742950" y="774700"/>
            <a:ext cx="10515600" cy="911225"/>
          </a:xfrm>
        </p:spPr>
        <p:txBody>
          <a:bodyPr/>
          <a:lstStyle/>
          <a:p>
            <a:r>
              <a:rPr lang="en-US"/>
              <a:t>Become a Center Partner</a:t>
            </a:r>
          </a:p>
        </p:txBody>
      </p:sp>
      <p:sp>
        <p:nvSpPr>
          <p:cNvPr id="3" name="Content Placeholder 2">
            <a:extLst>
              <a:ext uri="{FF2B5EF4-FFF2-40B4-BE49-F238E27FC236}">
                <a16:creationId xmlns:a16="http://schemas.microsoft.com/office/drawing/2014/main" id="{6942A367-2F61-50D7-C055-C0E3D80652AD}"/>
              </a:ext>
            </a:extLst>
          </p:cNvPr>
          <p:cNvSpPr>
            <a:spLocks noGrp="1"/>
          </p:cNvSpPr>
          <p:nvPr>
            <p:ph sz="half" idx="1"/>
          </p:nvPr>
        </p:nvSpPr>
        <p:spPr>
          <a:xfrm>
            <a:off x="1644455" y="2284143"/>
            <a:ext cx="5267325" cy="733688"/>
          </a:xfrm>
        </p:spPr>
        <p:txBody>
          <a:bodyPr>
            <a:noAutofit/>
          </a:bodyPr>
          <a:lstStyle/>
          <a:p>
            <a:pPr marL="0" indent="0">
              <a:buNone/>
            </a:pPr>
            <a:r>
              <a:rPr lang="en-US" b="1">
                <a:effectLst/>
              </a:rPr>
              <a:t>Receive</a:t>
            </a:r>
            <a:r>
              <a:rPr lang="en-US">
                <a:effectLst/>
              </a:rPr>
              <a:t> no-cost expert services, including materials and support</a:t>
            </a:r>
            <a:endParaRPr lang="en-US"/>
          </a:p>
        </p:txBody>
      </p:sp>
      <p:sp>
        <p:nvSpPr>
          <p:cNvPr id="4" name="Content Placeholder 3">
            <a:extLst>
              <a:ext uri="{FF2B5EF4-FFF2-40B4-BE49-F238E27FC236}">
                <a16:creationId xmlns:a16="http://schemas.microsoft.com/office/drawing/2014/main" id="{5C70B316-DDA0-389A-026B-EB6DC1820EC8}"/>
              </a:ext>
            </a:extLst>
          </p:cNvPr>
          <p:cNvSpPr>
            <a:spLocks noGrp="1"/>
          </p:cNvSpPr>
          <p:nvPr>
            <p:ph sz="half" idx="13"/>
          </p:nvPr>
        </p:nvSpPr>
        <p:spPr>
          <a:xfrm>
            <a:off x="1644455" y="3425288"/>
            <a:ext cx="5124450" cy="810871"/>
          </a:xfrm>
        </p:spPr>
        <p:txBody>
          <a:bodyPr>
            <a:noAutofit/>
          </a:bodyPr>
          <a:lstStyle/>
          <a:p>
            <a:pPr marL="0" indent="0">
              <a:buNone/>
            </a:pPr>
            <a:r>
              <a:rPr lang="en-US" b="1"/>
              <a:t>Network</a:t>
            </a:r>
            <a:r>
              <a:rPr lang="en-US"/>
              <a:t> with potential partners nationwide</a:t>
            </a:r>
          </a:p>
        </p:txBody>
      </p:sp>
      <p:sp>
        <p:nvSpPr>
          <p:cNvPr id="5" name="Content Placeholder 4">
            <a:extLst>
              <a:ext uri="{FF2B5EF4-FFF2-40B4-BE49-F238E27FC236}">
                <a16:creationId xmlns:a16="http://schemas.microsoft.com/office/drawing/2014/main" id="{EAA9BB7A-D7C8-36F5-6C65-447D1D445828}"/>
              </a:ext>
            </a:extLst>
          </p:cNvPr>
          <p:cNvSpPr>
            <a:spLocks noGrp="1"/>
          </p:cNvSpPr>
          <p:nvPr>
            <p:ph sz="half" idx="14"/>
          </p:nvPr>
        </p:nvSpPr>
        <p:spPr>
          <a:xfrm>
            <a:off x="1590085" y="4590921"/>
            <a:ext cx="5124450" cy="950123"/>
          </a:xfrm>
        </p:spPr>
        <p:txBody>
          <a:bodyPr>
            <a:normAutofit/>
          </a:bodyPr>
          <a:lstStyle/>
          <a:p>
            <a:pPr marL="0" indent="0">
              <a:buNone/>
            </a:pPr>
            <a:r>
              <a:rPr lang="en-US" b="1"/>
              <a:t>Be</a:t>
            </a:r>
            <a:r>
              <a:rPr lang="en-US"/>
              <a:t> nationally recognized for your work</a:t>
            </a:r>
            <a:endParaRPr lang="en-US" b="1"/>
          </a:p>
        </p:txBody>
      </p:sp>
      <p:sp>
        <p:nvSpPr>
          <p:cNvPr id="6" name="Content Placeholder 5">
            <a:extLst>
              <a:ext uri="{FF2B5EF4-FFF2-40B4-BE49-F238E27FC236}">
                <a16:creationId xmlns:a16="http://schemas.microsoft.com/office/drawing/2014/main" id="{4FFC1118-E028-72E1-E7BC-2A4A4468AB4D}"/>
              </a:ext>
            </a:extLst>
          </p:cNvPr>
          <p:cNvSpPr>
            <a:spLocks noGrp="1"/>
          </p:cNvSpPr>
          <p:nvPr>
            <p:ph sz="half" idx="15"/>
          </p:nvPr>
        </p:nvSpPr>
        <p:spPr>
          <a:xfrm>
            <a:off x="7648574" y="1995484"/>
            <a:ext cx="3140095" cy="3750392"/>
          </a:xfrm>
          <a:solidFill>
            <a:srgbClr val="00015E"/>
          </a:solidFill>
        </p:spPr>
        <p:txBody>
          <a:bodyPr/>
          <a:lstStyle/>
          <a:p>
            <a:pPr marL="0" indent="0" algn="ctr">
              <a:buNone/>
            </a:pPr>
            <a:r>
              <a:rPr lang="en-US" b="1">
                <a:solidFill>
                  <a:schemeClr val="bg1"/>
                </a:solidFill>
              </a:rPr>
              <a:t>Scan for Partner Form</a:t>
            </a:r>
          </a:p>
        </p:txBody>
      </p:sp>
      <p:pic>
        <p:nvPicPr>
          <p:cNvPr id="11" name="Picture 10" descr="QR Code for: https://safalpartners.jotform.com/form/221015771142040">
            <a:extLst>
              <a:ext uri="{FF2B5EF4-FFF2-40B4-BE49-F238E27FC236}">
                <a16:creationId xmlns:a16="http://schemas.microsoft.com/office/drawing/2014/main" id="{14E75461-339C-9F5A-FBD6-5964153D11AF}"/>
              </a:ext>
            </a:extLst>
          </p:cNvPr>
          <p:cNvPicPr>
            <a:picLocks noChangeAspect="1"/>
          </p:cNvPicPr>
          <p:nvPr/>
        </p:nvPicPr>
        <p:blipFill>
          <a:blip r:embed="rId2"/>
          <a:stretch>
            <a:fillRect/>
          </a:stretch>
        </p:blipFill>
        <p:spPr>
          <a:xfrm>
            <a:off x="7889698" y="2897528"/>
            <a:ext cx="2657846" cy="2667372"/>
          </a:xfrm>
          <a:prstGeom prst="rect">
            <a:avLst/>
          </a:prstGeom>
        </p:spPr>
      </p:pic>
      <p:sp>
        <p:nvSpPr>
          <p:cNvPr id="9" name="Slide Number Placeholder 5">
            <a:extLst>
              <a:ext uri="{FF2B5EF4-FFF2-40B4-BE49-F238E27FC236}">
                <a16:creationId xmlns:a16="http://schemas.microsoft.com/office/drawing/2014/main" id="{34A24488-9C2C-BEB8-7BEC-CB2E3F9F7D4A}"/>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pic>
        <p:nvPicPr>
          <p:cNvPr id="16" name="Graphic 15">
            <a:extLst>
              <a:ext uri="{FF2B5EF4-FFF2-40B4-BE49-F238E27FC236}">
                <a16:creationId xmlns:a16="http://schemas.microsoft.com/office/drawing/2014/main" id="{EAA04C85-8AB3-1013-7DB7-F610C3F9BAF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4395" y="2216097"/>
            <a:ext cx="730060" cy="730060"/>
          </a:xfrm>
          <a:prstGeom prst="rect">
            <a:avLst/>
          </a:prstGeom>
        </p:spPr>
      </p:pic>
      <p:pic>
        <p:nvPicPr>
          <p:cNvPr id="17" name="Graphic 16">
            <a:extLst>
              <a:ext uri="{FF2B5EF4-FFF2-40B4-BE49-F238E27FC236}">
                <a16:creationId xmlns:a16="http://schemas.microsoft.com/office/drawing/2014/main" id="{9FF1E300-386B-C802-1B04-B040F064D76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1023" y="3344798"/>
            <a:ext cx="730060" cy="730060"/>
          </a:xfrm>
          <a:prstGeom prst="rect">
            <a:avLst/>
          </a:prstGeom>
        </p:spPr>
      </p:pic>
      <p:pic>
        <p:nvPicPr>
          <p:cNvPr id="18" name="Graphic 17">
            <a:extLst>
              <a:ext uri="{FF2B5EF4-FFF2-40B4-BE49-F238E27FC236}">
                <a16:creationId xmlns:a16="http://schemas.microsoft.com/office/drawing/2014/main" id="{4D0EF788-996A-EBD4-78AC-F5F5477EA9F9}"/>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1023" y="4473499"/>
            <a:ext cx="730060" cy="730060"/>
          </a:xfrm>
          <a:prstGeom prst="rect">
            <a:avLst/>
          </a:prstGeom>
        </p:spPr>
      </p:pic>
    </p:spTree>
    <p:extLst>
      <p:ext uri="{BB962C8B-B14F-4D97-AF65-F5344CB8AC3E}">
        <p14:creationId xmlns:p14="http://schemas.microsoft.com/office/powerpoint/2010/main" val="8657634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5B358-6B53-592B-6310-3DCAB4FE58D6}"/>
              </a:ext>
            </a:extLst>
          </p:cNvPr>
          <p:cNvSpPr>
            <a:spLocks noGrp="1"/>
          </p:cNvSpPr>
          <p:nvPr>
            <p:ph type="title"/>
          </p:nvPr>
        </p:nvSpPr>
        <p:spPr/>
        <p:txBody>
          <a:bodyPr>
            <a:normAutofit fontScale="90000"/>
          </a:bodyPr>
          <a:lstStyle/>
          <a:p>
            <a:r>
              <a:rPr lang="en-US" sz="2400" i="1">
                <a:solidFill>
                  <a:prstClr val="black">
                    <a:lumMod val="75000"/>
                    <a:lumOff val="25000"/>
                  </a:prstClr>
                </a:solidFill>
                <a:latin typeface="Aptos" panose="020B0004020202020204" pitchFamily="34" charset="0"/>
                <a:ea typeface="+mj-ea"/>
                <a:cs typeface="+mj-cs"/>
              </a:rPr>
              <a:t>Email us your questions at RA_COE@SafalPartners.com</a:t>
            </a:r>
            <a:endParaRPr lang="en-US"/>
          </a:p>
        </p:txBody>
      </p:sp>
      <p:sp>
        <p:nvSpPr>
          <p:cNvPr id="3" name="Text Placeholder 2">
            <a:extLst>
              <a:ext uri="{FF2B5EF4-FFF2-40B4-BE49-F238E27FC236}">
                <a16:creationId xmlns:a16="http://schemas.microsoft.com/office/drawing/2014/main" id="{4F0BE6FE-D657-0076-1A78-6599DB3E67A4}"/>
              </a:ext>
            </a:extLst>
          </p:cNvPr>
          <p:cNvSpPr>
            <a:spLocks noGrp="1"/>
          </p:cNvSpPr>
          <p:nvPr>
            <p:ph type="body" idx="1"/>
          </p:nvPr>
        </p:nvSpPr>
        <p:spPr/>
        <p:txBody>
          <a:bodyPr/>
          <a:lstStyle/>
          <a:p>
            <a:r>
              <a:rPr lang="en-US"/>
              <a:t>For more information, visit: </a:t>
            </a:r>
            <a:r>
              <a:rPr lang="en-US">
                <a:hlinkClick r:id="rId2" tooltip="https://dolcoe.safalapps.com/">
                  <a:extLst>
                    <a:ext uri="{A12FA001-AC4F-418D-AE19-62706E023703}">
                      <ahyp:hlinkClr xmlns:ahyp="http://schemas.microsoft.com/office/drawing/2018/hyperlinkcolor" val="tx"/>
                    </a:ext>
                  </a:extLst>
                </a:hlinkClick>
              </a:rPr>
              <a:t>dolcoe.safalapps.com</a:t>
            </a:r>
            <a:endParaRPr lang="en-US"/>
          </a:p>
          <a:p>
            <a:endParaRPr lang="en-US"/>
          </a:p>
        </p:txBody>
      </p:sp>
      <p:sp>
        <p:nvSpPr>
          <p:cNvPr id="6" name="Slide Number Placeholder 5">
            <a:extLst>
              <a:ext uri="{FF2B5EF4-FFF2-40B4-BE49-F238E27FC236}">
                <a16:creationId xmlns:a16="http://schemas.microsoft.com/office/drawing/2014/main" id="{23FD0712-DAD9-FADD-9C72-FB57438BF7E2}"/>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5191777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7AB593-B04F-E787-234A-ACE8D210C878}"/>
              </a:ext>
            </a:extLst>
          </p:cNvPr>
          <p:cNvSpPr>
            <a:spLocks noGrp="1"/>
          </p:cNvSpPr>
          <p:nvPr>
            <p:ph type="title"/>
          </p:nvPr>
        </p:nvSpPr>
        <p:spPr/>
        <p:txBody>
          <a:bodyPr/>
          <a:lstStyle/>
          <a:p>
            <a:r>
              <a:rPr lang="en-US"/>
              <a:t>Center of Excellence Overview</a:t>
            </a:r>
          </a:p>
        </p:txBody>
      </p:sp>
      <p:pic>
        <p:nvPicPr>
          <p:cNvPr id="8" name="Picture 3" descr="Department of Labor United States of America">
            <a:extLst>
              <a:ext uri="{FF2B5EF4-FFF2-40B4-BE49-F238E27FC236}">
                <a16:creationId xmlns:a16="http://schemas.microsoft.com/office/drawing/2014/main" id="{727AD436-1097-E30C-4F82-E68D541AC3C5}"/>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10016400" y="540951"/>
            <a:ext cx="1563476" cy="1566053"/>
          </a:xfrm>
          <a:prstGeom prst="rect">
            <a:avLst/>
          </a:prstGeom>
        </p:spPr>
      </p:pic>
      <p:sp>
        <p:nvSpPr>
          <p:cNvPr id="2" name="Content Placeholder 1">
            <a:extLst>
              <a:ext uri="{FF2B5EF4-FFF2-40B4-BE49-F238E27FC236}">
                <a16:creationId xmlns:a16="http://schemas.microsoft.com/office/drawing/2014/main" id="{E98A4C07-58C9-E2EC-8BAD-444813F78AE6}"/>
              </a:ext>
            </a:extLst>
          </p:cNvPr>
          <p:cNvSpPr>
            <a:spLocks noGrp="1"/>
          </p:cNvSpPr>
          <p:nvPr>
            <p:ph idx="1"/>
          </p:nvPr>
        </p:nvSpPr>
        <p:spPr>
          <a:xfrm>
            <a:off x="838200" y="1725524"/>
            <a:ext cx="6267680" cy="3929598"/>
          </a:xfrm>
        </p:spPr>
        <p:txBody>
          <a:bodyPr vert="horz" lIns="91440" tIns="45720" rIns="91440" bIns="45720" rtlCol="0" anchor="t">
            <a:normAutofit fontScale="55000" lnSpcReduction="20000"/>
          </a:bodyPr>
          <a:lstStyle/>
          <a:p>
            <a:pPr>
              <a:lnSpc>
                <a:spcPct val="110000"/>
              </a:lnSpc>
            </a:pPr>
            <a:r>
              <a:rPr lang="en-US" sz="4000">
                <a:solidFill>
                  <a:schemeClr val="tx1"/>
                </a:solidFill>
                <a:latin typeface="Aptos"/>
                <a:ea typeface="+mn-lt"/>
                <a:cs typeface="Segoe UI"/>
              </a:rPr>
              <a:t>U.S. DOL initiative to increase systems alignment across apprenticeship, education, and workforce</a:t>
            </a:r>
          </a:p>
          <a:p>
            <a:pPr>
              <a:lnSpc>
                <a:spcPct val="110000"/>
              </a:lnSpc>
            </a:pPr>
            <a:r>
              <a:rPr lang="en-US" sz="4000">
                <a:solidFill>
                  <a:schemeClr val="tx1"/>
                </a:solidFill>
                <a:latin typeface="Aptos"/>
                <a:ea typeface="+mn-lt"/>
                <a:cs typeface="Segoe UI"/>
              </a:rPr>
              <a:t>Led by Safal Partners; 5 national partners</a:t>
            </a:r>
          </a:p>
          <a:p>
            <a:pPr lvl="1">
              <a:lnSpc>
                <a:spcPct val="110000"/>
              </a:lnSpc>
            </a:pPr>
            <a:r>
              <a:rPr lang="en-US" sz="3600">
                <a:solidFill>
                  <a:schemeClr val="tx1"/>
                </a:solidFill>
                <a:latin typeface="Aptos"/>
                <a:ea typeface="+mn-lt"/>
                <a:cs typeface="Segoe UI"/>
              </a:rPr>
              <a:t>We provide </a:t>
            </a:r>
            <a:r>
              <a:rPr lang="en-US" sz="3600" u="sng">
                <a:solidFill>
                  <a:schemeClr val="tx1"/>
                </a:solidFill>
                <a:latin typeface="Aptos"/>
                <a:ea typeface="+mn-lt"/>
                <a:cs typeface="Segoe UI"/>
              </a:rPr>
              <a:t>no-cost</a:t>
            </a:r>
            <a:r>
              <a:rPr lang="en-US" sz="3600">
                <a:solidFill>
                  <a:schemeClr val="tx1"/>
                </a:solidFill>
                <a:latin typeface="Aptos"/>
                <a:ea typeface="+mn-lt"/>
                <a:cs typeface="Segoe UI"/>
              </a:rPr>
              <a:t> services including:</a:t>
            </a:r>
          </a:p>
          <a:p>
            <a:pPr lvl="1">
              <a:lnSpc>
                <a:spcPct val="110000"/>
              </a:lnSpc>
            </a:pPr>
            <a:r>
              <a:rPr lang="en-US" sz="3600">
                <a:solidFill>
                  <a:schemeClr val="tx1"/>
                </a:solidFill>
                <a:latin typeface="Aptos"/>
                <a:ea typeface="+mn-lt"/>
                <a:cs typeface="Segoe UI"/>
              </a:rPr>
              <a:t>Monthly webinars</a:t>
            </a:r>
          </a:p>
          <a:p>
            <a:pPr lvl="1">
              <a:lnSpc>
                <a:spcPct val="110000"/>
              </a:lnSpc>
            </a:pPr>
            <a:r>
              <a:rPr lang="en-US" sz="3600">
                <a:solidFill>
                  <a:schemeClr val="tx1"/>
                </a:solidFill>
                <a:latin typeface="Aptos"/>
                <a:ea typeface="+mn-lt"/>
                <a:cs typeface="Segoe UI"/>
              </a:rPr>
              <a:t>Quarterly virtual office hours</a:t>
            </a:r>
          </a:p>
          <a:p>
            <a:pPr lvl="1">
              <a:lnSpc>
                <a:spcPct val="110000"/>
              </a:lnSpc>
            </a:pPr>
            <a:r>
              <a:rPr lang="en-US" sz="3600">
                <a:solidFill>
                  <a:schemeClr val="tx1"/>
                </a:solidFill>
                <a:latin typeface="Aptos"/>
                <a:ea typeface="+mn-lt"/>
                <a:cs typeface="Segoe UI"/>
              </a:rPr>
              <a:t>Individual compliance assistance and services</a:t>
            </a:r>
            <a:endParaRPr lang="en-US">
              <a:solidFill>
                <a:schemeClr val="tx1"/>
              </a:solidFill>
              <a:latin typeface="Aptos"/>
              <a:ea typeface="+mn-lt"/>
              <a:cs typeface="Segoe UI"/>
            </a:endParaRPr>
          </a:p>
          <a:p>
            <a:pPr lvl="1">
              <a:lnSpc>
                <a:spcPct val="110000"/>
              </a:lnSpc>
            </a:pPr>
            <a:r>
              <a:rPr lang="en-US" sz="3600">
                <a:latin typeface="Aptos"/>
                <a:ea typeface="+mn-lt"/>
                <a:cs typeface="Segoe UI"/>
              </a:rPr>
              <a:t>Online resources (desk aids, guides, frameworks, etc.)</a:t>
            </a:r>
            <a:endParaRPr lang="en-US">
              <a:latin typeface="Aptos"/>
            </a:endParaRPr>
          </a:p>
        </p:txBody>
      </p:sp>
      <p:pic>
        <p:nvPicPr>
          <p:cNvPr id="4" name="Picture 3" descr="Logos for NAWDP, COABE, NDI, FASTPORT, WIA">
            <a:extLst>
              <a:ext uri="{FF2B5EF4-FFF2-40B4-BE49-F238E27FC236}">
                <a16:creationId xmlns:a16="http://schemas.microsoft.com/office/drawing/2014/main" id="{42124434-7B56-C72A-12B7-1E28C9A4DB5C}"/>
              </a:ext>
            </a:extLst>
          </p:cNvPr>
          <p:cNvPicPr>
            <a:picLocks noChangeAspect="1"/>
          </p:cNvPicPr>
          <p:nvPr/>
        </p:nvPicPr>
        <p:blipFill>
          <a:blip r:embed="rId3"/>
          <a:stretch>
            <a:fillRect/>
          </a:stretch>
        </p:blipFill>
        <p:spPr>
          <a:xfrm>
            <a:off x="8243887" y="2339749"/>
            <a:ext cx="3204483" cy="2189390"/>
          </a:xfrm>
          <a:prstGeom prst="rect">
            <a:avLst/>
          </a:prstGeom>
        </p:spPr>
      </p:pic>
      <p:sp>
        <p:nvSpPr>
          <p:cNvPr id="5" name="Text Placeholder 4">
            <a:extLst>
              <a:ext uri="{FF2B5EF4-FFF2-40B4-BE49-F238E27FC236}">
                <a16:creationId xmlns:a16="http://schemas.microsoft.com/office/drawing/2014/main" id="{2C8CA578-5933-CBB0-810C-1A3F73F54E7E}"/>
              </a:ext>
            </a:extLst>
          </p:cNvPr>
          <p:cNvSpPr>
            <a:spLocks noGrp="1"/>
          </p:cNvSpPr>
          <p:nvPr>
            <p:ph type="body" sz="quarter" idx="14"/>
          </p:nvPr>
        </p:nvSpPr>
        <p:spPr>
          <a:xfrm>
            <a:off x="4289148" y="5635480"/>
            <a:ext cx="4797189" cy="521218"/>
          </a:xfrm>
        </p:spPr>
        <p:txBody>
          <a:bodyPr>
            <a:normAutofit fontScale="92500"/>
          </a:bodyPr>
          <a:lstStyle/>
          <a:p>
            <a:pPr marL="0" indent="0">
              <a:buNone/>
            </a:pPr>
            <a:r>
              <a:rPr lang="en-US" sz="2400">
                <a:solidFill>
                  <a:srgbClr val="0563C1"/>
                </a:solidFill>
                <a:hlinkClick r:id="rId4"/>
              </a:rPr>
              <a:t>Visit our website, request assistance</a:t>
            </a:r>
            <a:endParaRPr lang="en-US" sz="2400">
              <a:solidFill>
                <a:schemeClr val="accent1"/>
              </a:solidFill>
            </a:endParaRPr>
          </a:p>
          <a:p>
            <a:pPr marL="0" indent="0">
              <a:buNone/>
            </a:pPr>
            <a:endParaRPr lang="en-US" sz="2400"/>
          </a:p>
        </p:txBody>
      </p:sp>
      <p:pic>
        <p:nvPicPr>
          <p:cNvPr id="9" name="Picture 2" descr="QR code for Center of Excellence Website">
            <a:extLst>
              <a:ext uri="{FF2B5EF4-FFF2-40B4-BE49-F238E27FC236}">
                <a16:creationId xmlns:a16="http://schemas.microsoft.com/office/drawing/2014/main" id="{381C5649-572C-6376-9094-EB71F13D0B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46378" y="4315716"/>
            <a:ext cx="1739116" cy="168858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498AFA46-5DD9-337A-A97E-61BEEE203877}"/>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3128056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5E7B57-7F5F-09FD-AC10-C4CB3C820106}"/>
              </a:ext>
            </a:extLst>
          </p:cNvPr>
          <p:cNvSpPr>
            <a:spLocks noGrp="1"/>
          </p:cNvSpPr>
          <p:nvPr>
            <p:ph type="title"/>
          </p:nvPr>
        </p:nvSpPr>
        <p:spPr/>
        <p:txBody>
          <a:bodyPr/>
          <a:lstStyle/>
          <a:p>
            <a:r>
              <a:rPr lang="en-US"/>
              <a:t>Welcome and Agenda</a:t>
            </a:r>
          </a:p>
        </p:txBody>
      </p:sp>
      <p:sp>
        <p:nvSpPr>
          <p:cNvPr id="2" name="Content Placeholder 1">
            <a:extLst>
              <a:ext uri="{FF2B5EF4-FFF2-40B4-BE49-F238E27FC236}">
                <a16:creationId xmlns:a16="http://schemas.microsoft.com/office/drawing/2014/main" id="{CBA97EF2-0642-95E8-33E1-A6EEC1C5D3EC}"/>
              </a:ext>
            </a:extLst>
          </p:cNvPr>
          <p:cNvSpPr>
            <a:spLocks noGrp="1"/>
          </p:cNvSpPr>
          <p:nvPr>
            <p:ph idx="1"/>
          </p:nvPr>
        </p:nvSpPr>
        <p:spPr>
          <a:xfrm>
            <a:off x="838199" y="1644555"/>
            <a:ext cx="6658069" cy="4186384"/>
          </a:xfrm>
        </p:spPr>
        <p:txBody>
          <a:bodyPr>
            <a:noAutofit/>
          </a:bodyPr>
          <a:lstStyle/>
          <a:p>
            <a:pPr>
              <a:lnSpc>
                <a:spcPct val="100000"/>
              </a:lnSpc>
            </a:pPr>
            <a:r>
              <a:rPr lang="en-US" sz="2000">
                <a:solidFill>
                  <a:schemeClr val="tx1"/>
                </a:solidFill>
                <a:cs typeface="Segoe UI"/>
              </a:rPr>
              <a:t>Center of Excellence Overview</a:t>
            </a:r>
          </a:p>
          <a:p>
            <a:pPr>
              <a:lnSpc>
                <a:spcPct val="100000"/>
              </a:lnSpc>
            </a:pPr>
            <a:r>
              <a:rPr lang="en-US" sz="2000">
                <a:solidFill>
                  <a:schemeClr val="tx1"/>
                </a:solidFill>
                <a:cs typeface="Segoe UI"/>
              </a:rPr>
              <a:t>An Overview of Registered Apprenticeship</a:t>
            </a:r>
          </a:p>
          <a:p>
            <a:pPr>
              <a:lnSpc>
                <a:spcPct val="100000"/>
              </a:lnSpc>
            </a:pPr>
            <a:r>
              <a:rPr lang="en-US" sz="2000">
                <a:solidFill>
                  <a:schemeClr val="tx1"/>
                </a:solidFill>
                <a:cs typeface="Segoe UI"/>
              </a:rPr>
              <a:t>Why Registered Apprenticeship and Chambers of Commerce Work Well Together</a:t>
            </a:r>
          </a:p>
          <a:p>
            <a:pPr>
              <a:lnSpc>
                <a:spcPct val="100000"/>
              </a:lnSpc>
            </a:pPr>
            <a:r>
              <a:rPr lang="en-US" sz="2000">
                <a:solidFill>
                  <a:schemeClr val="tx1"/>
                </a:solidFill>
                <a:cs typeface="Segoe UI"/>
              </a:rPr>
              <a:t>Current Involvement of Chambers in Registered Apprenticeship</a:t>
            </a:r>
          </a:p>
          <a:p>
            <a:pPr>
              <a:lnSpc>
                <a:spcPct val="100000"/>
              </a:lnSpc>
            </a:pPr>
            <a:r>
              <a:rPr lang="en-US" sz="2000">
                <a:solidFill>
                  <a:schemeClr val="tx1"/>
                </a:solidFill>
                <a:cs typeface="Segoe UI"/>
              </a:rPr>
              <a:t>Examples of Chamber Involvement </a:t>
            </a:r>
          </a:p>
          <a:p>
            <a:pPr>
              <a:lnSpc>
                <a:spcPct val="100000"/>
              </a:lnSpc>
            </a:pPr>
            <a:r>
              <a:rPr lang="en-US" sz="2000">
                <a:solidFill>
                  <a:schemeClr val="tx1"/>
                </a:solidFill>
                <a:cs typeface="Segoe UI"/>
              </a:rPr>
              <a:t>How Chambers can Engage in RA and Leverage Benefits to Enhance Workforce Strategy</a:t>
            </a:r>
          </a:p>
          <a:p>
            <a:pPr>
              <a:lnSpc>
                <a:spcPct val="100000"/>
              </a:lnSpc>
            </a:pPr>
            <a:r>
              <a:rPr lang="en-US" sz="2000">
                <a:solidFill>
                  <a:schemeClr val="tx1"/>
                </a:solidFill>
                <a:cs typeface="Segoe UI"/>
              </a:rPr>
              <a:t>Questions</a:t>
            </a:r>
            <a:endParaRPr lang="en-US" sz="2000">
              <a:solidFill>
                <a:schemeClr val="tx1"/>
              </a:solidFill>
              <a:cs typeface="Segoe UI" panose="020B0502040204020203" pitchFamily="34" charset="0"/>
            </a:endParaRPr>
          </a:p>
        </p:txBody>
      </p:sp>
      <p:pic>
        <p:nvPicPr>
          <p:cNvPr id="13" name="Picture 12" descr="Center of Excellence Logo">
            <a:extLst>
              <a:ext uri="{FF2B5EF4-FFF2-40B4-BE49-F238E27FC236}">
                <a16:creationId xmlns:a16="http://schemas.microsoft.com/office/drawing/2014/main" id="{CD5E1C60-2338-4680-3F55-3812DE381248}"/>
              </a:ext>
            </a:extLst>
          </p:cNvPr>
          <p:cNvPicPr>
            <a:picLocks noChangeAspect="1"/>
          </p:cNvPicPr>
          <p:nvPr/>
        </p:nvPicPr>
        <p:blipFill>
          <a:blip r:embed="rId2"/>
          <a:stretch>
            <a:fillRect/>
          </a:stretch>
        </p:blipFill>
        <p:spPr>
          <a:xfrm>
            <a:off x="7798537" y="2046491"/>
            <a:ext cx="3237653" cy="3225835"/>
          </a:xfrm>
          <a:prstGeom prst="rect">
            <a:avLst/>
          </a:prstGeom>
        </p:spPr>
      </p:pic>
      <p:sp>
        <p:nvSpPr>
          <p:cNvPr id="14" name="Slide Number Placeholder 5">
            <a:extLst>
              <a:ext uri="{FF2B5EF4-FFF2-40B4-BE49-F238E27FC236}">
                <a16:creationId xmlns:a16="http://schemas.microsoft.com/office/drawing/2014/main" id="{6A065D5B-0535-EC38-A676-83628C19046A}"/>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4183968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E6B8CD-B1D3-0047-467E-18B596472464}"/>
              </a:ext>
            </a:extLst>
          </p:cNvPr>
          <p:cNvSpPr>
            <a:spLocks noGrp="1"/>
          </p:cNvSpPr>
          <p:nvPr>
            <p:ph type="title"/>
          </p:nvPr>
        </p:nvSpPr>
        <p:spPr>
          <a:xfrm>
            <a:off x="738612" y="399962"/>
            <a:ext cx="10515600" cy="1325563"/>
          </a:xfrm>
        </p:spPr>
        <p:txBody>
          <a:bodyPr/>
          <a:lstStyle/>
          <a:p>
            <a:r>
              <a:rPr lang="en-US"/>
              <a:t>Getting to Know You</a:t>
            </a:r>
          </a:p>
        </p:txBody>
      </p:sp>
      <p:sp>
        <p:nvSpPr>
          <p:cNvPr id="2" name="Content Placeholder 1">
            <a:extLst>
              <a:ext uri="{FF2B5EF4-FFF2-40B4-BE49-F238E27FC236}">
                <a16:creationId xmlns:a16="http://schemas.microsoft.com/office/drawing/2014/main" id="{CF1F2A9F-56D7-905A-36C9-F3D0D4C4FAEC}"/>
              </a:ext>
            </a:extLst>
          </p:cNvPr>
          <p:cNvSpPr>
            <a:spLocks noGrp="1"/>
          </p:cNvSpPr>
          <p:nvPr>
            <p:ph idx="1"/>
          </p:nvPr>
        </p:nvSpPr>
        <p:spPr>
          <a:xfrm>
            <a:off x="838200" y="1725525"/>
            <a:ext cx="6757880" cy="4083216"/>
          </a:xfrm>
        </p:spPr>
        <p:txBody>
          <a:bodyPr>
            <a:normAutofit/>
          </a:bodyPr>
          <a:lstStyle/>
          <a:p>
            <a:pPr marL="0" indent="0">
              <a:buNone/>
            </a:pPr>
            <a:r>
              <a:rPr lang="en-US" b="1">
                <a:latin typeface="Aptos" panose="020B0004020202020204" pitchFamily="34" charset="0"/>
              </a:rPr>
              <a:t>Are you a….</a:t>
            </a:r>
          </a:p>
          <a:p>
            <a:pPr lvl="1"/>
            <a:r>
              <a:rPr lang="en-US">
                <a:latin typeface="Aptos" panose="020B0004020202020204" pitchFamily="34" charset="0"/>
              </a:rPr>
              <a:t>Chamber of Commerce Executive</a:t>
            </a:r>
          </a:p>
          <a:p>
            <a:pPr lvl="1"/>
            <a:r>
              <a:rPr lang="en-US">
                <a:latin typeface="Aptos" panose="020B0004020202020204" pitchFamily="34" charset="0"/>
              </a:rPr>
              <a:t>Chamber of Commerce Member</a:t>
            </a:r>
          </a:p>
          <a:p>
            <a:pPr lvl="1"/>
            <a:r>
              <a:rPr lang="en-US">
                <a:latin typeface="Aptos" panose="020B0004020202020204" pitchFamily="34" charset="0"/>
              </a:rPr>
              <a:t>Business</a:t>
            </a:r>
          </a:p>
          <a:p>
            <a:pPr lvl="1"/>
            <a:r>
              <a:rPr lang="en-US">
                <a:latin typeface="Aptos" panose="020B0004020202020204" pitchFamily="34" charset="0"/>
              </a:rPr>
              <a:t>Workforce Board Director or Staff</a:t>
            </a:r>
          </a:p>
          <a:p>
            <a:pPr lvl="1"/>
            <a:r>
              <a:rPr lang="en-US">
                <a:latin typeface="Aptos" panose="020B0004020202020204" pitchFamily="34" charset="0"/>
              </a:rPr>
              <a:t>AJC / Career Center Partner</a:t>
            </a:r>
          </a:p>
          <a:p>
            <a:pPr lvl="1"/>
            <a:r>
              <a:rPr lang="en-US">
                <a:latin typeface="Aptos" panose="020B0004020202020204" pitchFamily="34" charset="0"/>
              </a:rPr>
              <a:t>Service Provider</a:t>
            </a:r>
          </a:p>
          <a:p>
            <a:pPr lvl="1"/>
            <a:r>
              <a:rPr lang="en-US">
                <a:latin typeface="Aptos" panose="020B0004020202020204" pitchFamily="34" charset="0"/>
              </a:rPr>
              <a:t>Educational Partner</a:t>
            </a:r>
          </a:p>
          <a:p>
            <a:pPr lvl="1"/>
            <a:r>
              <a:rPr lang="en-US">
                <a:latin typeface="Aptos" panose="020B0004020202020204" pitchFamily="34" charset="0"/>
              </a:rPr>
              <a:t>Board Member</a:t>
            </a:r>
          </a:p>
          <a:p>
            <a:pPr lvl="1"/>
            <a:r>
              <a:rPr lang="en-US">
                <a:latin typeface="Aptos" panose="020B0004020202020204" pitchFamily="34" charset="0"/>
              </a:rPr>
              <a:t>Other?</a:t>
            </a:r>
          </a:p>
        </p:txBody>
      </p:sp>
      <p:pic>
        <p:nvPicPr>
          <p:cNvPr id="7" name="Picture 6">
            <a:extLst>
              <a:ext uri="{FF2B5EF4-FFF2-40B4-BE49-F238E27FC236}">
                <a16:creationId xmlns:a16="http://schemas.microsoft.com/office/drawing/2014/main" id="{DDC4AED9-E8D2-C6D1-743D-A31A6EBD62A1}"/>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7952116" y="3847078"/>
            <a:ext cx="3719623" cy="2145362"/>
          </a:xfrm>
          <a:prstGeom prst="rect">
            <a:avLst/>
          </a:prstGeom>
        </p:spPr>
      </p:pic>
      <p:sp>
        <p:nvSpPr>
          <p:cNvPr id="6" name="Slide Number Placeholder 5">
            <a:extLst>
              <a:ext uri="{FF2B5EF4-FFF2-40B4-BE49-F238E27FC236}">
                <a16:creationId xmlns:a16="http://schemas.microsoft.com/office/drawing/2014/main" id="{5CAAF692-E8F8-FE82-CEA0-1BEE7969F3AC}"/>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12283976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2D7AF-3A5D-E5E3-CA37-C5D0918218C8}"/>
              </a:ext>
            </a:extLst>
          </p:cNvPr>
          <p:cNvSpPr>
            <a:spLocks noGrp="1"/>
          </p:cNvSpPr>
          <p:nvPr>
            <p:ph type="title"/>
          </p:nvPr>
        </p:nvSpPr>
        <p:spPr>
          <a:xfrm>
            <a:off x="768476" y="2619575"/>
            <a:ext cx="10515600" cy="1325563"/>
          </a:xfrm>
        </p:spPr>
        <p:txBody>
          <a:bodyPr/>
          <a:lstStyle/>
          <a:p>
            <a:pPr algn="ctr"/>
            <a:r>
              <a:rPr lang="en-US">
                <a:solidFill>
                  <a:schemeClr val="bg1"/>
                </a:solidFill>
              </a:rPr>
              <a:t>An Overview of Registered Apprenticeship</a:t>
            </a:r>
          </a:p>
        </p:txBody>
      </p:sp>
      <p:sp>
        <p:nvSpPr>
          <p:cNvPr id="3" name="Slide Number Placeholder 5">
            <a:extLst>
              <a:ext uri="{FF2B5EF4-FFF2-40B4-BE49-F238E27FC236}">
                <a16:creationId xmlns:a16="http://schemas.microsoft.com/office/drawing/2014/main" id="{B01DCC2F-2865-3C02-95D5-76B06D02F6BD}"/>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3323614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E56D2D-9A7E-4376-251B-AFD604204D8A}"/>
              </a:ext>
            </a:extLst>
          </p:cNvPr>
          <p:cNvSpPr>
            <a:spLocks noGrp="1"/>
          </p:cNvSpPr>
          <p:nvPr>
            <p:ph type="title"/>
          </p:nvPr>
        </p:nvSpPr>
        <p:spPr>
          <a:xfrm>
            <a:off x="684291" y="602619"/>
            <a:ext cx="10515600" cy="985368"/>
          </a:xfrm>
        </p:spPr>
        <p:txBody>
          <a:bodyPr/>
          <a:lstStyle/>
          <a:p>
            <a:r>
              <a:rPr lang="en-US"/>
              <a:t>Registered Apprenticeship</a:t>
            </a:r>
          </a:p>
        </p:txBody>
      </p:sp>
      <p:sp>
        <p:nvSpPr>
          <p:cNvPr id="2" name="Content Placeholder 1">
            <a:extLst>
              <a:ext uri="{FF2B5EF4-FFF2-40B4-BE49-F238E27FC236}">
                <a16:creationId xmlns:a16="http://schemas.microsoft.com/office/drawing/2014/main" id="{7C8124CB-5AE9-8534-0FE5-143F86C5802B}"/>
              </a:ext>
            </a:extLst>
          </p:cNvPr>
          <p:cNvSpPr>
            <a:spLocks noGrp="1"/>
          </p:cNvSpPr>
          <p:nvPr>
            <p:ph idx="1"/>
          </p:nvPr>
        </p:nvSpPr>
        <p:spPr>
          <a:xfrm>
            <a:off x="684291" y="1974693"/>
            <a:ext cx="6885592" cy="582597"/>
          </a:xfrm>
        </p:spPr>
        <p:txBody>
          <a:bodyPr>
            <a:normAutofit lnSpcReduction="10000"/>
          </a:bodyPr>
          <a:lstStyle/>
          <a:p>
            <a:pPr marL="0" indent="0">
              <a:buNone/>
            </a:pPr>
            <a:r>
              <a:rPr lang="en-US" sz="3600" b="1">
                <a:solidFill>
                  <a:schemeClr val="tx1"/>
                </a:solidFill>
                <a:latin typeface="Aptos"/>
              </a:rPr>
              <a:t>Registered Apprenticeship is:</a:t>
            </a:r>
            <a:endParaRPr lang="en-US" sz="3600">
              <a:solidFill>
                <a:schemeClr val="tx1"/>
              </a:solidFill>
              <a:latin typeface="Aptos"/>
            </a:endParaRPr>
          </a:p>
        </p:txBody>
      </p:sp>
      <p:sp>
        <p:nvSpPr>
          <p:cNvPr id="5" name="Text Placeholder 4">
            <a:extLst>
              <a:ext uri="{FF2B5EF4-FFF2-40B4-BE49-F238E27FC236}">
                <a16:creationId xmlns:a16="http://schemas.microsoft.com/office/drawing/2014/main" id="{DFA93B64-59F9-3726-69C2-85EC79BD3E54}"/>
              </a:ext>
            </a:extLst>
          </p:cNvPr>
          <p:cNvSpPr>
            <a:spLocks noGrp="1"/>
          </p:cNvSpPr>
          <p:nvPr>
            <p:ph type="body" sz="quarter" idx="14"/>
          </p:nvPr>
        </p:nvSpPr>
        <p:spPr>
          <a:xfrm>
            <a:off x="998968" y="2557289"/>
            <a:ext cx="6564232" cy="3235739"/>
          </a:xfrm>
        </p:spPr>
        <p:txBody>
          <a:bodyPr>
            <a:normAutofit lnSpcReduction="10000"/>
          </a:bodyPr>
          <a:lstStyle/>
          <a:p>
            <a:r>
              <a:rPr lang="en-US">
                <a:solidFill>
                  <a:schemeClr val="tx1"/>
                </a:solidFill>
                <a:latin typeface="Aptos"/>
              </a:rPr>
              <a:t>a</a:t>
            </a:r>
            <a:r>
              <a:rPr kumimoji="0" lang="en-US" i="0" u="none" strike="noStrike" kern="1200" cap="none" spc="0" normalizeH="0" baseline="0" noProof="0">
                <a:ln>
                  <a:noFill/>
                </a:ln>
                <a:solidFill>
                  <a:schemeClr val="tx1"/>
                </a:solidFill>
                <a:effectLst/>
                <a:uLnTx/>
                <a:uFillTx/>
                <a:latin typeface="Aptos"/>
              </a:rPr>
              <a:t> proven model of job </a:t>
            </a:r>
            <a:r>
              <a:rPr lang="en-US">
                <a:solidFill>
                  <a:schemeClr val="tx1"/>
                </a:solidFill>
                <a:latin typeface="Aptos"/>
              </a:rPr>
              <a:t>preparation that</a:t>
            </a:r>
            <a:r>
              <a:rPr kumimoji="0" lang="en-US" i="0" u="none" strike="noStrike" kern="1200" cap="none" spc="0" normalizeH="0" baseline="0" noProof="0">
                <a:ln>
                  <a:noFill/>
                </a:ln>
                <a:solidFill>
                  <a:schemeClr val="tx1"/>
                </a:solidFill>
                <a:effectLst/>
                <a:uLnTx/>
                <a:uFillTx/>
                <a:latin typeface="Aptos"/>
              </a:rPr>
              <a:t> combines paid on-the-job training (OJT) with related instruction to progressively increase workers’ skill levels and wages;</a:t>
            </a:r>
            <a:endParaRPr lang="en-US" noProof="0">
              <a:solidFill>
                <a:schemeClr val="tx1"/>
              </a:solidFill>
              <a:highlight>
                <a:srgbClr val="FFFF00"/>
              </a:highlight>
              <a:latin typeface="Aptos"/>
            </a:endParaRPr>
          </a:p>
          <a:p>
            <a:r>
              <a:rPr kumimoji="0" lang="en-US" i="0" u="none" strike="noStrike" kern="1200" cap="none" spc="0" normalizeH="0" baseline="0" noProof="0">
                <a:ln>
                  <a:noFill/>
                </a:ln>
                <a:solidFill>
                  <a:schemeClr val="tx1"/>
                </a:solidFill>
                <a:effectLst/>
                <a:uLnTx/>
                <a:uFillTx/>
                <a:latin typeface="Aptos"/>
              </a:rPr>
              <a:t>a proven business-driven model that provides an effective way for businesses to recruit, train, and retain highly skilled workers.</a:t>
            </a:r>
            <a:endParaRPr lang="en-US">
              <a:solidFill>
                <a:schemeClr val="tx1"/>
              </a:solidFill>
              <a:highlight>
                <a:srgbClr val="FFFF00"/>
              </a:highlight>
              <a:latin typeface="Aptos"/>
            </a:endParaRPr>
          </a:p>
        </p:txBody>
      </p:sp>
      <p:pic>
        <p:nvPicPr>
          <p:cNvPr id="9" name="Picture 8">
            <a:extLst>
              <a:ext uri="{FF2B5EF4-FFF2-40B4-BE49-F238E27FC236}">
                <a16:creationId xmlns:a16="http://schemas.microsoft.com/office/drawing/2014/main" id="{2F490EB5-370D-9622-ADF3-71560C67018F}"/>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8120958" y="1743335"/>
            <a:ext cx="3137388" cy="4198657"/>
          </a:xfrm>
          <a:prstGeom prst="rect">
            <a:avLst/>
          </a:prstGeom>
        </p:spPr>
      </p:pic>
      <p:sp>
        <p:nvSpPr>
          <p:cNvPr id="10" name="Slide Number Placeholder 5">
            <a:extLst>
              <a:ext uri="{FF2B5EF4-FFF2-40B4-BE49-F238E27FC236}">
                <a16:creationId xmlns:a16="http://schemas.microsoft.com/office/drawing/2014/main" id="{17B88AE1-3A61-C79F-9F0A-D4CD7585751E}"/>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2529298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9E26F-0D6C-BB1E-D56F-9AFF25A6E470}"/>
              </a:ext>
            </a:extLst>
          </p:cNvPr>
          <p:cNvSpPr>
            <a:spLocks noGrp="1"/>
          </p:cNvSpPr>
          <p:nvPr>
            <p:ph type="title"/>
          </p:nvPr>
        </p:nvSpPr>
        <p:spPr>
          <a:xfrm>
            <a:off x="738612" y="1021392"/>
            <a:ext cx="10515600" cy="615635"/>
          </a:xfrm>
        </p:spPr>
        <p:txBody>
          <a:bodyPr>
            <a:normAutofit fontScale="90000"/>
          </a:bodyPr>
          <a:lstStyle/>
          <a:p>
            <a:r>
              <a:rPr lang="en-US"/>
              <a:t>Spans All Sectors</a:t>
            </a:r>
          </a:p>
        </p:txBody>
      </p:sp>
      <p:sp>
        <p:nvSpPr>
          <p:cNvPr id="9" name="Slide Number Placeholder 5">
            <a:extLst>
              <a:ext uri="{FF2B5EF4-FFF2-40B4-BE49-F238E27FC236}">
                <a16:creationId xmlns:a16="http://schemas.microsoft.com/office/drawing/2014/main" id="{8EEB7ECE-F1A1-E2B6-0657-55B06D7998EE}"/>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pic>
        <p:nvPicPr>
          <p:cNvPr id="10" name="Content Placeholder 9" descr="Depicting sectors including Healthcare, Cybersecurity, Information Technology, Education, Transportation, Construction, Financial Services, Advanced Manufacturing, Hospitality, Engineering, Energy, Telecommunications">
            <a:extLst>
              <a:ext uri="{FF2B5EF4-FFF2-40B4-BE49-F238E27FC236}">
                <a16:creationId xmlns:a16="http://schemas.microsoft.com/office/drawing/2014/main" id="{2906BDB0-AF92-811B-9937-941E607DE5D8}"/>
              </a:ext>
              <a:ext uri="{C183D7F6-B498-43B3-948B-1728B52AA6E4}">
                <adec:decorative xmlns:adec="http://schemas.microsoft.com/office/drawing/2017/decorative" val="0"/>
              </a:ext>
            </a:extLst>
          </p:cNvPr>
          <p:cNvPicPr>
            <a:picLocks noGrp="1" noChangeAspect="1"/>
          </p:cNvPicPr>
          <p:nvPr>
            <p:ph sz="half" idx="1"/>
          </p:nvPr>
        </p:nvPicPr>
        <p:blipFill>
          <a:blip r:embed="rId3"/>
          <a:stretch>
            <a:fillRect/>
          </a:stretch>
        </p:blipFill>
        <p:spPr>
          <a:xfrm>
            <a:off x="989783" y="1887666"/>
            <a:ext cx="10212435" cy="3948942"/>
          </a:xfrm>
          <a:prstGeom prst="rect">
            <a:avLst/>
          </a:prstGeom>
        </p:spPr>
      </p:pic>
    </p:spTree>
    <p:extLst>
      <p:ext uri="{BB962C8B-B14F-4D97-AF65-F5344CB8AC3E}">
        <p14:creationId xmlns:p14="http://schemas.microsoft.com/office/powerpoint/2010/main" val="3842903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DA413-948B-EB08-99D6-200B70C96B41}"/>
              </a:ext>
            </a:extLst>
          </p:cNvPr>
          <p:cNvSpPr>
            <a:spLocks noGrp="1"/>
          </p:cNvSpPr>
          <p:nvPr>
            <p:ph type="title"/>
          </p:nvPr>
        </p:nvSpPr>
        <p:spPr/>
        <p:txBody>
          <a:bodyPr/>
          <a:lstStyle/>
          <a:p>
            <a:r>
              <a:rPr lang="en-US"/>
              <a:t>Five Core Components of Apprenticeship</a:t>
            </a:r>
          </a:p>
        </p:txBody>
      </p:sp>
      <p:grpSp>
        <p:nvGrpSpPr>
          <p:cNvPr id="7" name="Group 6" descr="Employer Involvement&#10;">
            <a:extLst>
              <a:ext uri="{FF2B5EF4-FFF2-40B4-BE49-F238E27FC236}">
                <a16:creationId xmlns:a16="http://schemas.microsoft.com/office/drawing/2014/main" id="{438B52B0-1996-3347-8D44-573F2DD890EF}"/>
              </a:ext>
            </a:extLst>
          </p:cNvPr>
          <p:cNvGrpSpPr/>
          <p:nvPr/>
        </p:nvGrpSpPr>
        <p:grpSpPr>
          <a:xfrm>
            <a:off x="683554" y="2795941"/>
            <a:ext cx="1842411" cy="2251634"/>
            <a:chOff x="878604" y="2716568"/>
            <a:chExt cx="1842411" cy="2251634"/>
          </a:xfrm>
        </p:grpSpPr>
        <p:sp>
          <p:nvSpPr>
            <p:cNvPr id="8" name="pole tekstowe 13">
              <a:extLst>
                <a:ext uri="{FF2B5EF4-FFF2-40B4-BE49-F238E27FC236}">
                  <a16:creationId xmlns:a16="http://schemas.microsoft.com/office/drawing/2014/main" id="{71CA86B7-3C5A-A4F8-896C-11A94F8BDDC8}"/>
                </a:ext>
              </a:extLst>
            </p:cNvPr>
            <p:cNvSpPr txBox="1"/>
            <p:nvPr userDrawn="1"/>
          </p:nvSpPr>
          <p:spPr>
            <a:xfrm>
              <a:off x="878604" y="4321871"/>
              <a:ext cx="184241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Employer Involvement</a:t>
              </a:r>
              <a:endParaRPr kumimoji="0" lang="pl-PL" sz="1800" b="1" i="0" u="none" strike="noStrike" kern="1200" cap="none" spc="0" normalizeH="0" baseline="0" noProof="0">
                <a:ln>
                  <a:noFill/>
                </a:ln>
                <a:solidFill>
                  <a:srgbClr val="4472C4"/>
                </a:solidFill>
                <a:effectLst/>
                <a:uLnTx/>
                <a:uFillTx/>
                <a:latin typeface="Aptos" panose="020B0004020202020204" pitchFamily="34" charset="0"/>
                <a:ea typeface="+mn-ea"/>
                <a:cs typeface="+mn-cs"/>
              </a:endParaRPr>
            </a:p>
          </p:txBody>
        </p:sp>
        <p:grpSp>
          <p:nvGrpSpPr>
            <p:cNvPr id="9" name="Group 8">
              <a:extLst>
                <a:ext uri="{FF2B5EF4-FFF2-40B4-BE49-F238E27FC236}">
                  <a16:creationId xmlns:a16="http://schemas.microsoft.com/office/drawing/2014/main" id="{FBC422A4-65F0-21B2-6D52-2125DB9761AC}"/>
                </a:ext>
              </a:extLst>
            </p:cNvPr>
            <p:cNvGrpSpPr/>
            <p:nvPr/>
          </p:nvGrpSpPr>
          <p:grpSpPr>
            <a:xfrm>
              <a:off x="1114010" y="2716568"/>
              <a:ext cx="1371600" cy="1371601"/>
              <a:chOff x="1114010" y="2732085"/>
              <a:chExt cx="1371600" cy="1410335"/>
            </a:xfrm>
          </p:grpSpPr>
          <p:sp>
            <p:nvSpPr>
              <p:cNvPr id="10" name="AutoShape 23">
                <a:extLst>
                  <a:ext uri="{FF2B5EF4-FFF2-40B4-BE49-F238E27FC236}">
                    <a16:creationId xmlns:a16="http://schemas.microsoft.com/office/drawing/2014/main" id="{CD4C4168-361E-2B58-60CE-BA3EE309C4A0}"/>
                  </a:ext>
                </a:extLst>
              </p:cNvPr>
              <p:cNvSpPr>
                <a:spLocks noChangeAspect="1" noChangeArrowheads="1" noTextEdit="1"/>
              </p:cNvSpPr>
              <p:nvPr userDrawn="1"/>
            </p:nvSpPr>
            <p:spPr bwMode="auto">
              <a:xfrm>
                <a:off x="1529142" y="3103967"/>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upa 65">
                <a:extLst>
                  <a:ext uri="{FF2B5EF4-FFF2-40B4-BE49-F238E27FC236}">
                    <a16:creationId xmlns:a16="http://schemas.microsoft.com/office/drawing/2014/main" id="{E3C3751D-F9DE-BDF9-72B3-BC2622BAFEC2}"/>
                  </a:ext>
                </a:extLst>
              </p:cNvPr>
              <p:cNvGrpSpPr/>
              <p:nvPr userDrawn="1"/>
            </p:nvGrpSpPr>
            <p:grpSpPr>
              <a:xfrm>
                <a:off x="1529142" y="3103967"/>
                <a:ext cx="541337" cy="412750"/>
                <a:chOff x="906463" y="3402013"/>
                <a:chExt cx="541337" cy="412750"/>
              </a:xfrm>
            </p:grpSpPr>
            <p:sp>
              <p:nvSpPr>
                <p:cNvPr id="14" name="Freeform 25">
                  <a:extLst>
                    <a:ext uri="{FF2B5EF4-FFF2-40B4-BE49-F238E27FC236}">
                      <a16:creationId xmlns:a16="http://schemas.microsoft.com/office/drawing/2014/main" id="{D890C573-7CBC-5752-9A6B-18B74DF5C9B1}"/>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15" name="Freeform 26">
                  <a:extLst>
                    <a:ext uri="{FF2B5EF4-FFF2-40B4-BE49-F238E27FC236}">
                      <a16:creationId xmlns:a16="http://schemas.microsoft.com/office/drawing/2014/main" id="{167676DD-0875-8DBF-D54B-CF56FA6E5A08}"/>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16" name="Freeform 27">
                  <a:extLst>
                    <a:ext uri="{FF2B5EF4-FFF2-40B4-BE49-F238E27FC236}">
                      <a16:creationId xmlns:a16="http://schemas.microsoft.com/office/drawing/2014/main" id="{5AE3D91E-540B-80E8-AA47-B29CED80CD32}"/>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17" name="Freeform 28">
                  <a:extLst>
                    <a:ext uri="{FF2B5EF4-FFF2-40B4-BE49-F238E27FC236}">
                      <a16:creationId xmlns:a16="http://schemas.microsoft.com/office/drawing/2014/main" id="{851E0092-FB4F-E87D-0165-64E98ED2E99A}"/>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18" name="Freeform 29">
                  <a:extLst>
                    <a:ext uri="{FF2B5EF4-FFF2-40B4-BE49-F238E27FC236}">
                      <a16:creationId xmlns:a16="http://schemas.microsoft.com/office/drawing/2014/main" id="{FAB50BC4-AA1A-7125-0D63-7563FA2BD878}"/>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grpSp>
          <p:sp>
            <p:nvSpPr>
              <p:cNvPr id="12" name="Oval 11">
                <a:extLst>
                  <a:ext uri="{FF2B5EF4-FFF2-40B4-BE49-F238E27FC236}">
                    <a16:creationId xmlns:a16="http://schemas.microsoft.com/office/drawing/2014/main" id="{CD51D5A6-52AE-00FC-5C67-2DDE1E2D4464}"/>
                  </a:ext>
                </a:extLst>
              </p:cNvPr>
              <p:cNvSpPr/>
              <p:nvPr userDrawn="1"/>
            </p:nvSpPr>
            <p:spPr>
              <a:xfrm>
                <a:off x="1114010" y="2732085"/>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Aptos" panose="020B0004020202020204" pitchFamily="34" charset="0"/>
                    <a:ea typeface="Calibri" panose="020F0502020204030204" pitchFamily="34" charset="0"/>
                    <a:cs typeface="Times New Roman" panose="02020603050405020304" pitchFamily="18" charset="0"/>
                  </a:rPr>
                  <a:t> </a:t>
                </a:r>
              </a:p>
            </p:txBody>
          </p:sp>
          <p:pic>
            <p:nvPicPr>
              <p:cNvPr id="13" name="Graphic 1953081532" descr="Employer Involvement">
                <a:extLst>
                  <a:ext uri="{FF2B5EF4-FFF2-40B4-BE49-F238E27FC236}">
                    <a16:creationId xmlns:a16="http://schemas.microsoft.com/office/drawing/2014/main" id="{4808F87E-38A3-4DA1-BA18-42B89A3A06C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4010" y="2770820"/>
                <a:ext cx="1371600" cy="1371600"/>
              </a:xfrm>
              <a:prstGeom prst="rect">
                <a:avLst/>
              </a:prstGeom>
            </p:spPr>
          </p:pic>
        </p:grpSp>
      </p:grpSp>
      <p:grpSp>
        <p:nvGrpSpPr>
          <p:cNvPr id="54" name="Group 53" descr="Structured On-the-Job Learning (OJL)">
            <a:extLst>
              <a:ext uri="{FF2B5EF4-FFF2-40B4-BE49-F238E27FC236}">
                <a16:creationId xmlns:a16="http://schemas.microsoft.com/office/drawing/2014/main" id="{C415E132-E053-824A-5572-12B5D334C4EA}"/>
              </a:ext>
            </a:extLst>
          </p:cNvPr>
          <p:cNvGrpSpPr/>
          <p:nvPr/>
        </p:nvGrpSpPr>
        <p:grpSpPr>
          <a:xfrm>
            <a:off x="3166192" y="2716564"/>
            <a:ext cx="1561801" cy="2885010"/>
            <a:chOff x="3162164" y="2716564"/>
            <a:chExt cx="1561801" cy="2885010"/>
          </a:xfrm>
        </p:grpSpPr>
        <p:sp>
          <p:nvSpPr>
            <p:cNvPr id="55" name="pole tekstowe 13">
              <a:extLst>
                <a:ext uri="{FF2B5EF4-FFF2-40B4-BE49-F238E27FC236}">
                  <a16:creationId xmlns:a16="http://schemas.microsoft.com/office/drawing/2014/main" id="{974FA30C-87D2-FBAA-99A9-2CCD43E95E39}"/>
                </a:ext>
              </a:extLst>
            </p:cNvPr>
            <p:cNvSpPr txBox="1"/>
            <p:nvPr userDrawn="1"/>
          </p:nvSpPr>
          <p:spPr>
            <a:xfrm>
              <a:off x="3162164" y="4401245"/>
              <a:ext cx="156180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Structured On-the-Job Learning (OJL)</a:t>
              </a:r>
              <a:endParaRPr kumimoji="0" lang="pl-PL" sz="1800" b="1" i="0" u="none" strike="noStrike" kern="1200" cap="none" spc="0" normalizeH="0" baseline="0" noProof="0">
                <a:ln>
                  <a:noFill/>
                </a:ln>
                <a:solidFill>
                  <a:srgbClr val="4472C4"/>
                </a:solidFill>
                <a:effectLst/>
                <a:uLnTx/>
                <a:uFillTx/>
                <a:latin typeface="Aptos" panose="020B0004020202020204" pitchFamily="34" charset="0"/>
                <a:ea typeface="+mn-ea"/>
                <a:cs typeface="+mn-cs"/>
              </a:endParaRPr>
            </a:p>
          </p:txBody>
        </p:sp>
        <p:grpSp>
          <p:nvGrpSpPr>
            <p:cNvPr id="56" name="Group 55">
              <a:extLst>
                <a:ext uri="{FF2B5EF4-FFF2-40B4-BE49-F238E27FC236}">
                  <a16:creationId xmlns:a16="http://schemas.microsoft.com/office/drawing/2014/main" id="{53DE73AD-2EE6-0871-6A70-AA9A8279A06A}"/>
                </a:ext>
              </a:extLst>
            </p:cNvPr>
            <p:cNvGrpSpPr/>
            <p:nvPr/>
          </p:nvGrpSpPr>
          <p:grpSpPr>
            <a:xfrm>
              <a:off x="3257264" y="2716564"/>
              <a:ext cx="1371600" cy="1371599"/>
              <a:chOff x="3257264" y="2652166"/>
              <a:chExt cx="1371600" cy="1455974"/>
            </a:xfrm>
          </p:grpSpPr>
          <p:sp>
            <p:nvSpPr>
              <p:cNvPr id="57" name="AutoShape 23">
                <a:extLst>
                  <a:ext uri="{FF2B5EF4-FFF2-40B4-BE49-F238E27FC236}">
                    <a16:creationId xmlns:a16="http://schemas.microsoft.com/office/drawing/2014/main" id="{26F139B6-259D-250B-326A-205918C4111D}"/>
                  </a:ext>
                </a:extLst>
              </p:cNvPr>
              <p:cNvSpPr>
                <a:spLocks noChangeAspect="1" noChangeArrowheads="1" noTextEdit="1"/>
              </p:cNvSpPr>
              <p:nvPr userDrawn="1"/>
            </p:nvSpPr>
            <p:spPr bwMode="auto">
              <a:xfrm>
                <a:off x="3672396" y="3108422"/>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8" name="Grupa 65">
                <a:extLst>
                  <a:ext uri="{FF2B5EF4-FFF2-40B4-BE49-F238E27FC236}">
                    <a16:creationId xmlns:a16="http://schemas.microsoft.com/office/drawing/2014/main" id="{2A6B0990-9689-A2A8-CB83-8EFEAA5D9646}"/>
                  </a:ext>
                </a:extLst>
              </p:cNvPr>
              <p:cNvGrpSpPr/>
              <p:nvPr userDrawn="1"/>
            </p:nvGrpSpPr>
            <p:grpSpPr>
              <a:xfrm>
                <a:off x="3672396" y="3108422"/>
                <a:ext cx="541337" cy="412750"/>
                <a:chOff x="906463" y="3402013"/>
                <a:chExt cx="541337" cy="412750"/>
              </a:xfrm>
            </p:grpSpPr>
            <p:sp>
              <p:nvSpPr>
                <p:cNvPr id="61" name="Freeform 25">
                  <a:extLst>
                    <a:ext uri="{FF2B5EF4-FFF2-40B4-BE49-F238E27FC236}">
                      <a16:creationId xmlns:a16="http://schemas.microsoft.com/office/drawing/2014/main" id="{0B743257-4946-2F0E-6BCF-205444B74E65}"/>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62" name="Freeform 26">
                  <a:extLst>
                    <a:ext uri="{FF2B5EF4-FFF2-40B4-BE49-F238E27FC236}">
                      <a16:creationId xmlns:a16="http://schemas.microsoft.com/office/drawing/2014/main" id="{49A98FD4-3D9B-6DF4-B4DC-F07932BBC697}"/>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63" name="Freeform 27">
                  <a:extLst>
                    <a:ext uri="{FF2B5EF4-FFF2-40B4-BE49-F238E27FC236}">
                      <a16:creationId xmlns:a16="http://schemas.microsoft.com/office/drawing/2014/main" id="{7D7E916A-B55D-3CF9-512A-3FC8CE878EB3}"/>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64" name="Freeform 28">
                  <a:extLst>
                    <a:ext uri="{FF2B5EF4-FFF2-40B4-BE49-F238E27FC236}">
                      <a16:creationId xmlns:a16="http://schemas.microsoft.com/office/drawing/2014/main" id="{8164B9D0-F878-A900-ABD1-FA8EAEAD8440}"/>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65" name="Freeform 29">
                  <a:extLst>
                    <a:ext uri="{FF2B5EF4-FFF2-40B4-BE49-F238E27FC236}">
                      <a16:creationId xmlns:a16="http://schemas.microsoft.com/office/drawing/2014/main" id="{1282C37D-8115-E600-1E46-36B891BE19E3}"/>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grpSp>
          <p:sp>
            <p:nvSpPr>
              <p:cNvPr id="59" name="Oval 58">
                <a:extLst>
                  <a:ext uri="{FF2B5EF4-FFF2-40B4-BE49-F238E27FC236}">
                    <a16:creationId xmlns:a16="http://schemas.microsoft.com/office/drawing/2014/main" id="{8F47B16B-A449-82A9-D9F2-A355D1674182}"/>
                  </a:ext>
                </a:extLst>
              </p:cNvPr>
              <p:cNvSpPr/>
              <p:nvPr userDrawn="1"/>
            </p:nvSpPr>
            <p:spPr>
              <a:xfrm>
                <a:off x="3257264" y="2736540"/>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Aptos" panose="020B0004020202020204" pitchFamily="34" charset="0"/>
                    <a:ea typeface="Calibri" panose="020F0502020204030204" pitchFamily="34" charset="0"/>
                    <a:cs typeface="Times New Roman" panose="02020603050405020304" pitchFamily="18" charset="0"/>
                  </a:rPr>
                  <a:t> </a:t>
                </a:r>
              </a:p>
            </p:txBody>
          </p:sp>
          <p:pic>
            <p:nvPicPr>
              <p:cNvPr id="60" name="Graphic 1373769879" descr="Cycle with people with solid fill">
                <a:extLst>
                  <a:ext uri="{FF2B5EF4-FFF2-40B4-BE49-F238E27FC236}">
                    <a16:creationId xmlns:a16="http://schemas.microsoft.com/office/drawing/2014/main" id="{F4AEFA9C-BD66-028D-5C1F-05D52A30CB19}"/>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57264" y="2652166"/>
                <a:ext cx="1371600" cy="1371600"/>
              </a:xfrm>
              <a:prstGeom prst="rect">
                <a:avLst/>
              </a:prstGeom>
            </p:spPr>
          </p:pic>
        </p:grpSp>
      </p:grpSp>
      <p:grpSp>
        <p:nvGrpSpPr>
          <p:cNvPr id="66" name="Group 65" descr="Related Instruction">
            <a:extLst>
              <a:ext uri="{FF2B5EF4-FFF2-40B4-BE49-F238E27FC236}">
                <a16:creationId xmlns:a16="http://schemas.microsoft.com/office/drawing/2014/main" id="{AEDE0ED2-B735-480A-D0D1-FA842F90DA93}"/>
              </a:ext>
            </a:extLst>
          </p:cNvPr>
          <p:cNvGrpSpPr/>
          <p:nvPr/>
        </p:nvGrpSpPr>
        <p:grpSpPr>
          <a:xfrm>
            <a:off x="5350145" y="2716566"/>
            <a:ext cx="1561801" cy="2608009"/>
            <a:chOff x="5331326" y="2716566"/>
            <a:chExt cx="1561801" cy="2608009"/>
          </a:xfrm>
        </p:grpSpPr>
        <p:sp>
          <p:nvSpPr>
            <p:cNvPr id="67" name="pole tekstowe 13">
              <a:extLst>
                <a:ext uri="{FF2B5EF4-FFF2-40B4-BE49-F238E27FC236}">
                  <a16:creationId xmlns:a16="http://schemas.microsoft.com/office/drawing/2014/main" id="{AF56D5C8-E721-C970-DEA4-C356AAE403E1}"/>
                </a:ext>
              </a:extLst>
            </p:cNvPr>
            <p:cNvSpPr txBox="1"/>
            <p:nvPr userDrawn="1"/>
          </p:nvSpPr>
          <p:spPr>
            <a:xfrm>
              <a:off x="5331326" y="4401245"/>
              <a:ext cx="156180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Related Instruction (RI)</a:t>
              </a:r>
              <a:endParaRPr kumimoji="0" lang="pl-PL" sz="1800" b="1" i="0" u="none" strike="noStrike" kern="1200" cap="none" spc="0" normalizeH="0" baseline="0" noProof="0">
                <a:ln>
                  <a:noFill/>
                </a:ln>
                <a:solidFill>
                  <a:srgbClr val="4472C4"/>
                </a:solidFill>
                <a:effectLst/>
                <a:uLnTx/>
                <a:uFillTx/>
                <a:latin typeface="Aptos" panose="020B0004020202020204" pitchFamily="34" charset="0"/>
                <a:ea typeface="+mn-ea"/>
                <a:cs typeface="+mn-cs"/>
              </a:endParaRPr>
            </a:p>
          </p:txBody>
        </p:sp>
        <p:grpSp>
          <p:nvGrpSpPr>
            <p:cNvPr id="68" name="Group 67">
              <a:extLst>
                <a:ext uri="{FF2B5EF4-FFF2-40B4-BE49-F238E27FC236}">
                  <a16:creationId xmlns:a16="http://schemas.microsoft.com/office/drawing/2014/main" id="{12F03667-C164-B0C1-F731-76F0A3F67738}"/>
                </a:ext>
              </a:extLst>
            </p:cNvPr>
            <p:cNvGrpSpPr/>
            <p:nvPr/>
          </p:nvGrpSpPr>
          <p:grpSpPr>
            <a:xfrm>
              <a:off x="5426426" y="2716566"/>
              <a:ext cx="1371600" cy="1371600"/>
              <a:chOff x="5426426" y="2775614"/>
              <a:chExt cx="1371600" cy="1371600"/>
            </a:xfrm>
          </p:grpSpPr>
          <p:sp>
            <p:nvSpPr>
              <p:cNvPr id="69" name="AutoShape 23">
                <a:extLst>
                  <a:ext uri="{FF2B5EF4-FFF2-40B4-BE49-F238E27FC236}">
                    <a16:creationId xmlns:a16="http://schemas.microsoft.com/office/drawing/2014/main" id="{8461923C-41AD-3B6E-E7B9-DB68CB316985}"/>
                  </a:ext>
                </a:extLst>
              </p:cNvPr>
              <p:cNvSpPr>
                <a:spLocks noChangeAspect="1" noChangeArrowheads="1" noTextEdit="1"/>
              </p:cNvSpPr>
              <p:nvPr userDrawn="1"/>
            </p:nvSpPr>
            <p:spPr bwMode="auto">
              <a:xfrm>
                <a:off x="5841558" y="3147496"/>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0" name="Grupa 65">
                <a:extLst>
                  <a:ext uri="{FF2B5EF4-FFF2-40B4-BE49-F238E27FC236}">
                    <a16:creationId xmlns:a16="http://schemas.microsoft.com/office/drawing/2014/main" id="{45092DF6-2BEF-C0CE-1862-4ECC04ED9ECC}"/>
                  </a:ext>
                </a:extLst>
              </p:cNvPr>
              <p:cNvGrpSpPr/>
              <p:nvPr userDrawn="1"/>
            </p:nvGrpSpPr>
            <p:grpSpPr>
              <a:xfrm>
                <a:off x="5841558" y="3147496"/>
                <a:ext cx="541337" cy="412750"/>
                <a:chOff x="906463" y="3402013"/>
                <a:chExt cx="541337" cy="412750"/>
              </a:xfrm>
            </p:grpSpPr>
            <p:sp>
              <p:nvSpPr>
                <p:cNvPr id="73" name="Freeform 25">
                  <a:extLst>
                    <a:ext uri="{FF2B5EF4-FFF2-40B4-BE49-F238E27FC236}">
                      <a16:creationId xmlns:a16="http://schemas.microsoft.com/office/drawing/2014/main" id="{29C09DD4-FD9F-2B11-154A-DAC5A883A607}"/>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74" name="Freeform 26">
                  <a:extLst>
                    <a:ext uri="{FF2B5EF4-FFF2-40B4-BE49-F238E27FC236}">
                      <a16:creationId xmlns:a16="http://schemas.microsoft.com/office/drawing/2014/main" id="{E974BC92-A8CC-8100-03C5-014C6BC2B50A}"/>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75" name="Freeform 27">
                  <a:extLst>
                    <a:ext uri="{FF2B5EF4-FFF2-40B4-BE49-F238E27FC236}">
                      <a16:creationId xmlns:a16="http://schemas.microsoft.com/office/drawing/2014/main" id="{A2636519-FC48-1CB6-1340-7A3C695FA767}"/>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76" name="Freeform 28">
                  <a:extLst>
                    <a:ext uri="{FF2B5EF4-FFF2-40B4-BE49-F238E27FC236}">
                      <a16:creationId xmlns:a16="http://schemas.microsoft.com/office/drawing/2014/main" id="{CC74B4C6-14A6-0DAB-B68C-295E010678B2}"/>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77" name="Freeform 29">
                  <a:extLst>
                    <a:ext uri="{FF2B5EF4-FFF2-40B4-BE49-F238E27FC236}">
                      <a16:creationId xmlns:a16="http://schemas.microsoft.com/office/drawing/2014/main" id="{AA92BAB8-AA9D-0A99-0603-13841CA872F1}"/>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grpSp>
          <p:sp>
            <p:nvSpPr>
              <p:cNvPr id="71" name="Oval 70">
                <a:extLst>
                  <a:ext uri="{FF2B5EF4-FFF2-40B4-BE49-F238E27FC236}">
                    <a16:creationId xmlns:a16="http://schemas.microsoft.com/office/drawing/2014/main" id="{DDB905CF-3D83-866F-F6CF-F956B446F94B}"/>
                  </a:ext>
                </a:extLst>
              </p:cNvPr>
              <p:cNvSpPr/>
              <p:nvPr userDrawn="1"/>
            </p:nvSpPr>
            <p:spPr>
              <a:xfrm>
                <a:off x="5426426" y="2775614"/>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Aptos" panose="020B0004020202020204" pitchFamily="34" charset="0"/>
                    <a:ea typeface="Calibri" panose="020F0502020204030204" pitchFamily="34" charset="0"/>
                    <a:cs typeface="Times New Roman" panose="02020603050405020304" pitchFamily="18" charset="0"/>
                  </a:rPr>
                  <a:t> </a:t>
                </a:r>
              </a:p>
            </p:txBody>
          </p:sp>
          <p:pic>
            <p:nvPicPr>
              <p:cNvPr id="72" name="Graphic 71" descr="Classroom with solid fill">
                <a:extLst>
                  <a:ext uri="{FF2B5EF4-FFF2-40B4-BE49-F238E27FC236}">
                    <a16:creationId xmlns:a16="http://schemas.microsoft.com/office/drawing/2014/main" id="{BAC2A212-7CFE-E54C-61E5-D07894852487}"/>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55654" y="2859212"/>
                <a:ext cx="1113144" cy="1113144"/>
              </a:xfrm>
              <a:prstGeom prst="rect">
                <a:avLst/>
              </a:prstGeom>
            </p:spPr>
          </p:pic>
        </p:grpSp>
      </p:grpSp>
      <p:grpSp>
        <p:nvGrpSpPr>
          <p:cNvPr id="19" name="Group 18" descr="Rewards for Skill Gains">
            <a:extLst>
              <a:ext uri="{FF2B5EF4-FFF2-40B4-BE49-F238E27FC236}">
                <a16:creationId xmlns:a16="http://schemas.microsoft.com/office/drawing/2014/main" id="{FDAFAD04-6991-B4F1-C977-1A0BF781DDA7}"/>
              </a:ext>
            </a:extLst>
          </p:cNvPr>
          <p:cNvGrpSpPr/>
          <p:nvPr/>
        </p:nvGrpSpPr>
        <p:grpSpPr>
          <a:xfrm>
            <a:off x="7534098" y="2716566"/>
            <a:ext cx="1474908" cy="2331010"/>
            <a:chOff x="7652154" y="2716566"/>
            <a:chExt cx="1474908" cy="2331010"/>
          </a:xfrm>
        </p:grpSpPr>
        <p:sp>
          <p:nvSpPr>
            <p:cNvPr id="20" name="pole tekstowe 13">
              <a:extLst>
                <a:ext uri="{FF2B5EF4-FFF2-40B4-BE49-F238E27FC236}">
                  <a16:creationId xmlns:a16="http://schemas.microsoft.com/office/drawing/2014/main" id="{80216F1B-D5E8-36BB-B4FC-45A70AFAFAA9}"/>
                </a:ext>
              </a:extLst>
            </p:cNvPr>
            <p:cNvSpPr txBox="1"/>
            <p:nvPr userDrawn="1"/>
          </p:nvSpPr>
          <p:spPr>
            <a:xfrm>
              <a:off x="7652154" y="4401245"/>
              <a:ext cx="147490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Rewards 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Skill Gains</a:t>
              </a:r>
              <a:endParaRPr kumimoji="0" lang="pl-PL" sz="1800" b="1" i="0" u="none" strike="noStrike" kern="1200" cap="none" spc="0" normalizeH="0" baseline="0" noProof="0">
                <a:ln>
                  <a:noFill/>
                </a:ln>
                <a:solidFill>
                  <a:srgbClr val="4472C4"/>
                </a:solidFill>
                <a:effectLst/>
                <a:uLnTx/>
                <a:uFillTx/>
                <a:latin typeface="Aptos" panose="020B0004020202020204" pitchFamily="34" charset="0"/>
                <a:ea typeface="+mn-ea"/>
                <a:cs typeface="+mn-cs"/>
              </a:endParaRPr>
            </a:p>
          </p:txBody>
        </p:sp>
        <p:grpSp>
          <p:nvGrpSpPr>
            <p:cNvPr id="21" name="Group 20">
              <a:extLst>
                <a:ext uri="{FF2B5EF4-FFF2-40B4-BE49-F238E27FC236}">
                  <a16:creationId xmlns:a16="http://schemas.microsoft.com/office/drawing/2014/main" id="{F46D7711-A01C-31A8-DBA6-FAE5D8D3E57B}"/>
                </a:ext>
              </a:extLst>
            </p:cNvPr>
            <p:cNvGrpSpPr/>
            <p:nvPr/>
          </p:nvGrpSpPr>
          <p:grpSpPr>
            <a:xfrm>
              <a:off x="7703808" y="2716566"/>
              <a:ext cx="1371600" cy="1371600"/>
              <a:chOff x="7703808" y="2780966"/>
              <a:chExt cx="1371600" cy="1371600"/>
            </a:xfrm>
          </p:grpSpPr>
          <p:sp>
            <p:nvSpPr>
              <p:cNvPr id="22" name="AutoShape 23">
                <a:extLst>
                  <a:ext uri="{FF2B5EF4-FFF2-40B4-BE49-F238E27FC236}">
                    <a16:creationId xmlns:a16="http://schemas.microsoft.com/office/drawing/2014/main" id="{2A7BAE16-12E5-493F-0CC5-5676FAF9210A}"/>
                  </a:ext>
                </a:extLst>
              </p:cNvPr>
              <p:cNvSpPr>
                <a:spLocks noChangeAspect="1" noChangeArrowheads="1" noTextEdit="1"/>
              </p:cNvSpPr>
              <p:nvPr userDrawn="1"/>
            </p:nvSpPr>
            <p:spPr bwMode="auto">
              <a:xfrm>
                <a:off x="8118940" y="3123993"/>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 name="Grupa 65">
                <a:extLst>
                  <a:ext uri="{FF2B5EF4-FFF2-40B4-BE49-F238E27FC236}">
                    <a16:creationId xmlns:a16="http://schemas.microsoft.com/office/drawing/2014/main" id="{A28CFBB9-D633-71E5-F16D-C888A5C91C0A}"/>
                  </a:ext>
                </a:extLst>
              </p:cNvPr>
              <p:cNvGrpSpPr/>
              <p:nvPr userDrawn="1"/>
            </p:nvGrpSpPr>
            <p:grpSpPr>
              <a:xfrm>
                <a:off x="8118940" y="3123993"/>
                <a:ext cx="541337" cy="412750"/>
                <a:chOff x="906463" y="3402013"/>
                <a:chExt cx="541337" cy="412750"/>
              </a:xfrm>
            </p:grpSpPr>
            <p:sp>
              <p:nvSpPr>
                <p:cNvPr id="31" name="Freeform 25">
                  <a:extLst>
                    <a:ext uri="{FF2B5EF4-FFF2-40B4-BE49-F238E27FC236}">
                      <a16:creationId xmlns:a16="http://schemas.microsoft.com/office/drawing/2014/main" id="{C59C4F32-1B94-3DB8-5221-4033899247A6}"/>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32" name="Freeform 26">
                  <a:extLst>
                    <a:ext uri="{FF2B5EF4-FFF2-40B4-BE49-F238E27FC236}">
                      <a16:creationId xmlns:a16="http://schemas.microsoft.com/office/drawing/2014/main" id="{E83B80C1-D824-FA6F-C244-A991A27061A7}"/>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33" name="Freeform 27">
                  <a:extLst>
                    <a:ext uri="{FF2B5EF4-FFF2-40B4-BE49-F238E27FC236}">
                      <a16:creationId xmlns:a16="http://schemas.microsoft.com/office/drawing/2014/main" id="{6CF6D3F1-B3DA-E491-5CA6-A9CD663CD194}"/>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34" name="Freeform 28">
                  <a:extLst>
                    <a:ext uri="{FF2B5EF4-FFF2-40B4-BE49-F238E27FC236}">
                      <a16:creationId xmlns:a16="http://schemas.microsoft.com/office/drawing/2014/main" id="{1121D5D9-0DBA-2939-A0EC-2D7469B06A17}"/>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35" name="Freeform 29">
                  <a:extLst>
                    <a:ext uri="{FF2B5EF4-FFF2-40B4-BE49-F238E27FC236}">
                      <a16:creationId xmlns:a16="http://schemas.microsoft.com/office/drawing/2014/main" id="{8AF9E299-6925-1BF5-E4F6-7F4D0CBD1580}"/>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grpSp>
          <p:sp>
            <p:nvSpPr>
              <p:cNvPr id="24" name="Oval 23">
                <a:extLst>
                  <a:ext uri="{FF2B5EF4-FFF2-40B4-BE49-F238E27FC236}">
                    <a16:creationId xmlns:a16="http://schemas.microsoft.com/office/drawing/2014/main" id="{86F178A0-2623-DE4A-6586-06489652748C}"/>
                  </a:ext>
                </a:extLst>
              </p:cNvPr>
              <p:cNvSpPr/>
              <p:nvPr userDrawn="1"/>
            </p:nvSpPr>
            <p:spPr>
              <a:xfrm>
                <a:off x="7703808" y="2780966"/>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Aptos" panose="020B0004020202020204" pitchFamily="34" charset="0"/>
                    <a:ea typeface="Calibri" panose="020F0502020204030204" pitchFamily="34" charset="0"/>
                    <a:cs typeface="Times New Roman" panose="02020603050405020304" pitchFamily="18" charset="0"/>
                  </a:rPr>
                  <a:t> </a:t>
                </a:r>
              </a:p>
            </p:txBody>
          </p:sp>
          <p:grpSp>
            <p:nvGrpSpPr>
              <p:cNvPr id="25" name="Group 24">
                <a:extLst>
                  <a:ext uri="{FF2B5EF4-FFF2-40B4-BE49-F238E27FC236}">
                    <a16:creationId xmlns:a16="http://schemas.microsoft.com/office/drawing/2014/main" id="{5DA839E6-4FD2-3A5A-C288-4F51BF46B306}"/>
                  </a:ext>
                </a:extLst>
              </p:cNvPr>
              <p:cNvGrpSpPr/>
              <p:nvPr userDrawn="1"/>
            </p:nvGrpSpPr>
            <p:grpSpPr>
              <a:xfrm>
                <a:off x="7932408" y="2979531"/>
                <a:ext cx="914400" cy="914400"/>
                <a:chOff x="0" y="0"/>
                <a:chExt cx="304050" cy="282000"/>
              </a:xfrm>
              <a:solidFill>
                <a:srgbClr val="4472C4"/>
              </a:solidFill>
            </p:grpSpPr>
            <p:sp>
              <p:nvSpPr>
                <p:cNvPr id="26" name="Google Shape;5017;p59">
                  <a:extLst>
                    <a:ext uri="{FF2B5EF4-FFF2-40B4-BE49-F238E27FC236}">
                      <a16:creationId xmlns:a16="http://schemas.microsoft.com/office/drawing/2014/main" id="{D2355FE4-CB1D-B930-609E-3D170C9230BF}"/>
                    </a:ext>
                  </a:extLst>
                </p:cNvPr>
                <p:cNvSpPr/>
                <p:nvPr/>
              </p:nvSpPr>
              <p:spPr>
                <a:xfrm>
                  <a:off x="97675" y="74825"/>
                  <a:ext cx="206375" cy="207175"/>
                </a:xfrm>
                <a:custGeom>
                  <a:avLst/>
                  <a:gdLst/>
                  <a:ahLst/>
                  <a:cxnLst/>
                  <a:rect l="l" t="t" r="r" b="b"/>
                  <a:pathLst>
                    <a:path w="8255" h="8287" extrusionOk="0">
                      <a:moveTo>
                        <a:pt x="4128" y="1229"/>
                      </a:moveTo>
                      <a:cubicBezTo>
                        <a:pt x="4348" y="1229"/>
                        <a:pt x="4506" y="1418"/>
                        <a:pt x="4506" y="1670"/>
                      </a:cubicBezTo>
                      <a:lnTo>
                        <a:pt x="4506" y="1922"/>
                      </a:lnTo>
                      <a:cubicBezTo>
                        <a:pt x="4978" y="2080"/>
                        <a:pt x="5356" y="2552"/>
                        <a:pt x="5356" y="3119"/>
                      </a:cubicBezTo>
                      <a:cubicBezTo>
                        <a:pt x="5356" y="3340"/>
                        <a:pt x="5136" y="3498"/>
                        <a:pt x="4947" y="3498"/>
                      </a:cubicBezTo>
                      <a:cubicBezTo>
                        <a:pt x="4726" y="3498"/>
                        <a:pt x="4506" y="3308"/>
                        <a:pt x="4506" y="3119"/>
                      </a:cubicBezTo>
                      <a:cubicBezTo>
                        <a:pt x="4506" y="2867"/>
                        <a:pt x="4317" y="2710"/>
                        <a:pt x="4128" y="2710"/>
                      </a:cubicBezTo>
                      <a:cubicBezTo>
                        <a:pt x="3939" y="2710"/>
                        <a:pt x="3687" y="2930"/>
                        <a:pt x="3687" y="3119"/>
                      </a:cubicBezTo>
                      <a:cubicBezTo>
                        <a:pt x="3718" y="3340"/>
                        <a:pt x="4033" y="3592"/>
                        <a:pt x="4411" y="3813"/>
                      </a:cubicBezTo>
                      <a:cubicBezTo>
                        <a:pt x="4821" y="4128"/>
                        <a:pt x="5388" y="4537"/>
                        <a:pt x="5388" y="5199"/>
                      </a:cubicBezTo>
                      <a:cubicBezTo>
                        <a:pt x="5388" y="5766"/>
                        <a:pt x="5041" y="6175"/>
                        <a:pt x="4569" y="6396"/>
                      </a:cubicBezTo>
                      <a:lnTo>
                        <a:pt x="4569" y="6648"/>
                      </a:lnTo>
                      <a:cubicBezTo>
                        <a:pt x="4569" y="6900"/>
                        <a:pt x="4348" y="7089"/>
                        <a:pt x="4159" y="7089"/>
                      </a:cubicBezTo>
                      <a:cubicBezTo>
                        <a:pt x="3970" y="7089"/>
                        <a:pt x="3718" y="6900"/>
                        <a:pt x="3718" y="6648"/>
                      </a:cubicBezTo>
                      <a:lnTo>
                        <a:pt x="3718" y="6396"/>
                      </a:lnTo>
                      <a:cubicBezTo>
                        <a:pt x="3245" y="6238"/>
                        <a:pt x="2899" y="5766"/>
                        <a:pt x="2899" y="5199"/>
                      </a:cubicBezTo>
                      <a:cubicBezTo>
                        <a:pt x="2899" y="4978"/>
                        <a:pt x="3088" y="4821"/>
                        <a:pt x="3308" y="4821"/>
                      </a:cubicBezTo>
                      <a:cubicBezTo>
                        <a:pt x="3498" y="4821"/>
                        <a:pt x="3687" y="5010"/>
                        <a:pt x="3687" y="5199"/>
                      </a:cubicBezTo>
                      <a:cubicBezTo>
                        <a:pt x="3687" y="5451"/>
                        <a:pt x="3876" y="5608"/>
                        <a:pt x="4128" y="5608"/>
                      </a:cubicBezTo>
                      <a:cubicBezTo>
                        <a:pt x="4348" y="5608"/>
                        <a:pt x="4506" y="5388"/>
                        <a:pt x="4506" y="5199"/>
                      </a:cubicBezTo>
                      <a:cubicBezTo>
                        <a:pt x="4506" y="4978"/>
                        <a:pt x="4191" y="4726"/>
                        <a:pt x="3844" y="4506"/>
                      </a:cubicBezTo>
                      <a:cubicBezTo>
                        <a:pt x="3403" y="4191"/>
                        <a:pt x="2867" y="3781"/>
                        <a:pt x="2867" y="3119"/>
                      </a:cubicBezTo>
                      <a:cubicBezTo>
                        <a:pt x="2867" y="2552"/>
                        <a:pt x="3214" y="2143"/>
                        <a:pt x="3687" y="1922"/>
                      </a:cubicBezTo>
                      <a:lnTo>
                        <a:pt x="3687" y="1670"/>
                      </a:lnTo>
                      <a:cubicBezTo>
                        <a:pt x="3687" y="1418"/>
                        <a:pt x="3876" y="1229"/>
                        <a:pt x="4128" y="1229"/>
                      </a:cubicBezTo>
                      <a:close/>
                      <a:moveTo>
                        <a:pt x="4128" y="0"/>
                      </a:moveTo>
                      <a:cubicBezTo>
                        <a:pt x="1828" y="0"/>
                        <a:pt x="0" y="1859"/>
                        <a:pt x="0" y="4128"/>
                      </a:cubicBezTo>
                      <a:cubicBezTo>
                        <a:pt x="0" y="6427"/>
                        <a:pt x="1828" y="8286"/>
                        <a:pt x="4128" y="8286"/>
                      </a:cubicBezTo>
                      <a:cubicBezTo>
                        <a:pt x="6396" y="8286"/>
                        <a:pt x="8255" y="6427"/>
                        <a:pt x="8255" y="4128"/>
                      </a:cubicBezTo>
                      <a:cubicBezTo>
                        <a:pt x="8255" y="1859"/>
                        <a:pt x="6396" y="0"/>
                        <a:pt x="4128" y="0"/>
                      </a:cubicBezTo>
                      <a:close/>
                    </a:path>
                  </a:pathLst>
                </a:custGeom>
                <a:solidFill>
                  <a:srgbClr val="00015E"/>
                </a:solidFill>
                <a:ln>
                  <a:solidFill>
                    <a:srgbClr val="00015E"/>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5018;p59">
                  <a:extLst>
                    <a:ext uri="{FF2B5EF4-FFF2-40B4-BE49-F238E27FC236}">
                      <a16:creationId xmlns:a16="http://schemas.microsoft.com/office/drawing/2014/main" id="{4C24F5D3-B856-662D-CE0B-4C9CD9869E33}"/>
                    </a:ext>
                  </a:extLst>
                </p:cNvPr>
                <p:cNvSpPr/>
                <p:nvPr/>
              </p:nvSpPr>
              <p:spPr>
                <a:xfrm>
                  <a:off x="800" y="0"/>
                  <a:ext cx="159900" cy="74850"/>
                </a:xfrm>
                <a:custGeom>
                  <a:avLst/>
                  <a:gdLst/>
                  <a:ahLst/>
                  <a:cxnLst/>
                  <a:rect l="l" t="t" r="r" b="b"/>
                  <a:pathLst>
                    <a:path w="6396" h="2994" extrusionOk="0">
                      <a:moveTo>
                        <a:pt x="3214" y="1"/>
                      </a:moveTo>
                      <a:cubicBezTo>
                        <a:pt x="1450" y="1"/>
                        <a:pt x="0" y="662"/>
                        <a:pt x="0" y="1513"/>
                      </a:cubicBezTo>
                      <a:cubicBezTo>
                        <a:pt x="0" y="2332"/>
                        <a:pt x="1450" y="2993"/>
                        <a:pt x="3214" y="2993"/>
                      </a:cubicBezTo>
                      <a:cubicBezTo>
                        <a:pt x="4947" y="2993"/>
                        <a:pt x="6396" y="2332"/>
                        <a:pt x="6396" y="1513"/>
                      </a:cubicBezTo>
                      <a:cubicBezTo>
                        <a:pt x="6396" y="662"/>
                        <a:pt x="4947" y="1"/>
                        <a:pt x="3214" y="1"/>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5019;p59">
                  <a:extLst>
                    <a:ext uri="{FF2B5EF4-FFF2-40B4-BE49-F238E27FC236}">
                      <a16:creationId xmlns:a16="http://schemas.microsoft.com/office/drawing/2014/main" id="{D4CB1613-56E5-3FB3-DEAB-BDDCDCDC84B9}"/>
                    </a:ext>
                  </a:extLst>
                </p:cNvPr>
                <p:cNvSpPr/>
                <p:nvPr/>
              </p:nvSpPr>
              <p:spPr>
                <a:xfrm>
                  <a:off x="800" y="77975"/>
                  <a:ext cx="110275" cy="59875"/>
                </a:xfrm>
                <a:custGeom>
                  <a:avLst/>
                  <a:gdLst/>
                  <a:ahLst/>
                  <a:cxnLst/>
                  <a:rect l="l" t="t" r="r" b="b"/>
                  <a:pathLst>
                    <a:path w="4411" h="2395" extrusionOk="0">
                      <a:moveTo>
                        <a:pt x="0" y="0"/>
                      </a:moveTo>
                      <a:lnTo>
                        <a:pt x="0" y="1135"/>
                      </a:lnTo>
                      <a:cubicBezTo>
                        <a:pt x="0" y="1450"/>
                        <a:pt x="347" y="1765"/>
                        <a:pt x="882" y="2017"/>
                      </a:cubicBezTo>
                      <a:cubicBezTo>
                        <a:pt x="1355" y="2237"/>
                        <a:pt x="2332" y="2395"/>
                        <a:pt x="3151" y="2395"/>
                      </a:cubicBezTo>
                      <a:lnTo>
                        <a:pt x="3308" y="2395"/>
                      </a:lnTo>
                      <a:cubicBezTo>
                        <a:pt x="3560" y="1733"/>
                        <a:pt x="3907" y="1135"/>
                        <a:pt x="4411" y="631"/>
                      </a:cubicBezTo>
                      <a:lnTo>
                        <a:pt x="4411" y="631"/>
                      </a:lnTo>
                      <a:cubicBezTo>
                        <a:pt x="4033" y="694"/>
                        <a:pt x="3623" y="757"/>
                        <a:pt x="3182" y="757"/>
                      </a:cubicBezTo>
                      <a:cubicBezTo>
                        <a:pt x="2363" y="757"/>
                        <a:pt x="1261" y="599"/>
                        <a:pt x="567" y="316"/>
                      </a:cubicBezTo>
                      <a:cubicBezTo>
                        <a:pt x="347" y="221"/>
                        <a:pt x="158" y="127"/>
                        <a:pt x="0" y="0"/>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5020;p59">
                  <a:extLst>
                    <a:ext uri="{FF2B5EF4-FFF2-40B4-BE49-F238E27FC236}">
                      <a16:creationId xmlns:a16="http://schemas.microsoft.com/office/drawing/2014/main" id="{9BAD04FC-1138-2526-E6A9-37776B16189A}"/>
                    </a:ext>
                  </a:extLst>
                </p:cNvPr>
                <p:cNvSpPr/>
                <p:nvPr/>
              </p:nvSpPr>
              <p:spPr>
                <a:xfrm>
                  <a:off x="800" y="200850"/>
                  <a:ext cx="106350" cy="59875"/>
                </a:xfrm>
                <a:custGeom>
                  <a:avLst/>
                  <a:gdLst/>
                  <a:ahLst/>
                  <a:cxnLst/>
                  <a:rect l="l" t="t" r="r" b="b"/>
                  <a:pathLst>
                    <a:path w="4254" h="2395" extrusionOk="0">
                      <a:moveTo>
                        <a:pt x="0" y="0"/>
                      </a:moveTo>
                      <a:lnTo>
                        <a:pt x="0" y="1197"/>
                      </a:lnTo>
                      <a:cubicBezTo>
                        <a:pt x="0" y="1701"/>
                        <a:pt x="1355" y="2395"/>
                        <a:pt x="3182" y="2395"/>
                      </a:cubicBezTo>
                      <a:cubicBezTo>
                        <a:pt x="3560" y="2395"/>
                        <a:pt x="3907" y="2363"/>
                        <a:pt x="4254" y="2332"/>
                      </a:cubicBezTo>
                      <a:cubicBezTo>
                        <a:pt x="3875" y="1859"/>
                        <a:pt x="3560" y="1355"/>
                        <a:pt x="3340" y="756"/>
                      </a:cubicBezTo>
                      <a:lnTo>
                        <a:pt x="3182" y="756"/>
                      </a:lnTo>
                      <a:cubicBezTo>
                        <a:pt x="2363" y="756"/>
                        <a:pt x="1261" y="599"/>
                        <a:pt x="567" y="315"/>
                      </a:cubicBezTo>
                      <a:cubicBezTo>
                        <a:pt x="347" y="252"/>
                        <a:pt x="158" y="126"/>
                        <a:pt x="0" y="0"/>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5021;p59">
                  <a:extLst>
                    <a:ext uri="{FF2B5EF4-FFF2-40B4-BE49-F238E27FC236}">
                      <a16:creationId xmlns:a16="http://schemas.microsoft.com/office/drawing/2014/main" id="{CA22E4D4-6860-827B-CE63-821B06AD5020}"/>
                    </a:ext>
                  </a:extLst>
                </p:cNvPr>
                <p:cNvSpPr/>
                <p:nvPr/>
              </p:nvSpPr>
              <p:spPr>
                <a:xfrm>
                  <a:off x="0" y="139400"/>
                  <a:ext cx="78000" cy="60675"/>
                </a:xfrm>
                <a:custGeom>
                  <a:avLst/>
                  <a:gdLst/>
                  <a:ahLst/>
                  <a:cxnLst/>
                  <a:rect l="l" t="t" r="r" b="b"/>
                  <a:pathLst>
                    <a:path w="3120" h="2427" extrusionOk="0">
                      <a:moveTo>
                        <a:pt x="1" y="1"/>
                      </a:moveTo>
                      <a:lnTo>
                        <a:pt x="1" y="1167"/>
                      </a:lnTo>
                      <a:lnTo>
                        <a:pt x="32" y="1167"/>
                      </a:lnTo>
                      <a:cubicBezTo>
                        <a:pt x="32" y="1482"/>
                        <a:pt x="379" y="1797"/>
                        <a:pt x="914" y="2017"/>
                      </a:cubicBezTo>
                      <a:cubicBezTo>
                        <a:pt x="1387" y="2238"/>
                        <a:pt x="2332" y="2395"/>
                        <a:pt x="3120" y="2427"/>
                      </a:cubicBezTo>
                      <a:cubicBezTo>
                        <a:pt x="3057" y="2143"/>
                        <a:pt x="3025" y="1860"/>
                        <a:pt x="3025" y="1608"/>
                      </a:cubicBezTo>
                      <a:cubicBezTo>
                        <a:pt x="3025" y="1324"/>
                        <a:pt x="3088" y="1041"/>
                        <a:pt x="3120" y="757"/>
                      </a:cubicBezTo>
                      <a:cubicBezTo>
                        <a:pt x="2332" y="757"/>
                        <a:pt x="1230" y="599"/>
                        <a:pt x="536" y="316"/>
                      </a:cubicBezTo>
                      <a:cubicBezTo>
                        <a:pt x="347" y="253"/>
                        <a:pt x="158" y="127"/>
                        <a:pt x="1" y="1"/>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36" name="Group 35" descr="National Occupational Credential">
            <a:extLst>
              <a:ext uri="{FF2B5EF4-FFF2-40B4-BE49-F238E27FC236}">
                <a16:creationId xmlns:a16="http://schemas.microsoft.com/office/drawing/2014/main" id="{DF7473BB-6C1C-57F9-8ED6-DF0EB6ECBA5C}"/>
              </a:ext>
            </a:extLst>
          </p:cNvPr>
          <p:cNvGrpSpPr/>
          <p:nvPr/>
        </p:nvGrpSpPr>
        <p:grpSpPr>
          <a:xfrm>
            <a:off x="9631158" y="2716566"/>
            <a:ext cx="1877287" cy="2608009"/>
            <a:chOff x="9562334" y="2716566"/>
            <a:chExt cx="1877287" cy="2608009"/>
          </a:xfrm>
        </p:grpSpPr>
        <p:sp>
          <p:nvSpPr>
            <p:cNvPr id="37" name="pole tekstowe 13">
              <a:extLst>
                <a:ext uri="{FF2B5EF4-FFF2-40B4-BE49-F238E27FC236}">
                  <a16:creationId xmlns:a16="http://schemas.microsoft.com/office/drawing/2014/main" id="{E1B4A4D8-C877-68D6-1F51-005F4FBAED74}"/>
                </a:ext>
              </a:extLst>
            </p:cNvPr>
            <p:cNvSpPr txBox="1"/>
            <p:nvPr userDrawn="1"/>
          </p:nvSpPr>
          <p:spPr>
            <a:xfrm>
              <a:off x="9562334" y="4401245"/>
              <a:ext cx="187728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0B0004020202020204" pitchFamily="34" charset="0"/>
                  <a:ea typeface="+mn-ea"/>
                  <a:cs typeface="+mn-cs"/>
                </a:rPr>
                <a:t>National Occupational Credential</a:t>
              </a:r>
              <a:endParaRPr kumimoji="0" lang="pl-PL" sz="1800" b="1" i="0" u="none" strike="noStrike" kern="1200" cap="none" spc="0" normalizeH="0" baseline="0" noProof="0">
                <a:ln>
                  <a:noFill/>
                </a:ln>
                <a:solidFill>
                  <a:srgbClr val="4472C4"/>
                </a:solidFill>
                <a:effectLst/>
                <a:uLnTx/>
                <a:uFillTx/>
                <a:latin typeface="Aptos" panose="020B0004020202020204" pitchFamily="34" charset="0"/>
                <a:ea typeface="+mn-ea"/>
                <a:cs typeface="+mn-cs"/>
              </a:endParaRPr>
            </a:p>
          </p:txBody>
        </p:sp>
        <p:grpSp>
          <p:nvGrpSpPr>
            <p:cNvPr id="38" name="Group 37">
              <a:extLst>
                <a:ext uri="{FF2B5EF4-FFF2-40B4-BE49-F238E27FC236}">
                  <a16:creationId xmlns:a16="http://schemas.microsoft.com/office/drawing/2014/main" id="{530DA649-D314-D232-7A38-A24F6B0A6FA4}"/>
                </a:ext>
              </a:extLst>
            </p:cNvPr>
            <p:cNvGrpSpPr/>
            <p:nvPr/>
          </p:nvGrpSpPr>
          <p:grpSpPr>
            <a:xfrm>
              <a:off x="9815177" y="2716566"/>
              <a:ext cx="1371600" cy="1371600"/>
              <a:chOff x="9815177" y="2775614"/>
              <a:chExt cx="1371600" cy="1371600"/>
            </a:xfrm>
          </p:grpSpPr>
          <p:sp>
            <p:nvSpPr>
              <p:cNvPr id="39" name="AutoShape 23">
                <a:extLst>
                  <a:ext uri="{FF2B5EF4-FFF2-40B4-BE49-F238E27FC236}">
                    <a16:creationId xmlns:a16="http://schemas.microsoft.com/office/drawing/2014/main" id="{C92859B9-0F11-37FA-C44C-51AECB98767D}"/>
                  </a:ext>
                </a:extLst>
              </p:cNvPr>
              <p:cNvSpPr>
                <a:spLocks noChangeAspect="1" noChangeArrowheads="1" noTextEdit="1"/>
              </p:cNvSpPr>
              <p:nvPr userDrawn="1"/>
            </p:nvSpPr>
            <p:spPr bwMode="auto">
              <a:xfrm>
                <a:off x="10230309" y="3147496"/>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0" name="Grupa 65">
                <a:extLst>
                  <a:ext uri="{FF2B5EF4-FFF2-40B4-BE49-F238E27FC236}">
                    <a16:creationId xmlns:a16="http://schemas.microsoft.com/office/drawing/2014/main" id="{C489E20D-1A91-35AF-977A-0D7563341590}"/>
                  </a:ext>
                </a:extLst>
              </p:cNvPr>
              <p:cNvGrpSpPr/>
              <p:nvPr userDrawn="1"/>
            </p:nvGrpSpPr>
            <p:grpSpPr>
              <a:xfrm>
                <a:off x="10230309" y="3147496"/>
                <a:ext cx="541337" cy="412750"/>
                <a:chOff x="906463" y="3402013"/>
                <a:chExt cx="541337" cy="412750"/>
              </a:xfrm>
            </p:grpSpPr>
            <p:sp>
              <p:nvSpPr>
                <p:cNvPr id="49" name="Freeform 25">
                  <a:extLst>
                    <a:ext uri="{FF2B5EF4-FFF2-40B4-BE49-F238E27FC236}">
                      <a16:creationId xmlns:a16="http://schemas.microsoft.com/office/drawing/2014/main" id="{8FD5D1D8-619F-9C72-6897-5CC023E72568}"/>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50" name="Freeform 26">
                  <a:extLst>
                    <a:ext uri="{FF2B5EF4-FFF2-40B4-BE49-F238E27FC236}">
                      <a16:creationId xmlns:a16="http://schemas.microsoft.com/office/drawing/2014/main" id="{E722C440-FDC3-6E15-FAFF-D812E3DD3B6B}"/>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51" name="Freeform 27">
                  <a:extLst>
                    <a:ext uri="{FF2B5EF4-FFF2-40B4-BE49-F238E27FC236}">
                      <a16:creationId xmlns:a16="http://schemas.microsoft.com/office/drawing/2014/main" id="{7E498BA7-2727-DB16-EA2B-229393B54F5D}"/>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52" name="Freeform 28">
                  <a:extLst>
                    <a:ext uri="{FF2B5EF4-FFF2-40B4-BE49-F238E27FC236}">
                      <a16:creationId xmlns:a16="http://schemas.microsoft.com/office/drawing/2014/main" id="{67CD0AFA-71AA-D280-EA61-F7D1BD104D11}"/>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53" name="Freeform 29">
                  <a:extLst>
                    <a:ext uri="{FF2B5EF4-FFF2-40B4-BE49-F238E27FC236}">
                      <a16:creationId xmlns:a16="http://schemas.microsoft.com/office/drawing/2014/main" id="{1C0FB7B6-5106-C78D-A37A-67F0696E7EE3}"/>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grpSp>
          <p:sp>
            <p:nvSpPr>
              <p:cNvPr id="41" name="Oval 40">
                <a:extLst>
                  <a:ext uri="{FF2B5EF4-FFF2-40B4-BE49-F238E27FC236}">
                    <a16:creationId xmlns:a16="http://schemas.microsoft.com/office/drawing/2014/main" id="{783B9580-0D31-21D5-9F17-A1625D046C96}"/>
                  </a:ext>
                </a:extLst>
              </p:cNvPr>
              <p:cNvSpPr/>
              <p:nvPr userDrawn="1"/>
            </p:nvSpPr>
            <p:spPr>
              <a:xfrm>
                <a:off x="9815177" y="2775614"/>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Aptos" panose="020B0004020202020204" pitchFamily="34" charset="0"/>
                    <a:ea typeface="Calibri" panose="020F0502020204030204" pitchFamily="34" charset="0"/>
                    <a:cs typeface="Times New Roman" panose="02020603050405020304" pitchFamily="18" charset="0"/>
                  </a:rPr>
                  <a:t> </a:t>
                </a:r>
              </a:p>
            </p:txBody>
          </p:sp>
          <p:grpSp>
            <p:nvGrpSpPr>
              <p:cNvPr id="42" name="Group 41">
                <a:extLst>
                  <a:ext uri="{FF2B5EF4-FFF2-40B4-BE49-F238E27FC236}">
                    <a16:creationId xmlns:a16="http://schemas.microsoft.com/office/drawing/2014/main" id="{B3185D97-E28A-05FE-44CC-8A882C15460A}"/>
                  </a:ext>
                </a:extLst>
              </p:cNvPr>
              <p:cNvGrpSpPr/>
              <p:nvPr userDrawn="1"/>
            </p:nvGrpSpPr>
            <p:grpSpPr>
              <a:xfrm>
                <a:off x="10043777" y="2975710"/>
                <a:ext cx="914400" cy="914400"/>
                <a:chOff x="0" y="0"/>
                <a:chExt cx="296175" cy="297225"/>
              </a:xfrm>
              <a:solidFill>
                <a:srgbClr val="4472C4"/>
              </a:solidFill>
            </p:grpSpPr>
            <p:sp>
              <p:nvSpPr>
                <p:cNvPr id="43" name="Google Shape;8996;p68">
                  <a:extLst>
                    <a:ext uri="{FF2B5EF4-FFF2-40B4-BE49-F238E27FC236}">
                      <a16:creationId xmlns:a16="http://schemas.microsoft.com/office/drawing/2014/main" id="{FB27B84E-7E19-6D57-F13E-5A8C66B0FFA4}"/>
                    </a:ext>
                  </a:extLst>
                </p:cNvPr>
                <p:cNvSpPr/>
                <p:nvPr/>
              </p:nvSpPr>
              <p:spPr>
                <a:xfrm>
                  <a:off x="85850" y="69700"/>
                  <a:ext cx="122100" cy="99275"/>
                </a:xfrm>
                <a:custGeom>
                  <a:avLst/>
                  <a:gdLst/>
                  <a:ahLst/>
                  <a:cxnLst/>
                  <a:rect l="l" t="t" r="r" b="b"/>
                  <a:pathLst>
                    <a:path w="4884" h="3971" extrusionOk="0">
                      <a:moveTo>
                        <a:pt x="2426" y="1"/>
                      </a:moveTo>
                      <a:cubicBezTo>
                        <a:pt x="1103" y="1"/>
                        <a:pt x="0" y="1104"/>
                        <a:pt x="0" y="2427"/>
                      </a:cubicBezTo>
                      <a:cubicBezTo>
                        <a:pt x="0" y="3025"/>
                        <a:pt x="190" y="3530"/>
                        <a:pt x="536" y="3971"/>
                      </a:cubicBezTo>
                      <a:cubicBezTo>
                        <a:pt x="820" y="3624"/>
                        <a:pt x="1103" y="3309"/>
                        <a:pt x="1481" y="3057"/>
                      </a:cubicBezTo>
                      <a:cubicBezTo>
                        <a:pt x="1261" y="2805"/>
                        <a:pt x="1103" y="2458"/>
                        <a:pt x="1103" y="2112"/>
                      </a:cubicBezTo>
                      <a:cubicBezTo>
                        <a:pt x="1103" y="1356"/>
                        <a:pt x="1733" y="726"/>
                        <a:pt x="2489" y="726"/>
                      </a:cubicBezTo>
                      <a:cubicBezTo>
                        <a:pt x="3214" y="726"/>
                        <a:pt x="3844" y="1356"/>
                        <a:pt x="3844" y="2112"/>
                      </a:cubicBezTo>
                      <a:cubicBezTo>
                        <a:pt x="3844" y="2458"/>
                        <a:pt x="3687" y="2805"/>
                        <a:pt x="3466" y="3057"/>
                      </a:cubicBezTo>
                      <a:cubicBezTo>
                        <a:pt x="3844" y="3246"/>
                        <a:pt x="4128" y="3561"/>
                        <a:pt x="4317" y="3971"/>
                      </a:cubicBezTo>
                      <a:cubicBezTo>
                        <a:pt x="4695" y="3530"/>
                        <a:pt x="4884" y="3025"/>
                        <a:pt x="4884" y="2427"/>
                      </a:cubicBezTo>
                      <a:cubicBezTo>
                        <a:pt x="4884" y="1104"/>
                        <a:pt x="3781" y="1"/>
                        <a:pt x="2426"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8997;p68">
                  <a:extLst>
                    <a:ext uri="{FF2B5EF4-FFF2-40B4-BE49-F238E27FC236}">
                      <a16:creationId xmlns:a16="http://schemas.microsoft.com/office/drawing/2014/main" id="{A86D52A8-150E-2D43-91EF-A8B9008D5CEE}"/>
                    </a:ext>
                  </a:extLst>
                </p:cNvPr>
                <p:cNvSpPr/>
                <p:nvPr/>
              </p:nvSpPr>
              <p:spPr>
                <a:xfrm>
                  <a:off x="129950" y="105150"/>
                  <a:ext cx="35475" cy="35475"/>
                </a:xfrm>
                <a:custGeom>
                  <a:avLst/>
                  <a:gdLst/>
                  <a:ahLst/>
                  <a:cxnLst/>
                  <a:rect l="l" t="t" r="r" b="b"/>
                  <a:pathLst>
                    <a:path w="1419" h="1419" extrusionOk="0">
                      <a:moveTo>
                        <a:pt x="725" y="1"/>
                      </a:moveTo>
                      <a:cubicBezTo>
                        <a:pt x="316" y="1"/>
                        <a:pt x="1" y="316"/>
                        <a:pt x="1" y="694"/>
                      </a:cubicBezTo>
                      <a:cubicBezTo>
                        <a:pt x="1" y="1103"/>
                        <a:pt x="316" y="1418"/>
                        <a:pt x="725" y="1418"/>
                      </a:cubicBezTo>
                      <a:cubicBezTo>
                        <a:pt x="1103" y="1418"/>
                        <a:pt x="1418" y="1103"/>
                        <a:pt x="1418" y="694"/>
                      </a:cubicBezTo>
                      <a:cubicBezTo>
                        <a:pt x="1418" y="316"/>
                        <a:pt x="1103" y="1"/>
                        <a:pt x="725" y="1"/>
                      </a:cubicBezTo>
                      <a:close/>
                    </a:path>
                  </a:pathLst>
                </a:custGeom>
                <a:grp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Google Shape;8998;p68">
                  <a:extLst>
                    <a:ext uri="{FF2B5EF4-FFF2-40B4-BE49-F238E27FC236}">
                      <a16:creationId xmlns:a16="http://schemas.microsoft.com/office/drawing/2014/main" id="{CA90C679-B0D4-83F4-150B-60FD9E86A026}"/>
                    </a:ext>
                  </a:extLst>
                </p:cNvPr>
                <p:cNvSpPr/>
                <p:nvPr/>
              </p:nvSpPr>
              <p:spPr>
                <a:xfrm>
                  <a:off x="18125" y="0"/>
                  <a:ext cx="259150" cy="261125"/>
                </a:xfrm>
                <a:custGeom>
                  <a:avLst/>
                  <a:gdLst/>
                  <a:ahLst/>
                  <a:cxnLst/>
                  <a:rect l="l" t="t" r="r" b="b"/>
                  <a:pathLst>
                    <a:path w="10366" h="10445" extrusionOk="0">
                      <a:moveTo>
                        <a:pt x="5198" y="2159"/>
                      </a:moveTo>
                      <a:cubicBezTo>
                        <a:pt x="6931" y="2159"/>
                        <a:pt x="8286" y="3514"/>
                        <a:pt x="8286" y="5246"/>
                      </a:cubicBezTo>
                      <a:cubicBezTo>
                        <a:pt x="8286" y="6916"/>
                        <a:pt x="6931" y="8365"/>
                        <a:pt x="5198" y="8365"/>
                      </a:cubicBezTo>
                      <a:cubicBezTo>
                        <a:pt x="3340" y="8365"/>
                        <a:pt x="2079" y="6822"/>
                        <a:pt x="2079" y="5246"/>
                      </a:cubicBezTo>
                      <a:cubicBezTo>
                        <a:pt x="2079" y="3514"/>
                        <a:pt x="3497" y="2159"/>
                        <a:pt x="5198" y="2159"/>
                      </a:cubicBezTo>
                      <a:close/>
                      <a:moveTo>
                        <a:pt x="5167" y="1"/>
                      </a:moveTo>
                      <a:cubicBezTo>
                        <a:pt x="5088" y="1"/>
                        <a:pt x="5009" y="17"/>
                        <a:pt x="4946" y="48"/>
                      </a:cubicBezTo>
                      <a:lnTo>
                        <a:pt x="4001" y="836"/>
                      </a:lnTo>
                      <a:lnTo>
                        <a:pt x="2773" y="678"/>
                      </a:lnTo>
                      <a:cubicBezTo>
                        <a:pt x="2756" y="675"/>
                        <a:pt x="2739" y="673"/>
                        <a:pt x="2723" y="673"/>
                      </a:cubicBezTo>
                      <a:cubicBezTo>
                        <a:pt x="2583" y="673"/>
                        <a:pt x="2454" y="786"/>
                        <a:pt x="2426" y="899"/>
                      </a:cubicBezTo>
                      <a:lnTo>
                        <a:pt x="1953" y="2033"/>
                      </a:lnTo>
                      <a:lnTo>
                        <a:pt x="819" y="2505"/>
                      </a:lnTo>
                      <a:cubicBezTo>
                        <a:pt x="662" y="2568"/>
                        <a:pt x="567" y="2694"/>
                        <a:pt x="630" y="2852"/>
                      </a:cubicBezTo>
                      <a:lnTo>
                        <a:pt x="788" y="4081"/>
                      </a:lnTo>
                      <a:lnTo>
                        <a:pt x="32" y="5026"/>
                      </a:lnTo>
                      <a:cubicBezTo>
                        <a:pt x="0" y="5183"/>
                        <a:pt x="0" y="5341"/>
                        <a:pt x="63" y="5467"/>
                      </a:cubicBezTo>
                      <a:lnTo>
                        <a:pt x="819" y="6381"/>
                      </a:lnTo>
                      <a:lnTo>
                        <a:pt x="662" y="7609"/>
                      </a:lnTo>
                      <a:cubicBezTo>
                        <a:pt x="630" y="7767"/>
                        <a:pt x="725" y="7924"/>
                        <a:pt x="851" y="7956"/>
                      </a:cubicBezTo>
                      <a:lnTo>
                        <a:pt x="1985" y="8428"/>
                      </a:lnTo>
                      <a:lnTo>
                        <a:pt x="2457" y="9594"/>
                      </a:lnTo>
                      <a:cubicBezTo>
                        <a:pt x="2536" y="9725"/>
                        <a:pt x="2637" y="9791"/>
                        <a:pt x="2741" y="9791"/>
                      </a:cubicBezTo>
                      <a:cubicBezTo>
                        <a:pt x="2762" y="9791"/>
                        <a:pt x="2783" y="9788"/>
                        <a:pt x="2804" y="9783"/>
                      </a:cubicBezTo>
                      <a:lnTo>
                        <a:pt x="4033" y="9626"/>
                      </a:lnTo>
                      <a:lnTo>
                        <a:pt x="4978" y="10382"/>
                      </a:lnTo>
                      <a:cubicBezTo>
                        <a:pt x="5072" y="10413"/>
                        <a:pt x="5104" y="10445"/>
                        <a:pt x="5167" y="10445"/>
                      </a:cubicBezTo>
                      <a:cubicBezTo>
                        <a:pt x="5261" y="10445"/>
                        <a:pt x="5324" y="10413"/>
                        <a:pt x="5387" y="10382"/>
                      </a:cubicBezTo>
                      <a:lnTo>
                        <a:pt x="6333" y="9626"/>
                      </a:lnTo>
                      <a:lnTo>
                        <a:pt x="7530" y="9783"/>
                      </a:lnTo>
                      <a:cubicBezTo>
                        <a:pt x="7687" y="9783"/>
                        <a:pt x="7876" y="9689"/>
                        <a:pt x="7908" y="9594"/>
                      </a:cubicBezTo>
                      <a:lnTo>
                        <a:pt x="8380" y="8428"/>
                      </a:lnTo>
                      <a:lnTo>
                        <a:pt x="9515" y="7956"/>
                      </a:lnTo>
                      <a:cubicBezTo>
                        <a:pt x="9672" y="7893"/>
                        <a:pt x="9735" y="7767"/>
                        <a:pt x="9704" y="7609"/>
                      </a:cubicBezTo>
                      <a:lnTo>
                        <a:pt x="9546" y="6381"/>
                      </a:lnTo>
                      <a:lnTo>
                        <a:pt x="10302" y="5467"/>
                      </a:lnTo>
                      <a:cubicBezTo>
                        <a:pt x="10365" y="5341"/>
                        <a:pt x="10365" y="5120"/>
                        <a:pt x="10302" y="5026"/>
                      </a:cubicBezTo>
                      <a:lnTo>
                        <a:pt x="9546" y="4081"/>
                      </a:lnTo>
                      <a:lnTo>
                        <a:pt x="9704" y="2852"/>
                      </a:lnTo>
                      <a:cubicBezTo>
                        <a:pt x="9735" y="2694"/>
                        <a:pt x="9641" y="2537"/>
                        <a:pt x="9515" y="2505"/>
                      </a:cubicBezTo>
                      <a:lnTo>
                        <a:pt x="8380" y="2033"/>
                      </a:lnTo>
                      <a:lnTo>
                        <a:pt x="7908" y="899"/>
                      </a:lnTo>
                      <a:cubicBezTo>
                        <a:pt x="7826" y="762"/>
                        <a:pt x="7719" y="672"/>
                        <a:pt x="7589" y="672"/>
                      </a:cubicBezTo>
                      <a:cubicBezTo>
                        <a:pt x="7570" y="672"/>
                        <a:pt x="7550" y="674"/>
                        <a:pt x="7530" y="678"/>
                      </a:cubicBezTo>
                      <a:lnTo>
                        <a:pt x="6333" y="836"/>
                      </a:lnTo>
                      <a:lnTo>
                        <a:pt x="5387" y="48"/>
                      </a:lnTo>
                      <a:cubicBezTo>
                        <a:pt x="5324" y="17"/>
                        <a:pt x="5246" y="1"/>
                        <a:pt x="5167"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Google Shape;8999;p68">
                  <a:extLst>
                    <a:ext uri="{FF2B5EF4-FFF2-40B4-BE49-F238E27FC236}">
                      <a16:creationId xmlns:a16="http://schemas.microsoft.com/office/drawing/2014/main" id="{7CCCB98C-C0CD-CB05-E2C4-B322B55EFAE2}"/>
                    </a:ext>
                  </a:extLst>
                </p:cNvPr>
                <p:cNvSpPr/>
                <p:nvPr/>
              </p:nvSpPr>
              <p:spPr>
                <a:xfrm>
                  <a:off x="114200" y="157150"/>
                  <a:ext cx="66975" cy="34675"/>
                </a:xfrm>
                <a:custGeom>
                  <a:avLst/>
                  <a:gdLst/>
                  <a:ahLst/>
                  <a:cxnLst/>
                  <a:rect l="l" t="t" r="r" b="b"/>
                  <a:pathLst>
                    <a:path w="2679" h="1387" extrusionOk="0">
                      <a:moveTo>
                        <a:pt x="1355" y="0"/>
                      </a:moveTo>
                      <a:cubicBezTo>
                        <a:pt x="725" y="0"/>
                        <a:pt x="190" y="441"/>
                        <a:pt x="1" y="977"/>
                      </a:cubicBezTo>
                      <a:cubicBezTo>
                        <a:pt x="410" y="1229"/>
                        <a:pt x="820" y="1386"/>
                        <a:pt x="1355" y="1386"/>
                      </a:cubicBezTo>
                      <a:cubicBezTo>
                        <a:pt x="1859" y="1386"/>
                        <a:pt x="2301" y="1229"/>
                        <a:pt x="2679" y="977"/>
                      </a:cubicBezTo>
                      <a:cubicBezTo>
                        <a:pt x="2521" y="410"/>
                        <a:pt x="1985" y="0"/>
                        <a:pt x="1355" y="0"/>
                      </a:cubicBezTo>
                      <a:close/>
                    </a:path>
                  </a:pathLst>
                </a:custGeom>
                <a:grp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9000;p68">
                  <a:extLst>
                    <a:ext uri="{FF2B5EF4-FFF2-40B4-BE49-F238E27FC236}">
                      <a16:creationId xmlns:a16="http://schemas.microsoft.com/office/drawing/2014/main" id="{D1393B12-11C1-C7C7-A086-2C4FE21DB70B}"/>
                    </a:ext>
                  </a:extLst>
                </p:cNvPr>
                <p:cNvSpPr/>
                <p:nvPr/>
              </p:nvSpPr>
              <p:spPr>
                <a:xfrm>
                  <a:off x="200850" y="208325"/>
                  <a:ext cx="95325" cy="86975"/>
                </a:xfrm>
                <a:custGeom>
                  <a:avLst/>
                  <a:gdLst/>
                  <a:ahLst/>
                  <a:cxnLst/>
                  <a:rect l="l" t="t" r="r" b="b"/>
                  <a:pathLst>
                    <a:path w="3813" h="3479" extrusionOk="0">
                      <a:moveTo>
                        <a:pt x="2867" y="1"/>
                      </a:moveTo>
                      <a:cubicBezTo>
                        <a:pt x="2741" y="127"/>
                        <a:pt x="2647" y="221"/>
                        <a:pt x="2489" y="284"/>
                      </a:cubicBezTo>
                      <a:lnTo>
                        <a:pt x="1607" y="631"/>
                      </a:lnTo>
                      <a:lnTo>
                        <a:pt x="1260" y="1482"/>
                      </a:lnTo>
                      <a:cubicBezTo>
                        <a:pt x="1103" y="1891"/>
                        <a:pt x="693" y="2112"/>
                        <a:pt x="284" y="2112"/>
                      </a:cubicBezTo>
                      <a:lnTo>
                        <a:pt x="158" y="2112"/>
                      </a:lnTo>
                      <a:lnTo>
                        <a:pt x="0" y="2080"/>
                      </a:lnTo>
                      <a:lnTo>
                        <a:pt x="1166" y="3372"/>
                      </a:lnTo>
                      <a:cubicBezTo>
                        <a:pt x="1237" y="3443"/>
                        <a:pt x="1343" y="3478"/>
                        <a:pt x="1445" y="3478"/>
                      </a:cubicBezTo>
                      <a:cubicBezTo>
                        <a:pt x="1479" y="3478"/>
                        <a:pt x="1512" y="3474"/>
                        <a:pt x="1544" y="3466"/>
                      </a:cubicBezTo>
                      <a:cubicBezTo>
                        <a:pt x="1638" y="3403"/>
                        <a:pt x="1764" y="3340"/>
                        <a:pt x="1764" y="3183"/>
                      </a:cubicBezTo>
                      <a:lnTo>
                        <a:pt x="2080" y="1639"/>
                      </a:lnTo>
                      <a:lnTo>
                        <a:pt x="3497" y="1324"/>
                      </a:lnTo>
                      <a:cubicBezTo>
                        <a:pt x="3532" y="1338"/>
                        <a:pt x="3563" y="1344"/>
                        <a:pt x="3592" y="1344"/>
                      </a:cubicBezTo>
                      <a:cubicBezTo>
                        <a:pt x="3693" y="1344"/>
                        <a:pt x="3756" y="1265"/>
                        <a:pt x="3781" y="1167"/>
                      </a:cubicBezTo>
                      <a:cubicBezTo>
                        <a:pt x="3812" y="1072"/>
                        <a:pt x="3781" y="946"/>
                        <a:pt x="3686" y="820"/>
                      </a:cubicBezTo>
                      <a:lnTo>
                        <a:pt x="2867" y="1"/>
                      </a:ln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9001;p68">
                  <a:extLst>
                    <a:ext uri="{FF2B5EF4-FFF2-40B4-BE49-F238E27FC236}">
                      <a16:creationId xmlns:a16="http://schemas.microsoft.com/office/drawing/2014/main" id="{54A7A20A-D7E2-D8ED-B030-63086FE347D6}"/>
                    </a:ext>
                  </a:extLst>
                </p:cNvPr>
                <p:cNvSpPr/>
                <p:nvPr/>
              </p:nvSpPr>
              <p:spPr>
                <a:xfrm>
                  <a:off x="0" y="209900"/>
                  <a:ext cx="95325" cy="87325"/>
                </a:xfrm>
                <a:custGeom>
                  <a:avLst/>
                  <a:gdLst/>
                  <a:ahLst/>
                  <a:cxnLst/>
                  <a:rect l="l" t="t" r="r" b="b"/>
                  <a:pathLst>
                    <a:path w="3813" h="3493" extrusionOk="0">
                      <a:moveTo>
                        <a:pt x="946" y="1"/>
                      </a:moveTo>
                      <a:lnTo>
                        <a:pt x="126" y="851"/>
                      </a:lnTo>
                      <a:cubicBezTo>
                        <a:pt x="0" y="851"/>
                        <a:pt x="0" y="1009"/>
                        <a:pt x="32" y="1104"/>
                      </a:cubicBezTo>
                      <a:cubicBezTo>
                        <a:pt x="95" y="1230"/>
                        <a:pt x="158" y="1324"/>
                        <a:pt x="315" y="1356"/>
                      </a:cubicBezTo>
                      <a:lnTo>
                        <a:pt x="1733" y="1671"/>
                      </a:lnTo>
                      <a:lnTo>
                        <a:pt x="2048" y="3214"/>
                      </a:lnTo>
                      <a:cubicBezTo>
                        <a:pt x="2080" y="3309"/>
                        <a:pt x="2174" y="3435"/>
                        <a:pt x="2300" y="3466"/>
                      </a:cubicBezTo>
                      <a:cubicBezTo>
                        <a:pt x="2328" y="3485"/>
                        <a:pt x="2361" y="3492"/>
                        <a:pt x="2396" y="3492"/>
                      </a:cubicBezTo>
                      <a:cubicBezTo>
                        <a:pt x="2482" y="3492"/>
                        <a:pt x="2580" y="3448"/>
                        <a:pt x="2647" y="3403"/>
                      </a:cubicBezTo>
                      <a:lnTo>
                        <a:pt x="3813" y="2112"/>
                      </a:lnTo>
                      <a:lnTo>
                        <a:pt x="3813" y="2112"/>
                      </a:lnTo>
                      <a:lnTo>
                        <a:pt x="3624" y="2143"/>
                      </a:lnTo>
                      <a:lnTo>
                        <a:pt x="3561" y="2143"/>
                      </a:lnTo>
                      <a:cubicBezTo>
                        <a:pt x="3119" y="2143"/>
                        <a:pt x="2773" y="1891"/>
                        <a:pt x="2552" y="1513"/>
                      </a:cubicBezTo>
                      <a:lnTo>
                        <a:pt x="2206" y="631"/>
                      </a:lnTo>
                      <a:lnTo>
                        <a:pt x="1355" y="284"/>
                      </a:lnTo>
                      <a:cubicBezTo>
                        <a:pt x="1198" y="221"/>
                        <a:pt x="1072" y="127"/>
                        <a:pt x="946"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78" name="Slide Number Placeholder 5">
            <a:extLst>
              <a:ext uri="{FF2B5EF4-FFF2-40B4-BE49-F238E27FC236}">
                <a16:creationId xmlns:a16="http://schemas.microsoft.com/office/drawing/2014/main" id="{9064D42A-ECA3-ED62-4D73-F4BB994862A6}"/>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0B0004020202020204" pitchFamily="34" charset="0"/>
                <a:ea typeface="+mn-ea"/>
                <a:cs typeface="+mn-cs"/>
              </a:rPr>
              <a:t>Safal Partners © 2025</a:t>
            </a:r>
          </a:p>
        </p:txBody>
      </p:sp>
    </p:spTree>
    <p:extLst>
      <p:ext uri="{BB962C8B-B14F-4D97-AF65-F5344CB8AC3E}">
        <p14:creationId xmlns:p14="http://schemas.microsoft.com/office/powerpoint/2010/main" val="3702114511"/>
      </p:ext>
    </p:extLst>
  </p:cSld>
  <p:clrMapOvr>
    <a:masterClrMapping/>
  </p:clrMapOvr>
</p:sld>
</file>

<file path=ppt/theme/theme1.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D65DFDB39333340A6C821E1EFAF7E53" ma:contentTypeVersion="17" ma:contentTypeDescription="Create a new document." ma:contentTypeScope="" ma:versionID="3ac759074c6a86585099b25e885aa940">
  <xsd:schema xmlns:xsd="http://www.w3.org/2001/XMLSchema" xmlns:xs="http://www.w3.org/2001/XMLSchema" xmlns:p="http://schemas.microsoft.com/office/2006/metadata/properties" xmlns:ns2="2f00f82b-dce9-458f-ab1d-1c5fd145e219" xmlns:ns3="4cd59d27-ca2b-4708-b9c7-7fa281384922" targetNamespace="http://schemas.microsoft.com/office/2006/metadata/properties" ma:root="true" ma:fieldsID="3663b68fabe1147433f80d2870c2f93c" ns2:_="" ns3:_="">
    <xsd:import namespace="2f00f82b-dce9-458f-ab1d-1c5fd145e219"/>
    <xsd:import namespace="4cd59d27-ca2b-4708-b9c7-7fa28138492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_Flow_SignoffStatus" minOccurs="0"/>
                <xsd:element ref="ns2:ClassificationLeve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00f82b-dce9-458f-ab1d-1c5fd145e2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340efca0-e4bb-4e8d-9d61-7e4cbb849eb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_Flow_SignoffStatus" ma:index="22" nillable="true" ma:displayName="Sign-off status" ma:internalName="Sign_x002d_off_x0020_status">
      <xsd:simpleType>
        <xsd:restriction base="dms:Text"/>
      </xsd:simpleType>
    </xsd:element>
    <xsd:element name="ClassificationLevel" ma:index="23" nillable="true" ma:displayName="Classification Level" ma:format="Dropdown" ma:internalName="ClassificationLevel">
      <xsd:simpleType>
        <xsd:restriction base="dms:Text">
          <xsd:maxLength value="255"/>
        </xsd:restriction>
      </xsd:simpleType>
    </xsd:element>
    <xsd:element name="MediaServiceLocation" ma:index="24"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cd59d27-ca2b-4708-b9c7-7fa28138492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87ad012-c776-41ed-a0f8-f6cf97c34fbd}" ma:internalName="TaxCatchAll" ma:showField="CatchAllData" ma:web="4cd59d27-ca2b-4708-b9c7-7fa28138492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Flow_SignoffStatus xmlns="2f00f82b-dce9-458f-ab1d-1c5fd145e219" xsi:nil="true"/>
    <TaxCatchAll xmlns="4cd59d27-ca2b-4708-b9c7-7fa281384922" xsi:nil="true"/>
    <ClassificationLevel xmlns="2f00f82b-dce9-458f-ab1d-1c5fd145e219" xsi:nil="true"/>
    <lcf76f155ced4ddcb4097134ff3c332f xmlns="2f00f82b-dce9-458f-ab1d-1c5fd145e21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6ED1DC5-80C6-4694-8E24-42E6A42EAB4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00f82b-dce9-458f-ab1d-1c5fd145e219"/>
    <ds:schemaRef ds:uri="4cd59d27-ca2b-4708-b9c7-7fa2813849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B789E5F-C54B-40C9-83E2-7FB2C396746E}">
  <ds:schemaRefs>
    <ds:schemaRef ds:uri="http://schemas.microsoft.com/office/2006/documentManagement/types"/>
    <ds:schemaRef ds:uri="http://purl.org/dc/elements/1.1/"/>
    <ds:schemaRef ds:uri="http://purl.org/dc/dcmitype/"/>
    <ds:schemaRef ds:uri="http://www.w3.org/XML/1998/namespace"/>
    <ds:schemaRef ds:uri="http://purl.org/dc/terms/"/>
    <ds:schemaRef ds:uri="2f00f82b-dce9-458f-ab1d-1c5fd145e219"/>
    <ds:schemaRef ds:uri="http://schemas.microsoft.com/office/infopath/2007/PartnerControls"/>
    <ds:schemaRef ds:uri="http://schemas.openxmlformats.org/package/2006/metadata/core-properties"/>
    <ds:schemaRef ds:uri="4cd59d27-ca2b-4708-b9c7-7fa281384922"/>
    <ds:schemaRef ds:uri="http://schemas.microsoft.com/office/2006/metadata/properties"/>
  </ds:schemaRefs>
</ds:datastoreItem>
</file>

<file path=customXml/itemProps3.xml><?xml version="1.0" encoding="utf-8"?>
<ds:datastoreItem xmlns:ds="http://schemas.openxmlformats.org/officeDocument/2006/customXml" ds:itemID="{E6810E70-F770-45E5-BF56-B655A0711B1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TotalTime>
  <Words>1114</Words>
  <Application>Microsoft Office PowerPoint</Application>
  <PresentationFormat>Widescreen</PresentationFormat>
  <Paragraphs>148</Paragraphs>
  <Slides>23</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Aptos</vt:lpstr>
      <vt:lpstr>Arial</vt:lpstr>
      <vt:lpstr>Calibri</vt:lpstr>
      <vt:lpstr>Poppins</vt:lpstr>
      <vt:lpstr>Segoe UI</vt:lpstr>
      <vt:lpstr>Wingdings</vt:lpstr>
      <vt:lpstr>Wingdings 2</vt:lpstr>
      <vt:lpstr>6_Office Theme</vt:lpstr>
      <vt:lpstr>Office Hours: Equipping Chambers of Commerce to Engage in Registered Apprenticeship</vt:lpstr>
      <vt:lpstr>Presenters</vt:lpstr>
      <vt:lpstr>Center of Excellence Overview</vt:lpstr>
      <vt:lpstr>Welcome and Agenda</vt:lpstr>
      <vt:lpstr>Getting to Know You</vt:lpstr>
      <vt:lpstr>An Overview of Registered Apprenticeship</vt:lpstr>
      <vt:lpstr>Registered Apprenticeship</vt:lpstr>
      <vt:lpstr>Spans All Sectors</vt:lpstr>
      <vt:lpstr>Five Core Components of Apprenticeship</vt:lpstr>
      <vt:lpstr>Key Organizational Apprenticeship Roles</vt:lpstr>
      <vt:lpstr>Benefits of Registered Apprenticeship</vt:lpstr>
      <vt:lpstr>Noteworthy Chambers</vt:lpstr>
      <vt:lpstr>German-American Chamber of Commerce</vt:lpstr>
      <vt:lpstr>Kentucky Chamber Foundation</vt:lpstr>
      <vt:lpstr>Charleston Metro Chamber of Commerce</vt:lpstr>
      <vt:lpstr>Greater Cleveland Partnership</vt:lpstr>
      <vt:lpstr>How Can  You Get Involved</vt:lpstr>
      <vt:lpstr>What Role Do or Could You Play in RA?</vt:lpstr>
      <vt:lpstr>Key Actions to Progress Forward</vt:lpstr>
      <vt:lpstr>Questions and Discussion</vt:lpstr>
      <vt:lpstr>No-Cost Resources</vt:lpstr>
      <vt:lpstr>Become a Center Partner</vt:lpstr>
      <vt:lpstr>Email us your questions at RA_COE@SafalPartners.com</vt:lpstr>
    </vt:vector>
  </TitlesOfParts>
  <Manager>Judy Blanchard, Jana Bauer</Manager>
  <Company>Safal Partners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March Webinar Office Hours Equipping Chambers of Commerce to Engage in RA</dc:title>
  <dc:subject>RA, Chambers of Commerce</dc:subject>
  <dc:creator>Lauren Fraulo, Alan Dodkowitz, Jeremy Faulkner, Nicole Bentley</dc:creator>
  <cp:keywords>chambers of commerce, registered apprenticeship</cp:keywords>
  <cp:lastModifiedBy>Colleen Beck</cp:lastModifiedBy>
  <cp:revision>2</cp:revision>
  <dcterms:created xsi:type="dcterms:W3CDTF">2025-04-02T14:50:40Z</dcterms:created>
  <dcterms:modified xsi:type="dcterms:W3CDTF">2025-04-02T17:12:03Z</dcterms:modified>
  <cp:category>chambers of commerce, registered apprenticeship</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0x010100FD65DFDB39333340A6C821E1EFAF7E53</vt:lpwstr>
  </property>
</Properties>
</file>