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sldIdLst>
    <p:sldId id="256" r:id="rId5"/>
    <p:sldId id="264" r:id="rId6"/>
    <p:sldId id="1709" r:id="rId7"/>
    <p:sldId id="1737" r:id="rId8"/>
    <p:sldId id="1741" r:id="rId9"/>
    <p:sldId id="1754" r:id="rId10"/>
    <p:sldId id="1750" r:id="rId11"/>
    <p:sldId id="1749" r:id="rId12"/>
    <p:sldId id="262" r:id="rId13"/>
    <p:sldId id="258" r:id="rId14"/>
    <p:sldId id="261" r:id="rId15"/>
    <p:sldId id="1753" r:id="rId16"/>
    <p:sldId id="1739" r:id="rId17"/>
    <p:sldId id="1740" r:id="rId18"/>
    <p:sldId id="1743" r:id="rId19"/>
    <p:sldId id="1745" r:id="rId20"/>
    <p:sldId id="1746" r:id="rId21"/>
    <p:sldId id="263" r:id="rId22"/>
    <p:sldId id="1747" r:id="rId23"/>
    <p:sldId id="1748" r:id="rId24"/>
    <p:sldId id="1742" r:id="rId25"/>
    <p:sldId id="1137" r:id="rId26"/>
    <p:sldId id="1744" r:id="rId27"/>
    <p:sldId id="1755" r:id="rId28"/>
    <p:sldId id="1752" r:id="rId29"/>
    <p:sldId id="270" r:id="rId30"/>
    <p:sldId id="1736" r:id="rId31"/>
    <p:sldId id="25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59C752-2525-71CB-7807-7B9AB669AB9E}" name="Clare Vanderpool" initials="CV" userId="S::clare.vanderpool@safalpartners.com::e960daf4-3a69-4cc2-9c12-e5ed686c0160" providerId="AD"/>
  <p188:author id="{6C9E338E-3575-D922-8638-DBB3198D8DE7}" name="Katie Adams" initials="KA" userId="S::Katie.Adams@safalpartners.com::9f2e6d00-44bd-4c75-9c75-d813f6b933da" providerId="AD"/>
  <p188:author id="{F5CDE29B-3EFC-D5BE-8DDE-F756FF4E4250}" name="Jana Bauer" initials="JB" userId="S::jana.bauer@safalpartners.com::f18a3f3c-4c69-4a10-b4b6-ac99762a0cf5" providerId="AD"/>
  <p188:author id="{CE21EBCB-E5FB-F1E1-A17D-C1C739217AFE}" name="Katie Adams" initials="KA" userId="S::katie.adams@safalpartners.com::9f2e6d00-44bd-4c75-9c75-d813f6b933da" providerId="AD"/>
  <p188:author id="{BEA4BADA-3A62-75E9-1149-3637B0CB55BB}" name="Fleet, Abby" initials="FA" userId="S::afleet@bcm.edu::c878d58f-c565-41dc-a684-9d168b397a3f" providerId="AD"/>
  <p188:author id="{99D8F1DF-9179-D62F-B323-FB64596310B0}" name="Jennifer Cowns" initials="JC" userId="S::jennifer.cowns@safalpartners.com::c8959f4d-51a8-4bd9-b274-b156c9774b25" providerId="AD"/>
  <p188:author id="{8885EAF5-A2DF-7948-9D26-6EB82AE714C3}" name="Colleen Beck" initials="CB" userId="S::colleen.beck@safalpartners.com::ba75c042-afab-452f-9300-eeb2d9ca8f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15E"/>
    <a:srgbClr val="FAAB1C"/>
    <a:srgbClr val="009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A1124B-277F-4E16-E590-40BBD78AD0DE}" v="1" dt="2025-03-10T21:07:36.3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1" autoAdjust="0"/>
    <p:restoredTop sz="86469" autoAdjust="0"/>
  </p:normalViewPr>
  <p:slideViewPr>
    <p:cSldViewPr snapToGrid="0">
      <p:cViewPr varScale="1">
        <p:scale>
          <a:sx n="85" d="100"/>
          <a:sy n="85" d="100"/>
        </p:scale>
        <p:origin x="72" y="236"/>
      </p:cViewPr>
      <p:guideLst/>
    </p:cSldViewPr>
  </p:slideViewPr>
  <p:outlineViewPr>
    <p:cViewPr>
      <p:scale>
        <a:sx n="33" d="100"/>
        <a:sy n="33" d="100"/>
      </p:scale>
      <p:origin x="0" y="-17539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75E80-5214-4D9F-9836-139C1E5E55DE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B9C84-A7DA-45F9-846D-9152DECA8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8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10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68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1C1EC-2BD9-457A-BD86-BA41BC7C81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43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81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92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Montserrat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96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Montserrat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99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83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58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40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46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66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372057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19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02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77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29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02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51728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2521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49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594874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26866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0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09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09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Network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Be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840345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302389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0091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2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2" r:id="rId5"/>
    <p:sldLayoutId id="2147483654" r:id="rId6"/>
    <p:sldLayoutId id="2147483655" r:id="rId7"/>
    <p:sldLayoutId id="2147483663" r:id="rId8"/>
    <p:sldLayoutId id="2147483660" r:id="rId9"/>
    <p:sldLayoutId id="2147483661" r:id="rId10"/>
    <p:sldLayoutId id="2147483656" r:id="rId11"/>
    <p:sldLayoutId id="2147483657" r:id="rId12"/>
    <p:sldLayoutId id="2147483658" r:id="rId13"/>
    <p:sldLayoutId id="2147483659" r:id="rId14"/>
    <p:sldLayoutId id="2147483664" r:id="rId15"/>
    <p:sldLayoutId id="2147483665" r:id="rId16"/>
    <p:sldLayoutId id="21474836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hyperlink" Target="https://dolcoe.safalapps.com/" TargetMode="Externa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5F7B2-4157-4F4B-D77B-9FC1F9FD6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575" y="1397285"/>
            <a:ext cx="9133726" cy="1489897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Braiding Grants and Workforce Funding for Apprenticeship Supportive 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EF6B4-FE5D-D4CA-A718-E5FAB3D59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7494" y="5106988"/>
            <a:ext cx="3219495" cy="439797"/>
          </a:xfrm>
        </p:spPr>
        <p:txBody>
          <a:bodyPr/>
          <a:lstStyle/>
          <a:p>
            <a:r>
              <a:rPr lang="en-US"/>
              <a:t>November 30, 2023</a:t>
            </a:r>
          </a:p>
        </p:txBody>
      </p:sp>
    </p:spTree>
    <p:extLst>
      <p:ext uri="{BB962C8B-B14F-4D97-AF65-F5344CB8AC3E}">
        <p14:creationId xmlns:p14="http://schemas.microsoft.com/office/powerpoint/2010/main" val="86813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CCBB95-B87A-49FA-7B9B-39A4FA3F7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>
                <a:latin typeface="Montserrat"/>
              </a:rPr>
              <a:t>WIOA - Out of School Youth (Ages 16-24)</a:t>
            </a:r>
            <a:endParaRPr lang="en-US" sz="3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B75888-0280-73E0-9F9F-2504C70FAA73}"/>
              </a:ext>
            </a:extLst>
          </p:cNvPr>
          <p:cNvSpPr txBox="1"/>
          <p:nvPr/>
        </p:nvSpPr>
        <p:spPr>
          <a:xfrm>
            <a:off x="1427676" y="1647140"/>
            <a:ext cx="4177476" cy="523220"/>
          </a:xfrm>
          <a:prstGeom prst="rect">
            <a:avLst/>
          </a:prstGeom>
          <a:noFill/>
          <a:ln w="38100">
            <a:solidFill>
              <a:srgbClr val="00015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Montserrat Medium" panose="00000600000000000000" pitchFamily="2" charset="0"/>
              </a:rPr>
              <a:t>Eligibility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9FD86A-1170-B7BC-C716-F11C36477901}"/>
              </a:ext>
            </a:extLst>
          </p:cNvPr>
          <p:cNvSpPr txBox="1"/>
          <p:nvPr/>
        </p:nvSpPr>
        <p:spPr>
          <a:xfrm>
            <a:off x="6586848" y="1659715"/>
            <a:ext cx="4177476" cy="523220"/>
          </a:xfrm>
          <a:prstGeom prst="rect">
            <a:avLst/>
          </a:prstGeom>
          <a:noFill/>
          <a:ln w="38100">
            <a:solidFill>
              <a:srgbClr val="00015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Montserrat Medium" panose="00000600000000000000" pitchFamily="2" charset="0"/>
              </a:rPr>
              <a:t>Funding Sources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36AD27-B6B3-B044-09A3-3CA576989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676" y="2182935"/>
            <a:ext cx="4177476" cy="3111948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en-US"/>
              <a:t>Age: 16-24</a:t>
            </a:r>
          </a:p>
          <a:p>
            <a:pPr lvl="1"/>
            <a:r>
              <a:rPr lang="en-US"/>
              <a:t>Not attending school </a:t>
            </a:r>
          </a:p>
          <a:p>
            <a:pPr lvl="1"/>
            <a:r>
              <a:rPr lang="en-US"/>
              <a:t>One or more barriers to employment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0F1A201-CF6A-B831-86AA-770DC1EA42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6848" y="2182935"/>
            <a:ext cx="4177476" cy="3085331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</a:pPr>
            <a:r>
              <a:rPr lang="en-US"/>
              <a:t>Occupational Skills Training</a:t>
            </a:r>
          </a:p>
          <a:p>
            <a:pPr lvl="1"/>
            <a:r>
              <a:rPr lang="en-US"/>
              <a:t>Related Instruction (RI) tuition</a:t>
            </a:r>
          </a:p>
          <a:p>
            <a:pPr lvl="1"/>
            <a:r>
              <a:rPr lang="en-US"/>
              <a:t>Paid Work Experience (OJL reimbursement) </a:t>
            </a:r>
          </a:p>
          <a:p>
            <a:pPr lvl="1"/>
            <a:r>
              <a:rPr lang="en-US"/>
              <a:t>Supportive Services 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A13F6F62-5DCF-D109-3FA7-88E7446C3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87738" y="5611850"/>
            <a:ext cx="381000" cy="340894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7727E4-A4FC-7582-322E-BAE087E9CB5C}"/>
              </a:ext>
            </a:extLst>
          </p:cNvPr>
          <p:cNvSpPr txBox="1"/>
          <p:nvPr/>
        </p:nvSpPr>
        <p:spPr>
          <a:xfrm>
            <a:off x="6673836" y="5663142"/>
            <a:ext cx="48832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Montserrat Medium" pitchFamily="2" charset="0"/>
                <a:cs typeface="Calibri"/>
              </a:rPr>
              <a:t>75% WIOA Youth Funding – OOS Youth</a:t>
            </a:r>
            <a:endParaRPr lang="en-US">
              <a:latin typeface="Montserrat Medium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DF3763-DA4A-20B9-C986-34035F5FD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DA08B0-2D5B-E1F6-07A4-16B7BEB9A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FF91DAE-4085-8713-2D6C-8964C92069B3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3317287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4101A6-8ABC-072C-20DE-7B3C752B8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"/>
              </a:rPr>
              <a:t>WIOA – Adult (Age 18+)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6DA92E-A5FE-6BB1-1435-FA1FF7D4915F}"/>
              </a:ext>
            </a:extLst>
          </p:cNvPr>
          <p:cNvSpPr txBox="1"/>
          <p:nvPr/>
        </p:nvSpPr>
        <p:spPr>
          <a:xfrm>
            <a:off x="1427676" y="1647140"/>
            <a:ext cx="4177476" cy="523220"/>
          </a:xfrm>
          <a:prstGeom prst="rect">
            <a:avLst/>
          </a:prstGeom>
          <a:noFill/>
          <a:ln w="38100">
            <a:solidFill>
              <a:srgbClr val="00015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Montserrat Medium" panose="00000600000000000000" pitchFamily="2" charset="0"/>
              </a:rPr>
              <a:t>Eligibility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21B6EA-2A94-C4D5-0EF0-00C6BAD9388A}"/>
              </a:ext>
            </a:extLst>
          </p:cNvPr>
          <p:cNvSpPr txBox="1"/>
          <p:nvPr/>
        </p:nvSpPr>
        <p:spPr>
          <a:xfrm>
            <a:off x="6586848" y="1659715"/>
            <a:ext cx="4177476" cy="523220"/>
          </a:xfrm>
          <a:prstGeom prst="rect">
            <a:avLst/>
          </a:prstGeom>
          <a:noFill/>
          <a:ln w="38100">
            <a:solidFill>
              <a:srgbClr val="00015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Montserrat Medium" panose="00000600000000000000" pitchFamily="2" charset="0"/>
              </a:rPr>
              <a:t>Funding Sources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643AC2-A737-46FC-6F57-1C459ADF7D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7676" y="2170359"/>
            <a:ext cx="4177476" cy="3458545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lvl="1"/>
            <a:r>
              <a:rPr lang="en-US"/>
              <a:t>Age: 18 or older </a:t>
            </a:r>
          </a:p>
          <a:p>
            <a:pPr lvl="1"/>
            <a:r>
              <a:rPr lang="en-US"/>
              <a:t>U.S. citizen or authorized to work in the U.S. </a:t>
            </a:r>
          </a:p>
          <a:p>
            <a:pPr lvl="1"/>
            <a:r>
              <a:rPr lang="en-US"/>
              <a:t>Selective Service Registration, as required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2AAFCB3-40B5-8F32-B120-A02A4E7EA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6848" y="2182935"/>
            <a:ext cx="4177476" cy="3458545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en-US"/>
              <a:t>Occupational Skills Training (RI tuition) </a:t>
            </a:r>
          </a:p>
          <a:p>
            <a:pPr lvl="1"/>
            <a:r>
              <a:rPr lang="en-US"/>
              <a:t>On-the-job Training (OJL reimbursement) </a:t>
            </a:r>
          </a:p>
          <a:p>
            <a:pPr lvl="1"/>
            <a:r>
              <a:rPr lang="en-US"/>
              <a:t>Supportive Services 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1E5314E-0F62-A958-CC5B-1537952484C0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3882073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4101A6-8ABC-072C-20DE-7B3C752B8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07524" cy="1325563"/>
          </a:xfrm>
        </p:spPr>
        <p:txBody>
          <a:bodyPr/>
          <a:lstStyle/>
          <a:p>
            <a:r>
              <a:rPr lang="en-US">
                <a:latin typeface="Montserrat"/>
              </a:rPr>
              <a:t>WIOA – Additional Sources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6DA92E-A5FE-6BB1-1435-FA1FF7D4915F}"/>
              </a:ext>
            </a:extLst>
          </p:cNvPr>
          <p:cNvSpPr txBox="1"/>
          <p:nvPr/>
        </p:nvSpPr>
        <p:spPr>
          <a:xfrm>
            <a:off x="1427676" y="1647140"/>
            <a:ext cx="4177476" cy="523220"/>
          </a:xfrm>
          <a:prstGeom prst="rect">
            <a:avLst/>
          </a:prstGeom>
          <a:noFill/>
          <a:ln w="38100">
            <a:solidFill>
              <a:srgbClr val="00015E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>
                <a:latin typeface="Montserrat Medium"/>
              </a:rPr>
              <a:t>Dislocated Worker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21B6EA-2A94-C4D5-0EF0-00C6BAD9388A}"/>
              </a:ext>
            </a:extLst>
          </p:cNvPr>
          <p:cNvSpPr txBox="1"/>
          <p:nvPr/>
        </p:nvSpPr>
        <p:spPr>
          <a:xfrm>
            <a:off x="6586848" y="1659715"/>
            <a:ext cx="4177476" cy="523220"/>
          </a:xfrm>
          <a:prstGeom prst="rect">
            <a:avLst/>
          </a:prstGeom>
          <a:noFill/>
          <a:ln w="38100">
            <a:solidFill>
              <a:srgbClr val="00015E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>
                <a:latin typeface="Montserrat Medium"/>
              </a:rPr>
              <a:t>Incumbent Worker </a:t>
            </a:r>
            <a:endParaRPr lang="en-US" sz="2800">
              <a:latin typeface="Montserrat Medium" panose="00000600000000000000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643AC2-A737-46FC-6F57-1C459ADF7D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7676" y="2170359"/>
            <a:ext cx="4177476" cy="3458545"/>
          </a:xfr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>
                <a:latin typeface="Montserrat Medium"/>
              </a:rPr>
              <a:t>Available to certain laid off or unemployed workers</a:t>
            </a:r>
            <a:endParaRPr lang="en-US"/>
          </a:p>
          <a:p>
            <a:pPr lvl="1"/>
            <a:r>
              <a:rPr lang="en-US">
                <a:latin typeface="Montserrat Medium"/>
              </a:rPr>
              <a:t>Could provide occupational skills training costs, on-the-job training costs, and/or supportive services</a:t>
            </a:r>
            <a:endParaRPr lang="en-US"/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2AAFCB3-40B5-8F32-B120-A02A4E7EA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6848" y="2182935"/>
            <a:ext cx="4177476" cy="3458545"/>
          </a:xfr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>
                <a:latin typeface="Montserrat Medium"/>
              </a:rPr>
              <a:t>Designed to meet requirements of an employer to retain a skilled workforce or avert a layoff</a:t>
            </a:r>
            <a:endParaRPr lang="en-US"/>
          </a:p>
          <a:p>
            <a:pPr lvl="1">
              <a:lnSpc>
                <a:spcPct val="100000"/>
              </a:lnSpc>
            </a:pPr>
            <a:r>
              <a:rPr lang="en-US">
                <a:latin typeface="Montserrat Medium"/>
              </a:rPr>
              <a:t>Commitment from employer to retain workers trained </a:t>
            </a:r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1E5314E-0F62-A958-CC5B-1537952484C0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941577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41929-5510-1407-C380-9DFE16498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DOL Grants and Contracts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E41F63-BB97-9706-0007-5EA5F0573CEE}"/>
              </a:ext>
            </a:extLst>
          </p:cNvPr>
          <p:cNvSpPr txBox="1"/>
          <p:nvPr/>
        </p:nvSpPr>
        <p:spPr>
          <a:xfrm>
            <a:off x="1023910" y="1647140"/>
            <a:ext cx="4177476" cy="523220"/>
          </a:xfrm>
          <a:prstGeom prst="rect">
            <a:avLst/>
          </a:prstGeom>
          <a:noFill/>
          <a:ln w="38100">
            <a:solidFill>
              <a:srgbClr val="00015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Montserrat Medium" panose="00000600000000000000" pitchFamily="2" charset="0"/>
              </a:rPr>
              <a:t>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3C67A-63E7-3F48-227F-BB46E93D5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3910" y="2170360"/>
            <a:ext cx="4177476" cy="1595485"/>
          </a:xfr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>
                <a:latin typeface="Montserrat Medium"/>
              </a:rPr>
              <a:t>Industry Intermediary, Youth Contracts</a:t>
            </a:r>
          </a:p>
          <a:p>
            <a:r>
              <a:rPr lang="en-US" sz="2000">
                <a:latin typeface="Montserrat Medium"/>
              </a:rPr>
              <a:t>H-1B, OA RA Grants (ABA, CSG, Scaling Apprenticeship)</a:t>
            </a:r>
            <a:endParaRPr lang="en-US" sz="2000"/>
          </a:p>
          <a:p>
            <a:pPr marL="0" indent="0">
              <a:buNone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3C58B2-3BB6-E0DD-9B1E-6CDEEBF735E6}"/>
              </a:ext>
            </a:extLst>
          </p:cNvPr>
          <p:cNvSpPr txBox="1"/>
          <p:nvPr/>
        </p:nvSpPr>
        <p:spPr>
          <a:xfrm>
            <a:off x="1023910" y="3926921"/>
            <a:ext cx="4177476" cy="523220"/>
          </a:xfrm>
          <a:prstGeom prst="rect">
            <a:avLst/>
          </a:prstGeom>
          <a:noFill/>
          <a:ln w="38100">
            <a:solidFill>
              <a:srgbClr val="00015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Montserrat Medium" panose="00000600000000000000" pitchFamily="2" charset="0"/>
              </a:rPr>
              <a:t>Sources of Support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0FA468-3CE3-AF7D-D98A-81C703F043AB}"/>
              </a:ext>
            </a:extLst>
          </p:cNvPr>
          <p:cNvSpPr txBox="1">
            <a:spLocks/>
          </p:cNvSpPr>
          <p:nvPr/>
        </p:nvSpPr>
        <p:spPr>
          <a:xfrm>
            <a:off x="1023910" y="4450142"/>
            <a:ext cx="2396179" cy="13255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Montserrat Medium"/>
              </a:rPr>
              <a:t>Incentive funding</a:t>
            </a:r>
            <a:endParaRPr lang="en-US" sz="2000"/>
          </a:p>
          <a:p>
            <a:r>
              <a:rPr lang="en-US" sz="2000">
                <a:latin typeface="Montserrat Medium"/>
              </a:rPr>
              <a:t>Program </a:t>
            </a:r>
            <a:br>
              <a:rPr lang="en-US" sz="2000">
                <a:latin typeface="Montserrat Medium"/>
              </a:rPr>
            </a:br>
            <a:r>
              <a:rPr lang="en-US" sz="2000">
                <a:latin typeface="Montserrat Medium"/>
              </a:rPr>
              <a:t>sponsorship </a:t>
            </a:r>
            <a:endParaRPr lang="en-US" sz="2000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792AF50-A46A-5F12-88F1-1FE6850CF7BF}"/>
              </a:ext>
            </a:extLst>
          </p:cNvPr>
          <p:cNvSpPr txBox="1">
            <a:spLocks/>
          </p:cNvSpPr>
          <p:nvPr/>
        </p:nvSpPr>
        <p:spPr>
          <a:xfrm>
            <a:off x="3095822" y="4450141"/>
            <a:ext cx="2117439" cy="13255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Montserrat Medium"/>
              </a:rPr>
              <a:t>Related Instruction</a:t>
            </a:r>
            <a:endParaRPr lang="en-US" sz="2000"/>
          </a:p>
          <a:p>
            <a:r>
              <a:rPr lang="en-US" sz="2000">
                <a:latin typeface="Montserrat Medium"/>
              </a:rPr>
              <a:t>Technical Assistance</a:t>
            </a:r>
            <a:endParaRPr lang="en-US" sz="2000"/>
          </a:p>
          <a:p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6" name="Picture 5" descr="Screenshot of the ApprenticeshipUSA Investments. Tax Credits And Tuition Support webpage. ">
            <a:extLst>
              <a:ext uri="{FF2B5EF4-FFF2-40B4-BE49-F238E27FC236}">
                <a16:creationId xmlns:a16="http://schemas.microsoft.com/office/drawing/2014/main" id="{679597BB-AAED-35E3-5C20-6A91D5848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749" y="1678955"/>
            <a:ext cx="6144202" cy="3984556"/>
          </a:xfrm>
          <a:prstGeom prst="rect">
            <a:avLst/>
          </a:prstGeom>
        </p:spPr>
      </p:pic>
      <p:pic>
        <p:nvPicPr>
          <p:cNvPr id="9" name="Picture 8" descr="A qr code for the ApprenticeshipUSA Investments. Tax Credits And Tuition Support webpage.">
            <a:extLst>
              <a:ext uri="{FF2B5EF4-FFF2-40B4-BE49-F238E27FC236}">
                <a16:creationId xmlns:a16="http://schemas.microsoft.com/office/drawing/2014/main" id="{84E68731-5970-C784-7280-B7BECEC0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311" y="4188531"/>
            <a:ext cx="1901121" cy="2093516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D29DAE9-B829-55EC-5697-4A3F6B886F34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3048426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8A42E-CBB7-DBC5-6D04-E5B34516E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"/>
              </a:rPr>
              <a:t>State Funding, Private Sources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7109E-2957-7FAE-5B06-4463AFC479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Montserrat Medium"/>
              </a:rPr>
              <a:t>Increasing number of states providing:</a:t>
            </a:r>
          </a:p>
          <a:p>
            <a:pPr lvl="1"/>
            <a:r>
              <a:rPr lang="en-US">
                <a:latin typeface="Montserrat Medium"/>
              </a:rPr>
              <a:t>Direct incentive (per apprentice) funding</a:t>
            </a:r>
          </a:p>
          <a:p>
            <a:pPr lvl="1"/>
            <a:r>
              <a:rPr lang="en-US">
                <a:latin typeface="Montserrat Medium"/>
              </a:rPr>
              <a:t>Tuition subsidy to offset RTI costs</a:t>
            </a:r>
          </a:p>
          <a:p>
            <a:pPr lvl="1"/>
            <a:r>
              <a:rPr lang="en-US">
                <a:latin typeface="Montserrat Medium"/>
              </a:rPr>
              <a:t>Grants to support program start-up, expansion, sustainability</a:t>
            </a:r>
          </a:p>
          <a:p>
            <a:pPr lvl="1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2F9472-D32B-D873-136B-0DD456ADFE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Private foundations increasingly supporting RA and youth RA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0C79BD7-D9F6-2003-22BD-209CC336A0BA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432F0-B923-3BE3-5A0C-32AD00775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41271" y="3175000"/>
            <a:ext cx="4291829" cy="284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7561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885EA-6D70-41E1-784A-8F4A4A522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7338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Spotlight: Special School District (SSD) of St. Louis County’s Adult CTE Department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722E716-9798-9921-FE3F-65403517CDBC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43935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77F7538-E680-E6A4-877E-D8CDD647E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344" y="397258"/>
            <a:ext cx="10515600" cy="1325563"/>
          </a:xfrm>
        </p:spPr>
        <p:txBody>
          <a:bodyPr/>
          <a:lstStyle/>
          <a:p>
            <a:r>
              <a:rPr lang="en-US"/>
              <a:t>SSD Adult Technical Education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9118284-D0BB-357B-77E4-714B4DEC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1707" y="1684551"/>
            <a:ext cx="9068585" cy="808806"/>
          </a:xfrm>
          <a:ln w="28575">
            <a:solidFill>
              <a:srgbClr val="FAAB1C"/>
            </a:solidFill>
          </a:ln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/>
              <a:t>Healthcare S.T.A.R.S (Successful Training pre-Apprenticeship with Resource Support) Program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5BA36-D210-F3F7-2145-DE61867442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787" y="2648140"/>
            <a:ext cx="6448718" cy="31498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/>
              <a:t>Funding:</a:t>
            </a:r>
          </a:p>
          <a:p>
            <a:pPr marL="0" indent="0">
              <a:buNone/>
            </a:pPr>
            <a:r>
              <a:rPr lang="en-US" sz="2400" b="1">
                <a:solidFill>
                  <a:srgbClr val="002060"/>
                </a:solidFill>
              </a:rPr>
              <a:t>Previous</a:t>
            </a:r>
            <a:r>
              <a:rPr lang="en-US" sz="2400"/>
              <a:t> - Missouri Apprentice Ready (MAR)</a:t>
            </a:r>
          </a:p>
          <a:p>
            <a:pPr lvl="1"/>
            <a:r>
              <a:rPr lang="en-US"/>
              <a:t>covered program costs and limited supportive services</a:t>
            </a:r>
          </a:p>
          <a:p>
            <a:pPr marL="0" indent="0">
              <a:buNone/>
            </a:pPr>
            <a:r>
              <a:rPr lang="en-US" sz="2400" b="1">
                <a:solidFill>
                  <a:srgbClr val="002060"/>
                </a:solidFill>
              </a:rPr>
              <a:t>Current</a:t>
            </a:r>
            <a:r>
              <a:rPr lang="en-US" sz="2400"/>
              <a:t> - Gateway Apprenticeship Hub – ABA Grant</a:t>
            </a:r>
          </a:p>
          <a:p>
            <a:pPr lvl="1"/>
            <a:r>
              <a:rPr lang="en-US"/>
              <a:t>covers certain costs and related/approved supportive services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7967D2E-7112-F8A1-CE4A-5687CA665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7D3EB35-5E0A-45F8-89BC-BE237643AD2F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E8DB97-2C9F-1271-CBA2-97E8B04F2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6A876E-15DD-AA19-D550-9F43E91AF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1592D6-1D7A-794F-D575-C7F664611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26944" y="6492875"/>
            <a:ext cx="372693" cy="365125"/>
          </a:xfrm>
          <a:prstGeom prst="rect">
            <a:avLst/>
          </a:prstGeom>
          <a:solidFill>
            <a:srgbClr val="FAAB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B4C39DF-1471-6615-5B43-7B640C1F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852"/>
          <a:stretch/>
        </p:blipFill>
        <p:spPr>
          <a:xfrm>
            <a:off x="8002841" y="2648140"/>
            <a:ext cx="3079445" cy="3609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4958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CC961-2EDF-6CFB-D99E-9DC41699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SSD Adult Technical Education </a:t>
            </a:r>
            <a:r>
              <a:rPr lang="en-US" dirty="0">
                <a:solidFill>
                  <a:srgbClr val="00015E"/>
                </a:solidFill>
              </a:rPr>
              <a:t>2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F5607-D9D2-8124-F163-8F278D998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5470" y="2749261"/>
            <a:ext cx="7640782" cy="29522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Funding:</a:t>
            </a:r>
          </a:p>
          <a:p>
            <a:r>
              <a:rPr lang="en-US" sz="2400"/>
              <a:t>WIOA Title 1B – Individual Training Account (ITA) – Related Instruction </a:t>
            </a:r>
          </a:p>
          <a:p>
            <a:r>
              <a:rPr lang="en-US" sz="2400"/>
              <a:t>National Industry Intermediaries</a:t>
            </a:r>
          </a:p>
          <a:p>
            <a:pPr lvl="1"/>
            <a:r>
              <a:rPr lang="en-US" sz="2000"/>
              <a:t>Missouri Apprentice Ready (MAR) </a:t>
            </a:r>
          </a:p>
          <a:p>
            <a:pPr lvl="1"/>
            <a:r>
              <a:rPr lang="en-US" sz="2000"/>
              <a:t>Health Careers Advancement Program (HCAP)</a:t>
            </a:r>
          </a:p>
          <a:p>
            <a:pPr lvl="1"/>
            <a:r>
              <a:rPr lang="en-US" sz="2000"/>
              <a:t>Urban Institute, covers youth apprentices ages 16-21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05B2AA6-2586-565A-FBF9-7E77E51ED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19325" y="1645131"/>
            <a:ext cx="8130309" cy="852920"/>
          </a:xfrm>
          <a:noFill/>
          <a:ln w="28575">
            <a:solidFill>
              <a:srgbClr val="FAAB1C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/>
              <a:t>Certified Nurse Assistant (CNA) Apprenticeship Program, Multiple Occupations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7967D2E-7112-F8A1-CE4A-5687CA665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317535-8594-7E36-A13A-28816A29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797CDC-9F5D-5A33-561F-C027C3951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A2CD62-CC3F-2956-1B97-7E1D4E8C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60955" y="6426886"/>
            <a:ext cx="372693" cy="365125"/>
          </a:xfrm>
          <a:prstGeom prst="rect">
            <a:avLst/>
          </a:prstGeom>
          <a:solidFill>
            <a:srgbClr val="FAAB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E1B84E8-E3BE-F043-890F-ECD112283FA1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12" name="Picture 11" descr="Smiling medical staff">
            <a:extLst>
              <a:ext uri="{FF2B5EF4-FFF2-40B4-BE49-F238E27FC236}">
                <a16:creationId xmlns:a16="http://schemas.microsoft.com/office/drawing/2014/main" id="{EA5E8185-EC2A-E353-720D-1E8B9E3DF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177" y="2901717"/>
            <a:ext cx="3921823" cy="2614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4791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CC961-2EDF-6CFB-D99E-9DC416994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669"/>
            <a:ext cx="10515600" cy="1325563"/>
          </a:xfrm>
        </p:spPr>
        <p:txBody>
          <a:bodyPr/>
          <a:lstStyle/>
          <a:p>
            <a:r>
              <a:rPr lang="en-US"/>
              <a:t>RA Program Outcomes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F61A60-8D57-C513-01AF-E721F02182EB}"/>
              </a:ext>
            </a:extLst>
          </p:cNvPr>
          <p:cNvSpPr txBox="1"/>
          <p:nvPr/>
        </p:nvSpPr>
        <p:spPr>
          <a:xfrm>
            <a:off x="981073" y="1954491"/>
            <a:ext cx="9010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Montserrat Medium" panose="00000600000000000000" pitchFamily="2" charset="0"/>
              </a:rPr>
              <a:t>74 Percent Completion Rate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F5607-D9D2-8124-F163-8F278D998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2680779"/>
            <a:ext cx="7238999" cy="1000571"/>
          </a:xfrm>
        </p:spPr>
        <p:txBody>
          <a:bodyPr>
            <a:normAutofit/>
          </a:bodyPr>
          <a:lstStyle/>
          <a:p>
            <a:r>
              <a:rPr lang="en-US" sz="2600"/>
              <a:t>Program outcomes </a:t>
            </a:r>
            <a:r>
              <a:rPr lang="en-US" sz="2600" b="1">
                <a:solidFill>
                  <a:srgbClr val="002060"/>
                </a:solidFill>
              </a:rPr>
              <a:t>prior to</a:t>
            </a:r>
            <a:r>
              <a:rPr lang="en-US" sz="2600"/>
              <a:t> supportive services funding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789C62-F664-032C-01E2-EF32C7A7EEE8}"/>
              </a:ext>
            </a:extLst>
          </p:cNvPr>
          <p:cNvSpPr txBox="1"/>
          <p:nvPr/>
        </p:nvSpPr>
        <p:spPr>
          <a:xfrm>
            <a:off x="981073" y="3745324"/>
            <a:ext cx="9010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Montserrat Medium" panose="00000600000000000000" pitchFamily="2" charset="0"/>
              </a:rPr>
              <a:t>78 Percent Completion Rate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DF4A165D-85CC-FDAC-7EB8-448B18EF1654}"/>
              </a:ext>
            </a:extLst>
          </p:cNvPr>
          <p:cNvSpPr txBox="1">
            <a:spLocks/>
          </p:cNvSpPr>
          <p:nvPr/>
        </p:nvSpPr>
        <p:spPr>
          <a:xfrm>
            <a:off x="1371602" y="4611259"/>
            <a:ext cx="7511142" cy="91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/>
              <a:t>Program outcomes </a:t>
            </a:r>
            <a:r>
              <a:rPr lang="en-US" sz="2600" b="1">
                <a:solidFill>
                  <a:srgbClr val="002060"/>
                </a:solidFill>
              </a:rPr>
              <a:t>after</a:t>
            </a:r>
            <a:r>
              <a:rPr lang="en-US" sz="2600"/>
              <a:t> supportive services funding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5A305C-9D43-544B-A2F1-90CE6D0AD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64" t="19014" r="7439" b="4548"/>
          <a:stretch/>
        </p:blipFill>
        <p:spPr>
          <a:xfrm>
            <a:off x="9495435" y="2587348"/>
            <a:ext cx="2222082" cy="2014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4BD119-9201-C542-238E-539F4A6A6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B2DF71-482E-267D-020B-D622A9422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7967D2E-7112-F8A1-CE4A-5687CA665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74FC68-7F3E-574B-6035-01F4E5EBAB00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124D5E-1DB9-F506-AEA8-0080A7E2C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17517" y="6408032"/>
            <a:ext cx="372693" cy="365125"/>
          </a:xfrm>
          <a:prstGeom prst="rect">
            <a:avLst/>
          </a:prstGeom>
          <a:solidFill>
            <a:srgbClr val="FAAB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94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FED0E-7B23-34D5-E2CC-5E35418DB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Braiding Funds to Support RA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F84D2E-BABE-0016-A40A-CE04852BB7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9270" y="1690688"/>
            <a:ext cx="3293317" cy="1738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Students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WIOA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Veterans Benefits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SNAP/TANF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7ADFFC-A267-4243-9DA0-BB2E2880BA63}"/>
              </a:ext>
            </a:extLst>
          </p:cNvPr>
          <p:cNvSpPr/>
          <p:nvPr/>
        </p:nvSpPr>
        <p:spPr>
          <a:xfrm>
            <a:off x="709245" y="1581150"/>
            <a:ext cx="3785256" cy="1847850"/>
          </a:xfrm>
          <a:prstGeom prst="roundRect">
            <a:avLst/>
          </a:prstGeom>
          <a:noFill/>
          <a:ln w="28575">
            <a:solidFill>
              <a:srgbClr val="FAAB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CBC23C3-A6A0-AB6F-C18A-227B57C67A0F}"/>
              </a:ext>
            </a:extLst>
          </p:cNvPr>
          <p:cNvSpPr txBox="1">
            <a:spLocks/>
          </p:cNvSpPr>
          <p:nvPr/>
        </p:nvSpPr>
        <p:spPr>
          <a:xfrm>
            <a:off x="909270" y="3657061"/>
            <a:ext cx="3619500" cy="2431741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solidFill>
                  <a:srgbClr val="002060"/>
                </a:solidFill>
              </a:rPr>
              <a:t>Institution</a:t>
            </a:r>
          </a:p>
          <a:p>
            <a:pPr>
              <a:spcBef>
                <a:spcPts val="600"/>
              </a:spcBef>
            </a:pPr>
            <a:r>
              <a:rPr lang="en-US" sz="2000"/>
              <a:t>State/Federal Grants</a:t>
            </a:r>
          </a:p>
          <a:p>
            <a:pPr>
              <a:spcBef>
                <a:spcPts val="600"/>
              </a:spcBef>
            </a:pPr>
            <a:r>
              <a:rPr lang="en-US" sz="2000"/>
              <a:t>DOL – Apprenticeship Grants</a:t>
            </a:r>
          </a:p>
          <a:p>
            <a:pPr>
              <a:spcBef>
                <a:spcPts val="600"/>
              </a:spcBef>
            </a:pPr>
            <a:r>
              <a:rPr lang="en-US" sz="2000"/>
              <a:t>State Workforce Grants</a:t>
            </a:r>
          </a:p>
          <a:p>
            <a:pPr>
              <a:spcBef>
                <a:spcPts val="600"/>
              </a:spcBef>
            </a:pPr>
            <a:r>
              <a:rPr lang="en-US" sz="2000"/>
              <a:t>Adult Ed Grant Funds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1186108-A31C-E63F-9522-FC5957BDFCB7}"/>
              </a:ext>
            </a:extLst>
          </p:cNvPr>
          <p:cNvSpPr/>
          <p:nvPr/>
        </p:nvSpPr>
        <p:spPr>
          <a:xfrm>
            <a:off x="709245" y="3538538"/>
            <a:ext cx="3785255" cy="2335391"/>
          </a:xfrm>
          <a:prstGeom prst="roundRect">
            <a:avLst/>
          </a:prstGeom>
          <a:noFill/>
          <a:ln w="28575">
            <a:solidFill>
              <a:srgbClr val="FAAB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Graphic 29" descr="Dollar with solid fill">
            <a:extLst>
              <a:ext uri="{FF2B5EF4-FFF2-40B4-BE49-F238E27FC236}">
                <a16:creationId xmlns:a16="http://schemas.microsoft.com/office/drawing/2014/main" id="{D5AF4384-D13B-A644-D758-6F3500BBC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526238" y="2746261"/>
            <a:ext cx="745876" cy="745876"/>
          </a:xfrm>
          <a:prstGeom prst="rect">
            <a:avLst/>
          </a:prstGeom>
        </p:spPr>
      </p:pic>
      <p:pic>
        <p:nvPicPr>
          <p:cNvPr id="29" name="Graphic 28" descr="Dollar with solid fill">
            <a:extLst>
              <a:ext uri="{FF2B5EF4-FFF2-40B4-BE49-F238E27FC236}">
                <a16:creationId xmlns:a16="http://schemas.microsoft.com/office/drawing/2014/main" id="{A8DCD0E6-89D6-E7A7-1824-951A8C452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535831" y="3134100"/>
            <a:ext cx="745876" cy="745876"/>
          </a:xfrm>
          <a:prstGeom prst="rect">
            <a:avLst/>
          </a:prstGeom>
        </p:spPr>
      </p:pic>
      <p:pic>
        <p:nvPicPr>
          <p:cNvPr id="31" name="Graphic 30" descr="Dollar with solid fill">
            <a:extLst>
              <a:ext uri="{FF2B5EF4-FFF2-40B4-BE49-F238E27FC236}">
                <a16:creationId xmlns:a16="http://schemas.microsoft.com/office/drawing/2014/main" id="{0180CF4D-914E-DDF2-C6BB-B40F693B2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535832" y="3555143"/>
            <a:ext cx="745876" cy="7458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CBD229-187F-9841-6EE9-73CDE3323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14117" y="2899673"/>
            <a:ext cx="1830740" cy="398585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E17508-FDB8-19CD-A2A7-CE2737FC2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16343" y="3300935"/>
            <a:ext cx="3313992" cy="398585"/>
          </a:xfrm>
          <a:prstGeom prst="rect">
            <a:avLst/>
          </a:prstGeom>
          <a:solidFill>
            <a:srgbClr val="FAAB1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C0E5F2-84CB-E13C-D6E0-2EC4C3633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14117" y="3706215"/>
            <a:ext cx="1830740" cy="398585"/>
          </a:xfrm>
          <a:prstGeom prst="rect">
            <a:avLst/>
          </a:prstGeom>
          <a:solidFill>
            <a:srgbClr val="00929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AFA43F4-5E06-9908-77BB-7C6684E81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16415">
            <a:off x="6048752" y="3370406"/>
            <a:ext cx="1826436" cy="417620"/>
          </a:xfrm>
          <a:prstGeom prst="round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3D66D99-3BFF-1E35-07E9-3929EDFD5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9297992">
            <a:off x="6017618" y="3212369"/>
            <a:ext cx="1699093" cy="439641"/>
          </a:xfrm>
          <a:prstGeom prst="roundRect">
            <a:avLst/>
          </a:prstGeom>
          <a:solidFill>
            <a:srgbClr val="009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5D4A79C-4429-3E9C-56D8-599B241F9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341872">
            <a:off x="7011670" y="3273758"/>
            <a:ext cx="2016557" cy="478596"/>
          </a:xfrm>
          <a:prstGeom prst="roundRect">
            <a:avLst/>
          </a:prstGeom>
          <a:solidFill>
            <a:srgbClr val="009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F171D57-AB0D-A6A6-5728-F9C59DAF4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9033387">
            <a:off x="7212605" y="3308328"/>
            <a:ext cx="1733716" cy="417620"/>
          </a:xfrm>
          <a:prstGeom prst="round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3103420-66CB-7956-4553-99433D6A1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958566">
            <a:off x="7729473" y="3360815"/>
            <a:ext cx="1665122" cy="417620"/>
          </a:xfrm>
          <a:prstGeom prst="roundRect">
            <a:avLst/>
          </a:prstGeom>
          <a:solidFill>
            <a:srgbClr val="FAAB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29F3B97-25E8-BFFC-F5EC-27CB6A0C7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821435">
            <a:off x="8191705" y="3269115"/>
            <a:ext cx="1579447" cy="417620"/>
          </a:xfrm>
          <a:prstGeom prst="round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A2B2B54-30D5-F5AF-A16F-631CD6CA1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870233">
            <a:off x="8288541" y="3506553"/>
            <a:ext cx="1412205" cy="439641"/>
          </a:xfrm>
          <a:prstGeom prst="roundRect">
            <a:avLst/>
          </a:prstGeom>
          <a:solidFill>
            <a:srgbClr val="009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61A2ED1D-7CFC-58E2-6D1E-EB675A456763}"/>
              </a:ext>
            </a:extLst>
          </p:cNvPr>
          <p:cNvSpPr txBox="1">
            <a:spLocks/>
          </p:cNvSpPr>
          <p:nvPr/>
        </p:nvSpPr>
        <p:spPr>
          <a:xfrm>
            <a:off x="8945991" y="2270497"/>
            <a:ext cx="2692780" cy="26647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rgbClr val="002060"/>
                </a:solidFill>
                <a:latin typeface="Montserrat Medium"/>
              </a:rPr>
              <a:t>Tuition </a:t>
            </a:r>
            <a:endParaRPr lang="en-US" b="1">
              <a:solidFill>
                <a:srgbClr val="00206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>
                <a:solidFill>
                  <a:srgbClr val="002060"/>
                </a:solidFill>
                <a:latin typeface="Montserrat Medium"/>
              </a:rPr>
              <a:t>Fees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>
                <a:solidFill>
                  <a:srgbClr val="002060"/>
                </a:solidFill>
                <a:latin typeface="Montserrat Medium"/>
              </a:rPr>
              <a:t>Supplies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>
                <a:solidFill>
                  <a:srgbClr val="002060"/>
                </a:solidFill>
                <a:latin typeface="Montserrat Medium"/>
              </a:rPr>
              <a:t>Wrap-Around Services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155B32-AC22-D6D8-3ED2-7F18EFD0F4CD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2535691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55922"/>
            <a:ext cx="4751231" cy="1325562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Presenters</a:t>
            </a:r>
          </a:p>
        </p:txBody>
      </p:sp>
      <p:pic>
        <p:nvPicPr>
          <p:cNvPr id="7" name="Picture 6" descr="Katie Adams">
            <a:extLst>
              <a:ext uri="{FF2B5EF4-FFF2-40B4-BE49-F238E27FC236}">
                <a16:creationId xmlns:a16="http://schemas.microsoft.com/office/drawing/2014/main" id="{992739FA-EDB7-7664-35C9-84FA53BF5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216" y="1941313"/>
            <a:ext cx="2261117" cy="23521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7" descr="Angela Baker">
            <a:extLst>
              <a:ext uri="{FF2B5EF4-FFF2-40B4-BE49-F238E27FC236}">
                <a16:creationId xmlns:a16="http://schemas.microsoft.com/office/drawing/2014/main" id="{AD59ED7D-5EEE-0288-4097-1133B4493E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46" r="6746"/>
          <a:stretch/>
        </p:blipFill>
        <p:spPr>
          <a:xfrm>
            <a:off x="6976120" y="1941313"/>
            <a:ext cx="2261117" cy="24144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pole tekstowe 5">
            <a:extLst>
              <a:ext uri="{FF2B5EF4-FFF2-40B4-BE49-F238E27FC236}">
                <a16:creationId xmlns:a16="http://schemas.microsoft.com/office/drawing/2014/main" id="{77EF8A1B-EF80-4723-BFD1-68A6BBD952DF}"/>
              </a:ext>
            </a:extLst>
          </p:cNvPr>
          <p:cNvSpPr txBox="1"/>
          <p:nvPr/>
        </p:nvSpPr>
        <p:spPr>
          <a:xfrm>
            <a:off x="1150645" y="4500888"/>
            <a:ext cx="4004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D274D"/>
                </a:solidFill>
                <a:latin typeface="Montserrat" panose="00000500000000000000" pitchFamily="2" charset="0"/>
              </a:rPr>
              <a:t>Katie Adams</a:t>
            </a:r>
            <a:endParaRPr lang="pl-PL" sz="2800" b="1">
              <a:solidFill>
                <a:srgbClr val="0D274D"/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pole tekstowe 6">
            <a:extLst>
              <a:ext uri="{FF2B5EF4-FFF2-40B4-BE49-F238E27FC236}">
                <a16:creationId xmlns:a16="http://schemas.microsoft.com/office/drawing/2014/main" id="{F23486E9-0743-91D5-F9B7-B0D408B3A2BF}"/>
              </a:ext>
            </a:extLst>
          </p:cNvPr>
          <p:cNvSpPr txBox="1"/>
          <p:nvPr/>
        </p:nvSpPr>
        <p:spPr>
          <a:xfrm>
            <a:off x="1189910" y="4965895"/>
            <a:ext cx="3925729" cy="8765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>
                <a:solidFill>
                  <a:srgbClr val="0D274D"/>
                </a:solidFill>
                <a:latin typeface="Montserrat"/>
                <a:ea typeface="Roboto"/>
              </a:rPr>
              <a:t>Chief Delivery Officer</a:t>
            </a:r>
          </a:p>
          <a:p>
            <a:pPr algn="ctr">
              <a:lnSpc>
                <a:spcPct val="150000"/>
              </a:lnSpc>
            </a:pPr>
            <a:r>
              <a:rPr lang="en-US">
                <a:solidFill>
                  <a:srgbClr val="0D274D"/>
                </a:solidFill>
                <a:latin typeface="Montserrat"/>
                <a:ea typeface="Roboto"/>
              </a:rPr>
              <a:t>Safal Partners</a:t>
            </a:r>
            <a:endParaRPr lang="pl-PL">
              <a:solidFill>
                <a:srgbClr val="0D274D"/>
              </a:solidFill>
              <a:latin typeface="Montserrat"/>
              <a:ea typeface="Roboto"/>
            </a:endParaRPr>
          </a:p>
        </p:txBody>
      </p:sp>
      <p:sp>
        <p:nvSpPr>
          <p:cNvPr id="26" name="pole tekstowe 5">
            <a:extLst>
              <a:ext uri="{FF2B5EF4-FFF2-40B4-BE49-F238E27FC236}">
                <a16:creationId xmlns:a16="http://schemas.microsoft.com/office/drawing/2014/main" id="{FA7EFEFE-C425-1E92-D69E-482CB8EB8A35}"/>
              </a:ext>
            </a:extLst>
          </p:cNvPr>
          <p:cNvSpPr txBox="1"/>
          <p:nvPr/>
        </p:nvSpPr>
        <p:spPr>
          <a:xfrm>
            <a:off x="6149795" y="4509753"/>
            <a:ext cx="4004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D274D"/>
                </a:solidFill>
                <a:latin typeface="Montserrat" panose="00000500000000000000" pitchFamily="2" charset="0"/>
              </a:rPr>
              <a:t>Angela Baker</a:t>
            </a:r>
            <a:endParaRPr lang="pl-PL" sz="2800" b="1">
              <a:solidFill>
                <a:srgbClr val="0D274D"/>
              </a:solidFill>
              <a:latin typeface="Montserrat" panose="00000500000000000000" pitchFamily="2" charset="0"/>
            </a:endParaRPr>
          </a:p>
        </p:txBody>
      </p:sp>
      <p:sp>
        <p:nvSpPr>
          <p:cNvPr id="25" name="pole tekstowe 6">
            <a:extLst>
              <a:ext uri="{FF2B5EF4-FFF2-40B4-BE49-F238E27FC236}">
                <a16:creationId xmlns:a16="http://schemas.microsoft.com/office/drawing/2014/main" id="{E6FCB904-0C8E-1E33-4DB1-D0C33A2E1E52}"/>
              </a:ext>
            </a:extLst>
          </p:cNvPr>
          <p:cNvSpPr txBox="1"/>
          <p:nvPr/>
        </p:nvSpPr>
        <p:spPr>
          <a:xfrm>
            <a:off x="6228325" y="4960545"/>
            <a:ext cx="3925729" cy="12920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>
                <a:solidFill>
                  <a:srgbClr val="0D274D"/>
                </a:solidFill>
                <a:latin typeface="Montserrat"/>
                <a:ea typeface="Roboto"/>
              </a:rPr>
              <a:t>Registered Apprenticeship Subject Matter Expert</a:t>
            </a:r>
          </a:p>
          <a:p>
            <a:pPr algn="ctr">
              <a:lnSpc>
                <a:spcPct val="150000"/>
              </a:lnSpc>
            </a:pPr>
            <a:r>
              <a:rPr lang="en-US">
                <a:solidFill>
                  <a:srgbClr val="0D274D"/>
                </a:solidFill>
                <a:latin typeface="Montserrat"/>
                <a:ea typeface="Roboto"/>
              </a:rPr>
              <a:t>Safal Partners</a:t>
            </a:r>
            <a:endParaRPr lang="pl-PL">
              <a:solidFill>
                <a:srgbClr val="0D274D"/>
              </a:solidFill>
              <a:latin typeface="Montserrat"/>
              <a:ea typeface="Roboto"/>
            </a:endParaRPr>
          </a:p>
        </p:txBody>
      </p:sp>
      <p:pic>
        <p:nvPicPr>
          <p:cNvPr id="3" name="Picture 2" descr="Blue and Gold Seal for the Registered Apprenticeship Center of Excellence">
            <a:extLst>
              <a:ext uri="{FF2B5EF4-FFF2-40B4-BE49-F238E27FC236}">
                <a16:creationId xmlns:a16="http://schemas.microsoft.com/office/drawing/2014/main" id="{F9B7233E-7F2D-26F5-A43D-3755338FF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FC99BC-7354-B906-B960-D195C96AC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99A3010-1B50-056D-7563-459D8B5A1D7C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1936139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2901-FF3A-9D69-03E7-A1A4DD5D7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of Braiding Funding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7B2B32-03DC-56A2-695D-FAB658E9B38A}"/>
              </a:ext>
            </a:extLst>
          </p:cNvPr>
          <p:cNvSpPr txBox="1">
            <a:spLocks/>
          </p:cNvSpPr>
          <p:nvPr/>
        </p:nvSpPr>
        <p:spPr>
          <a:xfrm>
            <a:off x="2823163" y="1654250"/>
            <a:ext cx="7891020" cy="465088"/>
          </a:xfrm>
          <a:prstGeom prst="rect">
            <a:avLst/>
          </a:prstGeom>
          <a:ln w="28575">
            <a:solidFill>
              <a:srgbClr val="FAAB1C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/>
              <a:t>Julie - $6000 income/</a:t>
            </a:r>
            <a:r>
              <a:rPr lang="en-US" err="1"/>
              <a:t>yr</a:t>
            </a:r>
            <a:r>
              <a:rPr lang="en-US"/>
              <a:t>, 1 child, single, 20yo</a:t>
            </a:r>
          </a:p>
          <a:p>
            <a:pPr lvl="2"/>
            <a:endParaRPr lang="en-US"/>
          </a:p>
        </p:txBody>
      </p:sp>
      <p:pic>
        <p:nvPicPr>
          <p:cNvPr id="6" name="Picture 5" descr="Woman embracing child on sofa">
            <a:extLst>
              <a:ext uri="{FF2B5EF4-FFF2-40B4-BE49-F238E27FC236}">
                <a16:creationId xmlns:a16="http://schemas.microsoft.com/office/drawing/2014/main" id="{5D792817-04DB-35B6-752B-930F6A05B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05" r="4057"/>
          <a:stretch/>
        </p:blipFill>
        <p:spPr>
          <a:xfrm>
            <a:off x="551190" y="2532487"/>
            <a:ext cx="2494961" cy="2630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C534E6-590B-886F-2E5D-449E16776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52474" y="2350222"/>
            <a:ext cx="4789276" cy="3524105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US">
                <a:latin typeface="Montserrat Medium"/>
              </a:rPr>
              <a:t>Goes to the American Job Center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US">
                <a:latin typeface="Montserrat Medium"/>
              </a:rPr>
              <a:t>Says she wants to be a Nurse (CNA)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US">
                <a:latin typeface="Montserrat Medium"/>
              </a:rPr>
              <a:t>LWC looks at the ETPL</a:t>
            </a:r>
          </a:p>
          <a:p>
            <a:pPr marL="457200" indent="-457200">
              <a:lnSpc>
                <a:spcPct val="120000"/>
              </a:lnSpc>
              <a:buAutoNum type="arabicParenR"/>
            </a:pPr>
            <a:r>
              <a:rPr lang="en-US">
                <a:latin typeface="Montserrat Medium"/>
              </a:rPr>
              <a:t>Is co-enrolled in WIOA Title 1 and an RA program</a:t>
            </a:r>
          </a:p>
          <a:p>
            <a:pPr marL="457200" indent="-457200">
              <a:lnSpc>
                <a:spcPct val="120000"/>
              </a:lnSpc>
              <a:buAutoNum type="arabicParenR"/>
            </a:pPr>
            <a:r>
              <a:rPr lang="en-US">
                <a:latin typeface="Montserrat Medium"/>
              </a:rPr>
              <a:t>Now she qualifies for supportive services</a:t>
            </a:r>
          </a:p>
          <a:p>
            <a:pPr lvl="1"/>
            <a:r>
              <a:rPr lang="en-US">
                <a:latin typeface="Montserrat Medium"/>
              </a:rPr>
              <a:t>HCAP</a:t>
            </a:r>
          </a:p>
          <a:p>
            <a:pPr lvl="1"/>
            <a:r>
              <a:rPr lang="en-US">
                <a:latin typeface="Montserrat Medium"/>
              </a:rPr>
              <a:t>MAR Grant</a:t>
            </a:r>
          </a:p>
          <a:p>
            <a:pPr lvl="1"/>
            <a:r>
              <a:rPr lang="en-US">
                <a:latin typeface="Montserrat Medium"/>
              </a:rPr>
              <a:t>Youth – Urban Institute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9B643-411F-CE97-F4B6-CD2146BEDD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48073" y="2350222"/>
            <a:ext cx="3371271" cy="3524105"/>
          </a:xfrm>
          <a:ln w="38100">
            <a:solidFill>
              <a:srgbClr val="00015E"/>
            </a:solidFill>
          </a:ln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u="sng"/>
              <a:t>Supportive Services </a:t>
            </a:r>
          </a:p>
          <a:p>
            <a:r>
              <a:rPr lang="en-US" sz="2400"/>
              <a:t>Pre-Apprenticeship</a:t>
            </a:r>
          </a:p>
          <a:p>
            <a:pPr lvl="1"/>
            <a:r>
              <a:rPr lang="en-US" sz="2000"/>
              <a:t>Transportation Assistance</a:t>
            </a:r>
          </a:p>
          <a:p>
            <a:r>
              <a:rPr lang="en-US" sz="2400"/>
              <a:t>Registered Apprenticeship</a:t>
            </a:r>
          </a:p>
          <a:p>
            <a:pPr lvl="1"/>
            <a:r>
              <a:rPr lang="en-US" sz="2000"/>
              <a:t>SNAP/TANF</a:t>
            </a:r>
          </a:p>
          <a:p>
            <a:pPr lvl="1"/>
            <a:r>
              <a:rPr lang="en-US" sz="2000"/>
              <a:t>Child-Care</a:t>
            </a:r>
          </a:p>
          <a:p>
            <a:pPr lvl="1"/>
            <a:r>
              <a:rPr lang="en-US" sz="2000"/>
              <a:t>Rent Assistance</a:t>
            </a:r>
          </a:p>
          <a:p>
            <a:pPr lvl="1"/>
            <a:r>
              <a:rPr lang="en-US" sz="2000"/>
              <a:t>Transportation</a:t>
            </a:r>
          </a:p>
          <a:p>
            <a:pPr lvl="1"/>
            <a:r>
              <a:rPr lang="en-US" sz="2000"/>
              <a:t>WIOA Individual Training Account (ITA)</a:t>
            </a:r>
          </a:p>
          <a:p>
            <a:pPr lvl="2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365A637-73A3-99D2-7E23-EEBFF5110F90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3905515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6AF1C-827A-182B-479A-9FDE510EB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203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Key Points for Braiding Funding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3B78D01-7127-76BB-2094-6812E8607816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1740542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E1F284-1CC1-F78E-72C8-8FC7660A4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3812"/>
            <a:ext cx="10515600" cy="1325563"/>
          </a:xfrm>
        </p:spPr>
        <p:txBody>
          <a:bodyPr/>
          <a:lstStyle/>
          <a:p>
            <a:r>
              <a:rPr lang="en-US">
                <a:latin typeface="Montserrat"/>
              </a:rPr>
              <a:t>Can You Braid Funding to Support Your Students?</a:t>
            </a:r>
          </a:p>
        </p:txBody>
      </p:sp>
      <p:sp>
        <p:nvSpPr>
          <p:cNvPr id="6" name="Text Placeholder 50">
            <a:extLst>
              <a:ext uri="{FF2B5EF4-FFF2-40B4-BE49-F238E27FC236}">
                <a16:creationId xmlns:a16="http://schemas.microsoft.com/office/drawing/2014/main" id="{6D4B7C97-DF16-7188-BD60-0D58125297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4248"/>
            <a:ext cx="5181600" cy="414766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>
              <a:buNone/>
              <a:defRPr/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374151"/>
                </a:solidFill>
                <a:latin typeface="Montserrat Medium"/>
              </a:rPr>
              <a:t>Identify most likely supportive service needs of students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374151"/>
                </a:solidFill>
                <a:latin typeface="Montserrat Medium"/>
              </a:rPr>
              <a:t>Identify potential funding sources </a:t>
            </a: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374151"/>
                </a:solidFill>
                <a:latin typeface="Montserrat Medium"/>
              </a:rPr>
              <a:t>Create a plan for each funding source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374151"/>
                </a:solidFill>
                <a:latin typeface="Montserrat Medium"/>
              </a:rPr>
              <a:t>Coordinate with the organizations providing funding</a:t>
            </a:r>
            <a:endParaRPr lang="en-US">
              <a:solidFill>
                <a:srgbClr val="374151"/>
              </a:solidFill>
              <a:latin typeface="Montserrat Medium" panose="000006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374151"/>
                </a:solidFill>
                <a:latin typeface="Montserrat Medium"/>
              </a:rPr>
              <a:t>Allocate funds from each source according to your program's budget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39D39E-C051-C1A6-3B9D-62632FAA1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14248"/>
            <a:ext cx="5181600" cy="1833358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374151"/>
                </a:solidFill>
                <a:latin typeface="Montserrat Medium" panose="00000600000000000000" pitchFamily="2" charset="0"/>
              </a:rPr>
              <a:t>Ensure compliance with the regulations of each funding source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374151"/>
                </a:solidFill>
                <a:latin typeface="Montserrat Medium" panose="00000600000000000000" pitchFamily="2" charset="0"/>
              </a:rPr>
              <a:t>Maintain clear and accurate financial records</a:t>
            </a:r>
          </a:p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DE67DD-2E41-D1ED-D21C-64BFFD22D0F4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A4BE96-8F0D-331B-A36E-51882F8BF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25" b="26463"/>
          <a:stretch/>
        </p:blipFill>
        <p:spPr>
          <a:xfrm>
            <a:off x="6448301" y="4012479"/>
            <a:ext cx="5743699" cy="183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07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E959-4B64-614B-4695-24306C9A3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Montserrat"/>
              </a:rPr>
              <a:t>Next Steps</a:t>
            </a: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09A9738-5D0B-0362-C5F9-50565ED6F4BE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1994586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2901-FF3A-9D69-03E7-A1A4DD5D7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"/>
              </a:rPr>
              <a:t>Workforce Collaboration Scenario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6A0BD5-89A6-0389-E170-64632A366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39699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u="sng">
                <a:latin typeface="Montserrat Medium"/>
              </a:rPr>
              <a:t>Scenario:</a:t>
            </a:r>
          </a:p>
          <a:p>
            <a:pPr lvl="1"/>
            <a:r>
              <a:rPr lang="en-US">
                <a:latin typeface="Montserrat Medium"/>
              </a:rPr>
              <a:t>Work with LWB to get on ETPL</a:t>
            </a:r>
          </a:p>
          <a:p>
            <a:pPr lvl="1"/>
            <a:r>
              <a:rPr lang="en-US">
                <a:latin typeface="Montserrat Medium"/>
              </a:rPr>
              <a:t>Work with AJC to co-market program</a:t>
            </a:r>
          </a:p>
          <a:p>
            <a:pPr lvl="1"/>
            <a:r>
              <a:rPr lang="en-US">
                <a:latin typeface="Montserrat Medium"/>
              </a:rPr>
              <a:t>LWB can do on-site pre-eligibility screening at program event </a:t>
            </a:r>
          </a:p>
          <a:p>
            <a:pPr lvl="2"/>
            <a:r>
              <a:rPr lang="en-US">
                <a:latin typeface="Montserrat Medium"/>
              </a:rPr>
              <a:t>Initial WIOA or non-WIOA determination</a:t>
            </a:r>
          </a:p>
          <a:p>
            <a:pPr lvl="1"/>
            <a:r>
              <a:rPr lang="en-US">
                <a:latin typeface="Montserrat Medium"/>
              </a:rPr>
              <a:t>Enroll students for supportive services</a:t>
            </a:r>
          </a:p>
          <a:p>
            <a:pPr lvl="1"/>
            <a:r>
              <a:rPr lang="en-US">
                <a:latin typeface="Montserrat Medium"/>
              </a:rPr>
              <a:t>LWB can go onsite to do soft skills training, career building work 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365A637-73A3-99D2-7E23-EEBFF5110F90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6" name="Content Placeholder 5" descr="Adults studying at table">
            <a:extLst>
              <a:ext uri="{FF2B5EF4-FFF2-40B4-BE49-F238E27FC236}">
                <a16:creationId xmlns:a16="http://schemas.microsoft.com/office/drawing/2014/main" id="{C6A3327F-2515-AA15-F060-C53D211D0E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21165" y="2606596"/>
            <a:ext cx="4184094" cy="2789396"/>
          </a:xfrm>
        </p:spPr>
      </p:pic>
    </p:spTree>
    <p:extLst>
      <p:ext uri="{BB962C8B-B14F-4D97-AF65-F5344CB8AC3E}">
        <p14:creationId xmlns:p14="http://schemas.microsoft.com/office/powerpoint/2010/main" val="1353198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2901-FF3A-9D69-03E7-A1A4DD5D7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"/>
              </a:rPr>
              <a:t>Suggested Next Steps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22E9449-FB8C-14BD-292A-50E7B6536D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1690688"/>
            <a:ext cx="6389370" cy="4351338"/>
          </a:xfrm>
        </p:spPr>
        <p:txBody>
          <a:bodyPr>
            <a:normAutofit lnSpcReduction="10000"/>
          </a:bodyPr>
          <a:lstStyle/>
          <a:p>
            <a:r>
              <a:rPr lang="en-US" sz="3200">
                <a:latin typeface="Montserrat Medium"/>
              </a:rPr>
              <a:t>Meet with LWB to discuss:</a:t>
            </a:r>
          </a:p>
          <a:p>
            <a:pPr lvl="1"/>
            <a:r>
              <a:rPr lang="en-US" sz="2800">
                <a:latin typeface="Montserrat Medium"/>
              </a:rPr>
              <a:t>funding opportunities </a:t>
            </a:r>
          </a:p>
          <a:p>
            <a:pPr lvl="1"/>
            <a:r>
              <a:rPr lang="en-US" sz="2800">
                <a:latin typeface="Montserrat Medium"/>
              </a:rPr>
              <a:t>board’s support of RA programs, policies</a:t>
            </a:r>
          </a:p>
          <a:p>
            <a:pPr lvl="1"/>
            <a:r>
              <a:rPr lang="en-US" sz="2800">
                <a:latin typeface="Montserrat Medium"/>
              </a:rPr>
              <a:t>getting on ETPL</a:t>
            </a:r>
          </a:p>
          <a:p>
            <a:r>
              <a:rPr lang="en-US" sz="3200">
                <a:latin typeface="Montserrat Medium"/>
              </a:rPr>
              <a:t>Meet with local apprenticeship training representative (ATR)</a:t>
            </a:r>
          </a:p>
          <a:p>
            <a:r>
              <a:rPr lang="en-US" sz="3200">
                <a:latin typeface="Montserrat Medium"/>
              </a:rPr>
              <a:t>Identify local/regional apprenticeship networks</a:t>
            </a:r>
            <a:endParaRPr lang="en-US"/>
          </a:p>
        </p:txBody>
      </p:sp>
      <p:pic>
        <p:nvPicPr>
          <p:cNvPr id="15" name="Picture 14" descr="About Us Apprenticeship System webpage on ApprenticeshipUSA website">
            <a:extLst>
              <a:ext uri="{FF2B5EF4-FFF2-40B4-BE49-F238E27FC236}">
                <a16:creationId xmlns:a16="http://schemas.microsoft.com/office/drawing/2014/main" id="{77F05FBE-C93C-6D0F-B11E-261E09C01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82" y="1690688"/>
            <a:ext cx="3025873" cy="2926080"/>
          </a:xfrm>
          <a:prstGeom prst="rect">
            <a:avLst/>
          </a:prstGeom>
        </p:spPr>
      </p:pic>
      <p:pic>
        <p:nvPicPr>
          <p:cNvPr id="17" name="Picture 16" descr="QR code for About Us Apprenticeship System webpage on ApprenticeshipUSA website">
            <a:extLst>
              <a:ext uri="{FF2B5EF4-FFF2-40B4-BE49-F238E27FC236}">
                <a16:creationId xmlns:a16="http://schemas.microsoft.com/office/drawing/2014/main" id="{02DF471E-E8AB-6BE4-9721-1690F4621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027" y="4724934"/>
            <a:ext cx="1657581" cy="165758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365A637-73A3-99D2-7E23-EEBFF5110F90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1351011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36120-9F16-A5B2-357C-8EDFB1EBB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176820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34D4A-3DE4-FD0B-F2F3-88961B62E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899" y="559490"/>
            <a:ext cx="11086562" cy="981300"/>
          </a:xfrm>
        </p:spPr>
        <p:txBody>
          <a:bodyPr>
            <a:normAutofit/>
          </a:bodyPr>
          <a:lstStyle/>
          <a:p>
            <a:r>
              <a:rPr lang="en-US" sz="4400" kern="10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Contact Us, Become a Partner</a:t>
            </a:r>
            <a:endParaRPr lang="en-US">
              <a:latin typeface="Montserrat" panose="00000500000000000000" pitchFamily="2" charset="0"/>
            </a:endParaRPr>
          </a:p>
        </p:txBody>
      </p:sp>
      <p:pic>
        <p:nvPicPr>
          <p:cNvPr id="21" name="Picture 20" descr="Headshot of Katie Adams Chief Delivery Office for Safal Partners ">
            <a:extLst>
              <a:ext uri="{FF2B5EF4-FFF2-40B4-BE49-F238E27FC236}">
                <a16:creationId xmlns:a16="http://schemas.microsoft.com/office/drawing/2014/main" id="{A7DF0C9E-6C67-F806-3B42-63B7524A43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10" b="2110"/>
          <a:stretch/>
        </p:blipFill>
        <p:spPr>
          <a:xfrm>
            <a:off x="1087038" y="1861396"/>
            <a:ext cx="1933088" cy="19260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Headshot of Angela Baker Subject Matter Expert with Safal Partners ">
            <a:extLst>
              <a:ext uri="{FF2B5EF4-FFF2-40B4-BE49-F238E27FC236}">
                <a16:creationId xmlns:a16="http://schemas.microsoft.com/office/drawing/2014/main" id="{0A0BDD81-88DB-DE32-3A70-2C34C3ECD4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39" r="7239"/>
          <a:stretch/>
        </p:blipFill>
        <p:spPr>
          <a:xfrm>
            <a:off x="4746984" y="1861396"/>
            <a:ext cx="1826425" cy="19727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3EDD98-27B0-253B-F6E8-186837B96E2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4070" y="4032809"/>
            <a:ext cx="2899023" cy="1795870"/>
          </a:xfrm>
        </p:spPr>
        <p:txBody>
          <a:bodyPr>
            <a:normAutofit/>
          </a:bodyPr>
          <a:lstStyle/>
          <a:p>
            <a:r>
              <a:rPr lang="en-US" sz="2200" b="1">
                <a:latin typeface="Montserrat Medium"/>
              </a:rPr>
              <a:t>Katie Adams</a:t>
            </a:r>
            <a:endParaRPr lang="en-US" sz="2200"/>
          </a:p>
          <a:p>
            <a:r>
              <a:rPr lang="en-US" sz="1600">
                <a:latin typeface="Montserrat Medium"/>
              </a:rPr>
              <a:t>Chief Delivery Officer</a:t>
            </a:r>
            <a:endParaRPr lang="en-US" sz="1600"/>
          </a:p>
          <a:p>
            <a:r>
              <a:rPr lang="en-US" sz="1600">
                <a:latin typeface="Montserrat Medium"/>
              </a:rPr>
              <a:t>Safal Partners</a:t>
            </a:r>
            <a:endParaRPr lang="en-US" sz="1600"/>
          </a:p>
          <a:p>
            <a:r>
              <a:rPr lang="en-US" sz="1200"/>
              <a:t>Katie.Adams@SafalPartners.com</a:t>
            </a:r>
          </a:p>
          <a:p>
            <a:endParaRPr lang="en-US" sz="120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C7FC2DD-A847-57B3-3C38-8D9989F32353}"/>
              </a:ext>
            </a:extLst>
          </p:cNvPr>
          <p:cNvSpPr txBox="1">
            <a:spLocks/>
          </p:cNvSpPr>
          <p:nvPr/>
        </p:nvSpPr>
        <p:spPr>
          <a:xfrm>
            <a:off x="3866322" y="4032809"/>
            <a:ext cx="3337798" cy="1926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Montserrat Medium"/>
              </a:rPr>
              <a:t>Angela Baker</a:t>
            </a:r>
            <a:endParaRPr lang="en-US" sz="2400" b="1"/>
          </a:p>
          <a:p>
            <a:r>
              <a:rPr lang="en-US" sz="1700">
                <a:latin typeface="Montserrat Medium"/>
              </a:rPr>
              <a:t>Subject Matter Expert</a:t>
            </a:r>
            <a:endParaRPr lang="en-US" sz="1700"/>
          </a:p>
          <a:p>
            <a:r>
              <a:rPr lang="en-US" sz="1700">
                <a:latin typeface="Montserrat Medium"/>
              </a:rPr>
              <a:t>Safal Partners</a:t>
            </a:r>
            <a:endParaRPr lang="en-US" sz="1700"/>
          </a:p>
          <a:p>
            <a:r>
              <a:rPr lang="en-US" sz="1400"/>
              <a:t>Angela.Baker@safalpartners.com</a:t>
            </a:r>
          </a:p>
        </p:txBody>
      </p:sp>
      <p:sp>
        <p:nvSpPr>
          <p:cNvPr id="6" name="Rectangle 5" descr="QR Code for Registered Apprenticeship Center of Excellence Partner Form. ">
            <a:extLst>
              <a:ext uri="{FF2B5EF4-FFF2-40B4-BE49-F238E27FC236}">
                <a16:creationId xmlns:a16="http://schemas.microsoft.com/office/drawing/2014/main" id="{029DE638-65ED-08CC-1409-199D9155E4B0}"/>
              </a:ext>
            </a:extLst>
          </p:cNvPr>
          <p:cNvSpPr/>
          <p:nvPr/>
        </p:nvSpPr>
        <p:spPr>
          <a:xfrm>
            <a:off x="7804967" y="1794207"/>
            <a:ext cx="3223260" cy="4079889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BE49544-79DE-0E6B-30D9-34F68798EF33}"/>
              </a:ext>
            </a:extLst>
          </p:cNvPr>
          <p:cNvSpPr txBox="1">
            <a:spLocks/>
          </p:cNvSpPr>
          <p:nvPr/>
        </p:nvSpPr>
        <p:spPr>
          <a:xfrm>
            <a:off x="8055883" y="1947926"/>
            <a:ext cx="2743200" cy="86793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Scan for Partner Form</a:t>
            </a:r>
            <a:endParaRPr lang="en-US">
              <a:solidFill>
                <a:schemeClr val="bg1"/>
              </a:solidFill>
              <a:latin typeface="Montserrat" panose="00000500000000000000" pitchFamily="2" charset="0"/>
              <a:cs typeface="Segoe UI" panose="020B0502040204020203" pitchFamily="34" charset="0"/>
            </a:endParaRPr>
          </a:p>
        </p:txBody>
      </p:sp>
      <p:pic>
        <p:nvPicPr>
          <p:cNvPr id="5" name="Picture 3" descr="Qr code for Partner Form">
            <a:extLst>
              <a:ext uri="{FF2B5EF4-FFF2-40B4-BE49-F238E27FC236}">
                <a16:creationId xmlns:a16="http://schemas.microsoft.com/office/drawing/2014/main" id="{B9197C90-5D7A-C570-CA04-D37FC26D0A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4434" y="3069273"/>
            <a:ext cx="2448622" cy="251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43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BC6D76-6797-C7FE-017C-FFAFAB3FA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70036"/>
            <a:ext cx="10515600" cy="1200711"/>
          </a:xfrm>
        </p:spPr>
        <p:txBody>
          <a:bodyPr/>
          <a:lstStyle/>
          <a:p>
            <a:r>
              <a:rPr lang="en-US"/>
              <a:t>For more information, visit: </a:t>
            </a:r>
            <a:r>
              <a:rPr lang="en-US" err="1"/>
              <a:t>dolcoe.safalapps.com</a:t>
            </a:r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884F70-E12F-6972-62F5-991C90F5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8975"/>
            <a:ext cx="10515600" cy="415746"/>
          </a:xfrm>
        </p:spPr>
        <p:txBody>
          <a:bodyPr>
            <a:normAutofit fontScale="90000"/>
          </a:bodyPr>
          <a:lstStyle/>
          <a:p>
            <a:r>
              <a:rPr lang="en-US"/>
              <a:t>Email us your questions at </a:t>
            </a:r>
            <a:r>
              <a:rPr lang="en-US" err="1"/>
              <a:t>RA_COE@SafalPartners.com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E647BFC-4FA8-02B1-5616-37E052694288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4127786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054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Welcome and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6103"/>
            <a:ext cx="6283036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Montserrat Medium"/>
                <a:cs typeface="Segoe UI"/>
              </a:rPr>
              <a:t>Center of Excellence Overview</a:t>
            </a:r>
            <a:endParaRPr lang="en-US" dirty="0">
              <a:solidFill>
                <a:schemeClr val="tx1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Funding Sources to Support Registered Apprenticeship (RA)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Braiding Funds for RA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Spotlight: Special School District of St. Louis County’s Adult CTE Department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Scenarios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Questions and Discussion</a:t>
            </a:r>
          </a:p>
          <a:p>
            <a:endParaRPr lang="en-US" dirty="0"/>
          </a:p>
        </p:txBody>
      </p:sp>
      <p:pic>
        <p:nvPicPr>
          <p:cNvPr id="4" name="Picture 3" descr="Center of Excellence Logo">
            <a:extLst>
              <a:ext uri="{FF2B5EF4-FFF2-40B4-BE49-F238E27FC236}">
                <a16:creationId xmlns:a16="http://schemas.microsoft.com/office/drawing/2014/main" id="{8694B03F-6D3B-8E72-D9FB-0CC4BE7E4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772" y="1690688"/>
            <a:ext cx="4197466" cy="4197466"/>
          </a:xfrm>
          <a:prstGeom prst="rect">
            <a:avLst/>
          </a:prstGeom>
        </p:spPr>
      </p:pic>
      <p:pic>
        <p:nvPicPr>
          <p:cNvPr id="5" name="Picture 4" descr="Blue and Gold Seal for the Registered Apprenticeship Center of Excellence ">
            <a:extLst>
              <a:ext uri="{FF2B5EF4-FFF2-40B4-BE49-F238E27FC236}">
                <a16:creationId xmlns:a16="http://schemas.microsoft.com/office/drawing/2014/main" id="{EF623A6E-BF54-626D-AD32-BF517DC08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 descr="N/A">
            <a:extLst>
              <a:ext uri="{FF2B5EF4-FFF2-40B4-BE49-F238E27FC236}">
                <a16:creationId xmlns:a16="http://schemas.microsoft.com/office/drawing/2014/main" id="{436FE942-A0EB-6F75-ABDE-E8D9A01EF8C7}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1221871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Center of Excellence Overview</a:t>
            </a:r>
          </a:p>
        </p:txBody>
      </p:sp>
      <p:pic>
        <p:nvPicPr>
          <p:cNvPr id="5" name="Picture 3" descr="U.S. Department of Labor logo">
            <a:extLst>
              <a:ext uri="{FF2B5EF4-FFF2-40B4-BE49-F238E27FC236}">
                <a16:creationId xmlns:a16="http://schemas.microsoft.com/office/drawing/2014/main" id="{D09C23DC-03A7-FDB9-310E-96D69B71B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346" y="575484"/>
            <a:ext cx="1563476" cy="15660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7414260" cy="4456891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U.S. DOL initiative to increase systems alignment across apprenticeship, education, and workforce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Led by Safal Partners</a:t>
            </a:r>
            <a:r>
              <a:rPr lang="en-US" sz="2400">
                <a:solidFill>
                  <a:schemeClr val="tx1"/>
                </a:solidFill>
              </a:rPr>
              <a:t>; </a:t>
            </a: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5 national partners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We provide </a:t>
            </a:r>
            <a:r>
              <a:rPr lang="en-US" sz="4000" u="sng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no-cost</a:t>
            </a: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 TA including: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Monthly webinars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Quarterly virtual office hours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Individual TA/coaching sessions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3600">
                <a:latin typeface="Montserrat Medium"/>
                <a:ea typeface="+mn-lt"/>
                <a:cs typeface="Segoe UI"/>
              </a:rPr>
              <a:t>Online resources (desk aids, guides, frameworks, etc.)</a:t>
            </a:r>
            <a:br>
              <a:rPr lang="en-US" sz="3600"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</a:br>
            <a:endParaRPr lang="en-US"/>
          </a:p>
        </p:txBody>
      </p:sp>
      <p:pic>
        <p:nvPicPr>
          <p:cNvPr id="8" name="Picture 7" descr="National Association of Workforce Development Professionals, Coalition of Adult Basic Education, National Disability Institute, Wireless Infrastructure Association FASTPORT">
            <a:extLst>
              <a:ext uri="{FF2B5EF4-FFF2-40B4-BE49-F238E27FC236}">
                <a16:creationId xmlns:a16="http://schemas.microsoft.com/office/drawing/2014/main" id="{5BE37307-D472-5BF7-AC8B-4DFE01164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460" y="2276473"/>
            <a:ext cx="3099645" cy="222797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6E798-44A3-4CAF-9EBC-1649EF5E6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9068" y="5961549"/>
            <a:ext cx="3917022" cy="3159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Visit our website, request T</a:t>
            </a:r>
            <a:r>
              <a:rPr lang="en-US" sz="280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endParaRPr lang="en-US" sz="280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1026" name="Picture 2" descr="QR code for Center of Excellence Website">
            <a:extLst>
              <a:ext uri="{FF2B5EF4-FFF2-40B4-BE49-F238E27FC236}">
                <a16:creationId xmlns:a16="http://schemas.microsoft.com/office/drawing/2014/main" id="{5D133F86-14F2-6F17-B48B-90D3CFEE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06" y="4587859"/>
            <a:ext cx="1739116" cy="16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3201589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87A24-D8A0-3BC1-8497-5265ED16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858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Montserrat"/>
              </a:rPr>
              <a:t>Funding Sources, Supportive Services for RA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451F63B-B749-0D56-256D-B7CFF8C9A199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2823625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29FFD-5EB2-BF1D-EEDA-A2A486EF1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949" y="425322"/>
            <a:ext cx="10515600" cy="1325563"/>
          </a:xfrm>
        </p:spPr>
        <p:txBody>
          <a:bodyPr/>
          <a:lstStyle/>
          <a:p>
            <a:r>
              <a:rPr lang="en-US"/>
              <a:t>Five Components of RA</a:t>
            </a:r>
          </a:p>
        </p:txBody>
      </p:sp>
      <p:grpSp>
        <p:nvGrpSpPr>
          <p:cNvPr id="7" name="Grupa 65">
            <a:extLst>
              <a:ext uri="{FF2B5EF4-FFF2-40B4-BE49-F238E27FC236}">
                <a16:creationId xmlns:a16="http://schemas.microsoft.com/office/drawing/2014/main" id="{3B34215E-B24D-D2C2-006F-622F87D8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74986" y="3103967"/>
            <a:ext cx="541337" cy="412750"/>
            <a:chOff x="906463" y="3402013"/>
            <a:chExt cx="541337" cy="412750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E532E8BA-E260-091C-2EC9-B0A76BD0D6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9013" y="3402013"/>
              <a:ext cx="376237" cy="412750"/>
            </a:xfrm>
            <a:custGeom>
              <a:avLst/>
              <a:gdLst>
                <a:gd name="T0" fmla="*/ 1523 w 1656"/>
                <a:gd name="T1" fmla="*/ 1474 h 1814"/>
                <a:gd name="T2" fmla="*/ 1409 w 1656"/>
                <a:gd name="T3" fmla="*/ 1100 h 1814"/>
                <a:gd name="T4" fmla="*/ 1409 w 1656"/>
                <a:gd name="T5" fmla="*/ 721 h 1814"/>
                <a:gd name="T6" fmla="*/ 1238 w 1656"/>
                <a:gd name="T7" fmla="*/ 309 h 1814"/>
                <a:gd name="T8" fmla="*/ 896 w 1656"/>
                <a:gd name="T9" fmla="*/ 144 h 1814"/>
                <a:gd name="T10" fmla="*/ 896 w 1656"/>
                <a:gd name="T11" fmla="*/ 0 h 1814"/>
                <a:gd name="T12" fmla="*/ 756 w 1656"/>
                <a:gd name="T13" fmla="*/ 0 h 1814"/>
                <a:gd name="T14" fmla="*/ 756 w 1656"/>
                <a:gd name="T15" fmla="*/ 144 h 1814"/>
                <a:gd name="T16" fmla="*/ 247 w 1656"/>
                <a:gd name="T17" fmla="*/ 727 h 1814"/>
                <a:gd name="T18" fmla="*/ 247 w 1656"/>
                <a:gd name="T19" fmla="*/ 1100 h 1814"/>
                <a:gd name="T20" fmla="*/ 133 w 1656"/>
                <a:gd name="T21" fmla="*/ 1474 h 1814"/>
                <a:gd name="T22" fmla="*/ 0 w 1656"/>
                <a:gd name="T23" fmla="*/ 1674 h 1814"/>
                <a:gd name="T24" fmla="*/ 631 w 1656"/>
                <a:gd name="T25" fmla="*/ 1674 h 1814"/>
                <a:gd name="T26" fmla="*/ 828 w 1656"/>
                <a:gd name="T27" fmla="*/ 1814 h 1814"/>
                <a:gd name="T28" fmla="*/ 1025 w 1656"/>
                <a:gd name="T29" fmla="*/ 1674 h 1814"/>
                <a:gd name="T30" fmla="*/ 1656 w 1656"/>
                <a:gd name="T31" fmla="*/ 1674 h 1814"/>
                <a:gd name="T32" fmla="*/ 1523 w 1656"/>
                <a:gd name="T33" fmla="*/ 1474 h 1814"/>
                <a:gd name="T34" fmla="*/ 260 w 1656"/>
                <a:gd name="T35" fmla="*/ 1535 h 1814"/>
                <a:gd name="T36" fmla="*/ 386 w 1656"/>
                <a:gd name="T37" fmla="*/ 1100 h 1814"/>
                <a:gd name="T38" fmla="*/ 386 w 1656"/>
                <a:gd name="T39" fmla="*/ 727 h 1814"/>
                <a:gd name="T40" fmla="*/ 826 w 1656"/>
                <a:gd name="T41" fmla="*/ 279 h 1814"/>
                <a:gd name="T42" fmla="*/ 828 w 1656"/>
                <a:gd name="T43" fmla="*/ 279 h 1814"/>
                <a:gd name="T44" fmla="*/ 1140 w 1656"/>
                <a:gd name="T45" fmla="*/ 408 h 1814"/>
                <a:gd name="T46" fmla="*/ 1270 w 1656"/>
                <a:gd name="T47" fmla="*/ 721 h 1814"/>
                <a:gd name="T48" fmla="*/ 1270 w 1656"/>
                <a:gd name="T49" fmla="*/ 1100 h 1814"/>
                <a:gd name="T50" fmla="*/ 1396 w 1656"/>
                <a:gd name="T51" fmla="*/ 1535 h 1814"/>
                <a:gd name="T52" fmla="*/ 260 w 1656"/>
                <a:gd name="T53" fmla="*/ 1535 h 1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56" h="1814">
                  <a:moveTo>
                    <a:pt x="1523" y="1474"/>
                  </a:moveTo>
                  <a:cubicBezTo>
                    <a:pt x="1448" y="1363"/>
                    <a:pt x="1409" y="1234"/>
                    <a:pt x="1409" y="1100"/>
                  </a:cubicBezTo>
                  <a:cubicBezTo>
                    <a:pt x="1409" y="721"/>
                    <a:pt x="1409" y="721"/>
                    <a:pt x="1409" y="721"/>
                  </a:cubicBezTo>
                  <a:cubicBezTo>
                    <a:pt x="1409" y="565"/>
                    <a:pt x="1349" y="419"/>
                    <a:pt x="1238" y="309"/>
                  </a:cubicBezTo>
                  <a:cubicBezTo>
                    <a:pt x="1145" y="216"/>
                    <a:pt x="1025" y="159"/>
                    <a:pt x="896" y="144"/>
                  </a:cubicBezTo>
                  <a:cubicBezTo>
                    <a:pt x="896" y="0"/>
                    <a:pt x="896" y="0"/>
                    <a:pt x="896" y="0"/>
                  </a:cubicBezTo>
                  <a:cubicBezTo>
                    <a:pt x="756" y="0"/>
                    <a:pt x="756" y="0"/>
                    <a:pt x="756" y="0"/>
                  </a:cubicBezTo>
                  <a:cubicBezTo>
                    <a:pt x="756" y="144"/>
                    <a:pt x="756" y="144"/>
                    <a:pt x="756" y="144"/>
                  </a:cubicBezTo>
                  <a:cubicBezTo>
                    <a:pt x="470" y="180"/>
                    <a:pt x="247" y="428"/>
                    <a:pt x="247" y="727"/>
                  </a:cubicBezTo>
                  <a:cubicBezTo>
                    <a:pt x="247" y="1100"/>
                    <a:pt x="247" y="1100"/>
                    <a:pt x="247" y="1100"/>
                  </a:cubicBezTo>
                  <a:cubicBezTo>
                    <a:pt x="247" y="1234"/>
                    <a:pt x="208" y="1363"/>
                    <a:pt x="133" y="1474"/>
                  </a:cubicBezTo>
                  <a:cubicBezTo>
                    <a:pt x="0" y="1674"/>
                    <a:pt x="0" y="1674"/>
                    <a:pt x="0" y="1674"/>
                  </a:cubicBezTo>
                  <a:cubicBezTo>
                    <a:pt x="631" y="1674"/>
                    <a:pt x="631" y="1674"/>
                    <a:pt x="631" y="1674"/>
                  </a:cubicBezTo>
                  <a:cubicBezTo>
                    <a:pt x="660" y="1756"/>
                    <a:pt x="737" y="1814"/>
                    <a:pt x="828" y="1814"/>
                  </a:cubicBezTo>
                  <a:cubicBezTo>
                    <a:pt x="919" y="1814"/>
                    <a:pt x="996" y="1756"/>
                    <a:pt x="1025" y="1674"/>
                  </a:cubicBezTo>
                  <a:cubicBezTo>
                    <a:pt x="1656" y="1674"/>
                    <a:pt x="1656" y="1674"/>
                    <a:pt x="1656" y="1674"/>
                  </a:cubicBezTo>
                  <a:lnTo>
                    <a:pt x="1523" y="1474"/>
                  </a:lnTo>
                  <a:close/>
                  <a:moveTo>
                    <a:pt x="260" y="1535"/>
                  </a:moveTo>
                  <a:cubicBezTo>
                    <a:pt x="343" y="1405"/>
                    <a:pt x="386" y="1255"/>
                    <a:pt x="386" y="1100"/>
                  </a:cubicBezTo>
                  <a:cubicBezTo>
                    <a:pt x="386" y="727"/>
                    <a:pt x="386" y="727"/>
                    <a:pt x="386" y="727"/>
                  </a:cubicBezTo>
                  <a:cubicBezTo>
                    <a:pt x="386" y="481"/>
                    <a:pt x="584" y="280"/>
                    <a:pt x="826" y="279"/>
                  </a:cubicBezTo>
                  <a:cubicBezTo>
                    <a:pt x="827" y="279"/>
                    <a:pt x="827" y="279"/>
                    <a:pt x="828" y="279"/>
                  </a:cubicBezTo>
                  <a:cubicBezTo>
                    <a:pt x="946" y="279"/>
                    <a:pt x="1056" y="325"/>
                    <a:pt x="1140" y="408"/>
                  </a:cubicBezTo>
                  <a:cubicBezTo>
                    <a:pt x="1224" y="492"/>
                    <a:pt x="1270" y="603"/>
                    <a:pt x="1270" y="721"/>
                  </a:cubicBezTo>
                  <a:cubicBezTo>
                    <a:pt x="1270" y="1100"/>
                    <a:pt x="1270" y="1100"/>
                    <a:pt x="1270" y="1100"/>
                  </a:cubicBezTo>
                  <a:cubicBezTo>
                    <a:pt x="1270" y="1255"/>
                    <a:pt x="1313" y="1405"/>
                    <a:pt x="1396" y="1535"/>
                  </a:cubicBezTo>
                  <a:lnTo>
                    <a:pt x="260" y="15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09CD5B17-8705-9163-EC30-616BEF6DE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538" y="3500438"/>
              <a:ext cx="68262" cy="214313"/>
            </a:xfrm>
            <a:custGeom>
              <a:avLst/>
              <a:gdLst>
                <a:gd name="T0" fmla="*/ 99 w 297"/>
                <a:gd name="T1" fmla="*/ 0 h 946"/>
                <a:gd name="T2" fmla="*/ 0 w 297"/>
                <a:gd name="T3" fmla="*/ 99 h 946"/>
                <a:gd name="T4" fmla="*/ 157 w 297"/>
                <a:gd name="T5" fmla="*/ 477 h 946"/>
                <a:gd name="T6" fmla="*/ 6 w 297"/>
                <a:gd name="T7" fmla="*/ 849 h 946"/>
                <a:gd name="T8" fmla="*/ 106 w 297"/>
                <a:gd name="T9" fmla="*/ 946 h 946"/>
                <a:gd name="T10" fmla="*/ 297 w 297"/>
                <a:gd name="T11" fmla="*/ 477 h 946"/>
                <a:gd name="T12" fmla="*/ 99 w 297"/>
                <a:gd name="T13" fmla="*/ 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946">
                  <a:moveTo>
                    <a:pt x="99" y="0"/>
                  </a:moveTo>
                  <a:cubicBezTo>
                    <a:pt x="0" y="99"/>
                    <a:pt x="0" y="99"/>
                    <a:pt x="0" y="99"/>
                  </a:cubicBezTo>
                  <a:cubicBezTo>
                    <a:pt x="101" y="200"/>
                    <a:pt x="157" y="334"/>
                    <a:pt x="157" y="477"/>
                  </a:cubicBezTo>
                  <a:cubicBezTo>
                    <a:pt x="157" y="617"/>
                    <a:pt x="103" y="749"/>
                    <a:pt x="6" y="849"/>
                  </a:cubicBezTo>
                  <a:cubicBezTo>
                    <a:pt x="106" y="946"/>
                    <a:pt x="106" y="946"/>
                    <a:pt x="106" y="946"/>
                  </a:cubicBezTo>
                  <a:cubicBezTo>
                    <a:pt x="229" y="820"/>
                    <a:pt x="297" y="653"/>
                    <a:pt x="297" y="477"/>
                  </a:cubicBezTo>
                  <a:cubicBezTo>
                    <a:pt x="297" y="297"/>
                    <a:pt x="226" y="128"/>
                    <a:pt x="9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3799FF00-826E-3AF7-27B2-6C46197DA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088" y="3544888"/>
              <a:ext cx="49212" cy="125413"/>
            </a:xfrm>
            <a:custGeom>
              <a:avLst/>
              <a:gdLst>
                <a:gd name="T0" fmla="*/ 99 w 215"/>
                <a:gd name="T1" fmla="*/ 0 h 556"/>
                <a:gd name="T2" fmla="*/ 0 w 215"/>
                <a:gd name="T3" fmla="*/ 99 h 556"/>
                <a:gd name="T4" fmla="*/ 75 w 215"/>
                <a:gd name="T5" fmla="*/ 280 h 556"/>
                <a:gd name="T6" fmla="*/ 2 w 215"/>
                <a:gd name="T7" fmla="*/ 459 h 556"/>
                <a:gd name="T8" fmla="*/ 102 w 215"/>
                <a:gd name="T9" fmla="*/ 556 h 556"/>
                <a:gd name="T10" fmla="*/ 215 w 215"/>
                <a:gd name="T11" fmla="*/ 280 h 556"/>
                <a:gd name="T12" fmla="*/ 99 w 215"/>
                <a:gd name="T13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556">
                  <a:moveTo>
                    <a:pt x="99" y="0"/>
                  </a:moveTo>
                  <a:cubicBezTo>
                    <a:pt x="0" y="99"/>
                    <a:pt x="0" y="99"/>
                    <a:pt x="0" y="99"/>
                  </a:cubicBezTo>
                  <a:cubicBezTo>
                    <a:pt x="48" y="147"/>
                    <a:pt x="75" y="212"/>
                    <a:pt x="75" y="280"/>
                  </a:cubicBezTo>
                  <a:cubicBezTo>
                    <a:pt x="75" y="347"/>
                    <a:pt x="49" y="411"/>
                    <a:pt x="2" y="459"/>
                  </a:cubicBezTo>
                  <a:cubicBezTo>
                    <a:pt x="102" y="556"/>
                    <a:pt x="102" y="556"/>
                    <a:pt x="102" y="556"/>
                  </a:cubicBezTo>
                  <a:cubicBezTo>
                    <a:pt x="175" y="482"/>
                    <a:pt x="215" y="384"/>
                    <a:pt x="215" y="280"/>
                  </a:cubicBezTo>
                  <a:cubicBezTo>
                    <a:pt x="215" y="174"/>
                    <a:pt x="173" y="75"/>
                    <a:pt x="9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  <p:sp>
          <p:nvSpPr>
            <p:cNvPr id="11" name="Freeform 28">
              <a:extLst>
                <a:ext uri="{FF2B5EF4-FFF2-40B4-BE49-F238E27FC236}">
                  <a16:creationId xmlns:a16="http://schemas.microsoft.com/office/drawing/2014/main" id="{4C195FCD-77B7-8B1F-F916-9935B47E6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463" y="3500438"/>
              <a:ext cx="66675" cy="214313"/>
            </a:xfrm>
            <a:custGeom>
              <a:avLst/>
              <a:gdLst>
                <a:gd name="T0" fmla="*/ 297 w 297"/>
                <a:gd name="T1" fmla="*/ 99 h 946"/>
                <a:gd name="T2" fmla="*/ 198 w 297"/>
                <a:gd name="T3" fmla="*/ 0 h 946"/>
                <a:gd name="T4" fmla="*/ 0 w 297"/>
                <a:gd name="T5" fmla="*/ 477 h 946"/>
                <a:gd name="T6" fmla="*/ 191 w 297"/>
                <a:gd name="T7" fmla="*/ 946 h 946"/>
                <a:gd name="T8" fmla="*/ 291 w 297"/>
                <a:gd name="T9" fmla="*/ 849 h 946"/>
                <a:gd name="T10" fmla="*/ 140 w 297"/>
                <a:gd name="T11" fmla="*/ 477 h 946"/>
                <a:gd name="T12" fmla="*/ 297 w 297"/>
                <a:gd name="T13" fmla="*/ 99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946">
                  <a:moveTo>
                    <a:pt x="297" y="99"/>
                  </a:moveTo>
                  <a:cubicBezTo>
                    <a:pt x="198" y="0"/>
                    <a:pt x="198" y="0"/>
                    <a:pt x="198" y="0"/>
                  </a:cubicBezTo>
                  <a:cubicBezTo>
                    <a:pt x="71" y="128"/>
                    <a:pt x="0" y="297"/>
                    <a:pt x="0" y="477"/>
                  </a:cubicBezTo>
                  <a:cubicBezTo>
                    <a:pt x="0" y="653"/>
                    <a:pt x="68" y="820"/>
                    <a:pt x="191" y="946"/>
                  </a:cubicBezTo>
                  <a:cubicBezTo>
                    <a:pt x="291" y="849"/>
                    <a:pt x="291" y="849"/>
                    <a:pt x="291" y="849"/>
                  </a:cubicBezTo>
                  <a:cubicBezTo>
                    <a:pt x="194" y="749"/>
                    <a:pt x="140" y="617"/>
                    <a:pt x="140" y="477"/>
                  </a:cubicBezTo>
                  <a:cubicBezTo>
                    <a:pt x="140" y="334"/>
                    <a:pt x="196" y="200"/>
                    <a:pt x="297" y="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  <p:sp>
          <p:nvSpPr>
            <p:cNvPr id="12" name="Freeform 29">
              <a:extLst>
                <a:ext uri="{FF2B5EF4-FFF2-40B4-BE49-F238E27FC236}">
                  <a16:creationId xmlns:a16="http://schemas.microsoft.com/office/drawing/2014/main" id="{D6E7E4E4-F9F4-215F-904D-A319B1939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963" y="3544888"/>
              <a:ext cx="49212" cy="125413"/>
            </a:xfrm>
            <a:custGeom>
              <a:avLst/>
              <a:gdLst>
                <a:gd name="T0" fmla="*/ 215 w 215"/>
                <a:gd name="T1" fmla="*/ 99 h 556"/>
                <a:gd name="T2" fmla="*/ 116 w 215"/>
                <a:gd name="T3" fmla="*/ 0 h 556"/>
                <a:gd name="T4" fmla="*/ 0 w 215"/>
                <a:gd name="T5" fmla="*/ 280 h 556"/>
                <a:gd name="T6" fmla="*/ 113 w 215"/>
                <a:gd name="T7" fmla="*/ 556 h 556"/>
                <a:gd name="T8" fmla="*/ 213 w 215"/>
                <a:gd name="T9" fmla="*/ 459 h 556"/>
                <a:gd name="T10" fmla="*/ 140 w 215"/>
                <a:gd name="T11" fmla="*/ 280 h 556"/>
                <a:gd name="T12" fmla="*/ 215 w 215"/>
                <a:gd name="T13" fmla="*/ 99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556">
                  <a:moveTo>
                    <a:pt x="215" y="99"/>
                  </a:moveTo>
                  <a:cubicBezTo>
                    <a:pt x="116" y="0"/>
                    <a:pt x="116" y="0"/>
                    <a:pt x="116" y="0"/>
                  </a:cubicBezTo>
                  <a:cubicBezTo>
                    <a:pt x="42" y="75"/>
                    <a:pt x="0" y="174"/>
                    <a:pt x="0" y="280"/>
                  </a:cubicBezTo>
                  <a:cubicBezTo>
                    <a:pt x="0" y="384"/>
                    <a:pt x="41" y="482"/>
                    <a:pt x="113" y="556"/>
                  </a:cubicBezTo>
                  <a:cubicBezTo>
                    <a:pt x="213" y="459"/>
                    <a:pt x="213" y="459"/>
                    <a:pt x="213" y="459"/>
                  </a:cubicBezTo>
                  <a:cubicBezTo>
                    <a:pt x="166" y="411"/>
                    <a:pt x="140" y="347"/>
                    <a:pt x="140" y="280"/>
                  </a:cubicBezTo>
                  <a:cubicBezTo>
                    <a:pt x="140" y="212"/>
                    <a:pt x="167" y="147"/>
                    <a:pt x="215" y="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</p:grpSp>
      <p:sp>
        <p:nvSpPr>
          <p:cNvPr id="6" name="AutoShape 23">
            <a:extLst>
              <a:ext uri="{FF2B5EF4-FFF2-40B4-BE49-F238E27FC236}">
                <a16:creationId xmlns:a16="http://schemas.microsoft.com/office/drawing/2014/main" id="{AAA3B21C-326A-6D0B-BC54-C4B89E195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474986" y="3103967"/>
            <a:ext cx="54133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4" name="Graphic 1953081532" descr="Employer Involvement">
            <a:extLst>
              <a:ext uri="{FF2B5EF4-FFF2-40B4-BE49-F238E27FC236}">
                <a16:creationId xmlns:a16="http://schemas.microsoft.com/office/drawing/2014/main" id="{106A9C75-4BBC-97C2-7BE4-BAB8A5417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163" y="2770820"/>
            <a:ext cx="1371600" cy="1371600"/>
          </a:xfrm>
          <a:prstGeom prst="rect">
            <a:avLst/>
          </a:prstGeom>
        </p:spPr>
      </p:pic>
      <p:sp>
        <p:nvSpPr>
          <p:cNvPr id="13" name="Oval 12" descr="Shaking Hands">
            <a:extLst>
              <a:ext uri="{FF2B5EF4-FFF2-40B4-BE49-F238E27FC236}">
                <a16:creationId xmlns:a16="http://schemas.microsoft.com/office/drawing/2014/main" id="{BF1D1685-6D8F-C879-3533-5AE6A9335E6A}"/>
              </a:ext>
            </a:extLst>
          </p:cNvPr>
          <p:cNvSpPr/>
          <p:nvPr/>
        </p:nvSpPr>
        <p:spPr>
          <a:xfrm>
            <a:off x="983713" y="2732085"/>
            <a:ext cx="1371600" cy="1371600"/>
          </a:xfrm>
          <a:prstGeom prst="ellipse">
            <a:avLst/>
          </a:prstGeom>
          <a:noFill/>
          <a:ln w="12700">
            <a:solidFill>
              <a:srgbClr val="0051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D0D0D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4" name="AutoShape 23">
            <a:extLst>
              <a:ext uri="{FF2B5EF4-FFF2-40B4-BE49-F238E27FC236}">
                <a16:creationId xmlns:a16="http://schemas.microsoft.com/office/drawing/2014/main" id="{E6ADEB87-95CB-39F0-9655-F436EF109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673850" y="3108422"/>
            <a:ext cx="54133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35" name="Grupa 65">
            <a:extLst>
              <a:ext uri="{FF2B5EF4-FFF2-40B4-BE49-F238E27FC236}">
                <a16:creationId xmlns:a16="http://schemas.microsoft.com/office/drawing/2014/main" id="{9A697964-B8E3-216B-450A-0C09A984A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73850" y="3108422"/>
            <a:ext cx="541337" cy="412750"/>
            <a:chOff x="906463" y="3402013"/>
            <a:chExt cx="541337" cy="412750"/>
          </a:xfrm>
        </p:grpSpPr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5666B256-93F6-6BEC-27CC-B87CAFF7AE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9013" y="3402013"/>
              <a:ext cx="376237" cy="412750"/>
            </a:xfrm>
            <a:custGeom>
              <a:avLst/>
              <a:gdLst>
                <a:gd name="T0" fmla="*/ 1523 w 1656"/>
                <a:gd name="T1" fmla="*/ 1474 h 1814"/>
                <a:gd name="T2" fmla="*/ 1409 w 1656"/>
                <a:gd name="T3" fmla="*/ 1100 h 1814"/>
                <a:gd name="T4" fmla="*/ 1409 w 1656"/>
                <a:gd name="T5" fmla="*/ 721 h 1814"/>
                <a:gd name="T6" fmla="*/ 1238 w 1656"/>
                <a:gd name="T7" fmla="*/ 309 h 1814"/>
                <a:gd name="T8" fmla="*/ 896 w 1656"/>
                <a:gd name="T9" fmla="*/ 144 h 1814"/>
                <a:gd name="T10" fmla="*/ 896 w 1656"/>
                <a:gd name="T11" fmla="*/ 0 h 1814"/>
                <a:gd name="T12" fmla="*/ 756 w 1656"/>
                <a:gd name="T13" fmla="*/ 0 h 1814"/>
                <a:gd name="T14" fmla="*/ 756 w 1656"/>
                <a:gd name="T15" fmla="*/ 144 h 1814"/>
                <a:gd name="T16" fmla="*/ 247 w 1656"/>
                <a:gd name="T17" fmla="*/ 727 h 1814"/>
                <a:gd name="T18" fmla="*/ 247 w 1656"/>
                <a:gd name="T19" fmla="*/ 1100 h 1814"/>
                <a:gd name="T20" fmla="*/ 133 w 1656"/>
                <a:gd name="T21" fmla="*/ 1474 h 1814"/>
                <a:gd name="T22" fmla="*/ 0 w 1656"/>
                <a:gd name="T23" fmla="*/ 1674 h 1814"/>
                <a:gd name="T24" fmla="*/ 631 w 1656"/>
                <a:gd name="T25" fmla="*/ 1674 h 1814"/>
                <a:gd name="T26" fmla="*/ 828 w 1656"/>
                <a:gd name="T27" fmla="*/ 1814 h 1814"/>
                <a:gd name="T28" fmla="*/ 1025 w 1656"/>
                <a:gd name="T29" fmla="*/ 1674 h 1814"/>
                <a:gd name="T30" fmla="*/ 1656 w 1656"/>
                <a:gd name="T31" fmla="*/ 1674 h 1814"/>
                <a:gd name="T32" fmla="*/ 1523 w 1656"/>
                <a:gd name="T33" fmla="*/ 1474 h 1814"/>
                <a:gd name="T34" fmla="*/ 260 w 1656"/>
                <a:gd name="T35" fmla="*/ 1535 h 1814"/>
                <a:gd name="T36" fmla="*/ 386 w 1656"/>
                <a:gd name="T37" fmla="*/ 1100 h 1814"/>
                <a:gd name="T38" fmla="*/ 386 w 1656"/>
                <a:gd name="T39" fmla="*/ 727 h 1814"/>
                <a:gd name="T40" fmla="*/ 826 w 1656"/>
                <a:gd name="T41" fmla="*/ 279 h 1814"/>
                <a:gd name="T42" fmla="*/ 828 w 1656"/>
                <a:gd name="T43" fmla="*/ 279 h 1814"/>
                <a:gd name="T44" fmla="*/ 1140 w 1656"/>
                <a:gd name="T45" fmla="*/ 408 h 1814"/>
                <a:gd name="T46" fmla="*/ 1270 w 1656"/>
                <a:gd name="T47" fmla="*/ 721 h 1814"/>
                <a:gd name="T48" fmla="*/ 1270 w 1656"/>
                <a:gd name="T49" fmla="*/ 1100 h 1814"/>
                <a:gd name="T50" fmla="*/ 1396 w 1656"/>
                <a:gd name="T51" fmla="*/ 1535 h 1814"/>
                <a:gd name="T52" fmla="*/ 260 w 1656"/>
                <a:gd name="T53" fmla="*/ 1535 h 1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56" h="1814">
                  <a:moveTo>
                    <a:pt x="1523" y="1474"/>
                  </a:moveTo>
                  <a:cubicBezTo>
                    <a:pt x="1448" y="1363"/>
                    <a:pt x="1409" y="1234"/>
                    <a:pt x="1409" y="1100"/>
                  </a:cubicBezTo>
                  <a:cubicBezTo>
                    <a:pt x="1409" y="721"/>
                    <a:pt x="1409" y="721"/>
                    <a:pt x="1409" y="721"/>
                  </a:cubicBezTo>
                  <a:cubicBezTo>
                    <a:pt x="1409" y="565"/>
                    <a:pt x="1349" y="419"/>
                    <a:pt x="1238" y="309"/>
                  </a:cubicBezTo>
                  <a:cubicBezTo>
                    <a:pt x="1145" y="216"/>
                    <a:pt x="1025" y="159"/>
                    <a:pt x="896" y="144"/>
                  </a:cubicBezTo>
                  <a:cubicBezTo>
                    <a:pt x="896" y="0"/>
                    <a:pt x="896" y="0"/>
                    <a:pt x="896" y="0"/>
                  </a:cubicBezTo>
                  <a:cubicBezTo>
                    <a:pt x="756" y="0"/>
                    <a:pt x="756" y="0"/>
                    <a:pt x="756" y="0"/>
                  </a:cubicBezTo>
                  <a:cubicBezTo>
                    <a:pt x="756" y="144"/>
                    <a:pt x="756" y="144"/>
                    <a:pt x="756" y="144"/>
                  </a:cubicBezTo>
                  <a:cubicBezTo>
                    <a:pt x="470" y="180"/>
                    <a:pt x="247" y="428"/>
                    <a:pt x="247" y="727"/>
                  </a:cubicBezTo>
                  <a:cubicBezTo>
                    <a:pt x="247" y="1100"/>
                    <a:pt x="247" y="1100"/>
                    <a:pt x="247" y="1100"/>
                  </a:cubicBezTo>
                  <a:cubicBezTo>
                    <a:pt x="247" y="1234"/>
                    <a:pt x="208" y="1363"/>
                    <a:pt x="133" y="1474"/>
                  </a:cubicBezTo>
                  <a:cubicBezTo>
                    <a:pt x="0" y="1674"/>
                    <a:pt x="0" y="1674"/>
                    <a:pt x="0" y="1674"/>
                  </a:cubicBezTo>
                  <a:cubicBezTo>
                    <a:pt x="631" y="1674"/>
                    <a:pt x="631" y="1674"/>
                    <a:pt x="631" y="1674"/>
                  </a:cubicBezTo>
                  <a:cubicBezTo>
                    <a:pt x="660" y="1756"/>
                    <a:pt x="737" y="1814"/>
                    <a:pt x="828" y="1814"/>
                  </a:cubicBezTo>
                  <a:cubicBezTo>
                    <a:pt x="919" y="1814"/>
                    <a:pt x="996" y="1756"/>
                    <a:pt x="1025" y="1674"/>
                  </a:cubicBezTo>
                  <a:cubicBezTo>
                    <a:pt x="1656" y="1674"/>
                    <a:pt x="1656" y="1674"/>
                    <a:pt x="1656" y="1674"/>
                  </a:cubicBezTo>
                  <a:lnTo>
                    <a:pt x="1523" y="1474"/>
                  </a:lnTo>
                  <a:close/>
                  <a:moveTo>
                    <a:pt x="260" y="1535"/>
                  </a:moveTo>
                  <a:cubicBezTo>
                    <a:pt x="343" y="1405"/>
                    <a:pt x="386" y="1255"/>
                    <a:pt x="386" y="1100"/>
                  </a:cubicBezTo>
                  <a:cubicBezTo>
                    <a:pt x="386" y="727"/>
                    <a:pt x="386" y="727"/>
                    <a:pt x="386" y="727"/>
                  </a:cubicBezTo>
                  <a:cubicBezTo>
                    <a:pt x="386" y="481"/>
                    <a:pt x="584" y="280"/>
                    <a:pt x="826" y="279"/>
                  </a:cubicBezTo>
                  <a:cubicBezTo>
                    <a:pt x="827" y="279"/>
                    <a:pt x="827" y="279"/>
                    <a:pt x="828" y="279"/>
                  </a:cubicBezTo>
                  <a:cubicBezTo>
                    <a:pt x="946" y="279"/>
                    <a:pt x="1056" y="325"/>
                    <a:pt x="1140" y="408"/>
                  </a:cubicBezTo>
                  <a:cubicBezTo>
                    <a:pt x="1224" y="492"/>
                    <a:pt x="1270" y="603"/>
                    <a:pt x="1270" y="721"/>
                  </a:cubicBezTo>
                  <a:cubicBezTo>
                    <a:pt x="1270" y="1100"/>
                    <a:pt x="1270" y="1100"/>
                    <a:pt x="1270" y="1100"/>
                  </a:cubicBezTo>
                  <a:cubicBezTo>
                    <a:pt x="1270" y="1255"/>
                    <a:pt x="1313" y="1405"/>
                    <a:pt x="1396" y="1535"/>
                  </a:cubicBezTo>
                  <a:lnTo>
                    <a:pt x="260" y="15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id="{0BDE88E2-9AD4-CDA1-EE57-FE155B66C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538" y="3500438"/>
              <a:ext cx="68262" cy="214313"/>
            </a:xfrm>
            <a:custGeom>
              <a:avLst/>
              <a:gdLst>
                <a:gd name="T0" fmla="*/ 99 w 297"/>
                <a:gd name="T1" fmla="*/ 0 h 946"/>
                <a:gd name="T2" fmla="*/ 0 w 297"/>
                <a:gd name="T3" fmla="*/ 99 h 946"/>
                <a:gd name="T4" fmla="*/ 157 w 297"/>
                <a:gd name="T5" fmla="*/ 477 h 946"/>
                <a:gd name="T6" fmla="*/ 6 w 297"/>
                <a:gd name="T7" fmla="*/ 849 h 946"/>
                <a:gd name="T8" fmla="*/ 106 w 297"/>
                <a:gd name="T9" fmla="*/ 946 h 946"/>
                <a:gd name="T10" fmla="*/ 297 w 297"/>
                <a:gd name="T11" fmla="*/ 477 h 946"/>
                <a:gd name="T12" fmla="*/ 99 w 297"/>
                <a:gd name="T13" fmla="*/ 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946">
                  <a:moveTo>
                    <a:pt x="99" y="0"/>
                  </a:moveTo>
                  <a:cubicBezTo>
                    <a:pt x="0" y="99"/>
                    <a:pt x="0" y="99"/>
                    <a:pt x="0" y="99"/>
                  </a:cubicBezTo>
                  <a:cubicBezTo>
                    <a:pt x="101" y="200"/>
                    <a:pt x="157" y="334"/>
                    <a:pt x="157" y="477"/>
                  </a:cubicBezTo>
                  <a:cubicBezTo>
                    <a:pt x="157" y="617"/>
                    <a:pt x="103" y="749"/>
                    <a:pt x="6" y="849"/>
                  </a:cubicBezTo>
                  <a:cubicBezTo>
                    <a:pt x="106" y="946"/>
                    <a:pt x="106" y="946"/>
                    <a:pt x="106" y="946"/>
                  </a:cubicBezTo>
                  <a:cubicBezTo>
                    <a:pt x="229" y="820"/>
                    <a:pt x="297" y="653"/>
                    <a:pt x="297" y="477"/>
                  </a:cubicBezTo>
                  <a:cubicBezTo>
                    <a:pt x="297" y="297"/>
                    <a:pt x="226" y="128"/>
                    <a:pt x="9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7BCE8781-6AD5-15FF-9C29-12C0F1DEE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088" y="3544888"/>
              <a:ext cx="49212" cy="125413"/>
            </a:xfrm>
            <a:custGeom>
              <a:avLst/>
              <a:gdLst>
                <a:gd name="T0" fmla="*/ 99 w 215"/>
                <a:gd name="T1" fmla="*/ 0 h 556"/>
                <a:gd name="T2" fmla="*/ 0 w 215"/>
                <a:gd name="T3" fmla="*/ 99 h 556"/>
                <a:gd name="T4" fmla="*/ 75 w 215"/>
                <a:gd name="T5" fmla="*/ 280 h 556"/>
                <a:gd name="T6" fmla="*/ 2 w 215"/>
                <a:gd name="T7" fmla="*/ 459 h 556"/>
                <a:gd name="T8" fmla="*/ 102 w 215"/>
                <a:gd name="T9" fmla="*/ 556 h 556"/>
                <a:gd name="T10" fmla="*/ 215 w 215"/>
                <a:gd name="T11" fmla="*/ 280 h 556"/>
                <a:gd name="T12" fmla="*/ 99 w 215"/>
                <a:gd name="T13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556">
                  <a:moveTo>
                    <a:pt x="99" y="0"/>
                  </a:moveTo>
                  <a:cubicBezTo>
                    <a:pt x="0" y="99"/>
                    <a:pt x="0" y="99"/>
                    <a:pt x="0" y="99"/>
                  </a:cubicBezTo>
                  <a:cubicBezTo>
                    <a:pt x="48" y="147"/>
                    <a:pt x="75" y="212"/>
                    <a:pt x="75" y="280"/>
                  </a:cubicBezTo>
                  <a:cubicBezTo>
                    <a:pt x="75" y="347"/>
                    <a:pt x="49" y="411"/>
                    <a:pt x="2" y="459"/>
                  </a:cubicBezTo>
                  <a:cubicBezTo>
                    <a:pt x="102" y="556"/>
                    <a:pt x="102" y="556"/>
                    <a:pt x="102" y="556"/>
                  </a:cubicBezTo>
                  <a:cubicBezTo>
                    <a:pt x="175" y="482"/>
                    <a:pt x="215" y="384"/>
                    <a:pt x="215" y="280"/>
                  </a:cubicBezTo>
                  <a:cubicBezTo>
                    <a:pt x="215" y="174"/>
                    <a:pt x="173" y="75"/>
                    <a:pt x="9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4397F98D-4922-B009-1D9A-2BDF04BD5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463" y="3500438"/>
              <a:ext cx="66675" cy="214313"/>
            </a:xfrm>
            <a:custGeom>
              <a:avLst/>
              <a:gdLst>
                <a:gd name="T0" fmla="*/ 297 w 297"/>
                <a:gd name="T1" fmla="*/ 99 h 946"/>
                <a:gd name="T2" fmla="*/ 198 w 297"/>
                <a:gd name="T3" fmla="*/ 0 h 946"/>
                <a:gd name="T4" fmla="*/ 0 w 297"/>
                <a:gd name="T5" fmla="*/ 477 h 946"/>
                <a:gd name="T6" fmla="*/ 191 w 297"/>
                <a:gd name="T7" fmla="*/ 946 h 946"/>
                <a:gd name="T8" fmla="*/ 291 w 297"/>
                <a:gd name="T9" fmla="*/ 849 h 946"/>
                <a:gd name="T10" fmla="*/ 140 w 297"/>
                <a:gd name="T11" fmla="*/ 477 h 946"/>
                <a:gd name="T12" fmla="*/ 297 w 297"/>
                <a:gd name="T13" fmla="*/ 99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946">
                  <a:moveTo>
                    <a:pt x="297" y="99"/>
                  </a:moveTo>
                  <a:cubicBezTo>
                    <a:pt x="198" y="0"/>
                    <a:pt x="198" y="0"/>
                    <a:pt x="198" y="0"/>
                  </a:cubicBezTo>
                  <a:cubicBezTo>
                    <a:pt x="71" y="128"/>
                    <a:pt x="0" y="297"/>
                    <a:pt x="0" y="477"/>
                  </a:cubicBezTo>
                  <a:cubicBezTo>
                    <a:pt x="0" y="653"/>
                    <a:pt x="68" y="820"/>
                    <a:pt x="191" y="946"/>
                  </a:cubicBezTo>
                  <a:cubicBezTo>
                    <a:pt x="291" y="849"/>
                    <a:pt x="291" y="849"/>
                    <a:pt x="291" y="849"/>
                  </a:cubicBezTo>
                  <a:cubicBezTo>
                    <a:pt x="194" y="749"/>
                    <a:pt x="140" y="617"/>
                    <a:pt x="140" y="477"/>
                  </a:cubicBezTo>
                  <a:cubicBezTo>
                    <a:pt x="140" y="334"/>
                    <a:pt x="196" y="200"/>
                    <a:pt x="297" y="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63DA5FCD-D8B8-767A-60A0-D202F6982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963" y="3544888"/>
              <a:ext cx="49212" cy="125413"/>
            </a:xfrm>
            <a:custGeom>
              <a:avLst/>
              <a:gdLst>
                <a:gd name="T0" fmla="*/ 215 w 215"/>
                <a:gd name="T1" fmla="*/ 99 h 556"/>
                <a:gd name="T2" fmla="*/ 116 w 215"/>
                <a:gd name="T3" fmla="*/ 0 h 556"/>
                <a:gd name="T4" fmla="*/ 0 w 215"/>
                <a:gd name="T5" fmla="*/ 280 h 556"/>
                <a:gd name="T6" fmla="*/ 113 w 215"/>
                <a:gd name="T7" fmla="*/ 556 h 556"/>
                <a:gd name="T8" fmla="*/ 213 w 215"/>
                <a:gd name="T9" fmla="*/ 459 h 556"/>
                <a:gd name="T10" fmla="*/ 140 w 215"/>
                <a:gd name="T11" fmla="*/ 280 h 556"/>
                <a:gd name="T12" fmla="*/ 215 w 215"/>
                <a:gd name="T13" fmla="*/ 99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556">
                  <a:moveTo>
                    <a:pt x="215" y="99"/>
                  </a:moveTo>
                  <a:cubicBezTo>
                    <a:pt x="116" y="0"/>
                    <a:pt x="116" y="0"/>
                    <a:pt x="116" y="0"/>
                  </a:cubicBezTo>
                  <a:cubicBezTo>
                    <a:pt x="42" y="75"/>
                    <a:pt x="0" y="174"/>
                    <a:pt x="0" y="280"/>
                  </a:cubicBezTo>
                  <a:cubicBezTo>
                    <a:pt x="0" y="384"/>
                    <a:pt x="41" y="482"/>
                    <a:pt x="113" y="556"/>
                  </a:cubicBezTo>
                  <a:cubicBezTo>
                    <a:pt x="213" y="459"/>
                    <a:pt x="213" y="459"/>
                    <a:pt x="213" y="459"/>
                  </a:cubicBezTo>
                  <a:cubicBezTo>
                    <a:pt x="166" y="411"/>
                    <a:pt x="140" y="347"/>
                    <a:pt x="140" y="280"/>
                  </a:cubicBezTo>
                  <a:cubicBezTo>
                    <a:pt x="140" y="212"/>
                    <a:pt x="167" y="147"/>
                    <a:pt x="215" y="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</p:grpSp>
      <p:pic>
        <p:nvPicPr>
          <p:cNvPr id="55" name="Graphic 1373769879" descr="Structured on the Job Learning ">
            <a:extLst>
              <a:ext uri="{FF2B5EF4-FFF2-40B4-BE49-F238E27FC236}">
                <a16:creationId xmlns:a16="http://schemas.microsoft.com/office/drawing/2014/main" id="{CD472015-678B-C9B8-3199-78233C2E3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3693" y="2667277"/>
            <a:ext cx="1371600" cy="1371600"/>
          </a:xfrm>
          <a:prstGeom prst="rect">
            <a:avLst/>
          </a:prstGeom>
        </p:spPr>
      </p:pic>
      <p:sp>
        <p:nvSpPr>
          <p:cNvPr id="41" name="Oval 40" descr="Structured on the Job Learning">
            <a:extLst>
              <a:ext uri="{FF2B5EF4-FFF2-40B4-BE49-F238E27FC236}">
                <a16:creationId xmlns:a16="http://schemas.microsoft.com/office/drawing/2014/main" id="{6DBBAD7C-C98B-E1B1-FC4F-2F014A1F37CD}"/>
              </a:ext>
            </a:extLst>
          </p:cNvPr>
          <p:cNvSpPr/>
          <p:nvPr/>
        </p:nvSpPr>
        <p:spPr>
          <a:xfrm>
            <a:off x="3182577" y="2736540"/>
            <a:ext cx="1371600" cy="1371600"/>
          </a:xfrm>
          <a:prstGeom prst="ellipse">
            <a:avLst/>
          </a:prstGeom>
          <a:noFill/>
          <a:ln w="12700">
            <a:solidFill>
              <a:srgbClr val="0051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D0D0D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6" name="AutoShape 23">
            <a:extLst>
              <a:ext uri="{FF2B5EF4-FFF2-40B4-BE49-F238E27FC236}">
                <a16:creationId xmlns:a16="http://schemas.microsoft.com/office/drawing/2014/main" id="{E8EF363D-32B0-F39C-2121-C2D9F787A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863543" y="3147496"/>
            <a:ext cx="54133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57" name="Grupa 65">
            <a:extLst>
              <a:ext uri="{FF2B5EF4-FFF2-40B4-BE49-F238E27FC236}">
                <a16:creationId xmlns:a16="http://schemas.microsoft.com/office/drawing/2014/main" id="{FD920DAC-4227-262E-CB07-74D93E71C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63543" y="3147496"/>
            <a:ext cx="541337" cy="412750"/>
            <a:chOff x="906463" y="3402013"/>
            <a:chExt cx="541337" cy="412750"/>
          </a:xfrm>
        </p:grpSpPr>
        <p:sp>
          <p:nvSpPr>
            <p:cNvPr id="58" name="Freeform 25">
              <a:extLst>
                <a:ext uri="{FF2B5EF4-FFF2-40B4-BE49-F238E27FC236}">
                  <a16:creationId xmlns:a16="http://schemas.microsoft.com/office/drawing/2014/main" id="{4F936451-F5CC-920F-CDF0-5F9F489E9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9013" y="3402013"/>
              <a:ext cx="376237" cy="412750"/>
            </a:xfrm>
            <a:custGeom>
              <a:avLst/>
              <a:gdLst>
                <a:gd name="T0" fmla="*/ 1523 w 1656"/>
                <a:gd name="T1" fmla="*/ 1474 h 1814"/>
                <a:gd name="T2" fmla="*/ 1409 w 1656"/>
                <a:gd name="T3" fmla="*/ 1100 h 1814"/>
                <a:gd name="T4" fmla="*/ 1409 w 1656"/>
                <a:gd name="T5" fmla="*/ 721 h 1814"/>
                <a:gd name="T6" fmla="*/ 1238 w 1656"/>
                <a:gd name="T7" fmla="*/ 309 h 1814"/>
                <a:gd name="T8" fmla="*/ 896 w 1656"/>
                <a:gd name="T9" fmla="*/ 144 h 1814"/>
                <a:gd name="T10" fmla="*/ 896 w 1656"/>
                <a:gd name="T11" fmla="*/ 0 h 1814"/>
                <a:gd name="T12" fmla="*/ 756 w 1656"/>
                <a:gd name="T13" fmla="*/ 0 h 1814"/>
                <a:gd name="T14" fmla="*/ 756 w 1656"/>
                <a:gd name="T15" fmla="*/ 144 h 1814"/>
                <a:gd name="T16" fmla="*/ 247 w 1656"/>
                <a:gd name="T17" fmla="*/ 727 h 1814"/>
                <a:gd name="T18" fmla="*/ 247 w 1656"/>
                <a:gd name="T19" fmla="*/ 1100 h 1814"/>
                <a:gd name="T20" fmla="*/ 133 w 1656"/>
                <a:gd name="T21" fmla="*/ 1474 h 1814"/>
                <a:gd name="T22" fmla="*/ 0 w 1656"/>
                <a:gd name="T23" fmla="*/ 1674 h 1814"/>
                <a:gd name="T24" fmla="*/ 631 w 1656"/>
                <a:gd name="T25" fmla="*/ 1674 h 1814"/>
                <a:gd name="T26" fmla="*/ 828 w 1656"/>
                <a:gd name="T27" fmla="*/ 1814 h 1814"/>
                <a:gd name="T28" fmla="*/ 1025 w 1656"/>
                <a:gd name="T29" fmla="*/ 1674 h 1814"/>
                <a:gd name="T30" fmla="*/ 1656 w 1656"/>
                <a:gd name="T31" fmla="*/ 1674 h 1814"/>
                <a:gd name="T32" fmla="*/ 1523 w 1656"/>
                <a:gd name="T33" fmla="*/ 1474 h 1814"/>
                <a:gd name="T34" fmla="*/ 260 w 1656"/>
                <a:gd name="T35" fmla="*/ 1535 h 1814"/>
                <a:gd name="T36" fmla="*/ 386 w 1656"/>
                <a:gd name="T37" fmla="*/ 1100 h 1814"/>
                <a:gd name="T38" fmla="*/ 386 w 1656"/>
                <a:gd name="T39" fmla="*/ 727 h 1814"/>
                <a:gd name="T40" fmla="*/ 826 w 1656"/>
                <a:gd name="T41" fmla="*/ 279 h 1814"/>
                <a:gd name="T42" fmla="*/ 828 w 1656"/>
                <a:gd name="T43" fmla="*/ 279 h 1814"/>
                <a:gd name="T44" fmla="*/ 1140 w 1656"/>
                <a:gd name="T45" fmla="*/ 408 h 1814"/>
                <a:gd name="T46" fmla="*/ 1270 w 1656"/>
                <a:gd name="T47" fmla="*/ 721 h 1814"/>
                <a:gd name="T48" fmla="*/ 1270 w 1656"/>
                <a:gd name="T49" fmla="*/ 1100 h 1814"/>
                <a:gd name="T50" fmla="*/ 1396 w 1656"/>
                <a:gd name="T51" fmla="*/ 1535 h 1814"/>
                <a:gd name="T52" fmla="*/ 260 w 1656"/>
                <a:gd name="T53" fmla="*/ 1535 h 1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56" h="1814">
                  <a:moveTo>
                    <a:pt x="1523" y="1474"/>
                  </a:moveTo>
                  <a:cubicBezTo>
                    <a:pt x="1448" y="1363"/>
                    <a:pt x="1409" y="1234"/>
                    <a:pt x="1409" y="1100"/>
                  </a:cubicBezTo>
                  <a:cubicBezTo>
                    <a:pt x="1409" y="721"/>
                    <a:pt x="1409" y="721"/>
                    <a:pt x="1409" y="721"/>
                  </a:cubicBezTo>
                  <a:cubicBezTo>
                    <a:pt x="1409" y="565"/>
                    <a:pt x="1349" y="419"/>
                    <a:pt x="1238" y="309"/>
                  </a:cubicBezTo>
                  <a:cubicBezTo>
                    <a:pt x="1145" y="216"/>
                    <a:pt x="1025" y="159"/>
                    <a:pt x="896" y="144"/>
                  </a:cubicBezTo>
                  <a:cubicBezTo>
                    <a:pt x="896" y="0"/>
                    <a:pt x="896" y="0"/>
                    <a:pt x="896" y="0"/>
                  </a:cubicBezTo>
                  <a:cubicBezTo>
                    <a:pt x="756" y="0"/>
                    <a:pt x="756" y="0"/>
                    <a:pt x="756" y="0"/>
                  </a:cubicBezTo>
                  <a:cubicBezTo>
                    <a:pt x="756" y="144"/>
                    <a:pt x="756" y="144"/>
                    <a:pt x="756" y="144"/>
                  </a:cubicBezTo>
                  <a:cubicBezTo>
                    <a:pt x="470" y="180"/>
                    <a:pt x="247" y="428"/>
                    <a:pt x="247" y="727"/>
                  </a:cubicBezTo>
                  <a:cubicBezTo>
                    <a:pt x="247" y="1100"/>
                    <a:pt x="247" y="1100"/>
                    <a:pt x="247" y="1100"/>
                  </a:cubicBezTo>
                  <a:cubicBezTo>
                    <a:pt x="247" y="1234"/>
                    <a:pt x="208" y="1363"/>
                    <a:pt x="133" y="1474"/>
                  </a:cubicBezTo>
                  <a:cubicBezTo>
                    <a:pt x="0" y="1674"/>
                    <a:pt x="0" y="1674"/>
                    <a:pt x="0" y="1674"/>
                  </a:cubicBezTo>
                  <a:cubicBezTo>
                    <a:pt x="631" y="1674"/>
                    <a:pt x="631" y="1674"/>
                    <a:pt x="631" y="1674"/>
                  </a:cubicBezTo>
                  <a:cubicBezTo>
                    <a:pt x="660" y="1756"/>
                    <a:pt x="737" y="1814"/>
                    <a:pt x="828" y="1814"/>
                  </a:cubicBezTo>
                  <a:cubicBezTo>
                    <a:pt x="919" y="1814"/>
                    <a:pt x="996" y="1756"/>
                    <a:pt x="1025" y="1674"/>
                  </a:cubicBezTo>
                  <a:cubicBezTo>
                    <a:pt x="1656" y="1674"/>
                    <a:pt x="1656" y="1674"/>
                    <a:pt x="1656" y="1674"/>
                  </a:cubicBezTo>
                  <a:lnTo>
                    <a:pt x="1523" y="1474"/>
                  </a:lnTo>
                  <a:close/>
                  <a:moveTo>
                    <a:pt x="260" y="1535"/>
                  </a:moveTo>
                  <a:cubicBezTo>
                    <a:pt x="343" y="1405"/>
                    <a:pt x="386" y="1255"/>
                    <a:pt x="386" y="1100"/>
                  </a:cubicBezTo>
                  <a:cubicBezTo>
                    <a:pt x="386" y="727"/>
                    <a:pt x="386" y="727"/>
                    <a:pt x="386" y="727"/>
                  </a:cubicBezTo>
                  <a:cubicBezTo>
                    <a:pt x="386" y="481"/>
                    <a:pt x="584" y="280"/>
                    <a:pt x="826" y="279"/>
                  </a:cubicBezTo>
                  <a:cubicBezTo>
                    <a:pt x="827" y="279"/>
                    <a:pt x="827" y="279"/>
                    <a:pt x="828" y="279"/>
                  </a:cubicBezTo>
                  <a:cubicBezTo>
                    <a:pt x="946" y="279"/>
                    <a:pt x="1056" y="325"/>
                    <a:pt x="1140" y="408"/>
                  </a:cubicBezTo>
                  <a:cubicBezTo>
                    <a:pt x="1224" y="492"/>
                    <a:pt x="1270" y="603"/>
                    <a:pt x="1270" y="721"/>
                  </a:cubicBezTo>
                  <a:cubicBezTo>
                    <a:pt x="1270" y="1100"/>
                    <a:pt x="1270" y="1100"/>
                    <a:pt x="1270" y="1100"/>
                  </a:cubicBezTo>
                  <a:cubicBezTo>
                    <a:pt x="1270" y="1255"/>
                    <a:pt x="1313" y="1405"/>
                    <a:pt x="1396" y="1535"/>
                  </a:cubicBezTo>
                  <a:lnTo>
                    <a:pt x="260" y="15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  <p:sp>
          <p:nvSpPr>
            <p:cNvPr id="59" name="Freeform 26">
              <a:extLst>
                <a:ext uri="{FF2B5EF4-FFF2-40B4-BE49-F238E27FC236}">
                  <a16:creationId xmlns:a16="http://schemas.microsoft.com/office/drawing/2014/main" id="{6AC36B2D-4306-9E06-75F7-D081C2DEC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538" y="3500438"/>
              <a:ext cx="68262" cy="214313"/>
            </a:xfrm>
            <a:custGeom>
              <a:avLst/>
              <a:gdLst>
                <a:gd name="T0" fmla="*/ 99 w 297"/>
                <a:gd name="T1" fmla="*/ 0 h 946"/>
                <a:gd name="T2" fmla="*/ 0 w 297"/>
                <a:gd name="T3" fmla="*/ 99 h 946"/>
                <a:gd name="T4" fmla="*/ 157 w 297"/>
                <a:gd name="T5" fmla="*/ 477 h 946"/>
                <a:gd name="T6" fmla="*/ 6 w 297"/>
                <a:gd name="T7" fmla="*/ 849 h 946"/>
                <a:gd name="T8" fmla="*/ 106 w 297"/>
                <a:gd name="T9" fmla="*/ 946 h 946"/>
                <a:gd name="T10" fmla="*/ 297 w 297"/>
                <a:gd name="T11" fmla="*/ 477 h 946"/>
                <a:gd name="T12" fmla="*/ 99 w 297"/>
                <a:gd name="T13" fmla="*/ 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946">
                  <a:moveTo>
                    <a:pt x="99" y="0"/>
                  </a:moveTo>
                  <a:cubicBezTo>
                    <a:pt x="0" y="99"/>
                    <a:pt x="0" y="99"/>
                    <a:pt x="0" y="99"/>
                  </a:cubicBezTo>
                  <a:cubicBezTo>
                    <a:pt x="101" y="200"/>
                    <a:pt x="157" y="334"/>
                    <a:pt x="157" y="477"/>
                  </a:cubicBezTo>
                  <a:cubicBezTo>
                    <a:pt x="157" y="617"/>
                    <a:pt x="103" y="749"/>
                    <a:pt x="6" y="849"/>
                  </a:cubicBezTo>
                  <a:cubicBezTo>
                    <a:pt x="106" y="946"/>
                    <a:pt x="106" y="946"/>
                    <a:pt x="106" y="946"/>
                  </a:cubicBezTo>
                  <a:cubicBezTo>
                    <a:pt x="229" y="820"/>
                    <a:pt x="297" y="653"/>
                    <a:pt x="297" y="477"/>
                  </a:cubicBezTo>
                  <a:cubicBezTo>
                    <a:pt x="297" y="297"/>
                    <a:pt x="226" y="128"/>
                    <a:pt x="9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  <p:sp>
          <p:nvSpPr>
            <p:cNvPr id="60" name="Freeform 27">
              <a:extLst>
                <a:ext uri="{FF2B5EF4-FFF2-40B4-BE49-F238E27FC236}">
                  <a16:creationId xmlns:a16="http://schemas.microsoft.com/office/drawing/2014/main" id="{9D085581-1D0C-9A58-BABB-A2F8D0795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088" y="3544888"/>
              <a:ext cx="49212" cy="125413"/>
            </a:xfrm>
            <a:custGeom>
              <a:avLst/>
              <a:gdLst>
                <a:gd name="T0" fmla="*/ 99 w 215"/>
                <a:gd name="T1" fmla="*/ 0 h 556"/>
                <a:gd name="T2" fmla="*/ 0 w 215"/>
                <a:gd name="T3" fmla="*/ 99 h 556"/>
                <a:gd name="T4" fmla="*/ 75 w 215"/>
                <a:gd name="T5" fmla="*/ 280 h 556"/>
                <a:gd name="T6" fmla="*/ 2 w 215"/>
                <a:gd name="T7" fmla="*/ 459 h 556"/>
                <a:gd name="T8" fmla="*/ 102 w 215"/>
                <a:gd name="T9" fmla="*/ 556 h 556"/>
                <a:gd name="T10" fmla="*/ 215 w 215"/>
                <a:gd name="T11" fmla="*/ 280 h 556"/>
                <a:gd name="T12" fmla="*/ 99 w 215"/>
                <a:gd name="T13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556">
                  <a:moveTo>
                    <a:pt x="99" y="0"/>
                  </a:moveTo>
                  <a:cubicBezTo>
                    <a:pt x="0" y="99"/>
                    <a:pt x="0" y="99"/>
                    <a:pt x="0" y="99"/>
                  </a:cubicBezTo>
                  <a:cubicBezTo>
                    <a:pt x="48" y="147"/>
                    <a:pt x="75" y="212"/>
                    <a:pt x="75" y="280"/>
                  </a:cubicBezTo>
                  <a:cubicBezTo>
                    <a:pt x="75" y="347"/>
                    <a:pt x="49" y="411"/>
                    <a:pt x="2" y="459"/>
                  </a:cubicBezTo>
                  <a:cubicBezTo>
                    <a:pt x="102" y="556"/>
                    <a:pt x="102" y="556"/>
                    <a:pt x="102" y="556"/>
                  </a:cubicBezTo>
                  <a:cubicBezTo>
                    <a:pt x="175" y="482"/>
                    <a:pt x="215" y="384"/>
                    <a:pt x="215" y="280"/>
                  </a:cubicBezTo>
                  <a:cubicBezTo>
                    <a:pt x="215" y="174"/>
                    <a:pt x="173" y="75"/>
                    <a:pt x="9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  <p:sp>
          <p:nvSpPr>
            <p:cNvPr id="61" name="Freeform 28">
              <a:extLst>
                <a:ext uri="{FF2B5EF4-FFF2-40B4-BE49-F238E27FC236}">
                  <a16:creationId xmlns:a16="http://schemas.microsoft.com/office/drawing/2014/main" id="{A8E8C8FD-B89D-C54C-7883-9ECD729BD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463" y="3500438"/>
              <a:ext cx="66675" cy="214313"/>
            </a:xfrm>
            <a:custGeom>
              <a:avLst/>
              <a:gdLst>
                <a:gd name="T0" fmla="*/ 297 w 297"/>
                <a:gd name="T1" fmla="*/ 99 h 946"/>
                <a:gd name="T2" fmla="*/ 198 w 297"/>
                <a:gd name="T3" fmla="*/ 0 h 946"/>
                <a:gd name="T4" fmla="*/ 0 w 297"/>
                <a:gd name="T5" fmla="*/ 477 h 946"/>
                <a:gd name="T6" fmla="*/ 191 w 297"/>
                <a:gd name="T7" fmla="*/ 946 h 946"/>
                <a:gd name="T8" fmla="*/ 291 w 297"/>
                <a:gd name="T9" fmla="*/ 849 h 946"/>
                <a:gd name="T10" fmla="*/ 140 w 297"/>
                <a:gd name="T11" fmla="*/ 477 h 946"/>
                <a:gd name="T12" fmla="*/ 297 w 297"/>
                <a:gd name="T13" fmla="*/ 99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946">
                  <a:moveTo>
                    <a:pt x="297" y="99"/>
                  </a:moveTo>
                  <a:cubicBezTo>
                    <a:pt x="198" y="0"/>
                    <a:pt x="198" y="0"/>
                    <a:pt x="198" y="0"/>
                  </a:cubicBezTo>
                  <a:cubicBezTo>
                    <a:pt x="71" y="128"/>
                    <a:pt x="0" y="297"/>
                    <a:pt x="0" y="477"/>
                  </a:cubicBezTo>
                  <a:cubicBezTo>
                    <a:pt x="0" y="653"/>
                    <a:pt x="68" y="820"/>
                    <a:pt x="191" y="946"/>
                  </a:cubicBezTo>
                  <a:cubicBezTo>
                    <a:pt x="291" y="849"/>
                    <a:pt x="291" y="849"/>
                    <a:pt x="291" y="849"/>
                  </a:cubicBezTo>
                  <a:cubicBezTo>
                    <a:pt x="194" y="749"/>
                    <a:pt x="140" y="617"/>
                    <a:pt x="140" y="477"/>
                  </a:cubicBezTo>
                  <a:cubicBezTo>
                    <a:pt x="140" y="334"/>
                    <a:pt x="196" y="200"/>
                    <a:pt x="297" y="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  <p:sp>
          <p:nvSpPr>
            <p:cNvPr id="62" name="Freeform 29">
              <a:extLst>
                <a:ext uri="{FF2B5EF4-FFF2-40B4-BE49-F238E27FC236}">
                  <a16:creationId xmlns:a16="http://schemas.microsoft.com/office/drawing/2014/main" id="{4CD481DB-107A-2760-C310-EFF9DA266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963" y="3544888"/>
              <a:ext cx="49212" cy="125413"/>
            </a:xfrm>
            <a:custGeom>
              <a:avLst/>
              <a:gdLst>
                <a:gd name="T0" fmla="*/ 215 w 215"/>
                <a:gd name="T1" fmla="*/ 99 h 556"/>
                <a:gd name="T2" fmla="*/ 116 w 215"/>
                <a:gd name="T3" fmla="*/ 0 h 556"/>
                <a:gd name="T4" fmla="*/ 0 w 215"/>
                <a:gd name="T5" fmla="*/ 280 h 556"/>
                <a:gd name="T6" fmla="*/ 113 w 215"/>
                <a:gd name="T7" fmla="*/ 556 h 556"/>
                <a:gd name="T8" fmla="*/ 213 w 215"/>
                <a:gd name="T9" fmla="*/ 459 h 556"/>
                <a:gd name="T10" fmla="*/ 140 w 215"/>
                <a:gd name="T11" fmla="*/ 280 h 556"/>
                <a:gd name="T12" fmla="*/ 215 w 215"/>
                <a:gd name="T13" fmla="*/ 99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556">
                  <a:moveTo>
                    <a:pt x="215" y="99"/>
                  </a:moveTo>
                  <a:cubicBezTo>
                    <a:pt x="116" y="0"/>
                    <a:pt x="116" y="0"/>
                    <a:pt x="116" y="0"/>
                  </a:cubicBezTo>
                  <a:cubicBezTo>
                    <a:pt x="42" y="75"/>
                    <a:pt x="0" y="174"/>
                    <a:pt x="0" y="280"/>
                  </a:cubicBezTo>
                  <a:cubicBezTo>
                    <a:pt x="0" y="384"/>
                    <a:pt x="41" y="482"/>
                    <a:pt x="113" y="556"/>
                  </a:cubicBezTo>
                  <a:cubicBezTo>
                    <a:pt x="213" y="459"/>
                    <a:pt x="213" y="459"/>
                    <a:pt x="213" y="459"/>
                  </a:cubicBezTo>
                  <a:cubicBezTo>
                    <a:pt x="166" y="411"/>
                    <a:pt x="140" y="347"/>
                    <a:pt x="140" y="280"/>
                  </a:cubicBezTo>
                  <a:cubicBezTo>
                    <a:pt x="140" y="212"/>
                    <a:pt x="167" y="147"/>
                    <a:pt x="215" y="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</p:grpSp>
      <p:pic>
        <p:nvPicPr>
          <p:cNvPr id="65" name="Graphic 64" descr="Classroom with solid fill">
            <a:extLst>
              <a:ext uri="{FF2B5EF4-FFF2-40B4-BE49-F238E27FC236}">
                <a16:creationId xmlns:a16="http://schemas.microsoft.com/office/drawing/2014/main" id="{A0950193-700B-DD7E-9961-1FCFDBF74A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67498" y="2859212"/>
            <a:ext cx="1113144" cy="1113144"/>
          </a:xfrm>
          <a:prstGeom prst="rect">
            <a:avLst/>
          </a:prstGeom>
        </p:spPr>
      </p:pic>
      <p:sp>
        <p:nvSpPr>
          <p:cNvPr id="63" name="Oval 62" descr="Related Instruction (RI)">
            <a:extLst>
              <a:ext uri="{FF2B5EF4-FFF2-40B4-BE49-F238E27FC236}">
                <a16:creationId xmlns:a16="http://schemas.microsoft.com/office/drawing/2014/main" id="{212F8361-EAD6-AE1F-1AE7-2E145EAC41E0}"/>
              </a:ext>
            </a:extLst>
          </p:cNvPr>
          <p:cNvSpPr/>
          <p:nvPr/>
        </p:nvSpPr>
        <p:spPr>
          <a:xfrm>
            <a:off x="5372270" y="2775614"/>
            <a:ext cx="1371600" cy="1371600"/>
          </a:xfrm>
          <a:prstGeom prst="ellipse">
            <a:avLst/>
          </a:prstGeom>
          <a:noFill/>
          <a:ln w="12700">
            <a:solidFill>
              <a:srgbClr val="0051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D0D0D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AutoShape 23" descr="Money">
            <a:extLst>
              <a:ext uri="{FF2B5EF4-FFF2-40B4-BE49-F238E27FC236}">
                <a16:creationId xmlns:a16="http://schemas.microsoft.com/office/drawing/2014/main" id="{2F012CED-0F69-B9E1-50F9-10DCE6603E4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119744" y="3123993"/>
            <a:ext cx="54133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17" name="Grupa 65" descr="Money">
            <a:extLst>
              <a:ext uri="{FF2B5EF4-FFF2-40B4-BE49-F238E27FC236}">
                <a16:creationId xmlns:a16="http://schemas.microsoft.com/office/drawing/2014/main" id="{CF215D96-0F67-201E-610B-300194CB30EC}"/>
              </a:ext>
            </a:extLst>
          </p:cNvPr>
          <p:cNvGrpSpPr/>
          <p:nvPr/>
        </p:nvGrpSpPr>
        <p:grpSpPr>
          <a:xfrm>
            <a:off x="8119744" y="3123993"/>
            <a:ext cx="541337" cy="412750"/>
            <a:chOff x="906463" y="3402013"/>
            <a:chExt cx="541337" cy="412750"/>
          </a:xfrm>
        </p:grpSpPr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A4234A9E-1F1E-9EB9-612D-177C5499FC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9013" y="3402013"/>
              <a:ext cx="376237" cy="412750"/>
            </a:xfrm>
            <a:custGeom>
              <a:avLst/>
              <a:gdLst>
                <a:gd name="T0" fmla="*/ 1523 w 1656"/>
                <a:gd name="T1" fmla="*/ 1474 h 1814"/>
                <a:gd name="T2" fmla="*/ 1409 w 1656"/>
                <a:gd name="T3" fmla="*/ 1100 h 1814"/>
                <a:gd name="T4" fmla="*/ 1409 w 1656"/>
                <a:gd name="T5" fmla="*/ 721 h 1814"/>
                <a:gd name="T6" fmla="*/ 1238 w 1656"/>
                <a:gd name="T7" fmla="*/ 309 h 1814"/>
                <a:gd name="T8" fmla="*/ 896 w 1656"/>
                <a:gd name="T9" fmla="*/ 144 h 1814"/>
                <a:gd name="T10" fmla="*/ 896 w 1656"/>
                <a:gd name="T11" fmla="*/ 0 h 1814"/>
                <a:gd name="T12" fmla="*/ 756 w 1656"/>
                <a:gd name="T13" fmla="*/ 0 h 1814"/>
                <a:gd name="T14" fmla="*/ 756 w 1656"/>
                <a:gd name="T15" fmla="*/ 144 h 1814"/>
                <a:gd name="T16" fmla="*/ 247 w 1656"/>
                <a:gd name="T17" fmla="*/ 727 h 1814"/>
                <a:gd name="T18" fmla="*/ 247 w 1656"/>
                <a:gd name="T19" fmla="*/ 1100 h 1814"/>
                <a:gd name="T20" fmla="*/ 133 w 1656"/>
                <a:gd name="T21" fmla="*/ 1474 h 1814"/>
                <a:gd name="T22" fmla="*/ 0 w 1656"/>
                <a:gd name="T23" fmla="*/ 1674 h 1814"/>
                <a:gd name="T24" fmla="*/ 631 w 1656"/>
                <a:gd name="T25" fmla="*/ 1674 h 1814"/>
                <a:gd name="T26" fmla="*/ 828 w 1656"/>
                <a:gd name="T27" fmla="*/ 1814 h 1814"/>
                <a:gd name="T28" fmla="*/ 1025 w 1656"/>
                <a:gd name="T29" fmla="*/ 1674 h 1814"/>
                <a:gd name="T30" fmla="*/ 1656 w 1656"/>
                <a:gd name="T31" fmla="*/ 1674 h 1814"/>
                <a:gd name="T32" fmla="*/ 1523 w 1656"/>
                <a:gd name="T33" fmla="*/ 1474 h 1814"/>
                <a:gd name="T34" fmla="*/ 260 w 1656"/>
                <a:gd name="T35" fmla="*/ 1535 h 1814"/>
                <a:gd name="T36" fmla="*/ 386 w 1656"/>
                <a:gd name="T37" fmla="*/ 1100 h 1814"/>
                <a:gd name="T38" fmla="*/ 386 w 1656"/>
                <a:gd name="T39" fmla="*/ 727 h 1814"/>
                <a:gd name="T40" fmla="*/ 826 w 1656"/>
                <a:gd name="T41" fmla="*/ 279 h 1814"/>
                <a:gd name="T42" fmla="*/ 828 w 1656"/>
                <a:gd name="T43" fmla="*/ 279 h 1814"/>
                <a:gd name="T44" fmla="*/ 1140 w 1656"/>
                <a:gd name="T45" fmla="*/ 408 h 1814"/>
                <a:gd name="T46" fmla="*/ 1270 w 1656"/>
                <a:gd name="T47" fmla="*/ 721 h 1814"/>
                <a:gd name="T48" fmla="*/ 1270 w 1656"/>
                <a:gd name="T49" fmla="*/ 1100 h 1814"/>
                <a:gd name="T50" fmla="*/ 1396 w 1656"/>
                <a:gd name="T51" fmla="*/ 1535 h 1814"/>
                <a:gd name="T52" fmla="*/ 260 w 1656"/>
                <a:gd name="T53" fmla="*/ 1535 h 1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56" h="1814">
                  <a:moveTo>
                    <a:pt x="1523" y="1474"/>
                  </a:moveTo>
                  <a:cubicBezTo>
                    <a:pt x="1448" y="1363"/>
                    <a:pt x="1409" y="1234"/>
                    <a:pt x="1409" y="1100"/>
                  </a:cubicBezTo>
                  <a:cubicBezTo>
                    <a:pt x="1409" y="721"/>
                    <a:pt x="1409" y="721"/>
                    <a:pt x="1409" y="721"/>
                  </a:cubicBezTo>
                  <a:cubicBezTo>
                    <a:pt x="1409" y="565"/>
                    <a:pt x="1349" y="419"/>
                    <a:pt x="1238" y="309"/>
                  </a:cubicBezTo>
                  <a:cubicBezTo>
                    <a:pt x="1145" y="216"/>
                    <a:pt x="1025" y="159"/>
                    <a:pt x="896" y="144"/>
                  </a:cubicBezTo>
                  <a:cubicBezTo>
                    <a:pt x="896" y="0"/>
                    <a:pt x="896" y="0"/>
                    <a:pt x="896" y="0"/>
                  </a:cubicBezTo>
                  <a:cubicBezTo>
                    <a:pt x="756" y="0"/>
                    <a:pt x="756" y="0"/>
                    <a:pt x="756" y="0"/>
                  </a:cubicBezTo>
                  <a:cubicBezTo>
                    <a:pt x="756" y="144"/>
                    <a:pt x="756" y="144"/>
                    <a:pt x="756" y="144"/>
                  </a:cubicBezTo>
                  <a:cubicBezTo>
                    <a:pt x="470" y="180"/>
                    <a:pt x="247" y="428"/>
                    <a:pt x="247" y="727"/>
                  </a:cubicBezTo>
                  <a:cubicBezTo>
                    <a:pt x="247" y="1100"/>
                    <a:pt x="247" y="1100"/>
                    <a:pt x="247" y="1100"/>
                  </a:cubicBezTo>
                  <a:cubicBezTo>
                    <a:pt x="247" y="1234"/>
                    <a:pt x="208" y="1363"/>
                    <a:pt x="133" y="1474"/>
                  </a:cubicBezTo>
                  <a:cubicBezTo>
                    <a:pt x="0" y="1674"/>
                    <a:pt x="0" y="1674"/>
                    <a:pt x="0" y="1674"/>
                  </a:cubicBezTo>
                  <a:cubicBezTo>
                    <a:pt x="631" y="1674"/>
                    <a:pt x="631" y="1674"/>
                    <a:pt x="631" y="1674"/>
                  </a:cubicBezTo>
                  <a:cubicBezTo>
                    <a:pt x="660" y="1756"/>
                    <a:pt x="737" y="1814"/>
                    <a:pt x="828" y="1814"/>
                  </a:cubicBezTo>
                  <a:cubicBezTo>
                    <a:pt x="919" y="1814"/>
                    <a:pt x="996" y="1756"/>
                    <a:pt x="1025" y="1674"/>
                  </a:cubicBezTo>
                  <a:cubicBezTo>
                    <a:pt x="1656" y="1674"/>
                    <a:pt x="1656" y="1674"/>
                    <a:pt x="1656" y="1674"/>
                  </a:cubicBezTo>
                  <a:lnTo>
                    <a:pt x="1523" y="1474"/>
                  </a:lnTo>
                  <a:close/>
                  <a:moveTo>
                    <a:pt x="260" y="1535"/>
                  </a:moveTo>
                  <a:cubicBezTo>
                    <a:pt x="343" y="1405"/>
                    <a:pt x="386" y="1255"/>
                    <a:pt x="386" y="1100"/>
                  </a:cubicBezTo>
                  <a:cubicBezTo>
                    <a:pt x="386" y="727"/>
                    <a:pt x="386" y="727"/>
                    <a:pt x="386" y="727"/>
                  </a:cubicBezTo>
                  <a:cubicBezTo>
                    <a:pt x="386" y="481"/>
                    <a:pt x="584" y="280"/>
                    <a:pt x="826" y="279"/>
                  </a:cubicBezTo>
                  <a:cubicBezTo>
                    <a:pt x="827" y="279"/>
                    <a:pt x="827" y="279"/>
                    <a:pt x="828" y="279"/>
                  </a:cubicBezTo>
                  <a:cubicBezTo>
                    <a:pt x="946" y="279"/>
                    <a:pt x="1056" y="325"/>
                    <a:pt x="1140" y="408"/>
                  </a:cubicBezTo>
                  <a:cubicBezTo>
                    <a:pt x="1224" y="492"/>
                    <a:pt x="1270" y="603"/>
                    <a:pt x="1270" y="721"/>
                  </a:cubicBezTo>
                  <a:cubicBezTo>
                    <a:pt x="1270" y="1100"/>
                    <a:pt x="1270" y="1100"/>
                    <a:pt x="1270" y="1100"/>
                  </a:cubicBezTo>
                  <a:cubicBezTo>
                    <a:pt x="1270" y="1255"/>
                    <a:pt x="1313" y="1405"/>
                    <a:pt x="1396" y="1535"/>
                  </a:cubicBezTo>
                  <a:lnTo>
                    <a:pt x="260" y="15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00E1792D-D047-92BC-CD44-BF6C0EFBD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538" y="3500438"/>
              <a:ext cx="68262" cy="214313"/>
            </a:xfrm>
            <a:custGeom>
              <a:avLst/>
              <a:gdLst>
                <a:gd name="T0" fmla="*/ 99 w 297"/>
                <a:gd name="T1" fmla="*/ 0 h 946"/>
                <a:gd name="T2" fmla="*/ 0 w 297"/>
                <a:gd name="T3" fmla="*/ 99 h 946"/>
                <a:gd name="T4" fmla="*/ 157 w 297"/>
                <a:gd name="T5" fmla="*/ 477 h 946"/>
                <a:gd name="T6" fmla="*/ 6 w 297"/>
                <a:gd name="T7" fmla="*/ 849 h 946"/>
                <a:gd name="T8" fmla="*/ 106 w 297"/>
                <a:gd name="T9" fmla="*/ 946 h 946"/>
                <a:gd name="T10" fmla="*/ 297 w 297"/>
                <a:gd name="T11" fmla="*/ 477 h 946"/>
                <a:gd name="T12" fmla="*/ 99 w 297"/>
                <a:gd name="T13" fmla="*/ 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946">
                  <a:moveTo>
                    <a:pt x="99" y="0"/>
                  </a:moveTo>
                  <a:cubicBezTo>
                    <a:pt x="0" y="99"/>
                    <a:pt x="0" y="99"/>
                    <a:pt x="0" y="99"/>
                  </a:cubicBezTo>
                  <a:cubicBezTo>
                    <a:pt x="101" y="200"/>
                    <a:pt x="157" y="334"/>
                    <a:pt x="157" y="477"/>
                  </a:cubicBezTo>
                  <a:cubicBezTo>
                    <a:pt x="157" y="617"/>
                    <a:pt x="103" y="749"/>
                    <a:pt x="6" y="849"/>
                  </a:cubicBezTo>
                  <a:cubicBezTo>
                    <a:pt x="106" y="946"/>
                    <a:pt x="106" y="946"/>
                    <a:pt x="106" y="946"/>
                  </a:cubicBezTo>
                  <a:cubicBezTo>
                    <a:pt x="229" y="820"/>
                    <a:pt x="297" y="653"/>
                    <a:pt x="297" y="477"/>
                  </a:cubicBezTo>
                  <a:cubicBezTo>
                    <a:pt x="297" y="297"/>
                    <a:pt x="226" y="128"/>
                    <a:pt x="9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6E0C4C72-1B4F-7430-44D6-B02546A0B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088" y="3544888"/>
              <a:ext cx="49212" cy="125413"/>
            </a:xfrm>
            <a:custGeom>
              <a:avLst/>
              <a:gdLst>
                <a:gd name="T0" fmla="*/ 99 w 215"/>
                <a:gd name="T1" fmla="*/ 0 h 556"/>
                <a:gd name="T2" fmla="*/ 0 w 215"/>
                <a:gd name="T3" fmla="*/ 99 h 556"/>
                <a:gd name="T4" fmla="*/ 75 w 215"/>
                <a:gd name="T5" fmla="*/ 280 h 556"/>
                <a:gd name="T6" fmla="*/ 2 w 215"/>
                <a:gd name="T7" fmla="*/ 459 h 556"/>
                <a:gd name="T8" fmla="*/ 102 w 215"/>
                <a:gd name="T9" fmla="*/ 556 h 556"/>
                <a:gd name="T10" fmla="*/ 215 w 215"/>
                <a:gd name="T11" fmla="*/ 280 h 556"/>
                <a:gd name="T12" fmla="*/ 99 w 215"/>
                <a:gd name="T13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556">
                  <a:moveTo>
                    <a:pt x="99" y="0"/>
                  </a:moveTo>
                  <a:cubicBezTo>
                    <a:pt x="0" y="99"/>
                    <a:pt x="0" y="99"/>
                    <a:pt x="0" y="99"/>
                  </a:cubicBezTo>
                  <a:cubicBezTo>
                    <a:pt x="48" y="147"/>
                    <a:pt x="75" y="212"/>
                    <a:pt x="75" y="280"/>
                  </a:cubicBezTo>
                  <a:cubicBezTo>
                    <a:pt x="75" y="347"/>
                    <a:pt x="49" y="411"/>
                    <a:pt x="2" y="459"/>
                  </a:cubicBezTo>
                  <a:cubicBezTo>
                    <a:pt x="102" y="556"/>
                    <a:pt x="102" y="556"/>
                    <a:pt x="102" y="556"/>
                  </a:cubicBezTo>
                  <a:cubicBezTo>
                    <a:pt x="175" y="482"/>
                    <a:pt x="215" y="384"/>
                    <a:pt x="215" y="280"/>
                  </a:cubicBezTo>
                  <a:cubicBezTo>
                    <a:pt x="215" y="174"/>
                    <a:pt x="173" y="75"/>
                    <a:pt x="9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FB5D9D53-EC87-B6C6-5EAB-5B396F828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463" y="3500438"/>
              <a:ext cx="66675" cy="214313"/>
            </a:xfrm>
            <a:custGeom>
              <a:avLst/>
              <a:gdLst>
                <a:gd name="T0" fmla="*/ 297 w 297"/>
                <a:gd name="T1" fmla="*/ 99 h 946"/>
                <a:gd name="T2" fmla="*/ 198 w 297"/>
                <a:gd name="T3" fmla="*/ 0 h 946"/>
                <a:gd name="T4" fmla="*/ 0 w 297"/>
                <a:gd name="T5" fmla="*/ 477 h 946"/>
                <a:gd name="T6" fmla="*/ 191 w 297"/>
                <a:gd name="T7" fmla="*/ 946 h 946"/>
                <a:gd name="T8" fmla="*/ 291 w 297"/>
                <a:gd name="T9" fmla="*/ 849 h 946"/>
                <a:gd name="T10" fmla="*/ 140 w 297"/>
                <a:gd name="T11" fmla="*/ 477 h 946"/>
                <a:gd name="T12" fmla="*/ 297 w 297"/>
                <a:gd name="T13" fmla="*/ 99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946">
                  <a:moveTo>
                    <a:pt x="297" y="99"/>
                  </a:moveTo>
                  <a:cubicBezTo>
                    <a:pt x="198" y="0"/>
                    <a:pt x="198" y="0"/>
                    <a:pt x="198" y="0"/>
                  </a:cubicBezTo>
                  <a:cubicBezTo>
                    <a:pt x="71" y="128"/>
                    <a:pt x="0" y="297"/>
                    <a:pt x="0" y="477"/>
                  </a:cubicBezTo>
                  <a:cubicBezTo>
                    <a:pt x="0" y="653"/>
                    <a:pt x="68" y="820"/>
                    <a:pt x="191" y="946"/>
                  </a:cubicBezTo>
                  <a:cubicBezTo>
                    <a:pt x="291" y="849"/>
                    <a:pt x="291" y="849"/>
                    <a:pt x="291" y="849"/>
                  </a:cubicBezTo>
                  <a:cubicBezTo>
                    <a:pt x="194" y="749"/>
                    <a:pt x="140" y="617"/>
                    <a:pt x="140" y="477"/>
                  </a:cubicBezTo>
                  <a:cubicBezTo>
                    <a:pt x="140" y="334"/>
                    <a:pt x="196" y="200"/>
                    <a:pt x="297" y="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  <p:sp>
          <p:nvSpPr>
            <p:cNvPr id="22" name="Freeform 29">
              <a:extLst>
                <a:ext uri="{FF2B5EF4-FFF2-40B4-BE49-F238E27FC236}">
                  <a16:creationId xmlns:a16="http://schemas.microsoft.com/office/drawing/2014/main" id="{9401F119-2D2F-0912-EA60-AD02DBE4C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963" y="3544888"/>
              <a:ext cx="49212" cy="125413"/>
            </a:xfrm>
            <a:custGeom>
              <a:avLst/>
              <a:gdLst>
                <a:gd name="T0" fmla="*/ 215 w 215"/>
                <a:gd name="T1" fmla="*/ 99 h 556"/>
                <a:gd name="T2" fmla="*/ 116 w 215"/>
                <a:gd name="T3" fmla="*/ 0 h 556"/>
                <a:gd name="T4" fmla="*/ 0 w 215"/>
                <a:gd name="T5" fmla="*/ 280 h 556"/>
                <a:gd name="T6" fmla="*/ 113 w 215"/>
                <a:gd name="T7" fmla="*/ 556 h 556"/>
                <a:gd name="T8" fmla="*/ 213 w 215"/>
                <a:gd name="T9" fmla="*/ 459 h 556"/>
                <a:gd name="T10" fmla="*/ 140 w 215"/>
                <a:gd name="T11" fmla="*/ 280 h 556"/>
                <a:gd name="T12" fmla="*/ 215 w 215"/>
                <a:gd name="T13" fmla="*/ 99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556">
                  <a:moveTo>
                    <a:pt x="215" y="99"/>
                  </a:moveTo>
                  <a:cubicBezTo>
                    <a:pt x="116" y="0"/>
                    <a:pt x="116" y="0"/>
                    <a:pt x="116" y="0"/>
                  </a:cubicBezTo>
                  <a:cubicBezTo>
                    <a:pt x="42" y="75"/>
                    <a:pt x="0" y="174"/>
                    <a:pt x="0" y="280"/>
                  </a:cubicBezTo>
                  <a:cubicBezTo>
                    <a:pt x="0" y="384"/>
                    <a:pt x="41" y="482"/>
                    <a:pt x="113" y="556"/>
                  </a:cubicBezTo>
                  <a:cubicBezTo>
                    <a:pt x="213" y="459"/>
                    <a:pt x="213" y="459"/>
                    <a:pt x="213" y="459"/>
                  </a:cubicBezTo>
                  <a:cubicBezTo>
                    <a:pt x="166" y="411"/>
                    <a:pt x="140" y="347"/>
                    <a:pt x="140" y="280"/>
                  </a:cubicBezTo>
                  <a:cubicBezTo>
                    <a:pt x="140" y="212"/>
                    <a:pt x="167" y="147"/>
                    <a:pt x="215" y="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12F5326-A257-F63C-FD57-74021AB7B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890689" y="2979531"/>
            <a:ext cx="914400" cy="914400"/>
            <a:chOff x="0" y="0"/>
            <a:chExt cx="304050" cy="282000"/>
          </a:xfrm>
          <a:solidFill>
            <a:srgbClr val="0D274D"/>
          </a:solidFill>
        </p:grpSpPr>
        <p:sp>
          <p:nvSpPr>
            <p:cNvPr id="43" name="Google Shape;5017;p59">
              <a:extLst>
                <a:ext uri="{FF2B5EF4-FFF2-40B4-BE49-F238E27FC236}">
                  <a16:creationId xmlns:a16="http://schemas.microsoft.com/office/drawing/2014/main" id="{BBFD6524-7A6F-D3F5-B0EE-61B00005656B}"/>
                </a:ext>
              </a:extLst>
            </p:cNvPr>
            <p:cNvSpPr/>
            <p:nvPr/>
          </p:nvSpPr>
          <p:spPr>
            <a:xfrm>
              <a:off x="97675" y="74825"/>
              <a:ext cx="206375" cy="207175"/>
            </a:xfrm>
            <a:custGeom>
              <a:avLst/>
              <a:gdLst/>
              <a:ahLst/>
              <a:cxnLst/>
              <a:rect l="l" t="t" r="r" b="b"/>
              <a:pathLst>
                <a:path w="8255" h="8287" extrusionOk="0">
                  <a:moveTo>
                    <a:pt x="4128" y="1229"/>
                  </a:moveTo>
                  <a:cubicBezTo>
                    <a:pt x="4348" y="1229"/>
                    <a:pt x="4506" y="1418"/>
                    <a:pt x="4506" y="1670"/>
                  </a:cubicBezTo>
                  <a:lnTo>
                    <a:pt x="4506" y="1922"/>
                  </a:lnTo>
                  <a:cubicBezTo>
                    <a:pt x="4978" y="2080"/>
                    <a:pt x="5356" y="2552"/>
                    <a:pt x="5356" y="3119"/>
                  </a:cubicBezTo>
                  <a:cubicBezTo>
                    <a:pt x="5356" y="3340"/>
                    <a:pt x="5136" y="3498"/>
                    <a:pt x="4947" y="3498"/>
                  </a:cubicBezTo>
                  <a:cubicBezTo>
                    <a:pt x="4726" y="3498"/>
                    <a:pt x="4506" y="3308"/>
                    <a:pt x="4506" y="3119"/>
                  </a:cubicBezTo>
                  <a:cubicBezTo>
                    <a:pt x="4506" y="2867"/>
                    <a:pt x="4317" y="2710"/>
                    <a:pt x="4128" y="2710"/>
                  </a:cubicBezTo>
                  <a:cubicBezTo>
                    <a:pt x="3939" y="2710"/>
                    <a:pt x="3687" y="2930"/>
                    <a:pt x="3687" y="3119"/>
                  </a:cubicBezTo>
                  <a:cubicBezTo>
                    <a:pt x="3718" y="3340"/>
                    <a:pt x="4033" y="3592"/>
                    <a:pt x="4411" y="3813"/>
                  </a:cubicBezTo>
                  <a:cubicBezTo>
                    <a:pt x="4821" y="4128"/>
                    <a:pt x="5388" y="4537"/>
                    <a:pt x="5388" y="5199"/>
                  </a:cubicBezTo>
                  <a:cubicBezTo>
                    <a:pt x="5388" y="5766"/>
                    <a:pt x="5041" y="6175"/>
                    <a:pt x="4569" y="6396"/>
                  </a:cubicBezTo>
                  <a:lnTo>
                    <a:pt x="4569" y="6648"/>
                  </a:lnTo>
                  <a:cubicBezTo>
                    <a:pt x="4569" y="6900"/>
                    <a:pt x="4348" y="7089"/>
                    <a:pt x="4159" y="7089"/>
                  </a:cubicBezTo>
                  <a:cubicBezTo>
                    <a:pt x="3970" y="7089"/>
                    <a:pt x="3718" y="6900"/>
                    <a:pt x="3718" y="6648"/>
                  </a:cubicBezTo>
                  <a:lnTo>
                    <a:pt x="3718" y="6396"/>
                  </a:lnTo>
                  <a:cubicBezTo>
                    <a:pt x="3245" y="6238"/>
                    <a:pt x="2899" y="5766"/>
                    <a:pt x="2899" y="5199"/>
                  </a:cubicBezTo>
                  <a:cubicBezTo>
                    <a:pt x="2899" y="4978"/>
                    <a:pt x="3088" y="4821"/>
                    <a:pt x="3308" y="4821"/>
                  </a:cubicBezTo>
                  <a:cubicBezTo>
                    <a:pt x="3498" y="4821"/>
                    <a:pt x="3687" y="5010"/>
                    <a:pt x="3687" y="5199"/>
                  </a:cubicBezTo>
                  <a:cubicBezTo>
                    <a:pt x="3687" y="5451"/>
                    <a:pt x="3876" y="5608"/>
                    <a:pt x="4128" y="5608"/>
                  </a:cubicBezTo>
                  <a:cubicBezTo>
                    <a:pt x="4348" y="5608"/>
                    <a:pt x="4506" y="5388"/>
                    <a:pt x="4506" y="5199"/>
                  </a:cubicBezTo>
                  <a:cubicBezTo>
                    <a:pt x="4506" y="4978"/>
                    <a:pt x="4191" y="4726"/>
                    <a:pt x="3844" y="4506"/>
                  </a:cubicBezTo>
                  <a:cubicBezTo>
                    <a:pt x="3403" y="4191"/>
                    <a:pt x="2867" y="3781"/>
                    <a:pt x="2867" y="3119"/>
                  </a:cubicBezTo>
                  <a:cubicBezTo>
                    <a:pt x="2867" y="2552"/>
                    <a:pt x="3214" y="2143"/>
                    <a:pt x="3687" y="1922"/>
                  </a:cubicBezTo>
                  <a:lnTo>
                    <a:pt x="3687" y="1670"/>
                  </a:lnTo>
                  <a:cubicBezTo>
                    <a:pt x="3687" y="1418"/>
                    <a:pt x="3876" y="1229"/>
                    <a:pt x="4128" y="1229"/>
                  </a:cubicBezTo>
                  <a:close/>
                  <a:moveTo>
                    <a:pt x="4128" y="0"/>
                  </a:moveTo>
                  <a:cubicBezTo>
                    <a:pt x="1828" y="0"/>
                    <a:pt x="0" y="1859"/>
                    <a:pt x="0" y="4128"/>
                  </a:cubicBezTo>
                  <a:cubicBezTo>
                    <a:pt x="0" y="6427"/>
                    <a:pt x="1828" y="8286"/>
                    <a:pt x="4128" y="8286"/>
                  </a:cubicBezTo>
                  <a:cubicBezTo>
                    <a:pt x="6396" y="8286"/>
                    <a:pt x="8255" y="6427"/>
                    <a:pt x="8255" y="4128"/>
                  </a:cubicBezTo>
                  <a:cubicBezTo>
                    <a:pt x="8255" y="1859"/>
                    <a:pt x="6396" y="0"/>
                    <a:pt x="41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2728" tIns="62728" rIns="62728" bIns="62728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44" name="Google Shape;5018;p59">
              <a:extLst>
                <a:ext uri="{FF2B5EF4-FFF2-40B4-BE49-F238E27FC236}">
                  <a16:creationId xmlns:a16="http://schemas.microsoft.com/office/drawing/2014/main" id="{4B843993-46CA-D600-983A-50940AACA41F}"/>
                </a:ext>
              </a:extLst>
            </p:cNvPr>
            <p:cNvSpPr/>
            <p:nvPr/>
          </p:nvSpPr>
          <p:spPr>
            <a:xfrm>
              <a:off x="800" y="0"/>
              <a:ext cx="159900" cy="74850"/>
            </a:xfrm>
            <a:custGeom>
              <a:avLst/>
              <a:gdLst/>
              <a:ahLst/>
              <a:cxnLst/>
              <a:rect l="l" t="t" r="r" b="b"/>
              <a:pathLst>
                <a:path w="6396" h="2994" extrusionOk="0">
                  <a:moveTo>
                    <a:pt x="3214" y="1"/>
                  </a:moveTo>
                  <a:cubicBezTo>
                    <a:pt x="1450" y="1"/>
                    <a:pt x="0" y="662"/>
                    <a:pt x="0" y="1513"/>
                  </a:cubicBezTo>
                  <a:cubicBezTo>
                    <a:pt x="0" y="2332"/>
                    <a:pt x="1450" y="2993"/>
                    <a:pt x="3214" y="2993"/>
                  </a:cubicBezTo>
                  <a:cubicBezTo>
                    <a:pt x="4947" y="2993"/>
                    <a:pt x="6396" y="2332"/>
                    <a:pt x="6396" y="1513"/>
                  </a:cubicBezTo>
                  <a:cubicBezTo>
                    <a:pt x="6396" y="662"/>
                    <a:pt x="4947" y="1"/>
                    <a:pt x="32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2728" tIns="62728" rIns="62728" bIns="62728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45" name="Google Shape;5019;p59">
              <a:extLst>
                <a:ext uri="{FF2B5EF4-FFF2-40B4-BE49-F238E27FC236}">
                  <a16:creationId xmlns:a16="http://schemas.microsoft.com/office/drawing/2014/main" id="{A53F1FE7-5BC0-6E09-9DCE-A37708A26758}"/>
                </a:ext>
              </a:extLst>
            </p:cNvPr>
            <p:cNvSpPr/>
            <p:nvPr/>
          </p:nvSpPr>
          <p:spPr>
            <a:xfrm>
              <a:off x="800" y="77975"/>
              <a:ext cx="110275" cy="59875"/>
            </a:xfrm>
            <a:custGeom>
              <a:avLst/>
              <a:gdLst/>
              <a:ahLst/>
              <a:cxnLst/>
              <a:rect l="l" t="t" r="r" b="b"/>
              <a:pathLst>
                <a:path w="4411" h="2395" extrusionOk="0">
                  <a:moveTo>
                    <a:pt x="0" y="0"/>
                  </a:moveTo>
                  <a:lnTo>
                    <a:pt x="0" y="1135"/>
                  </a:lnTo>
                  <a:cubicBezTo>
                    <a:pt x="0" y="1450"/>
                    <a:pt x="347" y="1765"/>
                    <a:pt x="882" y="2017"/>
                  </a:cubicBezTo>
                  <a:cubicBezTo>
                    <a:pt x="1355" y="2237"/>
                    <a:pt x="2332" y="2395"/>
                    <a:pt x="3151" y="2395"/>
                  </a:cubicBezTo>
                  <a:lnTo>
                    <a:pt x="3308" y="2395"/>
                  </a:lnTo>
                  <a:cubicBezTo>
                    <a:pt x="3560" y="1733"/>
                    <a:pt x="3907" y="1135"/>
                    <a:pt x="4411" y="631"/>
                  </a:cubicBezTo>
                  <a:lnTo>
                    <a:pt x="4411" y="631"/>
                  </a:lnTo>
                  <a:cubicBezTo>
                    <a:pt x="4033" y="694"/>
                    <a:pt x="3623" y="757"/>
                    <a:pt x="3182" y="757"/>
                  </a:cubicBezTo>
                  <a:cubicBezTo>
                    <a:pt x="2363" y="757"/>
                    <a:pt x="1261" y="599"/>
                    <a:pt x="567" y="316"/>
                  </a:cubicBezTo>
                  <a:cubicBezTo>
                    <a:pt x="347" y="221"/>
                    <a:pt x="158" y="12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2728" tIns="62728" rIns="62728" bIns="62728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46" name="Google Shape;5020;p59">
              <a:extLst>
                <a:ext uri="{FF2B5EF4-FFF2-40B4-BE49-F238E27FC236}">
                  <a16:creationId xmlns:a16="http://schemas.microsoft.com/office/drawing/2014/main" id="{DA229A64-CDE4-DB1A-14FB-5CE3A96BB890}"/>
                </a:ext>
              </a:extLst>
            </p:cNvPr>
            <p:cNvSpPr/>
            <p:nvPr/>
          </p:nvSpPr>
          <p:spPr>
            <a:xfrm>
              <a:off x="800" y="200850"/>
              <a:ext cx="106350" cy="59875"/>
            </a:xfrm>
            <a:custGeom>
              <a:avLst/>
              <a:gdLst/>
              <a:ahLst/>
              <a:cxnLst/>
              <a:rect l="l" t="t" r="r" b="b"/>
              <a:pathLst>
                <a:path w="4254" h="2395" extrusionOk="0">
                  <a:moveTo>
                    <a:pt x="0" y="0"/>
                  </a:moveTo>
                  <a:lnTo>
                    <a:pt x="0" y="1197"/>
                  </a:lnTo>
                  <a:cubicBezTo>
                    <a:pt x="0" y="1701"/>
                    <a:pt x="1355" y="2395"/>
                    <a:pt x="3182" y="2395"/>
                  </a:cubicBezTo>
                  <a:cubicBezTo>
                    <a:pt x="3560" y="2395"/>
                    <a:pt x="3907" y="2363"/>
                    <a:pt x="4254" y="2332"/>
                  </a:cubicBezTo>
                  <a:cubicBezTo>
                    <a:pt x="3875" y="1859"/>
                    <a:pt x="3560" y="1355"/>
                    <a:pt x="3340" y="756"/>
                  </a:cubicBezTo>
                  <a:lnTo>
                    <a:pt x="3182" y="756"/>
                  </a:lnTo>
                  <a:cubicBezTo>
                    <a:pt x="2363" y="756"/>
                    <a:pt x="1261" y="599"/>
                    <a:pt x="567" y="315"/>
                  </a:cubicBezTo>
                  <a:cubicBezTo>
                    <a:pt x="347" y="252"/>
                    <a:pt x="158" y="12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2728" tIns="62728" rIns="62728" bIns="62728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47" name="Google Shape;5021;p59">
              <a:extLst>
                <a:ext uri="{FF2B5EF4-FFF2-40B4-BE49-F238E27FC236}">
                  <a16:creationId xmlns:a16="http://schemas.microsoft.com/office/drawing/2014/main" id="{F9BCBEEB-305A-D30C-C211-27454FF5626C}"/>
                </a:ext>
              </a:extLst>
            </p:cNvPr>
            <p:cNvSpPr/>
            <p:nvPr/>
          </p:nvSpPr>
          <p:spPr>
            <a:xfrm>
              <a:off x="0" y="139400"/>
              <a:ext cx="78000" cy="60675"/>
            </a:xfrm>
            <a:custGeom>
              <a:avLst/>
              <a:gdLst/>
              <a:ahLst/>
              <a:cxnLst/>
              <a:rect l="l" t="t" r="r" b="b"/>
              <a:pathLst>
                <a:path w="3120" h="2427" extrusionOk="0">
                  <a:moveTo>
                    <a:pt x="1" y="1"/>
                  </a:moveTo>
                  <a:lnTo>
                    <a:pt x="1" y="1167"/>
                  </a:lnTo>
                  <a:lnTo>
                    <a:pt x="32" y="1167"/>
                  </a:lnTo>
                  <a:cubicBezTo>
                    <a:pt x="32" y="1482"/>
                    <a:pt x="379" y="1797"/>
                    <a:pt x="914" y="2017"/>
                  </a:cubicBezTo>
                  <a:cubicBezTo>
                    <a:pt x="1387" y="2238"/>
                    <a:pt x="2332" y="2395"/>
                    <a:pt x="3120" y="2427"/>
                  </a:cubicBezTo>
                  <a:cubicBezTo>
                    <a:pt x="3057" y="2143"/>
                    <a:pt x="3025" y="1860"/>
                    <a:pt x="3025" y="1608"/>
                  </a:cubicBezTo>
                  <a:cubicBezTo>
                    <a:pt x="3025" y="1324"/>
                    <a:pt x="3088" y="1041"/>
                    <a:pt x="3120" y="757"/>
                  </a:cubicBezTo>
                  <a:cubicBezTo>
                    <a:pt x="2332" y="757"/>
                    <a:pt x="1230" y="599"/>
                    <a:pt x="536" y="316"/>
                  </a:cubicBezTo>
                  <a:cubicBezTo>
                    <a:pt x="347" y="253"/>
                    <a:pt x="158" y="127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2728" tIns="62728" rIns="62728" bIns="62728" anchor="ctr" anchorCtr="0">
              <a:noAutofit/>
            </a:bodyPr>
            <a:lstStyle/>
            <a:p>
              <a:endParaRPr lang="en-US"/>
            </a:p>
          </p:txBody>
        </p:sp>
      </p:grpSp>
      <p:sp>
        <p:nvSpPr>
          <p:cNvPr id="23" name="Oval 22" descr="Rewards for Gains ">
            <a:extLst>
              <a:ext uri="{FF2B5EF4-FFF2-40B4-BE49-F238E27FC236}">
                <a16:creationId xmlns:a16="http://schemas.microsoft.com/office/drawing/2014/main" id="{C863BFCC-EC3E-DA13-AD02-B1DE1D625765}"/>
              </a:ext>
            </a:extLst>
          </p:cNvPr>
          <p:cNvSpPr/>
          <p:nvPr/>
        </p:nvSpPr>
        <p:spPr>
          <a:xfrm>
            <a:off x="7559471" y="2780966"/>
            <a:ext cx="1371600" cy="1371600"/>
          </a:xfrm>
          <a:prstGeom prst="ellipse">
            <a:avLst/>
          </a:prstGeom>
          <a:noFill/>
          <a:ln w="12700">
            <a:solidFill>
              <a:srgbClr val="0051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D0D0D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grpSp>
        <p:nvGrpSpPr>
          <p:cNvPr id="26" name="Grupa 65">
            <a:extLst>
              <a:ext uri="{FF2B5EF4-FFF2-40B4-BE49-F238E27FC236}">
                <a16:creationId xmlns:a16="http://schemas.microsoft.com/office/drawing/2014/main" id="{D0195CD1-4091-C138-2ED8-B4EE24E23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198767" y="3147496"/>
            <a:ext cx="541337" cy="412750"/>
            <a:chOff x="906463" y="3402013"/>
            <a:chExt cx="541337" cy="412750"/>
          </a:xfrm>
        </p:grpSpPr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F40C7256-5B16-3585-75B9-930B94C0D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9013" y="3402013"/>
              <a:ext cx="376237" cy="412750"/>
            </a:xfrm>
            <a:custGeom>
              <a:avLst/>
              <a:gdLst>
                <a:gd name="T0" fmla="*/ 1523 w 1656"/>
                <a:gd name="T1" fmla="*/ 1474 h 1814"/>
                <a:gd name="T2" fmla="*/ 1409 w 1656"/>
                <a:gd name="T3" fmla="*/ 1100 h 1814"/>
                <a:gd name="T4" fmla="*/ 1409 w 1656"/>
                <a:gd name="T5" fmla="*/ 721 h 1814"/>
                <a:gd name="T6" fmla="*/ 1238 w 1656"/>
                <a:gd name="T7" fmla="*/ 309 h 1814"/>
                <a:gd name="T8" fmla="*/ 896 w 1656"/>
                <a:gd name="T9" fmla="*/ 144 h 1814"/>
                <a:gd name="T10" fmla="*/ 896 w 1656"/>
                <a:gd name="T11" fmla="*/ 0 h 1814"/>
                <a:gd name="T12" fmla="*/ 756 w 1656"/>
                <a:gd name="T13" fmla="*/ 0 h 1814"/>
                <a:gd name="T14" fmla="*/ 756 w 1656"/>
                <a:gd name="T15" fmla="*/ 144 h 1814"/>
                <a:gd name="T16" fmla="*/ 247 w 1656"/>
                <a:gd name="T17" fmla="*/ 727 h 1814"/>
                <a:gd name="T18" fmla="*/ 247 w 1656"/>
                <a:gd name="T19" fmla="*/ 1100 h 1814"/>
                <a:gd name="T20" fmla="*/ 133 w 1656"/>
                <a:gd name="T21" fmla="*/ 1474 h 1814"/>
                <a:gd name="T22" fmla="*/ 0 w 1656"/>
                <a:gd name="T23" fmla="*/ 1674 h 1814"/>
                <a:gd name="T24" fmla="*/ 631 w 1656"/>
                <a:gd name="T25" fmla="*/ 1674 h 1814"/>
                <a:gd name="T26" fmla="*/ 828 w 1656"/>
                <a:gd name="T27" fmla="*/ 1814 h 1814"/>
                <a:gd name="T28" fmla="*/ 1025 w 1656"/>
                <a:gd name="T29" fmla="*/ 1674 h 1814"/>
                <a:gd name="T30" fmla="*/ 1656 w 1656"/>
                <a:gd name="T31" fmla="*/ 1674 h 1814"/>
                <a:gd name="T32" fmla="*/ 1523 w 1656"/>
                <a:gd name="T33" fmla="*/ 1474 h 1814"/>
                <a:gd name="T34" fmla="*/ 260 w 1656"/>
                <a:gd name="T35" fmla="*/ 1535 h 1814"/>
                <a:gd name="T36" fmla="*/ 386 w 1656"/>
                <a:gd name="T37" fmla="*/ 1100 h 1814"/>
                <a:gd name="T38" fmla="*/ 386 w 1656"/>
                <a:gd name="T39" fmla="*/ 727 h 1814"/>
                <a:gd name="T40" fmla="*/ 826 w 1656"/>
                <a:gd name="T41" fmla="*/ 279 h 1814"/>
                <a:gd name="T42" fmla="*/ 828 w 1656"/>
                <a:gd name="T43" fmla="*/ 279 h 1814"/>
                <a:gd name="T44" fmla="*/ 1140 w 1656"/>
                <a:gd name="T45" fmla="*/ 408 h 1814"/>
                <a:gd name="T46" fmla="*/ 1270 w 1656"/>
                <a:gd name="T47" fmla="*/ 721 h 1814"/>
                <a:gd name="T48" fmla="*/ 1270 w 1656"/>
                <a:gd name="T49" fmla="*/ 1100 h 1814"/>
                <a:gd name="T50" fmla="*/ 1396 w 1656"/>
                <a:gd name="T51" fmla="*/ 1535 h 1814"/>
                <a:gd name="T52" fmla="*/ 260 w 1656"/>
                <a:gd name="T53" fmla="*/ 1535 h 1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56" h="1814">
                  <a:moveTo>
                    <a:pt x="1523" y="1474"/>
                  </a:moveTo>
                  <a:cubicBezTo>
                    <a:pt x="1448" y="1363"/>
                    <a:pt x="1409" y="1234"/>
                    <a:pt x="1409" y="1100"/>
                  </a:cubicBezTo>
                  <a:cubicBezTo>
                    <a:pt x="1409" y="721"/>
                    <a:pt x="1409" y="721"/>
                    <a:pt x="1409" y="721"/>
                  </a:cubicBezTo>
                  <a:cubicBezTo>
                    <a:pt x="1409" y="565"/>
                    <a:pt x="1349" y="419"/>
                    <a:pt x="1238" y="309"/>
                  </a:cubicBezTo>
                  <a:cubicBezTo>
                    <a:pt x="1145" y="216"/>
                    <a:pt x="1025" y="159"/>
                    <a:pt x="896" y="144"/>
                  </a:cubicBezTo>
                  <a:cubicBezTo>
                    <a:pt x="896" y="0"/>
                    <a:pt x="896" y="0"/>
                    <a:pt x="896" y="0"/>
                  </a:cubicBezTo>
                  <a:cubicBezTo>
                    <a:pt x="756" y="0"/>
                    <a:pt x="756" y="0"/>
                    <a:pt x="756" y="0"/>
                  </a:cubicBezTo>
                  <a:cubicBezTo>
                    <a:pt x="756" y="144"/>
                    <a:pt x="756" y="144"/>
                    <a:pt x="756" y="144"/>
                  </a:cubicBezTo>
                  <a:cubicBezTo>
                    <a:pt x="470" y="180"/>
                    <a:pt x="247" y="428"/>
                    <a:pt x="247" y="727"/>
                  </a:cubicBezTo>
                  <a:cubicBezTo>
                    <a:pt x="247" y="1100"/>
                    <a:pt x="247" y="1100"/>
                    <a:pt x="247" y="1100"/>
                  </a:cubicBezTo>
                  <a:cubicBezTo>
                    <a:pt x="247" y="1234"/>
                    <a:pt x="208" y="1363"/>
                    <a:pt x="133" y="1474"/>
                  </a:cubicBezTo>
                  <a:cubicBezTo>
                    <a:pt x="0" y="1674"/>
                    <a:pt x="0" y="1674"/>
                    <a:pt x="0" y="1674"/>
                  </a:cubicBezTo>
                  <a:cubicBezTo>
                    <a:pt x="631" y="1674"/>
                    <a:pt x="631" y="1674"/>
                    <a:pt x="631" y="1674"/>
                  </a:cubicBezTo>
                  <a:cubicBezTo>
                    <a:pt x="660" y="1756"/>
                    <a:pt x="737" y="1814"/>
                    <a:pt x="828" y="1814"/>
                  </a:cubicBezTo>
                  <a:cubicBezTo>
                    <a:pt x="919" y="1814"/>
                    <a:pt x="996" y="1756"/>
                    <a:pt x="1025" y="1674"/>
                  </a:cubicBezTo>
                  <a:cubicBezTo>
                    <a:pt x="1656" y="1674"/>
                    <a:pt x="1656" y="1674"/>
                    <a:pt x="1656" y="1674"/>
                  </a:cubicBezTo>
                  <a:lnTo>
                    <a:pt x="1523" y="1474"/>
                  </a:lnTo>
                  <a:close/>
                  <a:moveTo>
                    <a:pt x="260" y="1535"/>
                  </a:moveTo>
                  <a:cubicBezTo>
                    <a:pt x="343" y="1405"/>
                    <a:pt x="386" y="1255"/>
                    <a:pt x="386" y="1100"/>
                  </a:cubicBezTo>
                  <a:cubicBezTo>
                    <a:pt x="386" y="727"/>
                    <a:pt x="386" y="727"/>
                    <a:pt x="386" y="727"/>
                  </a:cubicBezTo>
                  <a:cubicBezTo>
                    <a:pt x="386" y="481"/>
                    <a:pt x="584" y="280"/>
                    <a:pt x="826" y="279"/>
                  </a:cubicBezTo>
                  <a:cubicBezTo>
                    <a:pt x="827" y="279"/>
                    <a:pt x="827" y="279"/>
                    <a:pt x="828" y="279"/>
                  </a:cubicBezTo>
                  <a:cubicBezTo>
                    <a:pt x="946" y="279"/>
                    <a:pt x="1056" y="325"/>
                    <a:pt x="1140" y="408"/>
                  </a:cubicBezTo>
                  <a:cubicBezTo>
                    <a:pt x="1224" y="492"/>
                    <a:pt x="1270" y="603"/>
                    <a:pt x="1270" y="721"/>
                  </a:cubicBezTo>
                  <a:cubicBezTo>
                    <a:pt x="1270" y="1100"/>
                    <a:pt x="1270" y="1100"/>
                    <a:pt x="1270" y="1100"/>
                  </a:cubicBezTo>
                  <a:cubicBezTo>
                    <a:pt x="1270" y="1255"/>
                    <a:pt x="1313" y="1405"/>
                    <a:pt x="1396" y="1535"/>
                  </a:cubicBezTo>
                  <a:lnTo>
                    <a:pt x="260" y="15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59C4C89C-BED0-1332-D60C-B7909F3D7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538" y="3500438"/>
              <a:ext cx="68262" cy="214313"/>
            </a:xfrm>
            <a:custGeom>
              <a:avLst/>
              <a:gdLst>
                <a:gd name="T0" fmla="*/ 99 w 297"/>
                <a:gd name="T1" fmla="*/ 0 h 946"/>
                <a:gd name="T2" fmla="*/ 0 w 297"/>
                <a:gd name="T3" fmla="*/ 99 h 946"/>
                <a:gd name="T4" fmla="*/ 157 w 297"/>
                <a:gd name="T5" fmla="*/ 477 h 946"/>
                <a:gd name="T6" fmla="*/ 6 w 297"/>
                <a:gd name="T7" fmla="*/ 849 h 946"/>
                <a:gd name="T8" fmla="*/ 106 w 297"/>
                <a:gd name="T9" fmla="*/ 946 h 946"/>
                <a:gd name="T10" fmla="*/ 297 w 297"/>
                <a:gd name="T11" fmla="*/ 477 h 946"/>
                <a:gd name="T12" fmla="*/ 99 w 297"/>
                <a:gd name="T13" fmla="*/ 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946">
                  <a:moveTo>
                    <a:pt x="99" y="0"/>
                  </a:moveTo>
                  <a:cubicBezTo>
                    <a:pt x="0" y="99"/>
                    <a:pt x="0" y="99"/>
                    <a:pt x="0" y="99"/>
                  </a:cubicBezTo>
                  <a:cubicBezTo>
                    <a:pt x="101" y="200"/>
                    <a:pt x="157" y="334"/>
                    <a:pt x="157" y="477"/>
                  </a:cubicBezTo>
                  <a:cubicBezTo>
                    <a:pt x="157" y="617"/>
                    <a:pt x="103" y="749"/>
                    <a:pt x="6" y="849"/>
                  </a:cubicBezTo>
                  <a:cubicBezTo>
                    <a:pt x="106" y="946"/>
                    <a:pt x="106" y="946"/>
                    <a:pt x="106" y="946"/>
                  </a:cubicBezTo>
                  <a:cubicBezTo>
                    <a:pt x="229" y="820"/>
                    <a:pt x="297" y="653"/>
                    <a:pt x="297" y="477"/>
                  </a:cubicBezTo>
                  <a:cubicBezTo>
                    <a:pt x="297" y="297"/>
                    <a:pt x="226" y="128"/>
                    <a:pt x="9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72EDF10E-9C88-D548-D42B-F0FD9318C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088" y="3544888"/>
              <a:ext cx="49212" cy="125413"/>
            </a:xfrm>
            <a:custGeom>
              <a:avLst/>
              <a:gdLst>
                <a:gd name="T0" fmla="*/ 99 w 215"/>
                <a:gd name="T1" fmla="*/ 0 h 556"/>
                <a:gd name="T2" fmla="*/ 0 w 215"/>
                <a:gd name="T3" fmla="*/ 99 h 556"/>
                <a:gd name="T4" fmla="*/ 75 w 215"/>
                <a:gd name="T5" fmla="*/ 280 h 556"/>
                <a:gd name="T6" fmla="*/ 2 w 215"/>
                <a:gd name="T7" fmla="*/ 459 h 556"/>
                <a:gd name="T8" fmla="*/ 102 w 215"/>
                <a:gd name="T9" fmla="*/ 556 h 556"/>
                <a:gd name="T10" fmla="*/ 215 w 215"/>
                <a:gd name="T11" fmla="*/ 280 h 556"/>
                <a:gd name="T12" fmla="*/ 99 w 215"/>
                <a:gd name="T13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556">
                  <a:moveTo>
                    <a:pt x="99" y="0"/>
                  </a:moveTo>
                  <a:cubicBezTo>
                    <a:pt x="0" y="99"/>
                    <a:pt x="0" y="99"/>
                    <a:pt x="0" y="99"/>
                  </a:cubicBezTo>
                  <a:cubicBezTo>
                    <a:pt x="48" y="147"/>
                    <a:pt x="75" y="212"/>
                    <a:pt x="75" y="280"/>
                  </a:cubicBezTo>
                  <a:cubicBezTo>
                    <a:pt x="75" y="347"/>
                    <a:pt x="49" y="411"/>
                    <a:pt x="2" y="459"/>
                  </a:cubicBezTo>
                  <a:cubicBezTo>
                    <a:pt x="102" y="556"/>
                    <a:pt x="102" y="556"/>
                    <a:pt x="102" y="556"/>
                  </a:cubicBezTo>
                  <a:cubicBezTo>
                    <a:pt x="175" y="482"/>
                    <a:pt x="215" y="384"/>
                    <a:pt x="215" y="280"/>
                  </a:cubicBezTo>
                  <a:cubicBezTo>
                    <a:pt x="215" y="174"/>
                    <a:pt x="173" y="75"/>
                    <a:pt x="9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9358D7EA-95A8-F947-D432-D8051A280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463" y="3500438"/>
              <a:ext cx="66675" cy="214313"/>
            </a:xfrm>
            <a:custGeom>
              <a:avLst/>
              <a:gdLst>
                <a:gd name="T0" fmla="*/ 297 w 297"/>
                <a:gd name="T1" fmla="*/ 99 h 946"/>
                <a:gd name="T2" fmla="*/ 198 w 297"/>
                <a:gd name="T3" fmla="*/ 0 h 946"/>
                <a:gd name="T4" fmla="*/ 0 w 297"/>
                <a:gd name="T5" fmla="*/ 477 h 946"/>
                <a:gd name="T6" fmla="*/ 191 w 297"/>
                <a:gd name="T7" fmla="*/ 946 h 946"/>
                <a:gd name="T8" fmla="*/ 291 w 297"/>
                <a:gd name="T9" fmla="*/ 849 h 946"/>
                <a:gd name="T10" fmla="*/ 140 w 297"/>
                <a:gd name="T11" fmla="*/ 477 h 946"/>
                <a:gd name="T12" fmla="*/ 297 w 297"/>
                <a:gd name="T13" fmla="*/ 99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946">
                  <a:moveTo>
                    <a:pt x="297" y="99"/>
                  </a:moveTo>
                  <a:cubicBezTo>
                    <a:pt x="198" y="0"/>
                    <a:pt x="198" y="0"/>
                    <a:pt x="198" y="0"/>
                  </a:cubicBezTo>
                  <a:cubicBezTo>
                    <a:pt x="71" y="128"/>
                    <a:pt x="0" y="297"/>
                    <a:pt x="0" y="477"/>
                  </a:cubicBezTo>
                  <a:cubicBezTo>
                    <a:pt x="0" y="653"/>
                    <a:pt x="68" y="820"/>
                    <a:pt x="191" y="946"/>
                  </a:cubicBezTo>
                  <a:cubicBezTo>
                    <a:pt x="291" y="849"/>
                    <a:pt x="291" y="849"/>
                    <a:pt x="291" y="849"/>
                  </a:cubicBezTo>
                  <a:cubicBezTo>
                    <a:pt x="194" y="749"/>
                    <a:pt x="140" y="617"/>
                    <a:pt x="140" y="477"/>
                  </a:cubicBezTo>
                  <a:cubicBezTo>
                    <a:pt x="140" y="334"/>
                    <a:pt x="196" y="200"/>
                    <a:pt x="297" y="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89679B5C-45D3-A402-E2C5-712B7075A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963" y="3544888"/>
              <a:ext cx="49212" cy="125413"/>
            </a:xfrm>
            <a:custGeom>
              <a:avLst/>
              <a:gdLst>
                <a:gd name="T0" fmla="*/ 215 w 215"/>
                <a:gd name="T1" fmla="*/ 99 h 556"/>
                <a:gd name="T2" fmla="*/ 116 w 215"/>
                <a:gd name="T3" fmla="*/ 0 h 556"/>
                <a:gd name="T4" fmla="*/ 0 w 215"/>
                <a:gd name="T5" fmla="*/ 280 h 556"/>
                <a:gd name="T6" fmla="*/ 113 w 215"/>
                <a:gd name="T7" fmla="*/ 556 h 556"/>
                <a:gd name="T8" fmla="*/ 213 w 215"/>
                <a:gd name="T9" fmla="*/ 459 h 556"/>
                <a:gd name="T10" fmla="*/ 140 w 215"/>
                <a:gd name="T11" fmla="*/ 280 h 556"/>
                <a:gd name="T12" fmla="*/ 215 w 215"/>
                <a:gd name="T13" fmla="*/ 99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556">
                  <a:moveTo>
                    <a:pt x="215" y="99"/>
                  </a:moveTo>
                  <a:cubicBezTo>
                    <a:pt x="116" y="0"/>
                    <a:pt x="116" y="0"/>
                    <a:pt x="116" y="0"/>
                  </a:cubicBezTo>
                  <a:cubicBezTo>
                    <a:pt x="42" y="75"/>
                    <a:pt x="0" y="174"/>
                    <a:pt x="0" y="280"/>
                  </a:cubicBezTo>
                  <a:cubicBezTo>
                    <a:pt x="0" y="384"/>
                    <a:pt x="41" y="482"/>
                    <a:pt x="113" y="556"/>
                  </a:cubicBezTo>
                  <a:cubicBezTo>
                    <a:pt x="213" y="459"/>
                    <a:pt x="213" y="459"/>
                    <a:pt x="213" y="459"/>
                  </a:cubicBezTo>
                  <a:cubicBezTo>
                    <a:pt x="166" y="411"/>
                    <a:pt x="140" y="347"/>
                    <a:pt x="140" y="280"/>
                  </a:cubicBezTo>
                  <a:cubicBezTo>
                    <a:pt x="140" y="212"/>
                    <a:pt x="167" y="147"/>
                    <a:pt x="215" y="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latin typeface="Montserrat" panose="00000500000000000000" pitchFamily="2" charset="0"/>
              </a:endParaRPr>
            </a:p>
          </p:txBody>
        </p:sp>
      </p:grpSp>
      <p:sp>
        <p:nvSpPr>
          <p:cNvPr id="25" name="AutoShape 23">
            <a:extLst>
              <a:ext uri="{FF2B5EF4-FFF2-40B4-BE49-F238E27FC236}">
                <a16:creationId xmlns:a16="http://schemas.microsoft.com/office/drawing/2014/main" id="{74B6148C-3E6B-2ABE-D1F5-0A5E99F78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198767" y="3147496"/>
            <a:ext cx="54133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8589766-BEFC-8960-F73D-7F23C88C7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936094" y="2975710"/>
            <a:ext cx="914399" cy="914399"/>
            <a:chOff x="0" y="0"/>
            <a:chExt cx="296175" cy="297225"/>
          </a:xfrm>
          <a:solidFill>
            <a:srgbClr val="0D274D"/>
          </a:solidFill>
        </p:grpSpPr>
        <p:sp>
          <p:nvSpPr>
            <p:cNvPr id="49" name="Google Shape;8996;p68">
              <a:extLst>
                <a:ext uri="{FF2B5EF4-FFF2-40B4-BE49-F238E27FC236}">
                  <a16:creationId xmlns:a16="http://schemas.microsoft.com/office/drawing/2014/main" id="{A82F65AC-9AA1-7267-5201-85270C01FA5C}"/>
                </a:ext>
              </a:extLst>
            </p:cNvPr>
            <p:cNvSpPr/>
            <p:nvPr/>
          </p:nvSpPr>
          <p:spPr>
            <a:xfrm>
              <a:off x="85850" y="69700"/>
              <a:ext cx="122100" cy="99275"/>
            </a:xfrm>
            <a:custGeom>
              <a:avLst/>
              <a:gdLst/>
              <a:ahLst/>
              <a:cxnLst/>
              <a:rect l="l" t="t" r="r" b="b"/>
              <a:pathLst>
                <a:path w="4884" h="3971" extrusionOk="0">
                  <a:moveTo>
                    <a:pt x="2426" y="1"/>
                  </a:moveTo>
                  <a:cubicBezTo>
                    <a:pt x="1103" y="1"/>
                    <a:pt x="0" y="1104"/>
                    <a:pt x="0" y="2427"/>
                  </a:cubicBezTo>
                  <a:cubicBezTo>
                    <a:pt x="0" y="3025"/>
                    <a:pt x="190" y="3530"/>
                    <a:pt x="536" y="3971"/>
                  </a:cubicBezTo>
                  <a:cubicBezTo>
                    <a:pt x="820" y="3624"/>
                    <a:pt x="1103" y="3309"/>
                    <a:pt x="1481" y="3057"/>
                  </a:cubicBezTo>
                  <a:cubicBezTo>
                    <a:pt x="1261" y="2805"/>
                    <a:pt x="1103" y="2458"/>
                    <a:pt x="1103" y="2112"/>
                  </a:cubicBezTo>
                  <a:cubicBezTo>
                    <a:pt x="1103" y="1356"/>
                    <a:pt x="1733" y="726"/>
                    <a:pt x="2489" y="726"/>
                  </a:cubicBezTo>
                  <a:cubicBezTo>
                    <a:pt x="3214" y="726"/>
                    <a:pt x="3844" y="1356"/>
                    <a:pt x="3844" y="2112"/>
                  </a:cubicBezTo>
                  <a:cubicBezTo>
                    <a:pt x="3844" y="2458"/>
                    <a:pt x="3687" y="2805"/>
                    <a:pt x="3466" y="3057"/>
                  </a:cubicBezTo>
                  <a:cubicBezTo>
                    <a:pt x="3844" y="3246"/>
                    <a:pt x="4128" y="3561"/>
                    <a:pt x="4317" y="3971"/>
                  </a:cubicBezTo>
                  <a:cubicBezTo>
                    <a:pt x="4695" y="3530"/>
                    <a:pt x="4884" y="3025"/>
                    <a:pt x="4884" y="2427"/>
                  </a:cubicBezTo>
                  <a:cubicBezTo>
                    <a:pt x="4884" y="1104"/>
                    <a:pt x="3781" y="1"/>
                    <a:pt x="24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2728" tIns="62728" rIns="62728" bIns="62728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50" name="Google Shape;8997;p68">
              <a:extLst>
                <a:ext uri="{FF2B5EF4-FFF2-40B4-BE49-F238E27FC236}">
                  <a16:creationId xmlns:a16="http://schemas.microsoft.com/office/drawing/2014/main" id="{E272A7EF-7D04-A25B-81B7-9C3EA90E9592}"/>
                </a:ext>
              </a:extLst>
            </p:cNvPr>
            <p:cNvSpPr/>
            <p:nvPr/>
          </p:nvSpPr>
          <p:spPr>
            <a:xfrm>
              <a:off x="129950" y="10515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25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1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2728" tIns="62728" rIns="62728" bIns="62728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51" name="Google Shape;8998;p68">
              <a:extLst>
                <a:ext uri="{FF2B5EF4-FFF2-40B4-BE49-F238E27FC236}">
                  <a16:creationId xmlns:a16="http://schemas.microsoft.com/office/drawing/2014/main" id="{7C933D8E-ECAC-C01E-ECE4-16C9DB21B629}"/>
                </a:ext>
              </a:extLst>
            </p:cNvPr>
            <p:cNvSpPr/>
            <p:nvPr/>
          </p:nvSpPr>
          <p:spPr>
            <a:xfrm>
              <a:off x="18125" y="0"/>
              <a:ext cx="259150" cy="261125"/>
            </a:xfrm>
            <a:custGeom>
              <a:avLst/>
              <a:gdLst/>
              <a:ahLst/>
              <a:cxnLst/>
              <a:rect l="l" t="t" r="r" b="b"/>
              <a:pathLst>
                <a:path w="10366" h="10445" extrusionOk="0">
                  <a:moveTo>
                    <a:pt x="5198" y="2159"/>
                  </a:moveTo>
                  <a:cubicBezTo>
                    <a:pt x="6931" y="2159"/>
                    <a:pt x="8286" y="3514"/>
                    <a:pt x="8286" y="5246"/>
                  </a:cubicBezTo>
                  <a:cubicBezTo>
                    <a:pt x="8286" y="6916"/>
                    <a:pt x="6931" y="8365"/>
                    <a:pt x="5198" y="8365"/>
                  </a:cubicBezTo>
                  <a:cubicBezTo>
                    <a:pt x="3340" y="8365"/>
                    <a:pt x="2079" y="6822"/>
                    <a:pt x="2079" y="5246"/>
                  </a:cubicBezTo>
                  <a:cubicBezTo>
                    <a:pt x="2079" y="3514"/>
                    <a:pt x="3497" y="2159"/>
                    <a:pt x="5198" y="2159"/>
                  </a:cubicBezTo>
                  <a:close/>
                  <a:moveTo>
                    <a:pt x="5167" y="1"/>
                  </a:moveTo>
                  <a:cubicBezTo>
                    <a:pt x="5088" y="1"/>
                    <a:pt x="5009" y="17"/>
                    <a:pt x="4946" y="48"/>
                  </a:cubicBezTo>
                  <a:lnTo>
                    <a:pt x="4001" y="836"/>
                  </a:lnTo>
                  <a:lnTo>
                    <a:pt x="2773" y="678"/>
                  </a:lnTo>
                  <a:cubicBezTo>
                    <a:pt x="2756" y="675"/>
                    <a:pt x="2739" y="673"/>
                    <a:pt x="2723" y="673"/>
                  </a:cubicBezTo>
                  <a:cubicBezTo>
                    <a:pt x="2583" y="673"/>
                    <a:pt x="2454" y="786"/>
                    <a:pt x="2426" y="899"/>
                  </a:cubicBezTo>
                  <a:lnTo>
                    <a:pt x="1953" y="2033"/>
                  </a:lnTo>
                  <a:lnTo>
                    <a:pt x="819" y="2505"/>
                  </a:lnTo>
                  <a:cubicBezTo>
                    <a:pt x="662" y="2568"/>
                    <a:pt x="567" y="2694"/>
                    <a:pt x="630" y="2852"/>
                  </a:cubicBezTo>
                  <a:lnTo>
                    <a:pt x="788" y="4081"/>
                  </a:lnTo>
                  <a:lnTo>
                    <a:pt x="32" y="5026"/>
                  </a:lnTo>
                  <a:cubicBezTo>
                    <a:pt x="0" y="5183"/>
                    <a:pt x="0" y="5341"/>
                    <a:pt x="63" y="5467"/>
                  </a:cubicBezTo>
                  <a:lnTo>
                    <a:pt x="819" y="6381"/>
                  </a:lnTo>
                  <a:lnTo>
                    <a:pt x="662" y="7609"/>
                  </a:lnTo>
                  <a:cubicBezTo>
                    <a:pt x="630" y="7767"/>
                    <a:pt x="725" y="7924"/>
                    <a:pt x="851" y="7956"/>
                  </a:cubicBezTo>
                  <a:lnTo>
                    <a:pt x="1985" y="8428"/>
                  </a:lnTo>
                  <a:lnTo>
                    <a:pt x="2457" y="9594"/>
                  </a:lnTo>
                  <a:cubicBezTo>
                    <a:pt x="2536" y="9725"/>
                    <a:pt x="2637" y="9791"/>
                    <a:pt x="2741" y="9791"/>
                  </a:cubicBezTo>
                  <a:cubicBezTo>
                    <a:pt x="2762" y="9791"/>
                    <a:pt x="2783" y="9788"/>
                    <a:pt x="2804" y="9783"/>
                  </a:cubicBezTo>
                  <a:lnTo>
                    <a:pt x="4033" y="9626"/>
                  </a:lnTo>
                  <a:lnTo>
                    <a:pt x="4978" y="10382"/>
                  </a:lnTo>
                  <a:cubicBezTo>
                    <a:pt x="5072" y="10413"/>
                    <a:pt x="5104" y="10445"/>
                    <a:pt x="5167" y="10445"/>
                  </a:cubicBezTo>
                  <a:cubicBezTo>
                    <a:pt x="5261" y="10445"/>
                    <a:pt x="5324" y="10413"/>
                    <a:pt x="5387" y="10382"/>
                  </a:cubicBezTo>
                  <a:lnTo>
                    <a:pt x="6333" y="9626"/>
                  </a:lnTo>
                  <a:lnTo>
                    <a:pt x="7530" y="9783"/>
                  </a:lnTo>
                  <a:cubicBezTo>
                    <a:pt x="7687" y="9783"/>
                    <a:pt x="7876" y="9689"/>
                    <a:pt x="7908" y="9594"/>
                  </a:cubicBezTo>
                  <a:lnTo>
                    <a:pt x="8380" y="8428"/>
                  </a:lnTo>
                  <a:lnTo>
                    <a:pt x="9515" y="7956"/>
                  </a:lnTo>
                  <a:cubicBezTo>
                    <a:pt x="9672" y="7893"/>
                    <a:pt x="9735" y="7767"/>
                    <a:pt x="9704" y="7609"/>
                  </a:cubicBezTo>
                  <a:lnTo>
                    <a:pt x="9546" y="6381"/>
                  </a:lnTo>
                  <a:lnTo>
                    <a:pt x="10302" y="5467"/>
                  </a:lnTo>
                  <a:cubicBezTo>
                    <a:pt x="10365" y="5341"/>
                    <a:pt x="10365" y="5120"/>
                    <a:pt x="10302" y="5026"/>
                  </a:cubicBezTo>
                  <a:lnTo>
                    <a:pt x="9546" y="4081"/>
                  </a:lnTo>
                  <a:lnTo>
                    <a:pt x="9704" y="2852"/>
                  </a:lnTo>
                  <a:cubicBezTo>
                    <a:pt x="9735" y="2694"/>
                    <a:pt x="9641" y="2537"/>
                    <a:pt x="9515" y="2505"/>
                  </a:cubicBezTo>
                  <a:lnTo>
                    <a:pt x="8380" y="2033"/>
                  </a:lnTo>
                  <a:lnTo>
                    <a:pt x="7908" y="899"/>
                  </a:lnTo>
                  <a:cubicBezTo>
                    <a:pt x="7826" y="762"/>
                    <a:pt x="7719" y="672"/>
                    <a:pt x="7589" y="672"/>
                  </a:cubicBezTo>
                  <a:cubicBezTo>
                    <a:pt x="7570" y="672"/>
                    <a:pt x="7550" y="674"/>
                    <a:pt x="7530" y="678"/>
                  </a:cubicBezTo>
                  <a:lnTo>
                    <a:pt x="6333" y="836"/>
                  </a:lnTo>
                  <a:lnTo>
                    <a:pt x="5387" y="48"/>
                  </a:lnTo>
                  <a:cubicBezTo>
                    <a:pt x="5324" y="17"/>
                    <a:pt x="5246" y="1"/>
                    <a:pt x="5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2728" tIns="62728" rIns="62728" bIns="62728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52" name="Google Shape;8999;p68">
              <a:extLst>
                <a:ext uri="{FF2B5EF4-FFF2-40B4-BE49-F238E27FC236}">
                  <a16:creationId xmlns:a16="http://schemas.microsoft.com/office/drawing/2014/main" id="{A1FAD8C0-3772-C461-8026-087B1E767531}"/>
                </a:ext>
              </a:extLst>
            </p:cNvPr>
            <p:cNvSpPr/>
            <p:nvPr/>
          </p:nvSpPr>
          <p:spPr>
            <a:xfrm>
              <a:off x="114200" y="157150"/>
              <a:ext cx="66975" cy="34675"/>
            </a:xfrm>
            <a:custGeom>
              <a:avLst/>
              <a:gdLst/>
              <a:ahLst/>
              <a:cxnLst/>
              <a:rect l="l" t="t" r="r" b="b"/>
              <a:pathLst>
                <a:path w="2679" h="1387" extrusionOk="0">
                  <a:moveTo>
                    <a:pt x="1355" y="0"/>
                  </a:moveTo>
                  <a:cubicBezTo>
                    <a:pt x="725" y="0"/>
                    <a:pt x="190" y="441"/>
                    <a:pt x="1" y="977"/>
                  </a:cubicBezTo>
                  <a:cubicBezTo>
                    <a:pt x="410" y="1229"/>
                    <a:pt x="820" y="1386"/>
                    <a:pt x="1355" y="1386"/>
                  </a:cubicBezTo>
                  <a:cubicBezTo>
                    <a:pt x="1859" y="1386"/>
                    <a:pt x="2301" y="1229"/>
                    <a:pt x="2679" y="977"/>
                  </a:cubicBezTo>
                  <a:cubicBezTo>
                    <a:pt x="2521" y="410"/>
                    <a:pt x="1985" y="0"/>
                    <a:pt x="1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2728" tIns="62728" rIns="62728" bIns="62728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53" name="Google Shape;9000;p68">
              <a:extLst>
                <a:ext uri="{FF2B5EF4-FFF2-40B4-BE49-F238E27FC236}">
                  <a16:creationId xmlns:a16="http://schemas.microsoft.com/office/drawing/2014/main" id="{3098A041-AF37-A957-0028-F7E1E36D3E10}"/>
                </a:ext>
              </a:extLst>
            </p:cNvPr>
            <p:cNvSpPr/>
            <p:nvPr/>
          </p:nvSpPr>
          <p:spPr>
            <a:xfrm>
              <a:off x="200850" y="208325"/>
              <a:ext cx="95325" cy="86975"/>
            </a:xfrm>
            <a:custGeom>
              <a:avLst/>
              <a:gdLst/>
              <a:ahLst/>
              <a:cxnLst/>
              <a:rect l="l" t="t" r="r" b="b"/>
              <a:pathLst>
                <a:path w="3813" h="3479" extrusionOk="0">
                  <a:moveTo>
                    <a:pt x="2867" y="1"/>
                  </a:moveTo>
                  <a:cubicBezTo>
                    <a:pt x="2741" y="127"/>
                    <a:pt x="2647" y="221"/>
                    <a:pt x="2489" y="284"/>
                  </a:cubicBezTo>
                  <a:lnTo>
                    <a:pt x="1607" y="631"/>
                  </a:lnTo>
                  <a:lnTo>
                    <a:pt x="1260" y="1482"/>
                  </a:lnTo>
                  <a:cubicBezTo>
                    <a:pt x="1103" y="1891"/>
                    <a:pt x="693" y="2112"/>
                    <a:pt x="284" y="2112"/>
                  </a:cubicBezTo>
                  <a:lnTo>
                    <a:pt x="158" y="2112"/>
                  </a:lnTo>
                  <a:lnTo>
                    <a:pt x="0" y="2080"/>
                  </a:lnTo>
                  <a:lnTo>
                    <a:pt x="1166" y="3372"/>
                  </a:lnTo>
                  <a:cubicBezTo>
                    <a:pt x="1237" y="3443"/>
                    <a:pt x="1343" y="3478"/>
                    <a:pt x="1445" y="3478"/>
                  </a:cubicBezTo>
                  <a:cubicBezTo>
                    <a:pt x="1479" y="3478"/>
                    <a:pt x="1512" y="3474"/>
                    <a:pt x="1544" y="3466"/>
                  </a:cubicBezTo>
                  <a:cubicBezTo>
                    <a:pt x="1638" y="3403"/>
                    <a:pt x="1764" y="3340"/>
                    <a:pt x="1764" y="3183"/>
                  </a:cubicBezTo>
                  <a:lnTo>
                    <a:pt x="2080" y="1639"/>
                  </a:lnTo>
                  <a:lnTo>
                    <a:pt x="3497" y="1324"/>
                  </a:lnTo>
                  <a:cubicBezTo>
                    <a:pt x="3532" y="1338"/>
                    <a:pt x="3563" y="1344"/>
                    <a:pt x="3592" y="1344"/>
                  </a:cubicBezTo>
                  <a:cubicBezTo>
                    <a:pt x="3693" y="1344"/>
                    <a:pt x="3756" y="1265"/>
                    <a:pt x="3781" y="1167"/>
                  </a:cubicBezTo>
                  <a:cubicBezTo>
                    <a:pt x="3812" y="1072"/>
                    <a:pt x="3781" y="946"/>
                    <a:pt x="3686" y="820"/>
                  </a:cubicBezTo>
                  <a:lnTo>
                    <a:pt x="28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2728" tIns="62728" rIns="62728" bIns="62728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54" name="Google Shape;9001;p68">
              <a:extLst>
                <a:ext uri="{FF2B5EF4-FFF2-40B4-BE49-F238E27FC236}">
                  <a16:creationId xmlns:a16="http://schemas.microsoft.com/office/drawing/2014/main" id="{FD309621-48F4-65A4-C3DA-45F44A5ACD8A}"/>
                </a:ext>
              </a:extLst>
            </p:cNvPr>
            <p:cNvSpPr/>
            <p:nvPr/>
          </p:nvSpPr>
          <p:spPr>
            <a:xfrm>
              <a:off x="0" y="209900"/>
              <a:ext cx="95325" cy="87325"/>
            </a:xfrm>
            <a:custGeom>
              <a:avLst/>
              <a:gdLst/>
              <a:ahLst/>
              <a:cxnLst/>
              <a:rect l="l" t="t" r="r" b="b"/>
              <a:pathLst>
                <a:path w="3813" h="3493" extrusionOk="0">
                  <a:moveTo>
                    <a:pt x="946" y="1"/>
                  </a:moveTo>
                  <a:lnTo>
                    <a:pt x="126" y="851"/>
                  </a:lnTo>
                  <a:cubicBezTo>
                    <a:pt x="0" y="851"/>
                    <a:pt x="0" y="1009"/>
                    <a:pt x="32" y="1104"/>
                  </a:cubicBezTo>
                  <a:cubicBezTo>
                    <a:pt x="95" y="1230"/>
                    <a:pt x="158" y="1324"/>
                    <a:pt x="315" y="1356"/>
                  </a:cubicBezTo>
                  <a:lnTo>
                    <a:pt x="1733" y="1671"/>
                  </a:lnTo>
                  <a:lnTo>
                    <a:pt x="2048" y="3214"/>
                  </a:lnTo>
                  <a:cubicBezTo>
                    <a:pt x="2080" y="3309"/>
                    <a:pt x="2174" y="3435"/>
                    <a:pt x="2300" y="3466"/>
                  </a:cubicBezTo>
                  <a:cubicBezTo>
                    <a:pt x="2328" y="3485"/>
                    <a:pt x="2361" y="3492"/>
                    <a:pt x="2396" y="3492"/>
                  </a:cubicBezTo>
                  <a:cubicBezTo>
                    <a:pt x="2482" y="3492"/>
                    <a:pt x="2580" y="3448"/>
                    <a:pt x="2647" y="3403"/>
                  </a:cubicBezTo>
                  <a:lnTo>
                    <a:pt x="3813" y="2112"/>
                  </a:lnTo>
                  <a:lnTo>
                    <a:pt x="3813" y="2112"/>
                  </a:lnTo>
                  <a:lnTo>
                    <a:pt x="3624" y="2143"/>
                  </a:lnTo>
                  <a:lnTo>
                    <a:pt x="3561" y="2143"/>
                  </a:lnTo>
                  <a:cubicBezTo>
                    <a:pt x="3119" y="2143"/>
                    <a:pt x="2773" y="1891"/>
                    <a:pt x="2552" y="1513"/>
                  </a:cubicBezTo>
                  <a:lnTo>
                    <a:pt x="2206" y="631"/>
                  </a:lnTo>
                  <a:lnTo>
                    <a:pt x="1355" y="284"/>
                  </a:lnTo>
                  <a:cubicBezTo>
                    <a:pt x="1198" y="221"/>
                    <a:pt x="1072" y="127"/>
                    <a:pt x="9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2728" tIns="62728" rIns="62728" bIns="62728" anchor="ctr" anchorCtr="0">
              <a:noAutofit/>
            </a:bodyPr>
            <a:lstStyle/>
            <a:p>
              <a:endParaRPr lang="en-US"/>
            </a:p>
          </p:txBody>
        </p:sp>
      </p:grpSp>
      <p:sp>
        <p:nvSpPr>
          <p:cNvPr id="32" name="Oval 31" descr="National Occupational Credential ">
            <a:extLst>
              <a:ext uri="{FF2B5EF4-FFF2-40B4-BE49-F238E27FC236}">
                <a16:creationId xmlns:a16="http://schemas.microsoft.com/office/drawing/2014/main" id="{7CEA2FEA-F511-D662-EAC6-0A05584B52D7}"/>
              </a:ext>
            </a:extLst>
          </p:cNvPr>
          <p:cNvSpPr/>
          <p:nvPr/>
        </p:nvSpPr>
        <p:spPr>
          <a:xfrm>
            <a:off x="9707494" y="2775614"/>
            <a:ext cx="1371600" cy="1371600"/>
          </a:xfrm>
          <a:prstGeom prst="ellipse">
            <a:avLst/>
          </a:prstGeom>
          <a:noFill/>
          <a:ln w="12700">
            <a:solidFill>
              <a:srgbClr val="0051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D0D0D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pole tekstowe 13">
            <a:extLst>
              <a:ext uri="{FF2B5EF4-FFF2-40B4-BE49-F238E27FC236}">
                <a16:creationId xmlns:a16="http://schemas.microsoft.com/office/drawing/2014/main" id="{38FA00E7-10E7-37C2-F703-0D2339AFCBB1}"/>
              </a:ext>
            </a:extLst>
          </p:cNvPr>
          <p:cNvSpPr txBox="1"/>
          <p:nvPr/>
        </p:nvSpPr>
        <p:spPr>
          <a:xfrm>
            <a:off x="824448" y="4401245"/>
            <a:ext cx="1842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Montserrat" panose="00000500000000000000" pitchFamily="2" charset="0"/>
              </a:rPr>
              <a:t>Employer Involvement</a:t>
            </a:r>
            <a:endParaRPr lang="pl-PL" b="1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pole tekstowe 13">
            <a:extLst>
              <a:ext uri="{FF2B5EF4-FFF2-40B4-BE49-F238E27FC236}">
                <a16:creationId xmlns:a16="http://schemas.microsoft.com/office/drawing/2014/main" id="{F53526AE-1F89-929C-1FA6-C7FB988DA08A}"/>
              </a:ext>
            </a:extLst>
          </p:cNvPr>
          <p:cNvSpPr txBox="1"/>
          <p:nvPr/>
        </p:nvSpPr>
        <p:spPr>
          <a:xfrm>
            <a:off x="3108007" y="4430555"/>
            <a:ext cx="1561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Montserrat" panose="00000500000000000000" pitchFamily="2" charset="0"/>
              </a:rPr>
              <a:t>Structured On-the-Job Learning (OJL)</a:t>
            </a:r>
            <a:endParaRPr lang="pl-PL" b="1" dirty="0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sp>
        <p:nvSpPr>
          <p:cNvPr id="64" name="pole tekstowe 13">
            <a:extLst>
              <a:ext uri="{FF2B5EF4-FFF2-40B4-BE49-F238E27FC236}">
                <a16:creationId xmlns:a16="http://schemas.microsoft.com/office/drawing/2014/main" id="{15D921FB-03B4-7DCC-C7A2-7177FDC08913}"/>
              </a:ext>
            </a:extLst>
          </p:cNvPr>
          <p:cNvSpPr txBox="1"/>
          <p:nvPr/>
        </p:nvSpPr>
        <p:spPr>
          <a:xfrm>
            <a:off x="5277169" y="4430493"/>
            <a:ext cx="1561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Montserrat" panose="00000500000000000000" pitchFamily="2" charset="0"/>
              </a:rPr>
              <a:t>Related Instruction (RI)</a:t>
            </a:r>
            <a:endParaRPr lang="pl-PL" b="1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pole tekstowe 13">
            <a:extLst>
              <a:ext uri="{FF2B5EF4-FFF2-40B4-BE49-F238E27FC236}">
                <a16:creationId xmlns:a16="http://schemas.microsoft.com/office/drawing/2014/main" id="{33AB2EFB-C53C-17F2-116A-91C21E7DDD44}"/>
              </a:ext>
            </a:extLst>
          </p:cNvPr>
          <p:cNvSpPr txBox="1"/>
          <p:nvPr/>
        </p:nvSpPr>
        <p:spPr>
          <a:xfrm>
            <a:off x="7636524" y="4430555"/>
            <a:ext cx="1474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Montserrat" panose="00000500000000000000" pitchFamily="2" charset="0"/>
              </a:rPr>
              <a:t>Rewards for </a:t>
            </a:r>
          </a:p>
          <a:p>
            <a:pPr algn="ctr"/>
            <a:r>
              <a:rPr lang="en-US" b="1">
                <a:latin typeface="Montserrat" panose="00000500000000000000" pitchFamily="2" charset="0"/>
              </a:rPr>
              <a:t>Skill Gains</a:t>
            </a:r>
            <a:endParaRPr lang="pl-PL" b="1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pole tekstowe 13">
            <a:extLst>
              <a:ext uri="{FF2B5EF4-FFF2-40B4-BE49-F238E27FC236}">
                <a16:creationId xmlns:a16="http://schemas.microsoft.com/office/drawing/2014/main" id="{43641349-820F-0272-2B9A-727ADEF372E4}"/>
              </a:ext>
            </a:extLst>
          </p:cNvPr>
          <p:cNvSpPr txBox="1"/>
          <p:nvPr/>
        </p:nvSpPr>
        <p:spPr>
          <a:xfrm>
            <a:off x="9508177" y="4430555"/>
            <a:ext cx="1877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Montserrat" panose="00000500000000000000" pitchFamily="2" charset="0"/>
              </a:rPr>
              <a:t>National Occupational Credential</a:t>
            </a:r>
            <a:endParaRPr lang="pl-PL" b="1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2B4CE54E-23C4-66A5-A620-9724364632BC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899144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38A71B-2CF8-AB25-0475-62BC912E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"/>
              </a:rPr>
              <a:t>Supportive Services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D450A8-70A4-AA50-F7EA-AD6A89BEB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3748"/>
            <a:ext cx="4481945" cy="44659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solidFill>
                  <a:schemeClr val="tx1"/>
                </a:solidFill>
                <a:latin typeface="Montserrat Medium"/>
              </a:rPr>
              <a:t>Community services</a:t>
            </a:r>
          </a:p>
          <a:p>
            <a:r>
              <a:rPr lang="en-US" sz="2400">
                <a:solidFill>
                  <a:schemeClr val="tx1"/>
                </a:solidFill>
                <a:latin typeface="Montserrat Medium"/>
              </a:rPr>
              <a:t>Transportation</a:t>
            </a:r>
          </a:p>
          <a:p>
            <a:r>
              <a:rPr lang="en-US" sz="2400">
                <a:solidFill>
                  <a:schemeClr val="tx1"/>
                </a:solidFill>
                <a:latin typeface="Montserrat Medium"/>
              </a:rPr>
              <a:t>Dependent care</a:t>
            </a:r>
          </a:p>
          <a:p>
            <a:r>
              <a:rPr lang="en-US" sz="2400">
                <a:solidFill>
                  <a:schemeClr val="tx1"/>
                </a:solidFill>
                <a:latin typeface="Montserrat Medium"/>
              </a:rPr>
              <a:t>Housing</a:t>
            </a:r>
          </a:p>
          <a:p>
            <a:r>
              <a:rPr lang="en-US" sz="2400">
                <a:solidFill>
                  <a:schemeClr val="tx1"/>
                </a:solidFill>
                <a:latin typeface="Montserrat Medium"/>
              </a:rPr>
              <a:t>Needs-related payments </a:t>
            </a:r>
          </a:p>
          <a:p>
            <a:r>
              <a:rPr lang="en-US" sz="2400">
                <a:solidFill>
                  <a:schemeClr val="tx1"/>
                </a:solidFill>
                <a:latin typeface="Montserrat Medium"/>
              </a:rPr>
              <a:t>Educational testing</a:t>
            </a:r>
          </a:p>
          <a:p>
            <a:r>
              <a:rPr lang="en-US" sz="2400">
                <a:solidFill>
                  <a:schemeClr val="tx1"/>
                </a:solidFill>
                <a:latin typeface="Montserrat Medium"/>
              </a:rPr>
              <a:t>Accommodations for disabilities</a:t>
            </a:r>
            <a:endParaRPr lang="en-US" sz="2400">
              <a:solidFill>
                <a:schemeClr val="tx1"/>
              </a:solidFill>
            </a:endParaRPr>
          </a:p>
          <a:p>
            <a:pPr lvl="2"/>
            <a:endParaRPr 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D33BA57-58C7-A139-C6AF-6627CD718FDF}"/>
              </a:ext>
            </a:extLst>
          </p:cNvPr>
          <p:cNvSpPr txBox="1">
            <a:spLocks/>
          </p:cNvSpPr>
          <p:nvPr/>
        </p:nvSpPr>
        <p:spPr>
          <a:xfrm>
            <a:off x="5345544" y="1723748"/>
            <a:ext cx="4285344" cy="46036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1"/>
                </a:solidFill>
                <a:latin typeface="Montserrat Medium"/>
              </a:rPr>
              <a:t>Legal aid services</a:t>
            </a:r>
          </a:p>
          <a:p>
            <a:r>
              <a:rPr lang="en-US" sz="2400">
                <a:solidFill>
                  <a:schemeClr val="tx1"/>
                </a:solidFill>
                <a:latin typeface="Montserrat Medium"/>
              </a:rPr>
              <a:t>Referrals to health care</a:t>
            </a:r>
          </a:p>
          <a:p>
            <a:r>
              <a:rPr lang="en-US" sz="2400">
                <a:solidFill>
                  <a:schemeClr val="tx1"/>
                </a:solidFill>
                <a:latin typeface="Montserrat Medium"/>
              </a:rPr>
              <a:t>Work attire and work tools </a:t>
            </a:r>
          </a:p>
          <a:p>
            <a:r>
              <a:rPr lang="en-US" sz="2400">
                <a:solidFill>
                  <a:schemeClr val="tx1"/>
                </a:solidFill>
                <a:latin typeface="Montserrat Medium"/>
              </a:rPr>
              <a:t>Necessary items for postsecondary education classes</a:t>
            </a:r>
          </a:p>
          <a:p>
            <a:r>
              <a:rPr lang="en-US" sz="2400">
                <a:solidFill>
                  <a:schemeClr val="tx1"/>
                </a:solidFill>
                <a:latin typeface="Montserrat Medium"/>
              </a:rPr>
              <a:t>Payments and fees for employment and training-related applications, tests, and certifications.</a:t>
            </a:r>
          </a:p>
          <a:p>
            <a:endParaRPr lang="en-US"/>
          </a:p>
          <a:p>
            <a:pPr lvl="2"/>
            <a:endParaRPr lang="en-US"/>
          </a:p>
        </p:txBody>
      </p:sp>
      <p:pic>
        <p:nvPicPr>
          <p:cNvPr id="14" name="Picture 13" descr="An arm checking off boxes in a checklsit with two boxes checked off and two not checked off. ">
            <a:extLst>
              <a:ext uri="{FF2B5EF4-FFF2-40B4-BE49-F238E27FC236}">
                <a16:creationId xmlns:a16="http://schemas.microsoft.com/office/drawing/2014/main" id="{CD48619E-009B-DEBB-22CE-312E6AE537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55" t="12351"/>
          <a:stretch/>
        </p:blipFill>
        <p:spPr>
          <a:xfrm>
            <a:off x="9832259" y="2315688"/>
            <a:ext cx="2347866" cy="3293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0695BC-A5C1-AD08-3AEC-31D6B4257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DD261D-C2F8-2EAF-0930-C0973996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BC316-E31F-26CE-34C2-C1F0C70F973A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1875561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38A71B-2CF8-AB25-0475-62BC912E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"/>
              </a:rPr>
              <a:t>A World of Funding Options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652275-7230-C99E-390C-71A89774E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100" y="2317136"/>
            <a:ext cx="5257800" cy="286756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Montserrat Medium"/>
              </a:rPr>
              <a:t>Workforce System</a:t>
            </a:r>
          </a:p>
          <a:p>
            <a:pPr lvl="1"/>
            <a:r>
              <a:rPr lang="en-US">
                <a:latin typeface="Montserrat Medium"/>
              </a:rPr>
              <a:t>Workforce Innovation and Opportunity Act (WIOA)</a:t>
            </a:r>
            <a:endParaRPr lang="en-US"/>
          </a:p>
          <a:p>
            <a:pPr lvl="1"/>
            <a:r>
              <a:rPr lang="en-US">
                <a:latin typeface="Montserrat Medium"/>
              </a:rPr>
              <a:t>Non-WIOA Funding</a:t>
            </a:r>
            <a:endParaRPr lang="en-US"/>
          </a:p>
          <a:p>
            <a:r>
              <a:rPr lang="en-US">
                <a:latin typeface="Montserrat Medium"/>
              </a:rPr>
              <a:t>Federal Funding</a:t>
            </a:r>
          </a:p>
          <a:p>
            <a:r>
              <a:rPr lang="en-US">
                <a:latin typeface="Montserrat Medium"/>
              </a:rPr>
              <a:t>State-Based Funding</a:t>
            </a:r>
          </a:p>
          <a:p>
            <a:r>
              <a:rPr lang="en-US">
                <a:latin typeface="Montserrat Medium"/>
              </a:rPr>
              <a:t>Private Funding</a:t>
            </a:r>
          </a:p>
          <a:p>
            <a:pPr marL="457200" lvl="1" indent="0">
              <a:buNone/>
            </a:pPr>
            <a:endParaRPr lang="en-US"/>
          </a:p>
        </p:txBody>
      </p:sp>
      <p:pic>
        <p:nvPicPr>
          <p:cNvPr id="16" name="Picture 15" descr="Various USD Bills">
            <a:extLst>
              <a:ext uri="{FF2B5EF4-FFF2-40B4-BE49-F238E27FC236}">
                <a16:creationId xmlns:a16="http://schemas.microsoft.com/office/drawing/2014/main" id="{BD14DF93-FD7C-3F8C-9BC6-A37C1F7EC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431" y="1995219"/>
            <a:ext cx="5464569" cy="36416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0695BC-A5C1-AD08-3AEC-31D6B4257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DD261D-C2F8-2EAF-0930-C0973996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BC316-E31F-26CE-34C2-C1F0C70F973A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3599054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38A71B-2CF8-AB25-0475-62BC912E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"/>
              </a:rPr>
              <a:t>WIOA - In School Youth (Ages 14-21)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4D821D-AAAF-077C-5F94-F4F57985E2CE}"/>
              </a:ext>
            </a:extLst>
          </p:cNvPr>
          <p:cNvSpPr txBox="1"/>
          <p:nvPr/>
        </p:nvSpPr>
        <p:spPr>
          <a:xfrm>
            <a:off x="1427676" y="1647140"/>
            <a:ext cx="4177476" cy="523220"/>
          </a:xfrm>
          <a:prstGeom prst="rect">
            <a:avLst/>
          </a:prstGeom>
          <a:noFill/>
          <a:ln w="38100">
            <a:solidFill>
              <a:srgbClr val="00015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Montserrat Medium" panose="00000600000000000000" pitchFamily="2" charset="0"/>
              </a:rPr>
              <a:t>Eligibility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8AE17-5D57-EF19-DAFB-609953F0369E}"/>
              </a:ext>
            </a:extLst>
          </p:cNvPr>
          <p:cNvSpPr txBox="1"/>
          <p:nvPr/>
        </p:nvSpPr>
        <p:spPr>
          <a:xfrm>
            <a:off x="6667086" y="1686332"/>
            <a:ext cx="4177476" cy="523220"/>
          </a:xfrm>
          <a:prstGeom prst="rect">
            <a:avLst/>
          </a:prstGeom>
          <a:noFill/>
          <a:ln w="38100">
            <a:solidFill>
              <a:srgbClr val="00015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Montserrat Medium" panose="00000600000000000000" pitchFamily="2" charset="0"/>
              </a:rPr>
              <a:t>Funding Sources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D450A8-70A4-AA50-F7EA-AD6A89BEB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676" y="2170360"/>
            <a:ext cx="4177476" cy="3642729"/>
          </a:xfr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lvl="1">
              <a:lnSpc>
                <a:spcPct val="110000"/>
              </a:lnSpc>
            </a:pPr>
            <a:r>
              <a:rPr lang="en-US">
                <a:latin typeface="Montserrat Medium"/>
              </a:rPr>
              <a:t>Age: 14 to 21</a:t>
            </a:r>
          </a:p>
          <a:p>
            <a:pPr lvl="1"/>
            <a:r>
              <a:rPr lang="en-US">
                <a:latin typeface="Montserrat Medium"/>
              </a:rPr>
              <a:t>Attending school</a:t>
            </a:r>
          </a:p>
          <a:p>
            <a:pPr lvl="1"/>
            <a:r>
              <a:rPr lang="en-US">
                <a:latin typeface="Montserrat Medium"/>
              </a:rPr>
              <a:t>One or more barriers:</a:t>
            </a:r>
          </a:p>
          <a:p>
            <a:pPr lvl="2"/>
            <a:r>
              <a:rPr lang="en-US">
                <a:latin typeface="Montserrat Medium"/>
              </a:rPr>
              <a:t>Low income</a:t>
            </a:r>
            <a:endParaRPr lang="en-US"/>
          </a:p>
          <a:p>
            <a:pPr lvl="2"/>
            <a:r>
              <a:rPr lang="en-US">
                <a:latin typeface="Montserrat Medium"/>
              </a:rPr>
              <a:t>Basic skills deficient </a:t>
            </a:r>
            <a:endParaRPr lang="en-US"/>
          </a:p>
          <a:p>
            <a:pPr lvl="2"/>
            <a:r>
              <a:rPr lang="en-US">
                <a:latin typeface="Montserrat Medium"/>
              </a:rPr>
              <a:t>English language learner</a:t>
            </a:r>
          </a:p>
          <a:p>
            <a:pPr lvl="2"/>
            <a:r>
              <a:rPr lang="en-US">
                <a:latin typeface="Montserrat Medium"/>
              </a:rPr>
              <a:t>Justice system-involved </a:t>
            </a:r>
          </a:p>
          <a:p>
            <a:pPr lvl="2"/>
            <a:r>
              <a:rPr lang="en-US">
                <a:latin typeface="Montserrat Medium"/>
              </a:rPr>
              <a:t>Homeless</a:t>
            </a:r>
          </a:p>
          <a:p>
            <a:pPr lvl="2"/>
            <a:r>
              <a:rPr lang="en-US">
                <a:latin typeface="Montserrat Medium"/>
              </a:rPr>
              <a:t>Parenting</a:t>
            </a:r>
          </a:p>
          <a:p>
            <a:pPr lvl="2"/>
            <a:r>
              <a:rPr lang="en-US">
                <a:latin typeface="Montserrat Medium"/>
              </a:rPr>
              <a:t>Has a disability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B1579A-968F-875C-97C7-A3871462BA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67085" y="2199783"/>
            <a:ext cx="4177475" cy="2538691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en-US"/>
              <a:t>Paid Work Experience</a:t>
            </a:r>
          </a:p>
          <a:p>
            <a:pPr lvl="1">
              <a:lnSpc>
                <a:spcPct val="100000"/>
              </a:lnSpc>
            </a:pPr>
            <a:r>
              <a:rPr lang="en-US"/>
              <a:t>On-the-Job Learning (OJL) reimbursement</a:t>
            </a:r>
          </a:p>
          <a:p>
            <a:pPr lvl="1"/>
            <a:r>
              <a:rPr lang="en-US"/>
              <a:t>Supportive Services </a:t>
            </a: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5416B896-FFCE-B845-1CD9-02DA2CB43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96350" y="5630727"/>
            <a:ext cx="381000" cy="340894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E26427-0268-7224-106D-5612BD26C1D9}"/>
              </a:ext>
            </a:extLst>
          </p:cNvPr>
          <p:cNvSpPr txBox="1"/>
          <p:nvPr/>
        </p:nvSpPr>
        <p:spPr>
          <a:xfrm>
            <a:off x="6855644" y="5648346"/>
            <a:ext cx="45022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Montserrat Medium" pitchFamily="2" charset="0"/>
                <a:cs typeface="Calibri"/>
              </a:rPr>
              <a:t>25% WIOA Youth Funding – IS Youth</a:t>
            </a:r>
            <a:endParaRPr lang="en-US">
              <a:latin typeface="Montserrat Medium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45A538-EE5C-E047-AAFC-8DCB00415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B4563E-80FB-AB34-36D9-FE84F6C8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BC316-E31F-26CE-34C2-C1F0C70F973A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4278527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00f82b-dce9-458f-ab1d-1c5fd145e219">
      <Terms xmlns="http://schemas.microsoft.com/office/infopath/2007/PartnerControls"/>
    </lcf76f155ced4ddcb4097134ff3c332f>
    <TaxCatchAll xmlns="4cd59d27-ca2b-4708-b9c7-7fa281384922" xsi:nil="true"/>
    <_Flow_SignoffStatus xmlns="2f00f82b-dce9-458f-ab1d-1c5fd145e219" xsi:nil="true"/>
    <ClassificationLevel xmlns="2f00f82b-dce9-458f-ab1d-1c5fd145e21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5DFDB39333340A6C821E1EFAF7E53" ma:contentTypeVersion="17" ma:contentTypeDescription="Create a new document." ma:contentTypeScope="" ma:versionID="3ac759074c6a86585099b25e885aa940">
  <xsd:schema xmlns:xsd="http://www.w3.org/2001/XMLSchema" xmlns:xs="http://www.w3.org/2001/XMLSchema" xmlns:p="http://schemas.microsoft.com/office/2006/metadata/properties" xmlns:ns2="2f00f82b-dce9-458f-ab1d-1c5fd145e219" xmlns:ns3="4cd59d27-ca2b-4708-b9c7-7fa281384922" targetNamespace="http://schemas.microsoft.com/office/2006/metadata/properties" ma:root="true" ma:fieldsID="3663b68fabe1147433f80d2870c2f93c" ns2:_="" ns3:_="">
    <xsd:import namespace="2f00f82b-dce9-458f-ab1d-1c5fd145e219"/>
    <xsd:import namespace="4cd59d27-ca2b-4708-b9c7-7fa281384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ClassificationLeve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f82b-dce9-458f-ab1d-1c5fd145e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ClassificationLevel" ma:index="23" nillable="true" ma:displayName="Classification Level" ma:format="Dropdown" ma:internalName="ClassificationLevel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59d27-ca2b-4708-b9c7-7fa2813849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87ad012-c776-41ed-a0f8-f6cf97c34fbd}" ma:internalName="TaxCatchAll" ma:showField="CatchAllData" ma:web="4cd59d27-ca2b-4708-b9c7-7fa281384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73452F-5C8F-425C-B03A-6F781C54F726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4cd59d27-ca2b-4708-b9c7-7fa281384922"/>
    <ds:schemaRef ds:uri="2f00f82b-dce9-458f-ab1d-1c5fd145e219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6E31030-0F86-49B6-8F64-CD211F09BAB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894D46-EE70-4EF8-99CF-72793C5434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00f82b-dce9-458f-ab1d-1c5fd145e219"/>
    <ds:schemaRef ds:uri="4cd59d27-ca2b-4708-b9c7-7fa2813849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1128</Words>
  <Application>Microsoft Office PowerPoint</Application>
  <PresentationFormat>Widescreen</PresentationFormat>
  <Paragraphs>250</Paragraphs>
  <Slides>28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Montserrat</vt:lpstr>
      <vt:lpstr>Montserrat Medium</vt:lpstr>
      <vt:lpstr>Montserrat SemiBold</vt:lpstr>
      <vt:lpstr>Wingdings</vt:lpstr>
      <vt:lpstr>Wingdings 2</vt:lpstr>
      <vt:lpstr>Office Theme</vt:lpstr>
      <vt:lpstr>Braiding Grants and Workforce Funding for Apprenticeship Supportive Services</vt:lpstr>
      <vt:lpstr>Presenters</vt:lpstr>
      <vt:lpstr>Welcome and Agenda</vt:lpstr>
      <vt:lpstr>Center of Excellence Overview</vt:lpstr>
      <vt:lpstr>Funding Sources, Supportive Services for RA</vt:lpstr>
      <vt:lpstr>Five Components of RA</vt:lpstr>
      <vt:lpstr>Supportive Services</vt:lpstr>
      <vt:lpstr>A World of Funding Options</vt:lpstr>
      <vt:lpstr>WIOA - In School Youth (Ages 14-21)</vt:lpstr>
      <vt:lpstr>WIOA - Out of School Youth (Ages 16-24)</vt:lpstr>
      <vt:lpstr>WIOA – Adult (Age 18+)</vt:lpstr>
      <vt:lpstr>WIOA – Additional Sources</vt:lpstr>
      <vt:lpstr>DOL Grants and Contracts</vt:lpstr>
      <vt:lpstr>State Funding, Private Sources</vt:lpstr>
      <vt:lpstr>Spotlight: Special School District (SSD) of St. Louis County’s Adult CTE Department</vt:lpstr>
      <vt:lpstr>SSD Adult Technical Education</vt:lpstr>
      <vt:lpstr>SSD Adult Technical Education 2</vt:lpstr>
      <vt:lpstr>RA Program Outcomes</vt:lpstr>
      <vt:lpstr>Braiding Funds to Support RA</vt:lpstr>
      <vt:lpstr>Example of Braiding Funding</vt:lpstr>
      <vt:lpstr>Key Points for Braiding Funding</vt:lpstr>
      <vt:lpstr>Can You Braid Funding to Support Your Students?</vt:lpstr>
      <vt:lpstr>Next Steps</vt:lpstr>
      <vt:lpstr>Workforce Collaboration Scenario</vt:lpstr>
      <vt:lpstr>Suggested Next Steps</vt:lpstr>
      <vt:lpstr>Questions and Discussion</vt:lpstr>
      <vt:lpstr>Contact Us, Become a Partner</vt:lpstr>
      <vt:lpstr>Email us your questions at RA_COE@SafalPartners.com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Fleet, Abby</dc:creator>
  <cp:lastModifiedBy>Colleen Beck</cp:lastModifiedBy>
  <cp:revision>4</cp:revision>
  <dcterms:created xsi:type="dcterms:W3CDTF">2022-12-02T14:40:35Z</dcterms:created>
  <dcterms:modified xsi:type="dcterms:W3CDTF">2025-05-29T20:19:02Z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  <property fmtid="{D5CDD505-2E9C-101B-9397-08002B2CF9AE}" pid="3" name="MediaServiceImageTags">
    <vt:lpwstr/>
  </property>
  <property fmtid="{D5CDD505-2E9C-101B-9397-08002B2CF9AE}" pid="4" name="Order">
    <vt:lpwstr>37874300.0000000</vt:lpwstr>
  </property>
  <property fmtid="{D5CDD505-2E9C-101B-9397-08002B2CF9AE}" pid="5" name="_ExtendedDescription">
    <vt:lpwstr/>
  </property>
</Properties>
</file>