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0" r:id="rId5"/>
  </p:sldMasterIdLst>
  <p:notesMasterIdLst>
    <p:notesMasterId r:id="rId40"/>
  </p:notesMasterIdLst>
  <p:sldIdLst>
    <p:sldId id="1854" r:id="rId6"/>
    <p:sldId id="1859" r:id="rId7"/>
    <p:sldId id="2147478548" r:id="rId8"/>
    <p:sldId id="2147478549" r:id="rId9"/>
    <p:sldId id="2147327597" r:id="rId10"/>
    <p:sldId id="2147327549" r:id="rId11"/>
    <p:sldId id="2147478550" r:id="rId12"/>
    <p:sldId id="2147478551" r:id="rId13"/>
    <p:sldId id="2147327185" r:id="rId14"/>
    <p:sldId id="1776" r:id="rId15"/>
    <p:sldId id="2147327915" r:id="rId16"/>
    <p:sldId id="2147478577" r:id="rId17"/>
    <p:sldId id="2147327689" r:id="rId18"/>
    <p:sldId id="2147478561" r:id="rId19"/>
    <p:sldId id="2147478578" r:id="rId20"/>
    <p:sldId id="2147327690" r:id="rId21"/>
    <p:sldId id="2147478570" r:id="rId22"/>
    <p:sldId id="2147478579" r:id="rId23"/>
    <p:sldId id="2147327691" r:id="rId24"/>
    <p:sldId id="2147478564" r:id="rId25"/>
    <p:sldId id="2147478580" r:id="rId26"/>
    <p:sldId id="2147478538" r:id="rId27"/>
    <p:sldId id="2147478568" r:id="rId28"/>
    <p:sldId id="2147478581" r:id="rId29"/>
    <p:sldId id="2147327692" r:id="rId30"/>
    <p:sldId id="2147478572" r:id="rId31"/>
    <p:sldId id="2147478582" r:id="rId32"/>
    <p:sldId id="2147327693" r:id="rId33"/>
    <p:sldId id="2147478574" r:id="rId34"/>
    <p:sldId id="2147478539" r:id="rId35"/>
    <p:sldId id="2147478556" r:id="rId36"/>
    <p:sldId id="2147327912" r:id="rId37"/>
    <p:sldId id="2147327694" r:id="rId38"/>
    <p:sldId id="214732767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B1979-7260-4ABC-9D7E-9CB2A24AAA56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3414E-B29E-41E8-A6E3-5172ACF2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54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4E03E-6815-4949-8D8D-6B4D2EC909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568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11AB3-DC76-9961-F65D-C14D1048E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FCE73F-8E1C-B9CA-A282-CF59C4793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C4BF25-DF48-6C72-2CCE-95A7EAE47E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96499-7915-EA18-D5D2-FF7807B3D9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98550-C482-465D-8810-CE0285727D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389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98550-C482-465D-8810-CE0285727D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821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33148-04CB-FDC2-4C74-D1F1E39B4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1180B8-34E8-BF5C-D15C-24E4B63A6E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48920A-EE17-B8B5-C03D-2394EADEA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9DD2B-0F14-70AE-393E-68B7740E7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98550-C482-465D-8810-CE0285727D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06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2214E-433B-B75C-E02A-9C798774D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1427D4-BB1E-41D0-7BB4-5F44250C63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279675-E1EC-E314-118A-019795175A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A7B2A-6758-F9D6-A92C-8680198EF8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4E03E-6815-4949-8D8D-6B4D2EC909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523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18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A8D3A-2891-4EF0-ADBF-771F49B92F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18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710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9BEF1-B919-412D-AA9B-C66F48BF41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336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4E03E-6815-4949-8D8D-6B4D2EC909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112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Recently updated verbiage on apprenticeship.gov - https://www.apprenticeship.gov/employers/registered-apprenticeship-program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endParaRPr lang="en-US" sz="1800">
              <a:effectLst/>
              <a:latin typeface="Segoe UI" panose="020B0502040204020203" pitchFamily="34" charset="0"/>
            </a:endParaRPr>
          </a:p>
          <a:p>
            <a:r>
              <a:rPr lang="en-US" sz="1800">
                <a:effectLst/>
                <a:latin typeface="Segoe UI" panose="020B0502040204020203" pitchFamily="34" charset="0"/>
              </a:rPr>
              <a:t>1. Industry Led – Programs are industry-vetted and approved to ensure alignment with industry standards and that apprentices are trained for highly skilled, high-demand occupations. 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r>
              <a:rPr lang="en-US" sz="1800">
                <a:effectLst/>
                <a:latin typeface="Segoe UI" panose="020B0502040204020203" pitchFamily="34" charset="0"/>
              </a:rPr>
              <a:t>2. Paid Job – Registered Apprenticeships are jobs! Apprentices earn progressive wages as their skills and productivity increase. 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r>
              <a:rPr lang="en-US" sz="1800">
                <a:effectLst/>
                <a:latin typeface="Segoe UI" panose="020B0502040204020203" pitchFamily="34" charset="0"/>
              </a:rPr>
              <a:t>3.Structured On-the-Job Learning/Mentorship – Programs provide structured on-the-job training to prepare for a successful career, which includes instruction from an experienced mentor. 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r>
              <a:rPr lang="en-US" sz="1800">
                <a:effectLst/>
                <a:latin typeface="Segoe UI" panose="020B0502040204020203" pitchFamily="34" charset="0"/>
              </a:rPr>
              <a:t>4.Supplemental Education – Apprentices are provided supplemental classroom education based on employers’ unique training needs to ensure quality and success. 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r>
              <a:rPr lang="en-US" sz="1800">
                <a:effectLst/>
                <a:latin typeface="Segoe UI" panose="020B0502040204020203" pitchFamily="34" charset="0"/>
              </a:rPr>
              <a:t>5.Credentials – Apprentices earn a portable, nationally recognized credential within their industry.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9BEF1-B919-412D-AA9B-C66F48BF41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37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E048EE-F6E1-1C4C-9881-042DFC316F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36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299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F87B3-AEC0-4A48-9BB8-61B7C21FD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449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B2593-C55A-04CA-D4CB-C17833B3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E99FFD-FACF-CAAA-F56F-74C84773E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DE028F-427D-9D97-BFD7-3590006B6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F9312-5DC3-C78F-0CC5-732304D194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4E03E-6815-4949-8D8D-6B4D2EC909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79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98550-C482-465D-8810-CE0285727D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985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98550-C482-465D-8810-CE0285727D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670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13.jpe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5.jpe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10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0.jpe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0.jpe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0.jpe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10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13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A577-8D88-F00D-1605-4D3BA5A34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E40539-4AD6-3E39-E31E-CA73BF32F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E95C0-6CC0-89F2-4A22-919D93C7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925ABA-E350-4952-AD60-0BD4E00778CD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D50D3-9C41-8F81-0BC3-CD2FF7F9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B3E21-E903-6A03-C83C-1A9C2474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BF48-9508-4AE9-9B4A-5A1892C141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D79A9817-D988-E165-64FA-E61079E1B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8" name="Picture 7" descr="Close-up of a handshake&#10;&#10;Description automatically generated">
            <a:extLst>
              <a:ext uri="{FF2B5EF4-FFF2-40B4-BE49-F238E27FC236}">
                <a16:creationId xmlns:a16="http://schemas.microsoft.com/office/drawing/2014/main" id="{51556559-BF7D-F1BF-4791-B63F2B86F4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628188"/>
            <a:ext cx="10929299" cy="6316714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883B995-E7CA-048B-1AD6-58FED6BFBC99}"/>
              </a:ext>
            </a:extLst>
          </p:cNvPr>
          <p:cNvSpPr/>
          <p:nvPr userDrawn="1"/>
        </p:nvSpPr>
        <p:spPr>
          <a:xfrm rot="20691595">
            <a:off x="-3368713" y="-2793227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5ACE32-0760-CF5D-A2EA-49432872CA41}"/>
              </a:ext>
            </a:extLst>
          </p:cNvPr>
          <p:cNvGrpSpPr/>
          <p:nvPr userDrawn="1"/>
        </p:nvGrpSpPr>
        <p:grpSpPr>
          <a:xfrm>
            <a:off x="3980185" y="3340592"/>
            <a:ext cx="4231630" cy="1409191"/>
            <a:chOff x="4392326" y="3605739"/>
            <a:chExt cx="4231630" cy="140919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A84DCF2-B4D7-F293-A123-53837DB847E7}"/>
                </a:ext>
              </a:extLst>
            </p:cNvPr>
            <p:cNvSpPr/>
            <p:nvPr/>
          </p:nvSpPr>
          <p:spPr>
            <a:xfrm>
              <a:off x="7200437" y="3605739"/>
              <a:ext cx="1423519" cy="1409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ue and yellow circle with white text&#10;&#10;Description automatically generated">
              <a:extLst>
                <a:ext uri="{FF2B5EF4-FFF2-40B4-BE49-F238E27FC236}">
                  <a16:creationId xmlns:a16="http://schemas.microsoft.com/office/drawing/2014/main" id="{F4F06F74-700B-EA4B-5E1D-C06ED2D8F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384" y="3633931"/>
              <a:ext cx="1363241" cy="1363241"/>
            </a:xfrm>
            <a:prstGeom prst="rect">
              <a:avLst/>
            </a:prstGeom>
          </p:spPr>
        </p:pic>
        <p:pic>
          <p:nvPicPr>
            <p:cNvPr id="13" name="Picture 12" descr="A black and white logo&#10;&#10;Description automatically generated">
              <a:extLst>
                <a:ext uri="{FF2B5EF4-FFF2-40B4-BE49-F238E27FC236}">
                  <a16:creationId xmlns:a16="http://schemas.microsoft.com/office/drawing/2014/main" id="{D2B7B062-A7A1-C11A-A89A-3BBAB709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326" y="3843721"/>
              <a:ext cx="2556761" cy="991525"/>
            </a:xfrm>
            <a:prstGeom prst="rect">
              <a:avLst/>
            </a:prstGeom>
          </p:spPr>
        </p:pic>
      </p:grp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14FDC6-4DBF-380C-E69C-D94448BE13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8187" y="5004313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EB8A8-F61D-71FC-0C6F-7D5D5A5CD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6471" y="1589698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0D0FE85B-93B3-E74E-FBB6-AD93969234BB}"/>
              </a:ext>
            </a:extLst>
          </p:cNvPr>
          <p:cNvSpPr/>
          <p:nvPr userDrawn="1"/>
        </p:nvSpPr>
        <p:spPr>
          <a:xfrm rot="9934473">
            <a:off x="5966227" y="6034249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93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9BC942-3061-7AA5-70D4-077E9C596ACD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90431A5-956A-3296-C21F-095BBA8873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832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A577-8D88-F00D-1605-4D3BA5A34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E40539-4AD6-3E39-E31E-CA73BF32F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E95C0-6CC0-89F2-4A22-919D93C7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925ABA-E350-4952-AD60-0BD4E00778CD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D50D3-9C41-8F81-0BC3-CD2FF7F9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B3E21-E903-6A03-C83C-1A9C2474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BF48-9508-4AE9-9B4A-5A1892C141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D79A9817-D988-E165-64FA-E61079E1B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8" name="Picture 7" descr="Close-up of a handshake&#10;&#10;Description automatically generated">
            <a:extLst>
              <a:ext uri="{FF2B5EF4-FFF2-40B4-BE49-F238E27FC236}">
                <a16:creationId xmlns:a16="http://schemas.microsoft.com/office/drawing/2014/main" id="{51556559-BF7D-F1BF-4791-B63F2B86F4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628188"/>
            <a:ext cx="10929299" cy="6316714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883B995-E7CA-048B-1AD6-58FED6BFBC99}"/>
              </a:ext>
            </a:extLst>
          </p:cNvPr>
          <p:cNvSpPr/>
          <p:nvPr userDrawn="1"/>
        </p:nvSpPr>
        <p:spPr>
          <a:xfrm rot="20691595">
            <a:off x="-3368713" y="-2793227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5ACE32-0760-CF5D-A2EA-49432872CA41}"/>
              </a:ext>
            </a:extLst>
          </p:cNvPr>
          <p:cNvGrpSpPr/>
          <p:nvPr userDrawn="1"/>
        </p:nvGrpSpPr>
        <p:grpSpPr>
          <a:xfrm>
            <a:off x="3980185" y="3340592"/>
            <a:ext cx="4231630" cy="1409191"/>
            <a:chOff x="4392326" y="3605739"/>
            <a:chExt cx="4231630" cy="140919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A84DCF2-B4D7-F293-A123-53837DB847E7}"/>
                </a:ext>
              </a:extLst>
            </p:cNvPr>
            <p:cNvSpPr/>
            <p:nvPr/>
          </p:nvSpPr>
          <p:spPr>
            <a:xfrm>
              <a:off x="7200437" y="3605739"/>
              <a:ext cx="1423519" cy="1409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ue and yellow circle with white text&#10;&#10;Description automatically generated">
              <a:extLst>
                <a:ext uri="{FF2B5EF4-FFF2-40B4-BE49-F238E27FC236}">
                  <a16:creationId xmlns:a16="http://schemas.microsoft.com/office/drawing/2014/main" id="{F4F06F74-700B-EA4B-5E1D-C06ED2D8F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384" y="3633931"/>
              <a:ext cx="1363241" cy="1363241"/>
            </a:xfrm>
            <a:prstGeom prst="rect">
              <a:avLst/>
            </a:prstGeom>
          </p:spPr>
        </p:pic>
        <p:pic>
          <p:nvPicPr>
            <p:cNvPr id="13" name="Picture 12" descr="A black and white logo&#10;&#10;Description automatically generated">
              <a:extLst>
                <a:ext uri="{FF2B5EF4-FFF2-40B4-BE49-F238E27FC236}">
                  <a16:creationId xmlns:a16="http://schemas.microsoft.com/office/drawing/2014/main" id="{D2B7B062-A7A1-C11A-A89A-3BBAB709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326" y="3843721"/>
              <a:ext cx="2556761" cy="991525"/>
            </a:xfrm>
            <a:prstGeom prst="rect">
              <a:avLst/>
            </a:prstGeom>
          </p:spPr>
        </p:pic>
      </p:grp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14FDC6-4DBF-380C-E69C-D94448BE13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8187" y="5004313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EB8A8-F61D-71FC-0C6F-7D5D5A5CD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6471" y="1589698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0D0FE85B-93B3-E74E-FBB6-AD93969234BB}"/>
              </a:ext>
            </a:extLst>
          </p:cNvPr>
          <p:cNvSpPr/>
          <p:nvPr userDrawn="1"/>
        </p:nvSpPr>
        <p:spPr>
          <a:xfrm rot="9934473">
            <a:off x="5966227" y="6034249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A0C23D7-2974-E21F-6972-AB8F824628B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0634421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5D82E6-E27F-4FE2-503E-D0F4786D1D63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71A1303-2C75-6D90-A604-371423B59B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132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7653166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8821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E44501-5CF0-78D8-2EDE-3F75DA03D13F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ACB5CEF-89D2-0CA1-E031-D650B0AB6E7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969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8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8317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2E512D-126A-1F8A-91E7-46955B7E71F4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9A48598-C59A-14D6-2C7B-3F922F541A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887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4824" y="5940970"/>
            <a:ext cx="791336" cy="79133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F8C2CE6-CF24-585D-9168-655744590ECD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76D317C6-13EA-D1E8-9988-19E5DC260BC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643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F88A27-6ED9-DC8E-EEF6-B8461D644C0D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B654ED1-14E5-B8D8-310E-ED4AE730F0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948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C76412-EF13-4D4E-FAA0-02351ADD0115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3CFAED78-2F4D-3AA3-5C5A-13C6EAC6AC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596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2" t="-736" r="65262" b="77503"/>
          <a:stretch/>
        </p:blipFill>
        <p:spPr>
          <a:xfrm>
            <a:off x="-22485" y="-37475"/>
            <a:ext cx="4248181" cy="1593325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57F68C-B1D0-ED39-E74C-4C3A82EC9B19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2403A40F-A6B1-13EA-6945-E6B0F4C3C8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22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36317E-3D8A-D9D0-FA70-F36D411EE16B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521C54-553A-46E1-752A-C8135725AAA2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C212FFC-972A-2EDA-2B4D-3B3A76BE36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3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223323-A791-3E6F-E9B3-8CCA882362D3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0779511-95E1-BBC2-8835-203D3AB142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027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634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363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984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648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932961F-D325-AB1D-E4D0-AE035465629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A369F0-1FC0-D988-E71B-6D3D69D5DAE5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C377CD9-E357-1355-9A78-1AB7D31E48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517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815" b="65950"/>
          <a:stretch/>
        </p:blipFill>
        <p:spPr>
          <a:xfrm>
            <a:off x="0" y="10797"/>
            <a:ext cx="3919928" cy="2335164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DC0DFA-9FCF-D006-C453-E5B97ECB82AE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BE63CC5-338C-CD14-7102-9237B648074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400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-12700" y="2326425"/>
            <a:ext cx="12192000" cy="1670665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55" y="249897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4149681"/>
            <a:ext cx="5181600" cy="2571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55" y="4149681"/>
            <a:ext cx="5181600" cy="2523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D0A051-EC5B-2C55-EBA0-EE92D4BA6CE4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748A1CEE-85C1-E2A2-5895-EF1596E37A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51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594" b="65792"/>
          <a:stretch/>
        </p:blipFill>
        <p:spPr>
          <a:xfrm>
            <a:off x="0" y="2"/>
            <a:ext cx="3581401" cy="2345959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8050" y="1718086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D99BB2-ACDD-BFDF-FBEA-2AD1FB578A1C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3A4E698-4131-5BAD-2BBE-114323BE8BD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643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125F09-251E-949D-76E9-D2F2E2578052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A6DC3B-5AA8-521E-FEE7-5A6663C4F952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71198CC-10B3-E71C-4B20-8853F7B18B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10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C1F161B-6388-D9D1-F3B7-17A57E70BE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4554538"/>
            <a:ext cx="4768850" cy="1231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AE994FB-A6BD-A31A-38D5-7D48795370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0600" y="4706938"/>
            <a:ext cx="4768850" cy="1231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A683BE1-F04D-99A4-D8DD-8BEA974453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3000" y="4859338"/>
            <a:ext cx="4768850" cy="1231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171B9F04-C704-7479-4698-4D91FD496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95400" y="5011738"/>
            <a:ext cx="4768850" cy="1231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9B8EA3-1601-B6A0-44D3-9C495EB768B4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B22834A-3A7D-2C2E-371A-90AE1A5B663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72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B868E3-A376-06B3-7833-D3DF1D56CD2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EDFFAF7-6129-0016-47AE-A94DAE8E195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1200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7F60A5-293B-09F2-0F34-A27D3C5FBB4D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EB002BC-C975-241D-6A40-69FBF9B0523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459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15" y="5915025"/>
            <a:ext cx="806029" cy="80602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D725E6-317E-C8DB-370F-3C966E092487}"/>
              </a:ext>
            </a:extLst>
          </p:cNvPr>
          <p:cNvSpPr txBox="1">
            <a:spLocks/>
          </p:cNvSpPr>
          <p:nvPr userDrawn="1"/>
        </p:nvSpPr>
        <p:spPr>
          <a:xfrm>
            <a:off x="8650716" y="643572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2E2649-C415-F0C8-04AE-FA7CB7037CA8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31A43A5D-0D75-84C5-30E4-7AF51F36C5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40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80238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5C8B70-B874-92FD-B62B-2631778E9ED1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DCB2CA5-0726-B378-5956-044D90A029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50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579" y="5959824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F0AA4A-7759-03AB-BD3D-06DE6207A87C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F29D61A-5EB6-1A8A-FCF5-2296E18374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894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64E00-8757-3F43-FF9B-3871A42E9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2033588"/>
            <a:ext cx="4119563" cy="3792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BDA62-342A-CC96-F9E6-BDE1B1A48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4" y="2"/>
            <a:ext cx="12179296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C3CF87-E359-6394-B75E-5A7D50E1FE9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C31EF54-5947-6BC7-A87F-C1D0638A46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11A460-6317-0DFC-8D7C-B5990478CA14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D9523F0-4FFC-947A-6E6D-6D4415127B7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178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1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635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64213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A51E9F-1329-0AC6-3FAC-B514D1C3F4C5}"/>
              </a:ext>
            </a:extLst>
          </p:cNvPr>
          <p:cNvSpPr/>
          <p:nvPr userDrawn="1"/>
        </p:nvSpPr>
        <p:spPr>
          <a:xfrm>
            <a:off x="2878339" y="6243886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2199E1B3-520A-BF86-093F-929638A884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38925" y="5936694"/>
            <a:ext cx="859200" cy="8592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C816666-4910-537E-E5B5-0F012CC2D1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02775" y="128588"/>
            <a:ext cx="2008188" cy="336550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C31C79-93D3-0EFF-0B8C-173107C40D81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ED33B8E-5155-115E-88F1-30B74E5D55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629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22E3-F865-7F7B-3788-3BBCCE2E5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CCFECC-6FD2-CCF0-E77E-A541B9435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42EE2-EB78-4C75-922C-642DC4728826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F9B68-4A4E-79C6-F508-B2411D3F7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C14AD-8288-C7E0-32C7-95BFBBDA4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E4A0-ADC2-4CDB-810F-74EC28E6AA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B97D07-71C6-565C-6FCC-2E457E8B43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7801" y="2559336"/>
            <a:ext cx="1555826" cy="106900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A54CE1-A3DF-B415-C3AE-C267019784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7802" y="4031092"/>
            <a:ext cx="1555826" cy="125048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584FEC5-AD72-D6CD-8F1D-693183C1CE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88729" y="2591582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0812017-74CB-E233-DFC5-38574A6AD5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88729" y="3777450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A71C787-7378-5910-8165-DC5D66E4E5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55244" y="2551786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0620092-0257-D507-BE7E-E90BD59456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88730" y="4687046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412970B-13F9-A3B0-3F4F-013AE6B9A8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59613" y="3822363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A17F17C-AA48-3202-A168-BE2524D1CD1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53390" y="4724743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0A39885-090F-F5AE-7934-506B06E10B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20105" y="1951904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7F40572-A010-3705-9B8B-B15F8E1220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55244" y="1939979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ECA8A88-2D92-0BF2-EA42-FB2777FCFE2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617715" y="5614927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1C632E1-FB66-C136-A321-C2FAA932C45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07644" y="5575482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54447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 title="Bullet Point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 title="Bullet Point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24" name="Text Placeholder 4" title="Subtitle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3915244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743AE-7FD7-6F97-0437-F8C085FC9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9F9759-FC3A-4E15-4CC3-EBD57A1B3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42572-9EAD-2F14-3F0C-43096AB75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AA7AB-8453-424A-8139-034F5F9A4651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9F986-AE2B-30AD-B6A7-549B93F4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11E1F-AD39-A54D-0950-5296827C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CAE8E-EA63-7F4C-B0D2-CDBFFEB2F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45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B11E2A-7919-B5E0-4495-1031440315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7704" y="3947223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980888E-FE60-C55B-AA2B-DBABF3E7E07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502025" y="3948269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031272B-0DDF-6879-0069-9EDF3FB1C5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1509" y="394722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3BCC3C4-2F24-04B5-8B2F-7013556EAC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6380" y="3930212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D2DD20D-6497-3AFF-0878-09900892D9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93100" y="109538"/>
            <a:ext cx="3355975" cy="357187"/>
          </a:xfrm>
        </p:spPr>
        <p:txBody>
          <a:bodyPr/>
          <a:lstStyle/>
          <a:p>
            <a:pPr lvl="0"/>
            <a:r>
              <a:rPr lang="en-US"/>
              <a:t>Click to edit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3F45D1-334F-2C81-DF47-9C3036D2DF1C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96AA405-A78A-59A8-26A5-1A30E821C7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38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9BE1BE-D1DD-35E6-9804-D92B3643B34C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71599B6-21AA-99AD-AEDC-E7ACEA629F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421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4922172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21F395-FCDA-304A-4BB0-55193294FBC7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C900926-8491-E29E-B2C6-4A770884ED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03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8031B5-AA49-3D70-8077-AE0CD006D47B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0FAEF59-CE11-7C50-59D5-8270C28C3A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768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9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FF7335-B695-56CC-B1B8-A7C4426CD74D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8158994-D0BB-2960-5A42-85D48BA5EB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787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D61BE6-398D-2215-678D-D2548764E4B7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D54D7F5-4761-8822-2E9A-4DABD5245E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174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40B205-32D8-F622-5C66-233B484CAEF5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FDEF240-531E-4AC6-46BA-662C479D94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00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6CABF0-6C7D-04AE-ECC4-B67D8EAFB419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4521D6F-0C32-4696-6EB0-0C352C1D62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138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8FBB17-0958-5468-0854-239448B8814D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4B54A82-9191-F5E8-4F82-6E40AC13AE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848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B6DFAE-0036-6B7D-D6B8-CCF52B28191A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7491AB40-0E92-4AF2-6086-91C5966C0B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75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610E2A0-8D2C-46FE-2FF4-8DB77DA2CA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021796-755A-D4C4-282E-C7B4526C525C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42BF3F-6BEC-5862-6FF2-0B9AC8A39F1C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DB3960B-302A-7557-A818-0BB604E3CC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95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E75595-9513-170A-6EDA-9D9CCBEFF248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4B51792-0220-9FD3-78F3-D797AE7E4C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1355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F3B0545-96A6-DDF0-7A51-339F13879A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A87933-2874-1381-48BE-2E7CC9ED1A1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6F712F-F9E6-4D78-1D1C-655179577356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B818EBA-4C3A-8DAC-9249-C9FF4A5D9D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8379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5396E1-06BD-66B9-C338-486E69DCB72F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F1D2AE6-C788-8E90-FA27-50C45B3BA0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6012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-63260" y="2411105"/>
            <a:ext cx="12353026" cy="1670665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453" y="256557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3380950"/>
            <a:ext cx="5181600" cy="2571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428999"/>
            <a:ext cx="5181600" cy="2523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3FDD59-6DF4-525A-9307-02AB4B4ABFEE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6D667DE-A5F6-A277-1BED-AD3A59D908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9719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55067E-7352-4DF0-9E0D-A707F9EB3F7E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0941DA5-2437-6B8D-C592-0B6C3ABD466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1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nner Page Sty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D22239-E827-446C-B526-4A05CA275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4" y="655295"/>
            <a:ext cx="9674947" cy="627989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138CD8-0198-4AE8-A7A1-B9AA45F4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974" y="1761104"/>
            <a:ext cx="9674947" cy="4595698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0F4369-FD38-4C79-8CD0-6DA3676834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605" y="6202705"/>
            <a:ext cx="1619827" cy="6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317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54293582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with 8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8" y="-14916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666" y="-26258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B324170-206C-0719-BF55-BB9A42ED36E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5275752"/>
            <a:ext cx="2015836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40F3AEC-4D31-3A7C-AB59-356EA4460CF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38200" y="2626181"/>
            <a:ext cx="14478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239534F-34AA-8FC6-9F89-4D981BE1364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180483" y="2641229"/>
            <a:ext cx="1593273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1AE561A-DC0B-1788-4EC0-375B804DF012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38200" y="4329787"/>
            <a:ext cx="2015836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7F0FBDB-273E-D60B-B2B6-6E3D01E6EA1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186055" y="2641229"/>
            <a:ext cx="1593273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331B666-94C3-1364-CFC3-B9356134B448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186055" y="5277245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53019E6B-3F4E-51C7-D626-3295D9B0C9B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6186055" y="4355140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18912329-0CA5-53DB-C42F-A14BFE085A2D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6186055" y="3483297"/>
            <a:ext cx="2258291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C8712F-E4F0-394C-0C0D-D79C1851E643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3180484" y="3444964"/>
            <a:ext cx="1593273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865B2F1-097D-B2A0-2B8C-CA62BF66A34B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990600" y="3604822"/>
            <a:ext cx="1593273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0C2716C-1593-1093-970C-D8D2A7365EDD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3372244" y="5399499"/>
            <a:ext cx="2015836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1DDA213-B34F-3EAA-164E-BBB43E7B235D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3435927" y="4507540"/>
            <a:ext cx="2015836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F312C7CC-5FB7-53B9-5C5D-7A242DA8361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8444346" y="2662704"/>
            <a:ext cx="1593273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C541B2E-BA52-37D7-CC1F-27F71A83B561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8799560" y="3548524"/>
            <a:ext cx="2258291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D1FC5E-C44C-A1B3-B344-F22AEDADFB19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3F425E34-F3CD-ADB0-CE5A-F8010963E7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6057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64E00-8757-3F43-FF9B-3871A42E9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2033588"/>
            <a:ext cx="4119563" cy="3792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BDA62-342A-CC96-F9E6-BDE1B1A48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4" y="2"/>
            <a:ext cx="12179296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C3CF87-E359-6394-B75E-5A7D50E1FE9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1EF54-5947-6BC7-A87F-C1D0638A46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DA1A7D-A7DA-CF13-8506-46E2CA4DFC5A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FC680E6-F917-99B0-35E4-8E8B2AB2606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9498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142994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85309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853098"/>
          </a:xfrm>
        </p:spPr>
        <p:txBody>
          <a:bodyPr/>
          <a:lstStyle/>
          <a:p>
            <a:pPr lvl="0"/>
            <a:r>
              <a:rPr lang="en-US"/>
              <a:t>Click to edit Master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C061809-DF92-CFF5-97E3-4B42F7D97F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839122"/>
            <a:ext cx="5195888" cy="853098"/>
          </a:xfrm>
        </p:spPr>
        <p:txBody>
          <a:bodyPr/>
          <a:lstStyle/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5470C40-1E22-AEF9-39DC-49ED994DAA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3841506"/>
            <a:ext cx="5195888" cy="853098"/>
          </a:xfrm>
        </p:spPr>
        <p:txBody>
          <a:bodyPr/>
          <a:lstStyle/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85E6C3F-B2C4-A79B-F0E2-A2050C81CB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89648" y="4843890"/>
            <a:ext cx="2245460" cy="85309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1981048-C31E-7271-05CD-11A07C7ACD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9969" y="4816224"/>
            <a:ext cx="2245460" cy="85309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1293720-CE52-7A84-2370-6F1C552345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53211" y="4796998"/>
            <a:ext cx="2245460" cy="85309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31179718-1B48-39A6-EC9B-B9826370D7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10672" y="4852011"/>
            <a:ext cx="2245460" cy="85309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260766E-6B6B-C89F-1833-34447B3200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5201" y="3821415"/>
            <a:ext cx="2245460" cy="85309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64B464E-42A1-4C9F-E8A8-5492EB4B065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30754" y="2859505"/>
            <a:ext cx="2245460" cy="85309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BBF042E-1887-2E36-5AA7-504F2C5F9D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5715" y="2867727"/>
            <a:ext cx="2245460" cy="85309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296E5DAB-88EE-4623-732D-42AD3D9920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30754" y="3821415"/>
            <a:ext cx="2245460" cy="85309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C3D7A2-4346-27DA-6703-81912FC42572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3A9210F6-6771-4A80-D0B7-07C310E7DE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7502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1306981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007058" y="1825624"/>
            <a:ext cx="140008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8C568E-EA81-8A9D-3E12-F8022663AA5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AD71183-15AD-3811-1337-C1938EE1D9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ECFE7F4-E8C3-524F-AA9D-EC99D883EAF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231773" y="1863793"/>
            <a:ext cx="140008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7716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81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381A48-443E-0751-1EA8-A1061DA2F052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5D92458-15A0-A459-9C5C-D365275834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A3933E-D1AB-0CA3-F463-1CF446693B0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1D79AAD-88F9-077C-93B5-5234F5FE6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92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64E00-8757-3F43-FF9B-3871A42E9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2033588"/>
            <a:ext cx="4119563" cy="3792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BDA62-342A-CC96-F9E6-BDE1B1A48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4" y="2"/>
            <a:ext cx="12179296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C3CF87-E359-6394-B75E-5A7D50E1FE9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1EF54-5947-6BC7-A87F-C1D0638A46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15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6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0661" y="1825626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659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8E8C8-A59D-3052-82ED-8C2130580D2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2355415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AEA849-50C0-B408-93D4-0029725736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9" y="2894380"/>
            <a:ext cx="1963615" cy="500743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BD77775-D4F9-407D-D724-17211D5D819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8" y="3466347"/>
            <a:ext cx="1963615" cy="402865"/>
          </a:xfrm>
        </p:spPr>
        <p:txBody>
          <a:bodyPr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E3CF73-4345-50F1-17DF-C6BA43670D0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198" y="3967637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E79E00F-F09C-3CE4-E3D3-CBBB2841F24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29403" y="4541995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2702E37-570C-7009-B1D6-1903AC9D9FF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197" y="5089820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59A654-78DD-C8DB-C7E0-06809ADFF53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8197" y="5628789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D7992D7-3B56-0042-555C-1E04C4CA3C3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010661" y="232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D988478-1D67-FF90-A123-37A5A8DE29B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2995295" y="2894380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C4F53B8-A5ED-FC6E-8A72-D6107C0299D1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2995295" y="3466347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45E8100D-80C1-B096-5B7A-80730DD40A94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2995294" y="396313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506B2BF-EDEF-684E-BFA6-355962720108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995293" y="453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48D4D098-5F57-925E-56BA-5EE55D90946A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2995293" y="508249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CFE2660-A5A0-9E10-E7A6-AA4AD2335DA1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2995292" y="5632845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3602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DAC39FC-8F36-2385-EF53-F403625FDA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5967" y="2065462"/>
            <a:ext cx="4170962" cy="4792538"/>
          </a:xfrm>
          <a:custGeom>
            <a:avLst/>
            <a:gdLst>
              <a:gd name="connsiteX0" fmla="*/ 0 w 4170961"/>
              <a:gd name="connsiteY0" fmla="*/ 0 h 4792538"/>
              <a:gd name="connsiteX1" fmla="*/ 4170961 w 4170961"/>
              <a:gd name="connsiteY1" fmla="*/ 0 h 4792538"/>
              <a:gd name="connsiteX2" fmla="*/ 4170961 w 4170961"/>
              <a:gd name="connsiteY2" fmla="*/ 4792538 h 4792538"/>
              <a:gd name="connsiteX3" fmla="*/ 0 w 4170961"/>
              <a:gd name="connsiteY3" fmla="*/ 4792538 h 479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0961" h="4792538">
                <a:moveTo>
                  <a:pt x="0" y="0"/>
                </a:moveTo>
                <a:lnTo>
                  <a:pt x="4170961" y="0"/>
                </a:lnTo>
                <a:lnTo>
                  <a:pt x="4170961" y="4792538"/>
                </a:lnTo>
                <a:lnTo>
                  <a:pt x="0" y="47925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28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89E172-406E-855D-A2ED-9800AD0E35E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9F87E7D-427D-62E1-E9A8-D0157C81CE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26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9537B62-BC4A-88B2-D566-37D7DFEE130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076694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F95869-0A80-FC41-DC98-0316448C7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0703" y="2909887"/>
            <a:ext cx="6576420" cy="26828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  <a:latin typeface="Aptos" panose="020B0004020202020204" pitchFamily="34" charset="0"/>
              </a:defRPr>
            </a:lvl2pPr>
          </a:lstStyle>
          <a:p>
            <a:pPr lvl="1"/>
            <a:r>
              <a:rPr lang="en-US" i="1"/>
              <a:t>Subtitle goes in this space under the headline/title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60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A261AB-389B-605D-C618-9DBBF837AB68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856CE4A-750A-9639-7390-EF977F7575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99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31472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3D113A-AA66-171E-E580-3FD771077F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2775" y="111125"/>
            <a:ext cx="2349500" cy="355600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BEB91C-1072-625D-0886-4AE6C5393868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B0C864C-0BB1-4F73-4692-27F82B67DA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2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D35B4C-D207-47D7-FF7F-349D7287E10A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3BB5C326-75B9-7B5D-15C2-F1C3831F71F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38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-12700" y="2326425"/>
            <a:ext cx="12192000" cy="1670665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55" y="249897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4149681"/>
            <a:ext cx="5181600" cy="2571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55" y="4149681"/>
            <a:ext cx="5181600" cy="2523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52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F8D8B2-0AB7-FEC5-C221-4FD9C6858E94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823F73D-2C08-4B6A-9531-7BCAFD2941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19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BA7362-DF47-8704-C470-66870440F8E5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BA7541E-3AF7-67AF-620B-8F1F191376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530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B3C657-A0D1-9752-1070-5263FF592816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FD3040A-D959-1F5D-F165-CF904355CB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77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5FC049-3492-680E-2583-AA90AE44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925ABA-E350-4952-AD60-0BD4E00778CD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A228E-51F1-E83F-A4F6-7A9F0ADE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F0DF1-3007-9822-A3B6-63CF56979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BF48-9508-4AE9-9B4A-5A1892C1416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9E17D-EB36-969F-C87A-70F58BB16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57" t="33142" r="3673" b="1335"/>
          <a:stretch/>
        </p:blipFill>
        <p:spPr bwMode="auto">
          <a:xfrm>
            <a:off x="-677322" y="2319871"/>
            <a:ext cx="12869322" cy="4775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D90798B-8318-8768-3698-5C318561B96A}"/>
              </a:ext>
            </a:extLst>
          </p:cNvPr>
          <p:cNvSpPr/>
          <p:nvPr userDrawn="1"/>
        </p:nvSpPr>
        <p:spPr>
          <a:xfrm>
            <a:off x="-351677" y="2474943"/>
            <a:ext cx="12769576" cy="4836358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532ADBA-7569-AAB4-F00F-2A6C356E2347}"/>
              </a:ext>
            </a:extLst>
          </p:cNvPr>
          <p:cNvSpPr/>
          <p:nvPr userDrawn="1"/>
        </p:nvSpPr>
        <p:spPr>
          <a:xfrm rot="20691595">
            <a:off x="-3368713" y="-2793227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CB9101-441D-6539-A6EA-5AB73695BAB3}"/>
              </a:ext>
            </a:extLst>
          </p:cNvPr>
          <p:cNvCxnSpPr>
            <a:cxnSpLocks/>
          </p:cNvCxnSpPr>
          <p:nvPr userDrawn="1"/>
        </p:nvCxnSpPr>
        <p:spPr>
          <a:xfrm>
            <a:off x="11719690" y="451413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57C4CE-F40D-4C01-2BDB-5609D72A9077}"/>
              </a:ext>
            </a:extLst>
          </p:cNvPr>
          <p:cNvCxnSpPr>
            <a:cxnSpLocks/>
          </p:cNvCxnSpPr>
          <p:nvPr userDrawn="1"/>
        </p:nvCxnSpPr>
        <p:spPr>
          <a:xfrm>
            <a:off x="11723163" y="450198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1E5747-B14E-ECEE-842D-3569699C3037}"/>
              </a:ext>
            </a:extLst>
          </p:cNvPr>
          <p:cNvCxnSpPr>
            <a:cxnSpLocks/>
          </p:cNvCxnSpPr>
          <p:nvPr userDrawn="1"/>
        </p:nvCxnSpPr>
        <p:spPr>
          <a:xfrm>
            <a:off x="490118" y="464713"/>
            <a:ext cx="11242985" cy="0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F815896-9654-6324-F471-30FCDDA80152}"/>
              </a:ext>
            </a:extLst>
          </p:cNvPr>
          <p:cNvCxnSpPr>
            <a:cxnSpLocks/>
          </p:cNvCxnSpPr>
          <p:nvPr userDrawn="1"/>
        </p:nvCxnSpPr>
        <p:spPr>
          <a:xfrm>
            <a:off x="474507" y="6400936"/>
            <a:ext cx="11242985" cy="0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6860FA9-166D-AF24-4F88-891CA8C4412E}"/>
              </a:ext>
            </a:extLst>
          </p:cNvPr>
          <p:cNvSpPr/>
          <p:nvPr userDrawn="1"/>
        </p:nvSpPr>
        <p:spPr>
          <a:xfrm rot="9934473">
            <a:off x="6103719" y="6224444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8456A6-4F06-9DDF-4890-870F606A2593}"/>
              </a:ext>
            </a:extLst>
          </p:cNvPr>
          <p:cNvCxnSpPr>
            <a:cxnSpLocks/>
          </p:cNvCxnSpPr>
          <p:nvPr userDrawn="1"/>
        </p:nvCxnSpPr>
        <p:spPr>
          <a:xfrm>
            <a:off x="489829" y="419594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9CB05888-457D-CA0B-2941-4853FD5BB73E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8656490-E151-189D-2D19-06045FA0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Rectangle 20" descr="Decorative">
            <a:extLst>
              <a:ext uri="{FF2B5EF4-FFF2-40B4-BE49-F238E27FC236}">
                <a16:creationId xmlns:a16="http://schemas.microsoft.com/office/drawing/2014/main" id="{24F78415-2906-C1B6-3F23-506754A72655}"/>
              </a:ext>
            </a:extLst>
          </p:cNvPr>
          <p:cNvSpPr/>
          <p:nvPr userDrawn="1"/>
        </p:nvSpPr>
        <p:spPr>
          <a:xfrm>
            <a:off x="-351677" y="2306882"/>
            <a:ext cx="13373401" cy="168061"/>
          </a:xfrm>
          <a:prstGeom prst="rect">
            <a:avLst/>
          </a:prstGeom>
          <a:solidFill>
            <a:srgbClr val="009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102E999-DBCC-E856-0AFD-2FB13E740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28CE00-D8F5-A2AF-D081-C59788708EBD}"/>
              </a:ext>
            </a:extLst>
          </p:cNvPr>
          <p:cNvGrpSpPr/>
          <p:nvPr userDrawn="1"/>
        </p:nvGrpSpPr>
        <p:grpSpPr>
          <a:xfrm>
            <a:off x="3980185" y="4627522"/>
            <a:ext cx="4231630" cy="1409191"/>
            <a:chOff x="4392326" y="3605739"/>
            <a:chExt cx="4231630" cy="140919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C52E834-633B-7E62-1DD0-F42FDDE35DCE}"/>
                </a:ext>
              </a:extLst>
            </p:cNvPr>
            <p:cNvSpPr/>
            <p:nvPr/>
          </p:nvSpPr>
          <p:spPr>
            <a:xfrm>
              <a:off x="7200437" y="3605739"/>
              <a:ext cx="1423519" cy="1409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blue and yellow circle with white text&#10;&#10;Description automatically generated">
              <a:extLst>
                <a:ext uri="{FF2B5EF4-FFF2-40B4-BE49-F238E27FC236}">
                  <a16:creationId xmlns:a16="http://schemas.microsoft.com/office/drawing/2014/main" id="{83FFCFD7-371C-B479-7B31-3B368A87B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384" y="3633931"/>
              <a:ext cx="1363241" cy="1363241"/>
            </a:xfrm>
            <a:prstGeom prst="rect">
              <a:avLst/>
            </a:prstGeom>
          </p:spPr>
        </p:pic>
        <p:pic>
          <p:nvPicPr>
            <p:cNvPr id="31" name="Picture 30" descr="A black and white logo&#10;&#10;Description automatically generated">
              <a:extLst>
                <a:ext uri="{FF2B5EF4-FFF2-40B4-BE49-F238E27FC236}">
                  <a16:creationId xmlns:a16="http://schemas.microsoft.com/office/drawing/2014/main" id="{5E9ADAC3-34D3-6D8B-5836-4704CA175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326" y="3843721"/>
              <a:ext cx="2556761" cy="991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0906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8050" y="1718086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C809E1-F1E7-0282-9C0B-0E9CD7F75256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57617B1-2FDB-F803-3093-FBB6FF03F17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92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79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E881E40-8CC0-3153-E393-0BB08BE8410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7562479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2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787892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87335FC-695C-4DDC-6CA1-2CB03F797B3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B10F397-0198-31FD-72FB-5ECC5CAF5D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2927B1-44B5-DAEC-F0BE-3BA4F296AF7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2BCDA8-79C5-9F24-A89C-57B525FEB8F5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302B2056-80A8-887B-6ADE-82E0E287656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54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B0CB87-15DF-9EFE-851F-B01B16B57B2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248100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73A80D1-A083-3EF9-D9DD-EE449CE390D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439290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549489"/>
            <a:ext cx="12192000" cy="175869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4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5DD4D5-2220-3BAE-88D3-5BAB0FFE6D58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B231B00-281A-DD34-F122-82BA07257C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26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DE61610-F43E-A95F-6A12-CFCDA518C6F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CABAB1A-E076-874D-80B6-9F044DB690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C65980-7A06-CF20-C6CF-6BF923851D96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4B6BA2-A914-08CA-3DB7-15BFAF766A4B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E9C052E-7610-62BC-D738-E5E4C9E719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523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142994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36B7C-8F05-AC9E-7CAB-23369A2CCD52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C561-4733-587F-501A-E36268B740A1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F0D5A6B-BB9B-8812-A2ED-21858FA578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9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645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35F13F-5B94-0DC7-9C81-10A211350C22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A851504-52C0-3838-9E06-88384FBFA6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894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CA56659-0295-DC49-5CAB-0410A6B632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2" y="3597734"/>
            <a:ext cx="1244526" cy="12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37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7F6048-B6D9-D40C-2A7E-5D71870574E6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231F06A6-5474-397A-64F2-DA00E1C5AEA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72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93A28BB-A271-7744-61DA-E65AAC78B8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38" y="4846716"/>
            <a:ext cx="1243584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284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B11E2A-7919-B5E0-4495-1031440315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7704" y="3947223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980888E-FE60-C55B-AA2B-DBABF3E7E07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502025" y="3948269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031272B-0DDF-6879-0069-9EDF3FB1C5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1509" y="394722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3BCC3C4-2F24-04B5-8B2F-7013556EAC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6380" y="3930212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D2DD20D-6497-3AFF-0878-09900892D9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93100" y="109538"/>
            <a:ext cx="3355975" cy="357187"/>
          </a:xfrm>
        </p:spPr>
        <p:txBody>
          <a:bodyPr/>
          <a:lstStyle/>
          <a:p>
            <a:pPr lvl="0"/>
            <a:r>
              <a:rPr lang="en-US"/>
              <a:t>Click to edit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2C6029-B9C6-7B8D-EC80-595CD550B65D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6B4A933-010B-3E8A-8E0F-9E71929AA6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51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C7D7C-07E0-687F-8A94-D2FB5F040717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E99C2D-C322-574A-43DF-C81B31B0FE97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31AFDAF2-5468-1166-4760-11908CD519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565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BA3C3B-BE78-D4E4-81C3-1C0A56D4458D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664DCEA-935A-8CA3-B2D3-5A08FB68E8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321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AFEC37-3298-E0EC-37DA-C5D0936CC11A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3C46B8D-B64B-FEA2-9209-4163004638E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283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B77106-DC7C-FF4C-85EF-F3A4722D2FD2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F72E8CC-A1BC-10C2-3006-6594939EED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616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5FB0B9E-4098-24CD-026E-C4F2EA1EBBBF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7D76E502-A8C5-F407-A387-A31EFF1869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65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34D112-8AC7-5ECF-7CA8-521C6CDC7473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92C5FB2-C47A-D73D-07F9-ECA61051116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97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8F9EC9-7A23-CC34-5C11-710769EAAC8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438C6D4-528A-42A9-D3D5-5FE852B62B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342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17C274-7B9F-5F68-921C-3273C145A531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C2EE79-F04A-EECF-3FA6-77F8F2BD9E95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E721067-61FD-4363-1B11-31BF45AEB5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642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125F09-251E-949D-76E9-D2F2E2578052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65F7CB-7314-9E3E-A1BB-D9FEF701FAA7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D25C0F6-7BA0-7AC3-280B-9763D6B135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15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347456-8F57-22FF-F93C-6FCC95FF419E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57DEDBB-51FD-4B01-EBDB-43DFAA4131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591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278DAC-1E72-6A82-40DD-7C89380EA386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A321B60-163B-8C06-D49A-47C5918752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088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CA56659-0295-DC49-5CAB-0410A6B632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2" y="3597734"/>
            <a:ext cx="1244526" cy="12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869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43C616-AB5C-755F-32A1-3E17C614403B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7362C79-4B0F-B9AB-3ED1-2F3E672815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830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93A28BB-A271-7744-61DA-E65AAC78B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38" y="4846716"/>
            <a:ext cx="1243584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402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14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8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3694AA-88A5-64E5-6F10-8B8D288D5C4D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2290C96-8E2F-5D0B-0DE0-F4DDDE5B72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26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E204B-9A1B-4DD1-4111-7AA93D7DA28F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F72208B-0AAB-A9E3-E3D5-34F93A6B4B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261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624264-B4AF-575D-8C5B-046695D40EDD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0858907-7BB4-4A32-65E8-54EEC5A2C2B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29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8C568E-EA81-8A9D-3E12-F8022663AA5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AD71183-15AD-3811-1337-C1938EE1D9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304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5A7077-BA6B-8A86-B58C-C2986756F46F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CD113C0-CBF8-8D60-6DD4-BFA9690A7B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092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76FF49-5687-5EF0-3A9C-D38907457242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0A2CBB6-1B1F-D1A0-0101-97C9C231CB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916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5DF127-BB2E-5D41-F23E-F1B7184087AA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76C7C64D-23A2-5A27-87A1-09041AD82F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676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F1402B9-80CA-722B-ECDF-6A5504D9ACE9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37653FA4-9F4B-FEA7-D493-BD46D7DC8BF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515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B21C57-C075-D5DC-6F00-22DABF9E0FDB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375BC97-4E6A-990E-77CD-B944435B4AE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176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7B11A6-1A77-71CE-7036-A858FF7433CF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70702F3-480C-2D22-4303-10019B60B0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84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8DE33A-EBE3-5006-3E1A-AF9FEC847B73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A9AC8BE-7A8C-52D9-151B-416FBB5DB10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876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DD9A73E-576D-411F-F7CF-69C337012659}"/>
              </a:ext>
            </a:extLst>
          </p:cNvPr>
          <p:cNvSpPr txBox="1">
            <a:spLocks/>
          </p:cNvSpPr>
          <p:nvPr userDrawn="1"/>
        </p:nvSpPr>
        <p:spPr>
          <a:xfrm>
            <a:off x="8740256" y="6491164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8EC815-F3E3-921A-BB40-6E95D4B3B81C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72ED05A-6CD5-C04D-6254-392D06179F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121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D725E6-317E-C8DB-370F-3C966E092487}"/>
              </a:ext>
            </a:extLst>
          </p:cNvPr>
          <p:cNvSpPr txBox="1">
            <a:spLocks/>
          </p:cNvSpPr>
          <p:nvPr userDrawn="1"/>
        </p:nvSpPr>
        <p:spPr>
          <a:xfrm>
            <a:off x="8545941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4BA101-F987-C89E-E4D3-1C8041731FF4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40AF7DB-159C-98D3-7BB8-EC81E9FDF2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852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66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E39E3-622F-A555-049E-A518C2DBDF8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5EC1E43-2F16-C736-8A25-97411AF568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013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D19761-66F2-DB43-EA1B-2B9EA3FBCAB2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288415C-BA91-AF08-E67C-6E18A2EC639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611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18" y="5959824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0E4250-A794-2E0C-78CB-0EFEA9B37F5A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9911C20-76B7-1402-C190-FCAA66BD18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73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32556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2198669"/>
            <a:ext cx="6290094" cy="397829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DCA5D-B84B-6754-30C6-E1E8AD72D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044700"/>
            <a:ext cx="4254500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9F52B-7429-7F6F-0372-262C431CC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2704" y="-3578"/>
            <a:ext cx="12179296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A01EB4-0763-5C50-36DB-9D794ABBF72C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059A05B-4F68-DC79-6DD8-BC12A1E6E7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32963" y="5962974"/>
            <a:ext cx="859200" cy="859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035EE4-237D-AC1D-8E69-F3A82E36AEB7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BE03BC5-15FB-6B50-C19B-B0F33F0415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933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2" y="-3085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2E6663-14B4-B447-3898-5F932BE9CC8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0491" y="3992563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B62055-CDBF-D077-EC5F-0E39E3A5631B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9B0D107-E56B-A3E9-56EF-9E07F42136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597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8DB87C3-54EC-75BB-0F0C-5593B3F9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E0257D4-1209-75FD-6A93-30A7410D36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BBA92F-BBDE-F32B-2399-F7D39EF0D3F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921A69-3422-4239-FD1C-36680CDB44BC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90CB0BB-213C-9403-DC83-4AD26B0A63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252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081D7D-D932-C838-195D-A85B98A0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2967145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8BDA0A6-B2D8-E625-55E8-7B8543804D6A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4259550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4BFC0DA-81A1-D6E5-E865-853DA58A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6DA9A10-A43A-FC65-F8EB-553E33DE7D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88AEED-9E99-6C03-ABF6-A50127B5A9B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AA77C8-1FC3-1E87-A784-39A3A535566F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71AEC281-C954-CBDA-73D0-E713BB073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061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0C7E5D-350B-7CD6-2475-8A53062E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6231341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9032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E2E95-82B4-489B-49B1-A756A684AAF7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A45D0E-D523-B8E0-9ABC-E0BCE3EBAA6F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E0140BF-2CBD-992B-ED53-D8331D2384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8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E1D3BC-DE3A-D3B7-06EF-470569BD34A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40A587A-59CB-D8FF-5D84-0989452B38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329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5B4DEE-6F20-E849-CC39-02548226E158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5490224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B0C1C-3869-A360-F963-62517172C3A6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785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C0903-9736-7531-288A-CFB5ADF3B51C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191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174DD-2B90-E1D0-93CE-D957FF64E851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861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81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D6F16-A202-A2EF-0D01-CBCB7986F8C2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142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91BC2-14B4-978E-B7E7-68B0BE7E2FA9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683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BDD13-E3F4-F209-CF9B-285C84EF2A25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129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62C59-6296-3BBC-D3F5-6F285CA02D6D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88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1D71D3-BA26-3345-8BD5-73D532948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D6DB66-0C95-5271-4268-830EB859727A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5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B9E3F7F-3235-4369-5DCB-414308FDCFA6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B281683-1F3B-A8A7-7FD6-29E811CE00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182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312237"/>
            <a:ext cx="12192000" cy="223352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0" y="2"/>
            <a:ext cx="99230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FD72CB-85B7-F440-D854-5D73B25E0507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8B9A34A-8E55-AF80-A6EB-84AA031CB2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008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3B3949-B217-A2B7-8FE5-A389BF696255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192D23E-5202-115E-D32D-E1DADE14AB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785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7CC0BD-D1D3-92BD-1848-D1210678FF2B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DF20173-00A4-79C4-3672-6EFF0A97C3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670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097EB1E-69C8-DC9C-243A-13EB147A7F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65432" y="48988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3E3699-16D4-DF8B-D143-80B16E8E2124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F2F76FA-C7BA-AA75-541C-3C110A5D3D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53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5437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688A95-63CB-0719-9674-A3932A01F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3370" y="4470019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8340442-6FC7-4258-DAB0-5ACC257A8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0" y="4473574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489C68-D15B-7100-81E3-0CCAC159F136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DE15EF2-C606-5A07-DAB8-E0784A6487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879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169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169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220" y="5952744"/>
            <a:ext cx="791336" cy="791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D0C931-B0B4-3696-CD83-17BF46D2B39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061329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D6D5F9-0489-A5D6-F728-7B5C7D9395B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4270889"/>
            <a:ext cx="5181600" cy="7096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73D356-FB1C-A722-DC4B-E6864B633F8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5268335"/>
            <a:ext cx="5181600" cy="5659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D7DAAE-4F03-3723-EA41-3CD83F7A07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86055" y="3102816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7D9EE58-2614-69D8-6062-9509F1229DE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324600" y="4278344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45A-AA8A-B48A-C2AA-FC60F7B0E973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324600" y="5317347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A5F252-0510-12E9-1FA0-3FF6CC4DC692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166EFC64-829E-F27C-E06C-E9069A26B3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344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5CE54B-575E-0B47-D7BC-2054932A32A5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4F8A40-C60F-5216-6300-14958133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EE294C-65F6-070D-4515-54A05C706B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44675"/>
            <a:ext cx="10515600" cy="4762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C105679-9F08-8DA6-659A-F88FBFDFFC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433" y="4959627"/>
            <a:ext cx="979008" cy="9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541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6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0661" y="1825626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659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8E8C8-A59D-3052-82ED-8C2130580D2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2355415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AEA849-50C0-B408-93D4-0029725736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9" y="2894380"/>
            <a:ext cx="1963615" cy="500743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BD77775-D4F9-407D-D724-17211D5D819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8" y="3466347"/>
            <a:ext cx="1963615" cy="402865"/>
          </a:xfrm>
        </p:spPr>
        <p:txBody>
          <a:bodyPr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E3CF73-4345-50F1-17DF-C6BA43670D0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198" y="3967637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E79E00F-F09C-3CE4-E3D3-CBBB2841F24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29403" y="4541995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2702E37-570C-7009-B1D6-1903AC9D9FF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197" y="5089820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59A654-78DD-C8DB-C7E0-06809ADFF53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8197" y="5628789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D7992D7-3B56-0042-555C-1E04C4CA3C3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010661" y="232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D988478-1D67-FF90-A123-37A5A8DE29B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2995295" y="2894380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C4F53B8-A5ED-FC6E-8A72-D6107C0299D1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2995295" y="3466347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45E8100D-80C1-B096-5B7A-80730DD40A94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2995294" y="396313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506B2BF-EDEF-684E-BFA6-355962720108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995293" y="453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48D4D098-5F57-925E-56BA-5EE55D90946A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2995293" y="508249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CFE2660-A5A0-9E10-E7A6-AA4AD2335DA1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2995292" y="5632845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D31953-E8E7-0E58-F944-24389F72B74C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2E0129C8-2D36-8539-A7C3-5FF9AB5644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346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81557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E109B6-831E-386F-20B5-A917925BFAEF}"/>
              </a:ext>
            </a:extLst>
          </p:cNvPr>
          <p:cNvSpPr/>
          <p:nvPr userDrawn="1"/>
        </p:nvSpPr>
        <p:spPr>
          <a:xfrm>
            <a:off x="681268" y="6055360"/>
            <a:ext cx="1492972" cy="63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5F0E943-F146-5576-A2F9-70A288C07B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8" y="6209142"/>
            <a:ext cx="1492972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42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0099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80206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63" Type="http://schemas.openxmlformats.org/officeDocument/2006/relationships/slideLayout" Target="../slideLayouts/slideLayout82.xml"/><Relationship Id="rId68" Type="http://schemas.openxmlformats.org/officeDocument/2006/relationships/slideLayout" Target="../slideLayouts/slideLayout87.xml"/><Relationship Id="rId84" Type="http://schemas.openxmlformats.org/officeDocument/2006/relationships/slideLayout" Target="../slideLayouts/slideLayout103.xml"/><Relationship Id="rId89" Type="http://schemas.openxmlformats.org/officeDocument/2006/relationships/slideLayout" Target="../slideLayouts/slideLayout108.xml"/><Relationship Id="rId11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35.xml"/><Relationship Id="rId107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72.xml"/><Relationship Id="rId58" Type="http://schemas.openxmlformats.org/officeDocument/2006/relationships/slideLayout" Target="../slideLayouts/slideLayout77.xml"/><Relationship Id="rId74" Type="http://schemas.openxmlformats.org/officeDocument/2006/relationships/slideLayout" Target="../slideLayouts/slideLayout93.xml"/><Relationship Id="rId79" Type="http://schemas.openxmlformats.org/officeDocument/2006/relationships/slideLayout" Target="../slideLayouts/slideLayout98.xml"/><Relationship Id="rId102" Type="http://schemas.openxmlformats.org/officeDocument/2006/relationships/slideLayout" Target="../slideLayouts/slideLayout121.xml"/><Relationship Id="rId123" Type="http://schemas.openxmlformats.org/officeDocument/2006/relationships/slideLayout" Target="../slideLayouts/slideLayout142.xml"/><Relationship Id="rId128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24.xml"/><Relationship Id="rId90" Type="http://schemas.openxmlformats.org/officeDocument/2006/relationships/slideLayout" Target="../slideLayouts/slideLayout109.xml"/><Relationship Id="rId95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83.xml"/><Relationship Id="rId69" Type="http://schemas.openxmlformats.org/officeDocument/2006/relationships/slideLayout" Target="../slideLayouts/slideLayout88.xml"/><Relationship Id="rId113" Type="http://schemas.openxmlformats.org/officeDocument/2006/relationships/slideLayout" Target="../slideLayouts/slideLayout132.xml"/><Relationship Id="rId118" Type="http://schemas.openxmlformats.org/officeDocument/2006/relationships/slideLayout" Target="../slideLayouts/slideLayout137.xml"/><Relationship Id="rId80" Type="http://schemas.openxmlformats.org/officeDocument/2006/relationships/slideLayout" Target="../slideLayouts/slideLayout99.xml"/><Relationship Id="rId85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8.xml"/><Relationship Id="rId103" Type="http://schemas.openxmlformats.org/officeDocument/2006/relationships/slideLayout" Target="../slideLayouts/slideLayout122.xml"/><Relationship Id="rId108" Type="http://schemas.openxmlformats.org/officeDocument/2006/relationships/slideLayout" Target="../slideLayouts/slideLayout127.xml"/><Relationship Id="rId124" Type="http://schemas.openxmlformats.org/officeDocument/2006/relationships/slideLayout" Target="../slideLayouts/slideLayout143.xml"/><Relationship Id="rId129" Type="http://schemas.openxmlformats.org/officeDocument/2006/relationships/slideLayout" Target="../slideLayouts/slideLayout148.xml"/><Relationship Id="rId54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9.xml"/><Relationship Id="rId75" Type="http://schemas.openxmlformats.org/officeDocument/2006/relationships/slideLayout" Target="../slideLayouts/slideLayout94.xml"/><Relationship Id="rId91" Type="http://schemas.openxmlformats.org/officeDocument/2006/relationships/slideLayout" Target="../slideLayouts/slideLayout110.xml"/><Relationship Id="rId9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8.xml"/><Relationship Id="rId114" Type="http://schemas.openxmlformats.org/officeDocument/2006/relationships/slideLayout" Target="../slideLayouts/slideLayout133.xml"/><Relationship Id="rId119" Type="http://schemas.openxmlformats.org/officeDocument/2006/relationships/slideLayout" Target="../slideLayouts/slideLayout138.xml"/><Relationship Id="rId44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9.xml"/><Relationship Id="rId65" Type="http://schemas.openxmlformats.org/officeDocument/2006/relationships/slideLayout" Target="../slideLayouts/slideLayout84.xml"/><Relationship Id="rId81" Type="http://schemas.openxmlformats.org/officeDocument/2006/relationships/slideLayout" Target="../slideLayouts/slideLayout100.xml"/><Relationship Id="rId86" Type="http://schemas.openxmlformats.org/officeDocument/2006/relationships/slideLayout" Target="../slideLayouts/slideLayout105.xml"/><Relationship Id="rId130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8.xml"/><Relationship Id="rId109" Type="http://schemas.openxmlformats.org/officeDocument/2006/relationships/slideLayout" Target="../slideLayouts/slideLayout128.xml"/><Relationship Id="rId34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76" Type="http://schemas.openxmlformats.org/officeDocument/2006/relationships/slideLayout" Target="../slideLayouts/slideLayout95.xml"/><Relationship Id="rId97" Type="http://schemas.openxmlformats.org/officeDocument/2006/relationships/slideLayout" Target="../slideLayouts/slideLayout116.xml"/><Relationship Id="rId104" Type="http://schemas.openxmlformats.org/officeDocument/2006/relationships/slideLayout" Target="../slideLayouts/slideLayout123.xml"/><Relationship Id="rId120" Type="http://schemas.openxmlformats.org/officeDocument/2006/relationships/slideLayout" Target="../slideLayouts/slideLayout139.xml"/><Relationship Id="rId125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26.xml"/><Relationship Id="rId71" Type="http://schemas.openxmlformats.org/officeDocument/2006/relationships/slideLayout" Target="../slideLayouts/slideLayout90.xml"/><Relationship Id="rId9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85.xml"/><Relationship Id="rId87" Type="http://schemas.openxmlformats.org/officeDocument/2006/relationships/slideLayout" Target="../slideLayouts/slideLayout106.xml"/><Relationship Id="rId110" Type="http://schemas.openxmlformats.org/officeDocument/2006/relationships/slideLayout" Target="../slideLayouts/slideLayout129.xml"/><Relationship Id="rId115" Type="http://schemas.openxmlformats.org/officeDocument/2006/relationships/slideLayout" Target="../slideLayouts/slideLayout134.xml"/><Relationship Id="rId131" Type="http://schemas.openxmlformats.org/officeDocument/2006/relationships/theme" Target="../theme/theme2.xml"/><Relationship Id="rId61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96.xml"/><Relationship Id="rId100" Type="http://schemas.openxmlformats.org/officeDocument/2006/relationships/slideLayout" Target="../slideLayouts/slideLayout119.xml"/><Relationship Id="rId105" Type="http://schemas.openxmlformats.org/officeDocument/2006/relationships/slideLayout" Target="../slideLayouts/slideLayout124.xml"/><Relationship Id="rId126" Type="http://schemas.openxmlformats.org/officeDocument/2006/relationships/slideLayout" Target="../slideLayouts/slideLayout145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72" Type="http://schemas.openxmlformats.org/officeDocument/2006/relationships/slideLayout" Target="../slideLayouts/slideLayout91.xml"/><Relationship Id="rId93" Type="http://schemas.openxmlformats.org/officeDocument/2006/relationships/slideLayout" Target="../slideLayouts/slideLayout112.xml"/><Relationship Id="rId98" Type="http://schemas.openxmlformats.org/officeDocument/2006/relationships/slideLayout" Target="../slideLayouts/slideLayout117.xml"/><Relationship Id="rId121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86.xml"/><Relationship Id="rId1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81.xml"/><Relationship Id="rId83" Type="http://schemas.openxmlformats.org/officeDocument/2006/relationships/slideLayout" Target="../slideLayouts/slideLayout102.xml"/><Relationship Id="rId88" Type="http://schemas.openxmlformats.org/officeDocument/2006/relationships/slideLayout" Target="../slideLayouts/slideLayout107.xml"/><Relationship Id="rId111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76.xml"/><Relationship Id="rId106" Type="http://schemas.openxmlformats.org/officeDocument/2006/relationships/slideLayout" Target="../slideLayouts/slideLayout125.xml"/><Relationship Id="rId127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92.xml"/><Relationship Id="rId78" Type="http://schemas.openxmlformats.org/officeDocument/2006/relationships/slideLayout" Target="../slideLayouts/slideLayout97.xml"/><Relationship Id="rId94" Type="http://schemas.openxmlformats.org/officeDocument/2006/relationships/slideLayout" Target="../slideLayouts/slideLayout113.xml"/><Relationship Id="rId99" Type="http://schemas.openxmlformats.org/officeDocument/2006/relationships/slideLayout" Target="../slideLayouts/slideLayout118.xml"/><Relationship Id="rId101" Type="http://schemas.openxmlformats.org/officeDocument/2006/relationships/slideLayout" Target="../slideLayouts/slideLayout120.xml"/><Relationship Id="rId122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0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4" r:id="rId34"/>
    <p:sldLayoutId id="2147483715" r:id="rId35"/>
    <p:sldLayoutId id="2147483716" r:id="rId36"/>
    <p:sldLayoutId id="2147483717" r:id="rId37"/>
    <p:sldLayoutId id="2147483718" r:id="rId38"/>
    <p:sldLayoutId id="2147483719" r:id="rId39"/>
    <p:sldLayoutId id="2147483720" r:id="rId40"/>
    <p:sldLayoutId id="2147483721" r:id="rId41"/>
    <p:sldLayoutId id="2147483722" r:id="rId42"/>
    <p:sldLayoutId id="2147483723" r:id="rId43"/>
    <p:sldLayoutId id="2147483724" r:id="rId44"/>
    <p:sldLayoutId id="2147483725" r:id="rId45"/>
    <p:sldLayoutId id="2147483726" r:id="rId46"/>
    <p:sldLayoutId id="2147483727" r:id="rId47"/>
    <p:sldLayoutId id="2147483728" r:id="rId48"/>
    <p:sldLayoutId id="2147483729" r:id="rId49"/>
    <p:sldLayoutId id="2147483730" r:id="rId50"/>
    <p:sldLayoutId id="2147483731" r:id="rId51"/>
    <p:sldLayoutId id="2147483732" r:id="rId52"/>
    <p:sldLayoutId id="2147483733" r:id="rId53"/>
    <p:sldLayoutId id="2147483734" r:id="rId54"/>
    <p:sldLayoutId id="2147483735" r:id="rId55"/>
    <p:sldLayoutId id="2147483736" r:id="rId56"/>
    <p:sldLayoutId id="2147483737" r:id="rId57"/>
    <p:sldLayoutId id="2147483738" r:id="rId58"/>
    <p:sldLayoutId id="2147483739" r:id="rId59"/>
    <p:sldLayoutId id="2147483740" r:id="rId60"/>
    <p:sldLayoutId id="2147483741" r:id="rId61"/>
    <p:sldLayoutId id="2147483742" r:id="rId62"/>
    <p:sldLayoutId id="2147483743" r:id="rId63"/>
    <p:sldLayoutId id="2147483744" r:id="rId64"/>
    <p:sldLayoutId id="2147483745" r:id="rId65"/>
    <p:sldLayoutId id="2147483746" r:id="rId66"/>
    <p:sldLayoutId id="2147483747" r:id="rId67"/>
    <p:sldLayoutId id="2147483748" r:id="rId68"/>
    <p:sldLayoutId id="2147483749" r:id="rId69"/>
    <p:sldLayoutId id="2147483750" r:id="rId70"/>
    <p:sldLayoutId id="2147483751" r:id="rId71"/>
    <p:sldLayoutId id="2147483752" r:id="rId72"/>
    <p:sldLayoutId id="2147483753" r:id="rId73"/>
    <p:sldLayoutId id="2147483754" r:id="rId74"/>
    <p:sldLayoutId id="2147483755" r:id="rId75"/>
    <p:sldLayoutId id="2147483756" r:id="rId76"/>
    <p:sldLayoutId id="2147483757" r:id="rId77"/>
    <p:sldLayoutId id="2147483758" r:id="rId78"/>
    <p:sldLayoutId id="2147483759" r:id="rId79"/>
    <p:sldLayoutId id="2147483760" r:id="rId80"/>
    <p:sldLayoutId id="2147483761" r:id="rId81"/>
    <p:sldLayoutId id="2147483762" r:id="rId82"/>
    <p:sldLayoutId id="2147483763" r:id="rId83"/>
    <p:sldLayoutId id="2147483764" r:id="rId84"/>
    <p:sldLayoutId id="2147483765" r:id="rId85"/>
    <p:sldLayoutId id="2147483766" r:id="rId86"/>
    <p:sldLayoutId id="2147483767" r:id="rId87"/>
    <p:sldLayoutId id="2147483768" r:id="rId88"/>
    <p:sldLayoutId id="2147483769" r:id="rId89"/>
    <p:sldLayoutId id="2147483770" r:id="rId90"/>
    <p:sldLayoutId id="2147483771" r:id="rId91"/>
    <p:sldLayoutId id="2147483772" r:id="rId92"/>
    <p:sldLayoutId id="2147483773" r:id="rId93"/>
    <p:sldLayoutId id="2147483774" r:id="rId94"/>
    <p:sldLayoutId id="2147483775" r:id="rId95"/>
    <p:sldLayoutId id="2147483776" r:id="rId96"/>
    <p:sldLayoutId id="2147483777" r:id="rId97"/>
    <p:sldLayoutId id="2147483778" r:id="rId98"/>
    <p:sldLayoutId id="2147483779" r:id="rId99"/>
    <p:sldLayoutId id="2147483780" r:id="rId100"/>
    <p:sldLayoutId id="2147483781" r:id="rId101"/>
    <p:sldLayoutId id="2147483782" r:id="rId102"/>
    <p:sldLayoutId id="2147483783" r:id="rId103"/>
    <p:sldLayoutId id="2147483784" r:id="rId104"/>
    <p:sldLayoutId id="2147483785" r:id="rId105"/>
    <p:sldLayoutId id="2147483786" r:id="rId106"/>
    <p:sldLayoutId id="2147483787" r:id="rId107"/>
    <p:sldLayoutId id="2147483788" r:id="rId108"/>
    <p:sldLayoutId id="2147483789" r:id="rId109"/>
    <p:sldLayoutId id="2147483790" r:id="rId110"/>
    <p:sldLayoutId id="2147483791" r:id="rId111"/>
    <p:sldLayoutId id="2147483792" r:id="rId112"/>
    <p:sldLayoutId id="2147483793" r:id="rId113"/>
    <p:sldLayoutId id="2147483794" r:id="rId114"/>
    <p:sldLayoutId id="2147483795" r:id="rId115"/>
    <p:sldLayoutId id="2147483796" r:id="rId116"/>
    <p:sldLayoutId id="2147483797" r:id="rId117"/>
    <p:sldLayoutId id="2147483798" r:id="rId118"/>
    <p:sldLayoutId id="2147483799" r:id="rId119"/>
    <p:sldLayoutId id="2147483800" r:id="rId120"/>
    <p:sldLayoutId id="2147483801" r:id="rId121"/>
    <p:sldLayoutId id="2147483802" r:id="rId122"/>
    <p:sldLayoutId id="2147483803" r:id="rId123"/>
    <p:sldLayoutId id="2147483804" r:id="rId124"/>
    <p:sldLayoutId id="2147483805" r:id="rId125"/>
    <p:sldLayoutId id="2147483806" r:id="rId126"/>
    <p:sldLayoutId id="2147483807" r:id="rId127"/>
    <p:sldLayoutId id="2147483808" r:id="rId128"/>
    <p:sldLayoutId id="2147483809" r:id="rId129"/>
    <p:sldLayoutId id="2147483810" r:id="rId1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hyperlink" Target="https://www.thebluediamondgallery.com/handwriting/p/poll.html" TargetMode="External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9.svg"/><Relationship Id="rId11" Type="http://schemas.openxmlformats.org/officeDocument/2006/relationships/image" Target="../media/image23.jpe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10" Type="http://schemas.openxmlformats.org/officeDocument/2006/relationships/image" Target="../media/image103.svg"/><Relationship Id="rId4" Type="http://schemas.openxmlformats.org/officeDocument/2006/relationships/image" Target="../media/image97.svg"/><Relationship Id="rId9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10" Type="http://schemas.openxmlformats.org/officeDocument/2006/relationships/image" Target="../media/image111.svg"/><Relationship Id="rId4" Type="http://schemas.openxmlformats.org/officeDocument/2006/relationships/image" Target="../media/image105.svg"/><Relationship Id="rId9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7" Type="http://schemas.openxmlformats.org/officeDocument/2006/relationships/image" Target="../media/image50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png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sv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10" Type="http://schemas.openxmlformats.org/officeDocument/2006/relationships/image" Target="../media/image123.svg"/><Relationship Id="rId4" Type="http://schemas.openxmlformats.org/officeDocument/2006/relationships/image" Target="../media/image117.svg"/><Relationship Id="rId9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10" Type="http://schemas.openxmlformats.org/officeDocument/2006/relationships/image" Target="../media/image131.svg"/><Relationship Id="rId4" Type="http://schemas.openxmlformats.org/officeDocument/2006/relationships/image" Target="../media/image125.svg"/><Relationship Id="rId9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dolcoe.safalapps.com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olcoe.safalapps.com/" TargetMode="External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hyperlink" Target="http://idreflections.blogspot.mx/2015/04/micro-learning-as-workplace-learning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s://www.thebluediamondgallery.com/handwriting/p/poll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hyperlink" Target="https://www.thebluediamondgallery.com/handwriting/p/poll.html" TargetMode="External"/><Relationship Id="rId4" Type="http://schemas.openxmlformats.org/officeDocument/2006/relationships/image" Target="../media/image50.sv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18" Type="http://schemas.openxmlformats.org/officeDocument/2006/relationships/image" Target="../media/image70.png"/><Relationship Id="rId3" Type="http://schemas.openxmlformats.org/officeDocument/2006/relationships/image" Target="../media/image55.jpeg"/><Relationship Id="rId21" Type="http://schemas.openxmlformats.org/officeDocument/2006/relationships/image" Target="../media/image73.pn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23" Type="http://schemas.openxmlformats.org/officeDocument/2006/relationships/image" Target="../media/image75.svg"/><Relationship Id="rId10" Type="http://schemas.openxmlformats.org/officeDocument/2006/relationships/image" Target="../media/image62.png"/><Relationship Id="rId19" Type="http://schemas.openxmlformats.org/officeDocument/2006/relationships/image" Target="../media/image71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Relationship Id="rId22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DFC8-DA88-8647-B93B-D9D2C0F6D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5698"/>
            <a:ext cx="9144000" cy="2118049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Aligning Workforce and Registered Apprenticeship: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Key Components for Success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238ED-6027-E1EC-389B-CA97F24586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CWA Workcon 2025</a:t>
            </a:r>
          </a:p>
          <a:p>
            <a:r>
              <a:rPr lang="en-US"/>
              <a:t>Wednesday, April 30</a:t>
            </a:r>
            <a:r>
              <a:rPr lang="en-US" baseline="30000"/>
              <a:t>th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77A87-47B9-8981-503A-D36C2FF08194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497936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97120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Apprenticeship Stakeholders</a:t>
            </a:r>
          </a:p>
        </p:txBody>
      </p:sp>
      <p:grpSp>
        <p:nvGrpSpPr>
          <p:cNvPr id="41" name="Group 40" descr="Sponsor - An organization that agrees to operate an apprenticeship program and in whose anme the program is registered">
            <a:extLst>
              <a:ext uri="{FF2B5EF4-FFF2-40B4-BE49-F238E27FC236}">
                <a16:creationId xmlns:a16="http://schemas.microsoft.com/office/drawing/2014/main" id="{2F041300-7EA0-D941-D9DC-A9107D42873A}"/>
              </a:ext>
            </a:extLst>
          </p:cNvPr>
          <p:cNvGrpSpPr/>
          <p:nvPr/>
        </p:nvGrpSpPr>
        <p:grpSpPr>
          <a:xfrm>
            <a:off x="682983" y="1825230"/>
            <a:ext cx="2566278" cy="3002993"/>
            <a:chOff x="721083" y="2277052"/>
            <a:chExt cx="2566278" cy="3002993"/>
          </a:xfrm>
        </p:grpSpPr>
        <p:sp>
          <p:nvSpPr>
            <p:cNvPr id="42" name="pole tekstowe 13">
              <a:extLst>
                <a:ext uri="{FF2B5EF4-FFF2-40B4-BE49-F238E27FC236}">
                  <a16:creationId xmlns:a16="http://schemas.microsoft.com/office/drawing/2014/main" id="{5CCE895B-0B18-CC98-1D96-DB4D7FDCF51D}"/>
                </a:ext>
              </a:extLst>
            </p:cNvPr>
            <p:cNvSpPr txBox="1"/>
            <p:nvPr userDrawn="1"/>
          </p:nvSpPr>
          <p:spPr>
            <a:xfrm>
              <a:off x="1083017" y="3946449"/>
              <a:ext cx="18424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Sponsor</a:t>
              </a:r>
              <a:endPara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pole tekstowe 13">
              <a:extLst>
                <a:ext uri="{FF2B5EF4-FFF2-40B4-BE49-F238E27FC236}">
                  <a16:creationId xmlns:a16="http://schemas.microsoft.com/office/drawing/2014/main" id="{665217CC-CA62-172D-5E0B-4617D1633E58}"/>
                </a:ext>
              </a:extLst>
            </p:cNvPr>
            <p:cNvSpPr txBox="1"/>
            <p:nvPr userDrawn="1"/>
          </p:nvSpPr>
          <p:spPr>
            <a:xfrm>
              <a:off x="721083" y="4325938"/>
              <a:ext cx="25662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An organization that agrees to operate an apprenticeship program and in whose name the program is registered.</a:t>
              </a:r>
              <a:endPara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DF7148E-1D80-ED4F-67D6-4ABAC3DF4832}"/>
                </a:ext>
              </a:extLst>
            </p:cNvPr>
            <p:cNvGrpSpPr/>
            <p:nvPr/>
          </p:nvGrpSpPr>
          <p:grpSpPr>
            <a:xfrm>
              <a:off x="1326945" y="2277052"/>
              <a:ext cx="1371600" cy="1371600"/>
              <a:chOff x="1326945" y="2277052"/>
              <a:chExt cx="1371600" cy="1371600"/>
            </a:xfrm>
          </p:grpSpPr>
          <p:sp>
            <p:nvSpPr>
              <p:cNvPr id="45" name="AutoShape 23">
                <a:extLst>
                  <a:ext uri="{FF2B5EF4-FFF2-40B4-BE49-F238E27FC236}">
                    <a16:creationId xmlns:a16="http://schemas.microsoft.com/office/drawing/2014/main" id="{841649DF-1921-C9D8-4F3B-A09705A46034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1742077" y="2648934"/>
                <a:ext cx="541337" cy="41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6" name="Grupa 65">
                <a:extLst>
                  <a:ext uri="{FF2B5EF4-FFF2-40B4-BE49-F238E27FC236}">
                    <a16:creationId xmlns:a16="http://schemas.microsoft.com/office/drawing/2014/main" id="{D8B60393-BC09-A682-F377-58E09B5D2997}"/>
                  </a:ext>
                </a:extLst>
              </p:cNvPr>
              <p:cNvGrpSpPr/>
              <p:nvPr userDrawn="1"/>
            </p:nvGrpSpPr>
            <p:grpSpPr>
              <a:xfrm>
                <a:off x="1742077" y="2648934"/>
                <a:ext cx="541337" cy="412750"/>
                <a:chOff x="906463" y="3402013"/>
                <a:chExt cx="541337" cy="412750"/>
              </a:xfrm>
            </p:grpSpPr>
            <p:sp>
              <p:nvSpPr>
                <p:cNvPr id="49" name="Freeform 25">
                  <a:extLst>
                    <a:ext uri="{FF2B5EF4-FFF2-40B4-BE49-F238E27FC236}">
                      <a16:creationId xmlns:a16="http://schemas.microsoft.com/office/drawing/2014/main" id="{B7DCC6A6-10F0-687A-455A-F10F417F081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013" y="3402013"/>
                  <a:ext cx="376237" cy="412750"/>
                </a:xfrm>
                <a:custGeom>
                  <a:avLst/>
                  <a:gdLst>
                    <a:gd name="T0" fmla="*/ 1523 w 1656"/>
                    <a:gd name="T1" fmla="*/ 1474 h 1814"/>
                    <a:gd name="T2" fmla="*/ 1409 w 1656"/>
                    <a:gd name="T3" fmla="*/ 1100 h 1814"/>
                    <a:gd name="T4" fmla="*/ 1409 w 1656"/>
                    <a:gd name="T5" fmla="*/ 721 h 1814"/>
                    <a:gd name="T6" fmla="*/ 1238 w 1656"/>
                    <a:gd name="T7" fmla="*/ 309 h 1814"/>
                    <a:gd name="T8" fmla="*/ 896 w 1656"/>
                    <a:gd name="T9" fmla="*/ 144 h 1814"/>
                    <a:gd name="T10" fmla="*/ 896 w 1656"/>
                    <a:gd name="T11" fmla="*/ 0 h 1814"/>
                    <a:gd name="T12" fmla="*/ 756 w 1656"/>
                    <a:gd name="T13" fmla="*/ 0 h 1814"/>
                    <a:gd name="T14" fmla="*/ 756 w 1656"/>
                    <a:gd name="T15" fmla="*/ 144 h 1814"/>
                    <a:gd name="T16" fmla="*/ 247 w 1656"/>
                    <a:gd name="T17" fmla="*/ 727 h 1814"/>
                    <a:gd name="T18" fmla="*/ 247 w 1656"/>
                    <a:gd name="T19" fmla="*/ 1100 h 1814"/>
                    <a:gd name="T20" fmla="*/ 133 w 1656"/>
                    <a:gd name="T21" fmla="*/ 1474 h 1814"/>
                    <a:gd name="T22" fmla="*/ 0 w 1656"/>
                    <a:gd name="T23" fmla="*/ 1674 h 1814"/>
                    <a:gd name="T24" fmla="*/ 631 w 1656"/>
                    <a:gd name="T25" fmla="*/ 1674 h 1814"/>
                    <a:gd name="T26" fmla="*/ 828 w 1656"/>
                    <a:gd name="T27" fmla="*/ 1814 h 1814"/>
                    <a:gd name="T28" fmla="*/ 1025 w 1656"/>
                    <a:gd name="T29" fmla="*/ 1674 h 1814"/>
                    <a:gd name="T30" fmla="*/ 1656 w 1656"/>
                    <a:gd name="T31" fmla="*/ 1674 h 1814"/>
                    <a:gd name="T32" fmla="*/ 1523 w 1656"/>
                    <a:gd name="T33" fmla="*/ 1474 h 1814"/>
                    <a:gd name="T34" fmla="*/ 260 w 1656"/>
                    <a:gd name="T35" fmla="*/ 1535 h 1814"/>
                    <a:gd name="T36" fmla="*/ 386 w 1656"/>
                    <a:gd name="T37" fmla="*/ 1100 h 1814"/>
                    <a:gd name="T38" fmla="*/ 386 w 1656"/>
                    <a:gd name="T39" fmla="*/ 727 h 1814"/>
                    <a:gd name="T40" fmla="*/ 826 w 1656"/>
                    <a:gd name="T41" fmla="*/ 279 h 1814"/>
                    <a:gd name="T42" fmla="*/ 828 w 1656"/>
                    <a:gd name="T43" fmla="*/ 279 h 1814"/>
                    <a:gd name="T44" fmla="*/ 1140 w 1656"/>
                    <a:gd name="T45" fmla="*/ 408 h 1814"/>
                    <a:gd name="T46" fmla="*/ 1270 w 1656"/>
                    <a:gd name="T47" fmla="*/ 721 h 1814"/>
                    <a:gd name="T48" fmla="*/ 1270 w 1656"/>
                    <a:gd name="T49" fmla="*/ 1100 h 1814"/>
                    <a:gd name="T50" fmla="*/ 1396 w 1656"/>
                    <a:gd name="T51" fmla="*/ 1535 h 1814"/>
                    <a:gd name="T52" fmla="*/ 260 w 1656"/>
                    <a:gd name="T53" fmla="*/ 1535 h 18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656" h="1814">
                      <a:moveTo>
                        <a:pt x="1523" y="1474"/>
                      </a:moveTo>
                      <a:cubicBezTo>
                        <a:pt x="1448" y="1363"/>
                        <a:pt x="1409" y="1234"/>
                        <a:pt x="1409" y="1100"/>
                      </a:cubicBezTo>
                      <a:cubicBezTo>
                        <a:pt x="1409" y="721"/>
                        <a:pt x="1409" y="721"/>
                        <a:pt x="1409" y="721"/>
                      </a:cubicBezTo>
                      <a:cubicBezTo>
                        <a:pt x="1409" y="565"/>
                        <a:pt x="1349" y="419"/>
                        <a:pt x="1238" y="309"/>
                      </a:cubicBezTo>
                      <a:cubicBezTo>
                        <a:pt x="1145" y="216"/>
                        <a:pt x="1025" y="159"/>
                        <a:pt x="896" y="144"/>
                      </a:cubicBezTo>
                      <a:cubicBezTo>
                        <a:pt x="896" y="0"/>
                        <a:pt x="896" y="0"/>
                        <a:pt x="896" y="0"/>
                      </a:cubicBezTo>
                      <a:cubicBezTo>
                        <a:pt x="756" y="0"/>
                        <a:pt x="756" y="0"/>
                        <a:pt x="756" y="0"/>
                      </a:cubicBezTo>
                      <a:cubicBezTo>
                        <a:pt x="756" y="144"/>
                        <a:pt x="756" y="144"/>
                        <a:pt x="756" y="144"/>
                      </a:cubicBezTo>
                      <a:cubicBezTo>
                        <a:pt x="470" y="180"/>
                        <a:pt x="247" y="428"/>
                        <a:pt x="247" y="727"/>
                      </a:cubicBezTo>
                      <a:cubicBezTo>
                        <a:pt x="247" y="1100"/>
                        <a:pt x="247" y="1100"/>
                        <a:pt x="247" y="1100"/>
                      </a:cubicBezTo>
                      <a:cubicBezTo>
                        <a:pt x="247" y="1234"/>
                        <a:pt x="208" y="1363"/>
                        <a:pt x="133" y="1474"/>
                      </a:cubicBezTo>
                      <a:cubicBezTo>
                        <a:pt x="0" y="1674"/>
                        <a:pt x="0" y="1674"/>
                        <a:pt x="0" y="1674"/>
                      </a:cubicBezTo>
                      <a:cubicBezTo>
                        <a:pt x="631" y="1674"/>
                        <a:pt x="631" y="1674"/>
                        <a:pt x="631" y="1674"/>
                      </a:cubicBezTo>
                      <a:cubicBezTo>
                        <a:pt x="660" y="1756"/>
                        <a:pt x="737" y="1814"/>
                        <a:pt x="828" y="1814"/>
                      </a:cubicBezTo>
                      <a:cubicBezTo>
                        <a:pt x="919" y="1814"/>
                        <a:pt x="996" y="1756"/>
                        <a:pt x="1025" y="1674"/>
                      </a:cubicBezTo>
                      <a:cubicBezTo>
                        <a:pt x="1656" y="1674"/>
                        <a:pt x="1656" y="1674"/>
                        <a:pt x="1656" y="1674"/>
                      </a:cubicBezTo>
                      <a:lnTo>
                        <a:pt x="1523" y="1474"/>
                      </a:lnTo>
                      <a:close/>
                      <a:moveTo>
                        <a:pt x="260" y="1535"/>
                      </a:moveTo>
                      <a:cubicBezTo>
                        <a:pt x="343" y="1405"/>
                        <a:pt x="386" y="1255"/>
                        <a:pt x="386" y="1100"/>
                      </a:cubicBezTo>
                      <a:cubicBezTo>
                        <a:pt x="386" y="727"/>
                        <a:pt x="386" y="727"/>
                        <a:pt x="386" y="727"/>
                      </a:cubicBezTo>
                      <a:cubicBezTo>
                        <a:pt x="386" y="481"/>
                        <a:pt x="584" y="280"/>
                        <a:pt x="826" y="279"/>
                      </a:cubicBezTo>
                      <a:cubicBezTo>
                        <a:pt x="827" y="279"/>
                        <a:pt x="827" y="279"/>
                        <a:pt x="828" y="279"/>
                      </a:cubicBezTo>
                      <a:cubicBezTo>
                        <a:pt x="946" y="279"/>
                        <a:pt x="1056" y="325"/>
                        <a:pt x="1140" y="408"/>
                      </a:cubicBezTo>
                      <a:cubicBezTo>
                        <a:pt x="1224" y="492"/>
                        <a:pt x="1270" y="603"/>
                        <a:pt x="1270" y="721"/>
                      </a:cubicBezTo>
                      <a:cubicBezTo>
                        <a:pt x="1270" y="1100"/>
                        <a:pt x="1270" y="1100"/>
                        <a:pt x="1270" y="1100"/>
                      </a:cubicBezTo>
                      <a:cubicBezTo>
                        <a:pt x="1270" y="1255"/>
                        <a:pt x="1313" y="1405"/>
                        <a:pt x="1396" y="1535"/>
                      </a:cubicBezTo>
                      <a:lnTo>
                        <a:pt x="260" y="153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26">
                  <a:extLst>
                    <a:ext uri="{FF2B5EF4-FFF2-40B4-BE49-F238E27FC236}">
                      <a16:creationId xmlns:a16="http://schemas.microsoft.com/office/drawing/2014/main" id="{3AB72E2D-4D7D-5904-D2F9-8F89385B95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9538" y="3500438"/>
                  <a:ext cx="68262" cy="214313"/>
                </a:xfrm>
                <a:custGeom>
                  <a:avLst/>
                  <a:gdLst>
                    <a:gd name="T0" fmla="*/ 99 w 297"/>
                    <a:gd name="T1" fmla="*/ 0 h 946"/>
                    <a:gd name="T2" fmla="*/ 0 w 297"/>
                    <a:gd name="T3" fmla="*/ 99 h 946"/>
                    <a:gd name="T4" fmla="*/ 157 w 297"/>
                    <a:gd name="T5" fmla="*/ 477 h 946"/>
                    <a:gd name="T6" fmla="*/ 6 w 297"/>
                    <a:gd name="T7" fmla="*/ 849 h 946"/>
                    <a:gd name="T8" fmla="*/ 106 w 297"/>
                    <a:gd name="T9" fmla="*/ 946 h 946"/>
                    <a:gd name="T10" fmla="*/ 297 w 297"/>
                    <a:gd name="T11" fmla="*/ 477 h 946"/>
                    <a:gd name="T12" fmla="*/ 99 w 297"/>
                    <a:gd name="T13" fmla="*/ 0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101" y="200"/>
                        <a:pt x="157" y="334"/>
                        <a:pt x="157" y="477"/>
                      </a:cubicBezTo>
                      <a:cubicBezTo>
                        <a:pt x="157" y="617"/>
                        <a:pt x="103" y="749"/>
                        <a:pt x="6" y="849"/>
                      </a:cubicBezTo>
                      <a:cubicBezTo>
                        <a:pt x="106" y="946"/>
                        <a:pt x="106" y="946"/>
                        <a:pt x="106" y="946"/>
                      </a:cubicBezTo>
                      <a:cubicBezTo>
                        <a:pt x="229" y="820"/>
                        <a:pt x="297" y="653"/>
                        <a:pt x="297" y="477"/>
                      </a:cubicBezTo>
                      <a:cubicBezTo>
                        <a:pt x="297" y="297"/>
                        <a:pt x="226" y="128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27">
                  <a:extLst>
                    <a:ext uri="{FF2B5EF4-FFF2-40B4-BE49-F238E27FC236}">
                      <a16:creationId xmlns:a16="http://schemas.microsoft.com/office/drawing/2014/main" id="{14617390-051E-847A-318E-E3D2F3A19A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5088" y="3544888"/>
                  <a:ext cx="49212" cy="125413"/>
                </a:xfrm>
                <a:custGeom>
                  <a:avLst/>
                  <a:gdLst>
                    <a:gd name="T0" fmla="*/ 99 w 215"/>
                    <a:gd name="T1" fmla="*/ 0 h 556"/>
                    <a:gd name="T2" fmla="*/ 0 w 215"/>
                    <a:gd name="T3" fmla="*/ 99 h 556"/>
                    <a:gd name="T4" fmla="*/ 75 w 215"/>
                    <a:gd name="T5" fmla="*/ 280 h 556"/>
                    <a:gd name="T6" fmla="*/ 2 w 215"/>
                    <a:gd name="T7" fmla="*/ 459 h 556"/>
                    <a:gd name="T8" fmla="*/ 102 w 215"/>
                    <a:gd name="T9" fmla="*/ 556 h 556"/>
                    <a:gd name="T10" fmla="*/ 215 w 215"/>
                    <a:gd name="T11" fmla="*/ 280 h 556"/>
                    <a:gd name="T12" fmla="*/ 99 w 215"/>
                    <a:gd name="T13" fmla="*/ 0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48" y="147"/>
                        <a:pt x="75" y="212"/>
                        <a:pt x="75" y="280"/>
                      </a:cubicBezTo>
                      <a:cubicBezTo>
                        <a:pt x="75" y="347"/>
                        <a:pt x="49" y="411"/>
                        <a:pt x="2" y="459"/>
                      </a:cubicBezTo>
                      <a:cubicBezTo>
                        <a:pt x="102" y="556"/>
                        <a:pt x="102" y="556"/>
                        <a:pt x="102" y="556"/>
                      </a:cubicBezTo>
                      <a:cubicBezTo>
                        <a:pt x="175" y="482"/>
                        <a:pt x="215" y="384"/>
                        <a:pt x="215" y="280"/>
                      </a:cubicBezTo>
                      <a:cubicBezTo>
                        <a:pt x="215" y="174"/>
                        <a:pt x="173" y="75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28">
                  <a:extLst>
                    <a:ext uri="{FF2B5EF4-FFF2-40B4-BE49-F238E27FC236}">
                      <a16:creationId xmlns:a16="http://schemas.microsoft.com/office/drawing/2014/main" id="{4924EA15-8AE1-4577-9B78-D3F08CB062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463" y="3500438"/>
                  <a:ext cx="66675" cy="214313"/>
                </a:xfrm>
                <a:custGeom>
                  <a:avLst/>
                  <a:gdLst>
                    <a:gd name="T0" fmla="*/ 297 w 297"/>
                    <a:gd name="T1" fmla="*/ 99 h 946"/>
                    <a:gd name="T2" fmla="*/ 198 w 297"/>
                    <a:gd name="T3" fmla="*/ 0 h 946"/>
                    <a:gd name="T4" fmla="*/ 0 w 297"/>
                    <a:gd name="T5" fmla="*/ 477 h 946"/>
                    <a:gd name="T6" fmla="*/ 191 w 297"/>
                    <a:gd name="T7" fmla="*/ 946 h 946"/>
                    <a:gd name="T8" fmla="*/ 291 w 297"/>
                    <a:gd name="T9" fmla="*/ 849 h 946"/>
                    <a:gd name="T10" fmla="*/ 140 w 297"/>
                    <a:gd name="T11" fmla="*/ 477 h 946"/>
                    <a:gd name="T12" fmla="*/ 297 w 297"/>
                    <a:gd name="T13" fmla="*/ 99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297" y="99"/>
                      </a:moveTo>
                      <a:cubicBezTo>
                        <a:pt x="198" y="0"/>
                        <a:pt x="198" y="0"/>
                        <a:pt x="198" y="0"/>
                      </a:cubicBezTo>
                      <a:cubicBezTo>
                        <a:pt x="71" y="128"/>
                        <a:pt x="0" y="297"/>
                        <a:pt x="0" y="477"/>
                      </a:cubicBezTo>
                      <a:cubicBezTo>
                        <a:pt x="0" y="653"/>
                        <a:pt x="68" y="820"/>
                        <a:pt x="191" y="946"/>
                      </a:cubicBezTo>
                      <a:cubicBezTo>
                        <a:pt x="291" y="849"/>
                        <a:pt x="291" y="849"/>
                        <a:pt x="291" y="849"/>
                      </a:cubicBezTo>
                      <a:cubicBezTo>
                        <a:pt x="194" y="749"/>
                        <a:pt x="140" y="617"/>
                        <a:pt x="140" y="477"/>
                      </a:cubicBezTo>
                      <a:cubicBezTo>
                        <a:pt x="140" y="334"/>
                        <a:pt x="196" y="200"/>
                        <a:pt x="297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29">
                  <a:extLst>
                    <a:ext uri="{FF2B5EF4-FFF2-40B4-BE49-F238E27FC236}">
                      <a16:creationId xmlns:a16="http://schemas.microsoft.com/office/drawing/2014/main" id="{9BEAA313-5701-B923-7A93-E7975AFE72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9963" y="3544888"/>
                  <a:ext cx="49212" cy="125413"/>
                </a:xfrm>
                <a:custGeom>
                  <a:avLst/>
                  <a:gdLst>
                    <a:gd name="T0" fmla="*/ 215 w 215"/>
                    <a:gd name="T1" fmla="*/ 99 h 556"/>
                    <a:gd name="T2" fmla="*/ 116 w 215"/>
                    <a:gd name="T3" fmla="*/ 0 h 556"/>
                    <a:gd name="T4" fmla="*/ 0 w 215"/>
                    <a:gd name="T5" fmla="*/ 280 h 556"/>
                    <a:gd name="T6" fmla="*/ 113 w 215"/>
                    <a:gd name="T7" fmla="*/ 556 h 556"/>
                    <a:gd name="T8" fmla="*/ 213 w 215"/>
                    <a:gd name="T9" fmla="*/ 459 h 556"/>
                    <a:gd name="T10" fmla="*/ 140 w 215"/>
                    <a:gd name="T11" fmla="*/ 280 h 556"/>
                    <a:gd name="T12" fmla="*/ 215 w 215"/>
                    <a:gd name="T13" fmla="*/ 99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215" y="99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42" y="75"/>
                        <a:pt x="0" y="174"/>
                        <a:pt x="0" y="280"/>
                      </a:cubicBezTo>
                      <a:cubicBezTo>
                        <a:pt x="0" y="384"/>
                        <a:pt x="41" y="482"/>
                        <a:pt x="113" y="556"/>
                      </a:cubicBezTo>
                      <a:cubicBezTo>
                        <a:pt x="213" y="459"/>
                        <a:pt x="213" y="459"/>
                        <a:pt x="213" y="459"/>
                      </a:cubicBezTo>
                      <a:cubicBezTo>
                        <a:pt x="166" y="411"/>
                        <a:pt x="140" y="347"/>
                        <a:pt x="140" y="280"/>
                      </a:cubicBezTo>
                      <a:cubicBezTo>
                        <a:pt x="140" y="212"/>
                        <a:pt x="167" y="147"/>
                        <a:pt x="215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52BC0B8-3A6A-7151-9E7A-2A452C5734E2}"/>
                  </a:ext>
                </a:extLst>
              </p:cNvPr>
              <p:cNvSpPr/>
              <p:nvPr userDrawn="1"/>
            </p:nvSpPr>
            <p:spPr>
              <a:xfrm>
                <a:off x="1326945" y="2277052"/>
                <a:ext cx="1371600" cy="1371600"/>
              </a:xfrm>
              <a:prstGeom prst="ellipse">
                <a:avLst/>
              </a:prstGeom>
              <a:noFill/>
              <a:ln w="12700">
                <a:solidFill>
                  <a:srgbClr val="09271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pic>
            <p:nvPicPr>
              <p:cNvPr id="48" name="Graphic 47" descr="Remote work with solid fill">
                <a:extLst>
                  <a:ext uri="{FF2B5EF4-FFF2-40B4-BE49-F238E27FC236}">
                    <a16:creationId xmlns:a16="http://schemas.microsoft.com/office/drawing/2014/main" id="{1ADE72C7-59AC-434E-9F3D-8464FDFE2A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44917" y="2420143"/>
                <a:ext cx="1135656" cy="1135656"/>
              </a:xfrm>
              <a:prstGeom prst="rect">
                <a:avLst/>
              </a:prstGeom>
            </p:spPr>
          </p:pic>
        </p:grpSp>
      </p:grpSp>
      <p:grpSp>
        <p:nvGrpSpPr>
          <p:cNvPr id="15" name="Group 14" descr="RI Provider - Entity that provides instruction to apprentices in the designated occupation's core knowledge, skills, and abilities">
            <a:extLst>
              <a:ext uri="{FF2B5EF4-FFF2-40B4-BE49-F238E27FC236}">
                <a16:creationId xmlns:a16="http://schemas.microsoft.com/office/drawing/2014/main" id="{B7473DC0-E77B-0508-78DB-1ABBDAC6A3B6}"/>
              </a:ext>
            </a:extLst>
          </p:cNvPr>
          <p:cNvGrpSpPr/>
          <p:nvPr/>
        </p:nvGrpSpPr>
        <p:grpSpPr>
          <a:xfrm>
            <a:off x="3510759" y="1868759"/>
            <a:ext cx="2737648" cy="2949070"/>
            <a:chOff x="3401206" y="2320581"/>
            <a:chExt cx="2737648" cy="2949070"/>
          </a:xfrm>
        </p:grpSpPr>
        <p:sp>
          <p:nvSpPr>
            <p:cNvPr id="16" name="pole tekstowe 13">
              <a:extLst>
                <a:ext uri="{FF2B5EF4-FFF2-40B4-BE49-F238E27FC236}">
                  <a16:creationId xmlns:a16="http://schemas.microsoft.com/office/drawing/2014/main" id="{842FF195-6F8E-B13B-DE04-2C6E4D8D366C}"/>
                </a:ext>
              </a:extLst>
            </p:cNvPr>
            <p:cNvSpPr txBox="1"/>
            <p:nvPr userDrawn="1"/>
          </p:nvSpPr>
          <p:spPr>
            <a:xfrm>
              <a:off x="3486891" y="3936055"/>
              <a:ext cx="2566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RI Provider</a:t>
              </a:r>
              <a:endPara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pole tekstowe 13">
              <a:extLst>
                <a:ext uri="{FF2B5EF4-FFF2-40B4-BE49-F238E27FC236}">
                  <a16:creationId xmlns:a16="http://schemas.microsoft.com/office/drawing/2014/main" id="{E02B4B32-5441-CDE8-F50D-67D7DA39316D}"/>
                </a:ext>
              </a:extLst>
            </p:cNvPr>
            <p:cNvSpPr txBox="1"/>
            <p:nvPr userDrawn="1"/>
          </p:nvSpPr>
          <p:spPr>
            <a:xfrm>
              <a:off x="3401206" y="4315544"/>
              <a:ext cx="27376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 Entity that provides instruction to apprentices in the designated occupation’s core knowledge, skills, and abilities.</a:t>
              </a:r>
              <a:endPara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DCE1B72-1D8E-0411-3E20-F611E27EFC04}"/>
                </a:ext>
              </a:extLst>
            </p:cNvPr>
            <p:cNvGrpSpPr/>
            <p:nvPr/>
          </p:nvGrpSpPr>
          <p:grpSpPr>
            <a:xfrm>
              <a:off x="4084230" y="2320581"/>
              <a:ext cx="1371600" cy="1371600"/>
              <a:chOff x="4084230" y="2320581"/>
              <a:chExt cx="1371600" cy="1371600"/>
            </a:xfrm>
          </p:grpSpPr>
          <p:sp>
            <p:nvSpPr>
              <p:cNvPr id="19" name="AutoShape 23">
                <a:extLst>
                  <a:ext uri="{FF2B5EF4-FFF2-40B4-BE49-F238E27FC236}">
                    <a16:creationId xmlns:a16="http://schemas.microsoft.com/office/drawing/2014/main" id="{6C689264-1662-B252-6EEE-B76D8D6B7266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4432532" y="2692463"/>
                <a:ext cx="541337" cy="41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0" name="Grupa 65">
                <a:extLst>
                  <a:ext uri="{FF2B5EF4-FFF2-40B4-BE49-F238E27FC236}">
                    <a16:creationId xmlns:a16="http://schemas.microsoft.com/office/drawing/2014/main" id="{48AC3427-FFAD-1237-58B3-03F7AAD0928C}"/>
                  </a:ext>
                </a:extLst>
              </p:cNvPr>
              <p:cNvGrpSpPr/>
              <p:nvPr userDrawn="1"/>
            </p:nvGrpSpPr>
            <p:grpSpPr>
              <a:xfrm>
                <a:off x="4432532" y="2692463"/>
                <a:ext cx="541337" cy="412750"/>
                <a:chOff x="906463" y="3402013"/>
                <a:chExt cx="541337" cy="412750"/>
              </a:xfrm>
            </p:grpSpPr>
            <p:sp>
              <p:nvSpPr>
                <p:cNvPr id="23" name="Freeform 25">
                  <a:extLst>
                    <a:ext uri="{FF2B5EF4-FFF2-40B4-BE49-F238E27FC236}">
                      <a16:creationId xmlns:a16="http://schemas.microsoft.com/office/drawing/2014/main" id="{AFE8800F-3606-4C3C-D74C-3081B8CD9D8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013" y="3402013"/>
                  <a:ext cx="376237" cy="412750"/>
                </a:xfrm>
                <a:custGeom>
                  <a:avLst/>
                  <a:gdLst>
                    <a:gd name="T0" fmla="*/ 1523 w 1656"/>
                    <a:gd name="T1" fmla="*/ 1474 h 1814"/>
                    <a:gd name="T2" fmla="*/ 1409 w 1656"/>
                    <a:gd name="T3" fmla="*/ 1100 h 1814"/>
                    <a:gd name="T4" fmla="*/ 1409 w 1656"/>
                    <a:gd name="T5" fmla="*/ 721 h 1814"/>
                    <a:gd name="T6" fmla="*/ 1238 w 1656"/>
                    <a:gd name="T7" fmla="*/ 309 h 1814"/>
                    <a:gd name="T8" fmla="*/ 896 w 1656"/>
                    <a:gd name="T9" fmla="*/ 144 h 1814"/>
                    <a:gd name="T10" fmla="*/ 896 w 1656"/>
                    <a:gd name="T11" fmla="*/ 0 h 1814"/>
                    <a:gd name="T12" fmla="*/ 756 w 1656"/>
                    <a:gd name="T13" fmla="*/ 0 h 1814"/>
                    <a:gd name="T14" fmla="*/ 756 w 1656"/>
                    <a:gd name="T15" fmla="*/ 144 h 1814"/>
                    <a:gd name="T16" fmla="*/ 247 w 1656"/>
                    <a:gd name="T17" fmla="*/ 727 h 1814"/>
                    <a:gd name="T18" fmla="*/ 247 w 1656"/>
                    <a:gd name="T19" fmla="*/ 1100 h 1814"/>
                    <a:gd name="T20" fmla="*/ 133 w 1656"/>
                    <a:gd name="T21" fmla="*/ 1474 h 1814"/>
                    <a:gd name="T22" fmla="*/ 0 w 1656"/>
                    <a:gd name="T23" fmla="*/ 1674 h 1814"/>
                    <a:gd name="T24" fmla="*/ 631 w 1656"/>
                    <a:gd name="T25" fmla="*/ 1674 h 1814"/>
                    <a:gd name="T26" fmla="*/ 828 w 1656"/>
                    <a:gd name="T27" fmla="*/ 1814 h 1814"/>
                    <a:gd name="T28" fmla="*/ 1025 w 1656"/>
                    <a:gd name="T29" fmla="*/ 1674 h 1814"/>
                    <a:gd name="T30" fmla="*/ 1656 w 1656"/>
                    <a:gd name="T31" fmla="*/ 1674 h 1814"/>
                    <a:gd name="T32" fmla="*/ 1523 w 1656"/>
                    <a:gd name="T33" fmla="*/ 1474 h 1814"/>
                    <a:gd name="T34" fmla="*/ 260 w 1656"/>
                    <a:gd name="T35" fmla="*/ 1535 h 1814"/>
                    <a:gd name="T36" fmla="*/ 386 w 1656"/>
                    <a:gd name="T37" fmla="*/ 1100 h 1814"/>
                    <a:gd name="T38" fmla="*/ 386 w 1656"/>
                    <a:gd name="T39" fmla="*/ 727 h 1814"/>
                    <a:gd name="T40" fmla="*/ 826 w 1656"/>
                    <a:gd name="T41" fmla="*/ 279 h 1814"/>
                    <a:gd name="T42" fmla="*/ 828 w 1656"/>
                    <a:gd name="T43" fmla="*/ 279 h 1814"/>
                    <a:gd name="T44" fmla="*/ 1140 w 1656"/>
                    <a:gd name="T45" fmla="*/ 408 h 1814"/>
                    <a:gd name="T46" fmla="*/ 1270 w 1656"/>
                    <a:gd name="T47" fmla="*/ 721 h 1814"/>
                    <a:gd name="T48" fmla="*/ 1270 w 1656"/>
                    <a:gd name="T49" fmla="*/ 1100 h 1814"/>
                    <a:gd name="T50" fmla="*/ 1396 w 1656"/>
                    <a:gd name="T51" fmla="*/ 1535 h 1814"/>
                    <a:gd name="T52" fmla="*/ 260 w 1656"/>
                    <a:gd name="T53" fmla="*/ 1535 h 18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656" h="1814">
                      <a:moveTo>
                        <a:pt x="1523" y="1474"/>
                      </a:moveTo>
                      <a:cubicBezTo>
                        <a:pt x="1448" y="1363"/>
                        <a:pt x="1409" y="1234"/>
                        <a:pt x="1409" y="1100"/>
                      </a:cubicBezTo>
                      <a:cubicBezTo>
                        <a:pt x="1409" y="721"/>
                        <a:pt x="1409" y="721"/>
                        <a:pt x="1409" y="721"/>
                      </a:cubicBezTo>
                      <a:cubicBezTo>
                        <a:pt x="1409" y="565"/>
                        <a:pt x="1349" y="419"/>
                        <a:pt x="1238" y="309"/>
                      </a:cubicBezTo>
                      <a:cubicBezTo>
                        <a:pt x="1145" y="216"/>
                        <a:pt x="1025" y="159"/>
                        <a:pt x="896" y="144"/>
                      </a:cubicBezTo>
                      <a:cubicBezTo>
                        <a:pt x="896" y="0"/>
                        <a:pt x="896" y="0"/>
                        <a:pt x="896" y="0"/>
                      </a:cubicBezTo>
                      <a:cubicBezTo>
                        <a:pt x="756" y="0"/>
                        <a:pt x="756" y="0"/>
                        <a:pt x="756" y="0"/>
                      </a:cubicBezTo>
                      <a:cubicBezTo>
                        <a:pt x="756" y="144"/>
                        <a:pt x="756" y="144"/>
                        <a:pt x="756" y="144"/>
                      </a:cubicBezTo>
                      <a:cubicBezTo>
                        <a:pt x="470" y="180"/>
                        <a:pt x="247" y="428"/>
                        <a:pt x="247" y="727"/>
                      </a:cubicBezTo>
                      <a:cubicBezTo>
                        <a:pt x="247" y="1100"/>
                        <a:pt x="247" y="1100"/>
                        <a:pt x="247" y="1100"/>
                      </a:cubicBezTo>
                      <a:cubicBezTo>
                        <a:pt x="247" y="1234"/>
                        <a:pt x="208" y="1363"/>
                        <a:pt x="133" y="1474"/>
                      </a:cubicBezTo>
                      <a:cubicBezTo>
                        <a:pt x="0" y="1674"/>
                        <a:pt x="0" y="1674"/>
                        <a:pt x="0" y="1674"/>
                      </a:cubicBezTo>
                      <a:cubicBezTo>
                        <a:pt x="631" y="1674"/>
                        <a:pt x="631" y="1674"/>
                        <a:pt x="631" y="1674"/>
                      </a:cubicBezTo>
                      <a:cubicBezTo>
                        <a:pt x="660" y="1756"/>
                        <a:pt x="737" y="1814"/>
                        <a:pt x="828" y="1814"/>
                      </a:cubicBezTo>
                      <a:cubicBezTo>
                        <a:pt x="919" y="1814"/>
                        <a:pt x="996" y="1756"/>
                        <a:pt x="1025" y="1674"/>
                      </a:cubicBezTo>
                      <a:cubicBezTo>
                        <a:pt x="1656" y="1674"/>
                        <a:pt x="1656" y="1674"/>
                        <a:pt x="1656" y="1674"/>
                      </a:cubicBezTo>
                      <a:lnTo>
                        <a:pt x="1523" y="1474"/>
                      </a:lnTo>
                      <a:close/>
                      <a:moveTo>
                        <a:pt x="260" y="1535"/>
                      </a:moveTo>
                      <a:cubicBezTo>
                        <a:pt x="343" y="1405"/>
                        <a:pt x="386" y="1255"/>
                        <a:pt x="386" y="1100"/>
                      </a:cubicBezTo>
                      <a:cubicBezTo>
                        <a:pt x="386" y="727"/>
                        <a:pt x="386" y="727"/>
                        <a:pt x="386" y="727"/>
                      </a:cubicBezTo>
                      <a:cubicBezTo>
                        <a:pt x="386" y="481"/>
                        <a:pt x="584" y="280"/>
                        <a:pt x="826" y="279"/>
                      </a:cubicBezTo>
                      <a:cubicBezTo>
                        <a:pt x="827" y="279"/>
                        <a:pt x="827" y="279"/>
                        <a:pt x="828" y="279"/>
                      </a:cubicBezTo>
                      <a:cubicBezTo>
                        <a:pt x="946" y="279"/>
                        <a:pt x="1056" y="325"/>
                        <a:pt x="1140" y="408"/>
                      </a:cubicBezTo>
                      <a:cubicBezTo>
                        <a:pt x="1224" y="492"/>
                        <a:pt x="1270" y="603"/>
                        <a:pt x="1270" y="721"/>
                      </a:cubicBezTo>
                      <a:cubicBezTo>
                        <a:pt x="1270" y="1100"/>
                        <a:pt x="1270" y="1100"/>
                        <a:pt x="1270" y="1100"/>
                      </a:cubicBezTo>
                      <a:cubicBezTo>
                        <a:pt x="1270" y="1255"/>
                        <a:pt x="1313" y="1405"/>
                        <a:pt x="1396" y="1535"/>
                      </a:cubicBezTo>
                      <a:lnTo>
                        <a:pt x="260" y="153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26">
                  <a:extLst>
                    <a:ext uri="{FF2B5EF4-FFF2-40B4-BE49-F238E27FC236}">
                      <a16:creationId xmlns:a16="http://schemas.microsoft.com/office/drawing/2014/main" id="{0009A472-688A-FD9D-CE7D-761C65CA57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9538" y="3500438"/>
                  <a:ext cx="68262" cy="214313"/>
                </a:xfrm>
                <a:custGeom>
                  <a:avLst/>
                  <a:gdLst>
                    <a:gd name="T0" fmla="*/ 99 w 297"/>
                    <a:gd name="T1" fmla="*/ 0 h 946"/>
                    <a:gd name="T2" fmla="*/ 0 w 297"/>
                    <a:gd name="T3" fmla="*/ 99 h 946"/>
                    <a:gd name="T4" fmla="*/ 157 w 297"/>
                    <a:gd name="T5" fmla="*/ 477 h 946"/>
                    <a:gd name="T6" fmla="*/ 6 w 297"/>
                    <a:gd name="T7" fmla="*/ 849 h 946"/>
                    <a:gd name="T8" fmla="*/ 106 w 297"/>
                    <a:gd name="T9" fmla="*/ 946 h 946"/>
                    <a:gd name="T10" fmla="*/ 297 w 297"/>
                    <a:gd name="T11" fmla="*/ 477 h 946"/>
                    <a:gd name="T12" fmla="*/ 99 w 297"/>
                    <a:gd name="T13" fmla="*/ 0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101" y="200"/>
                        <a:pt x="157" y="334"/>
                        <a:pt x="157" y="477"/>
                      </a:cubicBezTo>
                      <a:cubicBezTo>
                        <a:pt x="157" y="617"/>
                        <a:pt x="103" y="749"/>
                        <a:pt x="6" y="849"/>
                      </a:cubicBezTo>
                      <a:cubicBezTo>
                        <a:pt x="106" y="946"/>
                        <a:pt x="106" y="946"/>
                        <a:pt x="106" y="946"/>
                      </a:cubicBezTo>
                      <a:cubicBezTo>
                        <a:pt x="229" y="820"/>
                        <a:pt x="297" y="653"/>
                        <a:pt x="297" y="477"/>
                      </a:cubicBezTo>
                      <a:cubicBezTo>
                        <a:pt x="297" y="297"/>
                        <a:pt x="226" y="128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27">
                  <a:extLst>
                    <a:ext uri="{FF2B5EF4-FFF2-40B4-BE49-F238E27FC236}">
                      <a16:creationId xmlns:a16="http://schemas.microsoft.com/office/drawing/2014/main" id="{5B0CC119-DF6D-EF6D-E82A-0325166D9A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5088" y="3544888"/>
                  <a:ext cx="49212" cy="125413"/>
                </a:xfrm>
                <a:custGeom>
                  <a:avLst/>
                  <a:gdLst>
                    <a:gd name="T0" fmla="*/ 99 w 215"/>
                    <a:gd name="T1" fmla="*/ 0 h 556"/>
                    <a:gd name="T2" fmla="*/ 0 w 215"/>
                    <a:gd name="T3" fmla="*/ 99 h 556"/>
                    <a:gd name="T4" fmla="*/ 75 w 215"/>
                    <a:gd name="T5" fmla="*/ 280 h 556"/>
                    <a:gd name="T6" fmla="*/ 2 w 215"/>
                    <a:gd name="T7" fmla="*/ 459 h 556"/>
                    <a:gd name="T8" fmla="*/ 102 w 215"/>
                    <a:gd name="T9" fmla="*/ 556 h 556"/>
                    <a:gd name="T10" fmla="*/ 215 w 215"/>
                    <a:gd name="T11" fmla="*/ 280 h 556"/>
                    <a:gd name="T12" fmla="*/ 99 w 215"/>
                    <a:gd name="T13" fmla="*/ 0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48" y="147"/>
                        <a:pt x="75" y="212"/>
                        <a:pt x="75" y="280"/>
                      </a:cubicBezTo>
                      <a:cubicBezTo>
                        <a:pt x="75" y="347"/>
                        <a:pt x="49" y="411"/>
                        <a:pt x="2" y="459"/>
                      </a:cubicBezTo>
                      <a:cubicBezTo>
                        <a:pt x="102" y="556"/>
                        <a:pt x="102" y="556"/>
                        <a:pt x="102" y="556"/>
                      </a:cubicBezTo>
                      <a:cubicBezTo>
                        <a:pt x="175" y="482"/>
                        <a:pt x="215" y="384"/>
                        <a:pt x="215" y="280"/>
                      </a:cubicBezTo>
                      <a:cubicBezTo>
                        <a:pt x="215" y="174"/>
                        <a:pt x="173" y="75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28">
                  <a:extLst>
                    <a:ext uri="{FF2B5EF4-FFF2-40B4-BE49-F238E27FC236}">
                      <a16:creationId xmlns:a16="http://schemas.microsoft.com/office/drawing/2014/main" id="{993088E0-4A68-BEB4-03FD-768AD2CCEA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463" y="3500438"/>
                  <a:ext cx="66675" cy="214313"/>
                </a:xfrm>
                <a:custGeom>
                  <a:avLst/>
                  <a:gdLst>
                    <a:gd name="T0" fmla="*/ 297 w 297"/>
                    <a:gd name="T1" fmla="*/ 99 h 946"/>
                    <a:gd name="T2" fmla="*/ 198 w 297"/>
                    <a:gd name="T3" fmla="*/ 0 h 946"/>
                    <a:gd name="T4" fmla="*/ 0 w 297"/>
                    <a:gd name="T5" fmla="*/ 477 h 946"/>
                    <a:gd name="T6" fmla="*/ 191 w 297"/>
                    <a:gd name="T7" fmla="*/ 946 h 946"/>
                    <a:gd name="T8" fmla="*/ 291 w 297"/>
                    <a:gd name="T9" fmla="*/ 849 h 946"/>
                    <a:gd name="T10" fmla="*/ 140 w 297"/>
                    <a:gd name="T11" fmla="*/ 477 h 946"/>
                    <a:gd name="T12" fmla="*/ 297 w 297"/>
                    <a:gd name="T13" fmla="*/ 99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297" y="99"/>
                      </a:moveTo>
                      <a:cubicBezTo>
                        <a:pt x="198" y="0"/>
                        <a:pt x="198" y="0"/>
                        <a:pt x="198" y="0"/>
                      </a:cubicBezTo>
                      <a:cubicBezTo>
                        <a:pt x="71" y="128"/>
                        <a:pt x="0" y="297"/>
                        <a:pt x="0" y="477"/>
                      </a:cubicBezTo>
                      <a:cubicBezTo>
                        <a:pt x="0" y="653"/>
                        <a:pt x="68" y="820"/>
                        <a:pt x="191" y="946"/>
                      </a:cubicBezTo>
                      <a:cubicBezTo>
                        <a:pt x="291" y="849"/>
                        <a:pt x="291" y="849"/>
                        <a:pt x="291" y="849"/>
                      </a:cubicBezTo>
                      <a:cubicBezTo>
                        <a:pt x="194" y="749"/>
                        <a:pt x="140" y="617"/>
                        <a:pt x="140" y="477"/>
                      </a:cubicBezTo>
                      <a:cubicBezTo>
                        <a:pt x="140" y="334"/>
                        <a:pt x="196" y="200"/>
                        <a:pt x="297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9">
                  <a:extLst>
                    <a:ext uri="{FF2B5EF4-FFF2-40B4-BE49-F238E27FC236}">
                      <a16:creationId xmlns:a16="http://schemas.microsoft.com/office/drawing/2014/main" id="{9EC842EA-C13F-C0C4-A7A5-FD6AF8166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9963" y="3544888"/>
                  <a:ext cx="49212" cy="125413"/>
                </a:xfrm>
                <a:custGeom>
                  <a:avLst/>
                  <a:gdLst>
                    <a:gd name="T0" fmla="*/ 215 w 215"/>
                    <a:gd name="T1" fmla="*/ 99 h 556"/>
                    <a:gd name="T2" fmla="*/ 116 w 215"/>
                    <a:gd name="T3" fmla="*/ 0 h 556"/>
                    <a:gd name="T4" fmla="*/ 0 w 215"/>
                    <a:gd name="T5" fmla="*/ 280 h 556"/>
                    <a:gd name="T6" fmla="*/ 113 w 215"/>
                    <a:gd name="T7" fmla="*/ 556 h 556"/>
                    <a:gd name="T8" fmla="*/ 213 w 215"/>
                    <a:gd name="T9" fmla="*/ 459 h 556"/>
                    <a:gd name="T10" fmla="*/ 140 w 215"/>
                    <a:gd name="T11" fmla="*/ 280 h 556"/>
                    <a:gd name="T12" fmla="*/ 215 w 215"/>
                    <a:gd name="T13" fmla="*/ 99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215" y="99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42" y="75"/>
                        <a:pt x="0" y="174"/>
                        <a:pt x="0" y="280"/>
                      </a:cubicBezTo>
                      <a:cubicBezTo>
                        <a:pt x="0" y="384"/>
                        <a:pt x="41" y="482"/>
                        <a:pt x="113" y="556"/>
                      </a:cubicBezTo>
                      <a:cubicBezTo>
                        <a:pt x="213" y="459"/>
                        <a:pt x="213" y="459"/>
                        <a:pt x="213" y="459"/>
                      </a:cubicBezTo>
                      <a:cubicBezTo>
                        <a:pt x="166" y="411"/>
                        <a:pt x="140" y="347"/>
                        <a:pt x="140" y="280"/>
                      </a:cubicBezTo>
                      <a:cubicBezTo>
                        <a:pt x="140" y="212"/>
                        <a:pt x="167" y="147"/>
                        <a:pt x="215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CC42DBF-457A-6F72-C64C-56219AF129CA}"/>
                  </a:ext>
                </a:extLst>
              </p:cNvPr>
              <p:cNvSpPr/>
              <p:nvPr userDrawn="1"/>
            </p:nvSpPr>
            <p:spPr>
              <a:xfrm>
                <a:off x="4084230" y="2320581"/>
                <a:ext cx="1371600" cy="1371600"/>
              </a:xfrm>
              <a:prstGeom prst="ellipse">
                <a:avLst/>
              </a:prstGeom>
              <a:noFill/>
              <a:ln w="12700">
                <a:solidFill>
                  <a:srgbClr val="09271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pic>
            <p:nvPicPr>
              <p:cNvPr id="22" name="Graphic 21" descr="Customer review with solid fill">
                <a:extLst>
                  <a:ext uri="{FF2B5EF4-FFF2-40B4-BE49-F238E27FC236}">
                    <a16:creationId xmlns:a16="http://schemas.microsoft.com/office/drawing/2014/main" id="{31D6CE36-5BD8-EAAD-FB5D-48241B345F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12830" y="2535682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28" name="Group 27" descr="Employer - Hires and provides paid on-the-job (OJL) learning for apprentices under supervision of a designated mentor who is a skilled professional in that occupation&quot;">
            <a:extLst>
              <a:ext uri="{FF2B5EF4-FFF2-40B4-BE49-F238E27FC236}">
                <a16:creationId xmlns:a16="http://schemas.microsoft.com/office/drawing/2014/main" id="{1C3990CF-7716-0DD3-DB90-18BA8E1B6E02}"/>
              </a:ext>
            </a:extLst>
          </p:cNvPr>
          <p:cNvGrpSpPr/>
          <p:nvPr/>
        </p:nvGrpSpPr>
        <p:grpSpPr>
          <a:xfrm>
            <a:off x="6501382" y="1855260"/>
            <a:ext cx="2470139" cy="3608900"/>
            <a:chOff x="6387608" y="2307082"/>
            <a:chExt cx="2470139" cy="3608900"/>
          </a:xfrm>
        </p:grpSpPr>
        <p:sp>
          <p:nvSpPr>
            <p:cNvPr id="29" name="pole tekstowe 13">
              <a:extLst>
                <a:ext uri="{FF2B5EF4-FFF2-40B4-BE49-F238E27FC236}">
                  <a16:creationId xmlns:a16="http://schemas.microsoft.com/office/drawing/2014/main" id="{5B9E675D-175E-C843-3727-A6BD4EA7FB82}"/>
                </a:ext>
              </a:extLst>
            </p:cNvPr>
            <p:cNvSpPr txBox="1"/>
            <p:nvPr userDrawn="1"/>
          </p:nvSpPr>
          <p:spPr>
            <a:xfrm>
              <a:off x="6865386" y="3936055"/>
              <a:ext cx="14749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Employer</a:t>
              </a:r>
              <a:endPara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pole tekstowe 13">
              <a:extLst>
                <a:ext uri="{FF2B5EF4-FFF2-40B4-BE49-F238E27FC236}">
                  <a16:creationId xmlns:a16="http://schemas.microsoft.com/office/drawing/2014/main" id="{883DA908-4764-B673-82B4-3166992C7512}"/>
                </a:ext>
              </a:extLst>
            </p:cNvPr>
            <p:cNvSpPr txBox="1"/>
            <p:nvPr userDrawn="1"/>
          </p:nvSpPr>
          <p:spPr>
            <a:xfrm>
              <a:off x="6387608" y="4315544"/>
              <a:ext cx="2470139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 Hires and provides paid on-the-job learning (OJL) for apprentices under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supervision of a designated mentor who is a skilled professional in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that occupation.</a:t>
              </a:r>
              <a:endPara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B010BA7-7C74-C6EA-CA9E-65829C64262D}"/>
                </a:ext>
              </a:extLst>
            </p:cNvPr>
            <p:cNvGrpSpPr/>
            <p:nvPr/>
          </p:nvGrpSpPr>
          <p:grpSpPr>
            <a:xfrm>
              <a:off x="6844895" y="2307082"/>
              <a:ext cx="1371600" cy="1371600"/>
              <a:chOff x="6844895" y="2307082"/>
              <a:chExt cx="1371600" cy="1371600"/>
            </a:xfrm>
          </p:grpSpPr>
          <p:sp>
            <p:nvSpPr>
              <p:cNvPr id="32" name="AutoShape 23">
                <a:extLst>
                  <a:ext uri="{FF2B5EF4-FFF2-40B4-BE49-F238E27FC236}">
                    <a16:creationId xmlns:a16="http://schemas.microsoft.com/office/drawing/2014/main" id="{B401F03D-4E9C-A626-CDA6-BDCA5A0E9E2A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7405168" y="2650109"/>
                <a:ext cx="541337" cy="41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3" name="Grupa 65">
                <a:extLst>
                  <a:ext uri="{FF2B5EF4-FFF2-40B4-BE49-F238E27FC236}">
                    <a16:creationId xmlns:a16="http://schemas.microsoft.com/office/drawing/2014/main" id="{932F7304-8353-898B-C175-18A322E86456}"/>
                  </a:ext>
                </a:extLst>
              </p:cNvPr>
              <p:cNvGrpSpPr/>
              <p:nvPr userDrawn="1"/>
            </p:nvGrpSpPr>
            <p:grpSpPr>
              <a:xfrm>
                <a:off x="7405168" y="2650109"/>
                <a:ext cx="541337" cy="412750"/>
                <a:chOff x="906463" y="3402013"/>
                <a:chExt cx="541337" cy="412750"/>
              </a:xfrm>
            </p:grpSpPr>
            <p:sp>
              <p:nvSpPr>
                <p:cNvPr id="36" name="Freeform 25">
                  <a:extLst>
                    <a:ext uri="{FF2B5EF4-FFF2-40B4-BE49-F238E27FC236}">
                      <a16:creationId xmlns:a16="http://schemas.microsoft.com/office/drawing/2014/main" id="{9C85A5A4-D579-34E5-57D5-7C9B8AB9A7D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013" y="3402013"/>
                  <a:ext cx="376237" cy="412750"/>
                </a:xfrm>
                <a:custGeom>
                  <a:avLst/>
                  <a:gdLst>
                    <a:gd name="T0" fmla="*/ 1523 w 1656"/>
                    <a:gd name="T1" fmla="*/ 1474 h 1814"/>
                    <a:gd name="T2" fmla="*/ 1409 w 1656"/>
                    <a:gd name="T3" fmla="*/ 1100 h 1814"/>
                    <a:gd name="T4" fmla="*/ 1409 w 1656"/>
                    <a:gd name="T5" fmla="*/ 721 h 1814"/>
                    <a:gd name="T6" fmla="*/ 1238 w 1656"/>
                    <a:gd name="T7" fmla="*/ 309 h 1814"/>
                    <a:gd name="T8" fmla="*/ 896 w 1656"/>
                    <a:gd name="T9" fmla="*/ 144 h 1814"/>
                    <a:gd name="T10" fmla="*/ 896 w 1656"/>
                    <a:gd name="T11" fmla="*/ 0 h 1814"/>
                    <a:gd name="T12" fmla="*/ 756 w 1656"/>
                    <a:gd name="T13" fmla="*/ 0 h 1814"/>
                    <a:gd name="T14" fmla="*/ 756 w 1656"/>
                    <a:gd name="T15" fmla="*/ 144 h 1814"/>
                    <a:gd name="T16" fmla="*/ 247 w 1656"/>
                    <a:gd name="T17" fmla="*/ 727 h 1814"/>
                    <a:gd name="T18" fmla="*/ 247 w 1656"/>
                    <a:gd name="T19" fmla="*/ 1100 h 1814"/>
                    <a:gd name="T20" fmla="*/ 133 w 1656"/>
                    <a:gd name="T21" fmla="*/ 1474 h 1814"/>
                    <a:gd name="T22" fmla="*/ 0 w 1656"/>
                    <a:gd name="T23" fmla="*/ 1674 h 1814"/>
                    <a:gd name="T24" fmla="*/ 631 w 1656"/>
                    <a:gd name="T25" fmla="*/ 1674 h 1814"/>
                    <a:gd name="T26" fmla="*/ 828 w 1656"/>
                    <a:gd name="T27" fmla="*/ 1814 h 1814"/>
                    <a:gd name="T28" fmla="*/ 1025 w 1656"/>
                    <a:gd name="T29" fmla="*/ 1674 h 1814"/>
                    <a:gd name="T30" fmla="*/ 1656 w 1656"/>
                    <a:gd name="T31" fmla="*/ 1674 h 1814"/>
                    <a:gd name="T32" fmla="*/ 1523 w 1656"/>
                    <a:gd name="T33" fmla="*/ 1474 h 1814"/>
                    <a:gd name="T34" fmla="*/ 260 w 1656"/>
                    <a:gd name="T35" fmla="*/ 1535 h 1814"/>
                    <a:gd name="T36" fmla="*/ 386 w 1656"/>
                    <a:gd name="T37" fmla="*/ 1100 h 1814"/>
                    <a:gd name="T38" fmla="*/ 386 w 1656"/>
                    <a:gd name="T39" fmla="*/ 727 h 1814"/>
                    <a:gd name="T40" fmla="*/ 826 w 1656"/>
                    <a:gd name="T41" fmla="*/ 279 h 1814"/>
                    <a:gd name="T42" fmla="*/ 828 w 1656"/>
                    <a:gd name="T43" fmla="*/ 279 h 1814"/>
                    <a:gd name="T44" fmla="*/ 1140 w 1656"/>
                    <a:gd name="T45" fmla="*/ 408 h 1814"/>
                    <a:gd name="T46" fmla="*/ 1270 w 1656"/>
                    <a:gd name="T47" fmla="*/ 721 h 1814"/>
                    <a:gd name="T48" fmla="*/ 1270 w 1656"/>
                    <a:gd name="T49" fmla="*/ 1100 h 1814"/>
                    <a:gd name="T50" fmla="*/ 1396 w 1656"/>
                    <a:gd name="T51" fmla="*/ 1535 h 1814"/>
                    <a:gd name="T52" fmla="*/ 260 w 1656"/>
                    <a:gd name="T53" fmla="*/ 1535 h 18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656" h="1814">
                      <a:moveTo>
                        <a:pt x="1523" y="1474"/>
                      </a:moveTo>
                      <a:cubicBezTo>
                        <a:pt x="1448" y="1363"/>
                        <a:pt x="1409" y="1234"/>
                        <a:pt x="1409" y="1100"/>
                      </a:cubicBezTo>
                      <a:cubicBezTo>
                        <a:pt x="1409" y="721"/>
                        <a:pt x="1409" y="721"/>
                        <a:pt x="1409" y="721"/>
                      </a:cubicBezTo>
                      <a:cubicBezTo>
                        <a:pt x="1409" y="565"/>
                        <a:pt x="1349" y="419"/>
                        <a:pt x="1238" y="309"/>
                      </a:cubicBezTo>
                      <a:cubicBezTo>
                        <a:pt x="1145" y="216"/>
                        <a:pt x="1025" y="159"/>
                        <a:pt x="896" y="144"/>
                      </a:cubicBezTo>
                      <a:cubicBezTo>
                        <a:pt x="896" y="0"/>
                        <a:pt x="896" y="0"/>
                        <a:pt x="896" y="0"/>
                      </a:cubicBezTo>
                      <a:cubicBezTo>
                        <a:pt x="756" y="0"/>
                        <a:pt x="756" y="0"/>
                        <a:pt x="756" y="0"/>
                      </a:cubicBezTo>
                      <a:cubicBezTo>
                        <a:pt x="756" y="144"/>
                        <a:pt x="756" y="144"/>
                        <a:pt x="756" y="144"/>
                      </a:cubicBezTo>
                      <a:cubicBezTo>
                        <a:pt x="470" y="180"/>
                        <a:pt x="247" y="428"/>
                        <a:pt x="247" y="727"/>
                      </a:cubicBezTo>
                      <a:cubicBezTo>
                        <a:pt x="247" y="1100"/>
                        <a:pt x="247" y="1100"/>
                        <a:pt x="247" y="1100"/>
                      </a:cubicBezTo>
                      <a:cubicBezTo>
                        <a:pt x="247" y="1234"/>
                        <a:pt x="208" y="1363"/>
                        <a:pt x="133" y="1474"/>
                      </a:cubicBezTo>
                      <a:cubicBezTo>
                        <a:pt x="0" y="1674"/>
                        <a:pt x="0" y="1674"/>
                        <a:pt x="0" y="1674"/>
                      </a:cubicBezTo>
                      <a:cubicBezTo>
                        <a:pt x="631" y="1674"/>
                        <a:pt x="631" y="1674"/>
                        <a:pt x="631" y="1674"/>
                      </a:cubicBezTo>
                      <a:cubicBezTo>
                        <a:pt x="660" y="1756"/>
                        <a:pt x="737" y="1814"/>
                        <a:pt x="828" y="1814"/>
                      </a:cubicBezTo>
                      <a:cubicBezTo>
                        <a:pt x="919" y="1814"/>
                        <a:pt x="996" y="1756"/>
                        <a:pt x="1025" y="1674"/>
                      </a:cubicBezTo>
                      <a:cubicBezTo>
                        <a:pt x="1656" y="1674"/>
                        <a:pt x="1656" y="1674"/>
                        <a:pt x="1656" y="1674"/>
                      </a:cubicBezTo>
                      <a:lnTo>
                        <a:pt x="1523" y="1474"/>
                      </a:lnTo>
                      <a:close/>
                      <a:moveTo>
                        <a:pt x="260" y="1535"/>
                      </a:moveTo>
                      <a:cubicBezTo>
                        <a:pt x="343" y="1405"/>
                        <a:pt x="386" y="1255"/>
                        <a:pt x="386" y="1100"/>
                      </a:cubicBezTo>
                      <a:cubicBezTo>
                        <a:pt x="386" y="727"/>
                        <a:pt x="386" y="727"/>
                        <a:pt x="386" y="727"/>
                      </a:cubicBezTo>
                      <a:cubicBezTo>
                        <a:pt x="386" y="481"/>
                        <a:pt x="584" y="280"/>
                        <a:pt x="826" y="279"/>
                      </a:cubicBezTo>
                      <a:cubicBezTo>
                        <a:pt x="827" y="279"/>
                        <a:pt x="827" y="279"/>
                        <a:pt x="828" y="279"/>
                      </a:cubicBezTo>
                      <a:cubicBezTo>
                        <a:pt x="946" y="279"/>
                        <a:pt x="1056" y="325"/>
                        <a:pt x="1140" y="408"/>
                      </a:cubicBezTo>
                      <a:cubicBezTo>
                        <a:pt x="1224" y="492"/>
                        <a:pt x="1270" y="603"/>
                        <a:pt x="1270" y="721"/>
                      </a:cubicBezTo>
                      <a:cubicBezTo>
                        <a:pt x="1270" y="1100"/>
                        <a:pt x="1270" y="1100"/>
                        <a:pt x="1270" y="1100"/>
                      </a:cubicBezTo>
                      <a:cubicBezTo>
                        <a:pt x="1270" y="1255"/>
                        <a:pt x="1313" y="1405"/>
                        <a:pt x="1396" y="1535"/>
                      </a:cubicBezTo>
                      <a:lnTo>
                        <a:pt x="260" y="153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26">
                  <a:extLst>
                    <a:ext uri="{FF2B5EF4-FFF2-40B4-BE49-F238E27FC236}">
                      <a16:creationId xmlns:a16="http://schemas.microsoft.com/office/drawing/2014/main" id="{DE0E9D51-F717-87DB-5DF9-FD8D996D7F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9538" y="3500438"/>
                  <a:ext cx="68262" cy="214313"/>
                </a:xfrm>
                <a:custGeom>
                  <a:avLst/>
                  <a:gdLst>
                    <a:gd name="T0" fmla="*/ 99 w 297"/>
                    <a:gd name="T1" fmla="*/ 0 h 946"/>
                    <a:gd name="T2" fmla="*/ 0 w 297"/>
                    <a:gd name="T3" fmla="*/ 99 h 946"/>
                    <a:gd name="T4" fmla="*/ 157 w 297"/>
                    <a:gd name="T5" fmla="*/ 477 h 946"/>
                    <a:gd name="T6" fmla="*/ 6 w 297"/>
                    <a:gd name="T7" fmla="*/ 849 h 946"/>
                    <a:gd name="T8" fmla="*/ 106 w 297"/>
                    <a:gd name="T9" fmla="*/ 946 h 946"/>
                    <a:gd name="T10" fmla="*/ 297 w 297"/>
                    <a:gd name="T11" fmla="*/ 477 h 946"/>
                    <a:gd name="T12" fmla="*/ 99 w 297"/>
                    <a:gd name="T13" fmla="*/ 0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101" y="200"/>
                        <a:pt x="157" y="334"/>
                        <a:pt x="157" y="477"/>
                      </a:cubicBezTo>
                      <a:cubicBezTo>
                        <a:pt x="157" y="617"/>
                        <a:pt x="103" y="749"/>
                        <a:pt x="6" y="849"/>
                      </a:cubicBezTo>
                      <a:cubicBezTo>
                        <a:pt x="106" y="946"/>
                        <a:pt x="106" y="946"/>
                        <a:pt x="106" y="946"/>
                      </a:cubicBezTo>
                      <a:cubicBezTo>
                        <a:pt x="229" y="820"/>
                        <a:pt x="297" y="653"/>
                        <a:pt x="297" y="477"/>
                      </a:cubicBezTo>
                      <a:cubicBezTo>
                        <a:pt x="297" y="297"/>
                        <a:pt x="226" y="128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27">
                  <a:extLst>
                    <a:ext uri="{FF2B5EF4-FFF2-40B4-BE49-F238E27FC236}">
                      <a16:creationId xmlns:a16="http://schemas.microsoft.com/office/drawing/2014/main" id="{BE7150D5-711F-7316-35F0-F14237AC35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5088" y="3544888"/>
                  <a:ext cx="49212" cy="125413"/>
                </a:xfrm>
                <a:custGeom>
                  <a:avLst/>
                  <a:gdLst>
                    <a:gd name="T0" fmla="*/ 99 w 215"/>
                    <a:gd name="T1" fmla="*/ 0 h 556"/>
                    <a:gd name="T2" fmla="*/ 0 w 215"/>
                    <a:gd name="T3" fmla="*/ 99 h 556"/>
                    <a:gd name="T4" fmla="*/ 75 w 215"/>
                    <a:gd name="T5" fmla="*/ 280 h 556"/>
                    <a:gd name="T6" fmla="*/ 2 w 215"/>
                    <a:gd name="T7" fmla="*/ 459 h 556"/>
                    <a:gd name="T8" fmla="*/ 102 w 215"/>
                    <a:gd name="T9" fmla="*/ 556 h 556"/>
                    <a:gd name="T10" fmla="*/ 215 w 215"/>
                    <a:gd name="T11" fmla="*/ 280 h 556"/>
                    <a:gd name="T12" fmla="*/ 99 w 215"/>
                    <a:gd name="T13" fmla="*/ 0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48" y="147"/>
                        <a:pt x="75" y="212"/>
                        <a:pt x="75" y="280"/>
                      </a:cubicBezTo>
                      <a:cubicBezTo>
                        <a:pt x="75" y="347"/>
                        <a:pt x="49" y="411"/>
                        <a:pt x="2" y="459"/>
                      </a:cubicBezTo>
                      <a:cubicBezTo>
                        <a:pt x="102" y="556"/>
                        <a:pt x="102" y="556"/>
                        <a:pt x="102" y="556"/>
                      </a:cubicBezTo>
                      <a:cubicBezTo>
                        <a:pt x="175" y="482"/>
                        <a:pt x="215" y="384"/>
                        <a:pt x="215" y="280"/>
                      </a:cubicBezTo>
                      <a:cubicBezTo>
                        <a:pt x="215" y="174"/>
                        <a:pt x="173" y="75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28">
                  <a:extLst>
                    <a:ext uri="{FF2B5EF4-FFF2-40B4-BE49-F238E27FC236}">
                      <a16:creationId xmlns:a16="http://schemas.microsoft.com/office/drawing/2014/main" id="{46D075F8-DD04-042C-9FD2-882ADEC343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463" y="3500438"/>
                  <a:ext cx="66675" cy="214313"/>
                </a:xfrm>
                <a:custGeom>
                  <a:avLst/>
                  <a:gdLst>
                    <a:gd name="T0" fmla="*/ 297 w 297"/>
                    <a:gd name="T1" fmla="*/ 99 h 946"/>
                    <a:gd name="T2" fmla="*/ 198 w 297"/>
                    <a:gd name="T3" fmla="*/ 0 h 946"/>
                    <a:gd name="T4" fmla="*/ 0 w 297"/>
                    <a:gd name="T5" fmla="*/ 477 h 946"/>
                    <a:gd name="T6" fmla="*/ 191 w 297"/>
                    <a:gd name="T7" fmla="*/ 946 h 946"/>
                    <a:gd name="T8" fmla="*/ 291 w 297"/>
                    <a:gd name="T9" fmla="*/ 849 h 946"/>
                    <a:gd name="T10" fmla="*/ 140 w 297"/>
                    <a:gd name="T11" fmla="*/ 477 h 946"/>
                    <a:gd name="T12" fmla="*/ 297 w 297"/>
                    <a:gd name="T13" fmla="*/ 99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297" y="99"/>
                      </a:moveTo>
                      <a:cubicBezTo>
                        <a:pt x="198" y="0"/>
                        <a:pt x="198" y="0"/>
                        <a:pt x="198" y="0"/>
                      </a:cubicBezTo>
                      <a:cubicBezTo>
                        <a:pt x="71" y="128"/>
                        <a:pt x="0" y="297"/>
                        <a:pt x="0" y="477"/>
                      </a:cubicBezTo>
                      <a:cubicBezTo>
                        <a:pt x="0" y="653"/>
                        <a:pt x="68" y="820"/>
                        <a:pt x="191" y="946"/>
                      </a:cubicBezTo>
                      <a:cubicBezTo>
                        <a:pt x="291" y="849"/>
                        <a:pt x="291" y="849"/>
                        <a:pt x="291" y="849"/>
                      </a:cubicBezTo>
                      <a:cubicBezTo>
                        <a:pt x="194" y="749"/>
                        <a:pt x="140" y="617"/>
                        <a:pt x="140" y="477"/>
                      </a:cubicBezTo>
                      <a:cubicBezTo>
                        <a:pt x="140" y="334"/>
                        <a:pt x="196" y="200"/>
                        <a:pt x="297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29">
                  <a:extLst>
                    <a:ext uri="{FF2B5EF4-FFF2-40B4-BE49-F238E27FC236}">
                      <a16:creationId xmlns:a16="http://schemas.microsoft.com/office/drawing/2014/main" id="{62DE9CDB-A5B7-5DFF-7AC1-9D9BA5DD2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9963" y="3544888"/>
                  <a:ext cx="49212" cy="125413"/>
                </a:xfrm>
                <a:custGeom>
                  <a:avLst/>
                  <a:gdLst>
                    <a:gd name="T0" fmla="*/ 215 w 215"/>
                    <a:gd name="T1" fmla="*/ 99 h 556"/>
                    <a:gd name="T2" fmla="*/ 116 w 215"/>
                    <a:gd name="T3" fmla="*/ 0 h 556"/>
                    <a:gd name="T4" fmla="*/ 0 w 215"/>
                    <a:gd name="T5" fmla="*/ 280 h 556"/>
                    <a:gd name="T6" fmla="*/ 113 w 215"/>
                    <a:gd name="T7" fmla="*/ 556 h 556"/>
                    <a:gd name="T8" fmla="*/ 213 w 215"/>
                    <a:gd name="T9" fmla="*/ 459 h 556"/>
                    <a:gd name="T10" fmla="*/ 140 w 215"/>
                    <a:gd name="T11" fmla="*/ 280 h 556"/>
                    <a:gd name="T12" fmla="*/ 215 w 215"/>
                    <a:gd name="T13" fmla="*/ 99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215" y="99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42" y="75"/>
                        <a:pt x="0" y="174"/>
                        <a:pt x="0" y="280"/>
                      </a:cubicBezTo>
                      <a:cubicBezTo>
                        <a:pt x="0" y="384"/>
                        <a:pt x="41" y="482"/>
                        <a:pt x="113" y="556"/>
                      </a:cubicBezTo>
                      <a:cubicBezTo>
                        <a:pt x="213" y="459"/>
                        <a:pt x="213" y="459"/>
                        <a:pt x="213" y="459"/>
                      </a:cubicBezTo>
                      <a:cubicBezTo>
                        <a:pt x="166" y="411"/>
                        <a:pt x="140" y="347"/>
                        <a:pt x="140" y="280"/>
                      </a:cubicBezTo>
                      <a:cubicBezTo>
                        <a:pt x="140" y="212"/>
                        <a:pt x="167" y="147"/>
                        <a:pt x="215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1F502D7-AB4D-CE4A-0C1A-769404C6D261}"/>
                  </a:ext>
                </a:extLst>
              </p:cNvPr>
              <p:cNvSpPr/>
              <p:nvPr userDrawn="1"/>
            </p:nvSpPr>
            <p:spPr>
              <a:xfrm>
                <a:off x="6844895" y="2307082"/>
                <a:ext cx="1371600" cy="1371600"/>
              </a:xfrm>
              <a:prstGeom prst="ellipse">
                <a:avLst/>
              </a:prstGeom>
              <a:noFill/>
              <a:ln w="12700">
                <a:solidFill>
                  <a:srgbClr val="09271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pic>
            <p:nvPicPr>
              <p:cNvPr id="35" name="Graphic 34" descr="Group brainstorm with solid fill">
                <a:extLst>
                  <a:ext uri="{FF2B5EF4-FFF2-40B4-BE49-F238E27FC236}">
                    <a16:creationId xmlns:a16="http://schemas.microsoft.com/office/drawing/2014/main" id="{7BA45555-26AA-DFCE-3042-FFAED26F01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995329" y="2444964"/>
                <a:ext cx="1073036" cy="1073036"/>
              </a:xfrm>
              <a:prstGeom prst="rect">
                <a:avLst/>
              </a:prstGeom>
            </p:spPr>
          </p:pic>
        </p:grpSp>
      </p:grpSp>
      <p:grpSp>
        <p:nvGrpSpPr>
          <p:cNvPr id="54" name="Group 53" descr="Partner - Organizations committed to assisting RA programs, they can play one or more roles">
            <a:extLst>
              <a:ext uri="{FF2B5EF4-FFF2-40B4-BE49-F238E27FC236}">
                <a16:creationId xmlns:a16="http://schemas.microsoft.com/office/drawing/2014/main" id="{2ABC2CFA-949D-D70E-9360-05A3FEB48965}"/>
              </a:ext>
            </a:extLst>
          </p:cNvPr>
          <p:cNvGrpSpPr/>
          <p:nvPr/>
        </p:nvGrpSpPr>
        <p:grpSpPr>
          <a:xfrm>
            <a:off x="9224496" y="1862145"/>
            <a:ext cx="2285523" cy="2955684"/>
            <a:chOff x="9176871" y="2313967"/>
            <a:chExt cx="2285523" cy="2955684"/>
          </a:xfrm>
        </p:grpSpPr>
        <p:sp>
          <p:nvSpPr>
            <p:cNvPr id="55" name="pole tekstowe 13">
              <a:extLst>
                <a:ext uri="{FF2B5EF4-FFF2-40B4-BE49-F238E27FC236}">
                  <a16:creationId xmlns:a16="http://schemas.microsoft.com/office/drawing/2014/main" id="{B4F355F4-2C6C-ED4A-1FF7-275D370467E8}"/>
                </a:ext>
              </a:extLst>
            </p:cNvPr>
            <p:cNvSpPr txBox="1"/>
            <p:nvPr userDrawn="1"/>
          </p:nvSpPr>
          <p:spPr>
            <a:xfrm>
              <a:off x="9380990" y="3936055"/>
              <a:ext cx="1877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Partner</a:t>
              </a:r>
              <a:endPara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C9C8106-809F-84BC-DE9F-A499A97E9C9C}"/>
                </a:ext>
              </a:extLst>
            </p:cNvPr>
            <p:cNvGrpSpPr/>
            <p:nvPr/>
          </p:nvGrpSpPr>
          <p:grpSpPr>
            <a:xfrm>
              <a:off x="9580307" y="2313967"/>
              <a:ext cx="1371600" cy="1371600"/>
              <a:chOff x="9580307" y="2313967"/>
              <a:chExt cx="1371600" cy="1371600"/>
            </a:xfrm>
          </p:grpSpPr>
          <p:sp>
            <p:nvSpPr>
              <p:cNvPr id="58" name="AutoShape 23">
                <a:extLst>
                  <a:ext uri="{FF2B5EF4-FFF2-40B4-BE49-F238E27FC236}">
                    <a16:creationId xmlns:a16="http://schemas.microsoft.com/office/drawing/2014/main" id="{10D83C9A-1D3E-85FB-2473-3EE8F0655025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10071580" y="2685849"/>
                <a:ext cx="541337" cy="41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9" name="Grupa 65">
                <a:extLst>
                  <a:ext uri="{FF2B5EF4-FFF2-40B4-BE49-F238E27FC236}">
                    <a16:creationId xmlns:a16="http://schemas.microsoft.com/office/drawing/2014/main" id="{4F05C648-7ECB-3134-4272-834F671A988A}"/>
                  </a:ext>
                </a:extLst>
              </p:cNvPr>
              <p:cNvGrpSpPr/>
              <p:nvPr userDrawn="1"/>
            </p:nvGrpSpPr>
            <p:grpSpPr>
              <a:xfrm>
                <a:off x="10071580" y="2685849"/>
                <a:ext cx="541337" cy="412750"/>
                <a:chOff x="906463" y="3402013"/>
                <a:chExt cx="541337" cy="412750"/>
              </a:xfrm>
            </p:grpSpPr>
            <p:sp>
              <p:nvSpPr>
                <p:cNvPr id="62" name="Freeform 25">
                  <a:extLst>
                    <a:ext uri="{FF2B5EF4-FFF2-40B4-BE49-F238E27FC236}">
                      <a16:creationId xmlns:a16="http://schemas.microsoft.com/office/drawing/2014/main" id="{E79570CF-9F87-CA21-134E-17A462AB696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013" y="3402013"/>
                  <a:ext cx="376237" cy="412750"/>
                </a:xfrm>
                <a:custGeom>
                  <a:avLst/>
                  <a:gdLst>
                    <a:gd name="T0" fmla="*/ 1523 w 1656"/>
                    <a:gd name="T1" fmla="*/ 1474 h 1814"/>
                    <a:gd name="T2" fmla="*/ 1409 w 1656"/>
                    <a:gd name="T3" fmla="*/ 1100 h 1814"/>
                    <a:gd name="T4" fmla="*/ 1409 w 1656"/>
                    <a:gd name="T5" fmla="*/ 721 h 1814"/>
                    <a:gd name="T6" fmla="*/ 1238 w 1656"/>
                    <a:gd name="T7" fmla="*/ 309 h 1814"/>
                    <a:gd name="T8" fmla="*/ 896 w 1656"/>
                    <a:gd name="T9" fmla="*/ 144 h 1814"/>
                    <a:gd name="T10" fmla="*/ 896 w 1656"/>
                    <a:gd name="T11" fmla="*/ 0 h 1814"/>
                    <a:gd name="T12" fmla="*/ 756 w 1656"/>
                    <a:gd name="T13" fmla="*/ 0 h 1814"/>
                    <a:gd name="T14" fmla="*/ 756 w 1656"/>
                    <a:gd name="T15" fmla="*/ 144 h 1814"/>
                    <a:gd name="T16" fmla="*/ 247 w 1656"/>
                    <a:gd name="T17" fmla="*/ 727 h 1814"/>
                    <a:gd name="T18" fmla="*/ 247 w 1656"/>
                    <a:gd name="T19" fmla="*/ 1100 h 1814"/>
                    <a:gd name="T20" fmla="*/ 133 w 1656"/>
                    <a:gd name="T21" fmla="*/ 1474 h 1814"/>
                    <a:gd name="T22" fmla="*/ 0 w 1656"/>
                    <a:gd name="T23" fmla="*/ 1674 h 1814"/>
                    <a:gd name="T24" fmla="*/ 631 w 1656"/>
                    <a:gd name="T25" fmla="*/ 1674 h 1814"/>
                    <a:gd name="T26" fmla="*/ 828 w 1656"/>
                    <a:gd name="T27" fmla="*/ 1814 h 1814"/>
                    <a:gd name="T28" fmla="*/ 1025 w 1656"/>
                    <a:gd name="T29" fmla="*/ 1674 h 1814"/>
                    <a:gd name="T30" fmla="*/ 1656 w 1656"/>
                    <a:gd name="T31" fmla="*/ 1674 h 1814"/>
                    <a:gd name="T32" fmla="*/ 1523 w 1656"/>
                    <a:gd name="T33" fmla="*/ 1474 h 1814"/>
                    <a:gd name="T34" fmla="*/ 260 w 1656"/>
                    <a:gd name="T35" fmla="*/ 1535 h 1814"/>
                    <a:gd name="T36" fmla="*/ 386 w 1656"/>
                    <a:gd name="T37" fmla="*/ 1100 h 1814"/>
                    <a:gd name="T38" fmla="*/ 386 w 1656"/>
                    <a:gd name="T39" fmla="*/ 727 h 1814"/>
                    <a:gd name="T40" fmla="*/ 826 w 1656"/>
                    <a:gd name="T41" fmla="*/ 279 h 1814"/>
                    <a:gd name="T42" fmla="*/ 828 w 1656"/>
                    <a:gd name="T43" fmla="*/ 279 h 1814"/>
                    <a:gd name="T44" fmla="*/ 1140 w 1656"/>
                    <a:gd name="T45" fmla="*/ 408 h 1814"/>
                    <a:gd name="T46" fmla="*/ 1270 w 1656"/>
                    <a:gd name="T47" fmla="*/ 721 h 1814"/>
                    <a:gd name="T48" fmla="*/ 1270 w 1656"/>
                    <a:gd name="T49" fmla="*/ 1100 h 1814"/>
                    <a:gd name="T50" fmla="*/ 1396 w 1656"/>
                    <a:gd name="T51" fmla="*/ 1535 h 1814"/>
                    <a:gd name="T52" fmla="*/ 260 w 1656"/>
                    <a:gd name="T53" fmla="*/ 1535 h 18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656" h="1814">
                      <a:moveTo>
                        <a:pt x="1523" y="1474"/>
                      </a:moveTo>
                      <a:cubicBezTo>
                        <a:pt x="1448" y="1363"/>
                        <a:pt x="1409" y="1234"/>
                        <a:pt x="1409" y="1100"/>
                      </a:cubicBezTo>
                      <a:cubicBezTo>
                        <a:pt x="1409" y="721"/>
                        <a:pt x="1409" y="721"/>
                        <a:pt x="1409" y="721"/>
                      </a:cubicBezTo>
                      <a:cubicBezTo>
                        <a:pt x="1409" y="565"/>
                        <a:pt x="1349" y="419"/>
                        <a:pt x="1238" y="309"/>
                      </a:cubicBezTo>
                      <a:cubicBezTo>
                        <a:pt x="1145" y="216"/>
                        <a:pt x="1025" y="159"/>
                        <a:pt x="896" y="144"/>
                      </a:cubicBezTo>
                      <a:cubicBezTo>
                        <a:pt x="896" y="0"/>
                        <a:pt x="896" y="0"/>
                        <a:pt x="896" y="0"/>
                      </a:cubicBezTo>
                      <a:cubicBezTo>
                        <a:pt x="756" y="0"/>
                        <a:pt x="756" y="0"/>
                        <a:pt x="756" y="0"/>
                      </a:cubicBezTo>
                      <a:cubicBezTo>
                        <a:pt x="756" y="144"/>
                        <a:pt x="756" y="144"/>
                        <a:pt x="756" y="144"/>
                      </a:cubicBezTo>
                      <a:cubicBezTo>
                        <a:pt x="470" y="180"/>
                        <a:pt x="247" y="428"/>
                        <a:pt x="247" y="727"/>
                      </a:cubicBezTo>
                      <a:cubicBezTo>
                        <a:pt x="247" y="1100"/>
                        <a:pt x="247" y="1100"/>
                        <a:pt x="247" y="1100"/>
                      </a:cubicBezTo>
                      <a:cubicBezTo>
                        <a:pt x="247" y="1234"/>
                        <a:pt x="208" y="1363"/>
                        <a:pt x="133" y="1474"/>
                      </a:cubicBezTo>
                      <a:cubicBezTo>
                        <a:pt x="0" y="1674"/>
                        <a:pt x="0" y="1674"/>
                        <a:pt x="0" y="1674"/>
                      </a:cubicBezTo>
                      <a:cubicBezTo>
                        <a:pt x="631" y="1674"/>
                        <a:pt x="631" y="1674"/>
                        <a:pt x="631" y="1674"/>
                      </a:cubicBezTo>
                      <a:cubicBezTo>
                        <a:pt x="660" y="1756"/>
                        <a:pt x="737" y="1814"/>
                        <a:pt x="828" y="1814"/>
                      </a:cubicBezTo>
                      <a:cubicBezTo>
                        <a:pt x="919" y="1814"/>
                        <a:pt x="996" y="1756"/>
                        <a:pt x="1025" y="1674"/>
                      </a:cubicBezTo>
                      <a:cubicBezTo>
                        <a:pt x="1656" y="1674"/>
                        <a:pt x="1656" y="1674"/>
                        <a:pt x="1656" y="1674"/>
                      </a:cubicBezTo>
                      <a:lnTo>
                        <a:pt x="1523" y="1474"/>
                      </a:lnTo>
                      <a:close/>
                      <a:moveTo>
                        <a:pt x="260" y="1535"/>
                      </a:moveTo>
                      <a:cubicBezTo>
                        <a:pt x="343" y="1405"/>
                        <a:pt x="386" y="1255"/>
                        <a:pt x="386" y="1100"/>
                      </a:cubicBezTo>
                      <a:cubicBezTo>
                        <a:pt x="386" y="727"/>
                        <a:pt x="386" y="727"/>
                        <a:pt x="386" y="727"/>
                      </a:cubicBezTo>
                      <a:cubicBezTo>
                        <a:pt x="386" y="481"/>
                        <a:pt x="584" y="280"/>
                        <a:pt x="826" y="279"/>
                      </a:cubicBezTo>
                      <a:cubicBezTo>
                        <a:pt x="827" y="279"/>
                        <a:pt x="827" y="279"/>
                        <a:pt x="828" y="279"/>
                      </a:cubicBezTo>
                      <a:cubicBezTo>
                        <a:pt x="946" y="279"/>
                        <a:pt x="1056" y="325"/>
                        <a:pt x="1140" y="408"/>
                      </a:cubicBezTo>
                      <a:cubicBezTo>
                        <a:pt x="1224" y="492"/>
                        <a:pt x="1270" y="603"/>
                        <a:pt x="1270" y="721"/>
                      </a:cubicBezTo>
                      <a:cubicBezTo>
                        <a:pt x="1270" y="1100"/>
                        <a:pt x="1270" y="1100"/>
                        <a:pt x="1270" y="1100"/>
                      </a:cubicBezTo>
                      <a:cubicBezTo>
                        <a:pt x="1270" y="1255"/>
                        <a:pt x="1313" y="1405"/>
                        <a:pt x="1396" y="1535"/>
                      </a:cubicBezTo>
                      <a:lnTo>
                        <a:pt x="260" y="153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26">
                  <a:extLst>
                    <a:ext uri="{FF2B5EF4-FFF2-40B4-BE49-F238E27FC236}">
                      <a16:creationId xmlns:a16="http://schemas.microsoft.com/office/drawing/2014/main" id="{E0736B03-1178-8508-F8FE-996CF7ADDA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9538" y="3500438"/>
                  <a:ext cx="68262" cy="214313"/>
                </a:xfrm>
                <a:custGeom>
                  <a:avLst/>
                  <a:gdLst>
                    <a:gd name="T0" fmla="*/ 99 w 297"/>
                    <a:gd name="T1" fmla="*/ 0 h 946"/>
                    <a:gd name="T2" fmla="*/ 0 w 297"/>
                    <a:gd name="T3" fmla="*/ 99 h 946"/>
                    <a:gd name="T4" fmla="*/ 157 w 297"/>
                    <a:gd name="T5" fmla="*/ 477 h 946"/>
                    <a:gd name="T6" fmla="*/ 6 w 297"/>
                    <a:gd name="T7" fmla="*/ 849 h 946"/>
                    <a:gd name="T8" fmla="*/ 106 w 297"/>
                    <a:gd name="T9" fmla="*/ 946 h 946"/>
                    <a:gd name="T10" fmla="*/ 297 w 297"/>
                    <a:gd name="T11" fmla="*/ 477 h 946"/>
                    <a:gd name="T12" fmla="*/ 99 w 297"/>
                    <a:gd name="T13" fmla="*/ 0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101" y="200"/>
                        <a:pt x="157" y="334"/>
                        <a:pt x="157" y="477"/>
                      </a:cubicBezTo>
                      <a:cubicBezTo>
                        <a:pt x="157" y="617"/>
                        <a:pt x="103" y="749"/>
                        <a:pt x="6" y="849"/>
                      </a:cubicBezTo>
                      <a:cubicBezTo>
                        <a:pt x="106" y="946"/>
                        <a:pt x="106" y="946"/>
                        <a:pt x="106" y="946"/>
                      </a:cubicBezTo>
                      <a:cubicBezTo>
                        <a:pt x="229" y="820"/>
                        <a:pt x="297" y="653"/>
                        <a:pt x="297" y="477"/>
                      </a:cubicBezTo>
                      <a:cubicBezTo>
                        <a:pt x="297" y="297"/>
                        <a:pt x="226" y="128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27">
                  <a:extLst>
                    <a:ext uri="{FF2B5EF4-FFF2-40B4-BE49-F238E27FC236}">
                      <a16:creationId xmlns:a16="http://schemas.microsoft.com/office/drawing/2014/main" id="{93476C61-164F-CFEA-6AD4-BD93A57C3B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5088" y="3544888"/>
                  <a:ext cx="49212" cy="125413"/>
                </a:xfrm>
                <a:custGeom>
                  <a:avLst/>
                  <a:gdLst>
                    <a:gd name="T0" fmla="*/ 99 w 215"/>
                    <a:gd name="T1" fmla="*/ 0 h 556"/>
                    <a:gd name="T2" fmla="*/ 0 w 215"/>
                    <a:gd name="T3" fmla="*/ 99 h 556"/>
                    <a:gd name="T4" fmla="*/ 75 w 215"/>
                    <a:gd name="T5" fmla="*/ 280 h 556"/>
                    <a:gd name="T6" fmla="*/ 2 w 215"/>
                    <a:gd name="T7" fmla="*/ 459 h 556"/>
                    <a:gd name="T8" fmla="*/ 102 w 215"/>
                    <a:gd name="T9" fmla="*/ 556 h 556"/>
                    <a:gd name="T10" fmla="*/ 215 w 215"/>
                    <a:gd name="T11" fmla="*/ 280 h 556"/>
                    <a:gd name="T12" fmla="*/ 99 w 215"/>
                    <a:gd name="T13" fmla="*/ 0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48" y="147"/>
                        <a:pt x="75" y="212"/>
                        <a:pt x="75" y="280"/>
                      </a:cubicBezTo>
                      <a:cubicBezTo>
                        <a:pt x="75" y="347"/>
                        <a:pt x="49" y="411"/>
                        <a:pt x="2" y="459"/>
                      </a:cubicBezTo>
                      <a:cubicBezTo>
                        <a:pt x="102" y="556"/>
                        <a:pt x="102" y="556"/>
                        <a:pt x="102" y="556"/>
                      </a:cubicBezTo>
                      <a:cubicBezTo>
                        <a:pt x="175" y="482"/>
                        <a:pt x="215" y="384"/>
                        <a:pt x="215" y="280"/>
                      </a:cubicBezTo>
                      <a:cubicBezTo>
                        <a:pt x="215" y="174"/>
                        <a:pt x="173" y="75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28">
                  <a:extLst>
                    <a:ext uri="{FF2B5EF4-FFF2-40B4-BE49-F238E27FC236}">
                      <a16:creationId xmlns:a16="http://schemas.microsoft.com/office/drawing/2014/main" id="{DFDBB5D9-CB40-076D-13FC-1AE7A6FC42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463" y="3500438"/>
                  <a:ext cx="66675" cy="214313"/>
                </a:xfrm>
                <a:custGeom>
                  <a:avLst/>
                  <a:gdLst>
                    <a:gd name="T0" fmla="*/ 297 w 297"/>
                    <a:gd name="T1" fmla="*/ 99 h 946"/>
                    <a:gd name="T2" fmla="*/ 198 w 297"/>
                    <a:gd name="T3" fmla="*/ 0 h 946"/>
                    <a:gd name="T4" fmla="*/ 0 w 297"/>
                    <a:gd name="T5" fmla="*/ 477 h 946"/>
                    <a:gd name="T6" fmla="*/ 191 w 297"/>
                    <a:gd name="T7" fmla="*/ 946 h 946"/>
                    <a:gd name="T8" fmla="*/ 291 w 297"/>
                    <a:gd name="T9" fmla="*/ 849 h 946"/>
                    <a:gd name="T10" fmla="*/ 140 w 297"/>
                    <a:gd name="T11" fmla="*/ 477 h 946"/>
                    <a:gd name="T12" fmla="*/ 297 w 297"/>
                    <a:gd name="T13" fmla="*/ 99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297" y="99"/>
                      </a:moveTo>
                      <a:cubicBezTo>
                        <a:pt x="198" y="0"/>
                        <a:pt x="198" y="0"/>
                        <a:pt x="198" y="0"/>
                      </a:cubicBezTo>
                      <a:cubicBezTo>
                        <a:pt x="71" y="128"/>
                        <a:pt x="0" y="297"/>
                        <a:pt x="0" y="477"/>
                      </a:cubicBezTo>
                      <a:cubicBezTo>
                        <a:pt x="0" y="653"/>
                        <a:pt x="68" y="820"/>
                        <a:pt x="191" y="946"/>
                      </a:cubicBezTo>
                      <a:cubicBezTo>
                        <a:pt x="291" y="849"/>
                        <a:pt x="291" y="849"/>
                        <a:pt x="291" y="849"/>
                      </a:cubicBezTo>
                      <a:cubicBezTo>
                        <a:pt x="194" y="749"/>
                        <a:pt x="140" y="617"/>
                        <a:pt x="140" y="477"/>
                      </a:cubicBezTo>
                      <a:cubicBezTo>
                        <a:pt x="140" y="334"/>
                        <a:pt x="196" y="200"/>
                        <a:pt x="297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29">
                  <a:extLst>
                    <a:ext uri="{FF2B5EF4-FFF2-40B4-BE49-F238E27FC236}">
                      <a16:creationId xmlns:a16="http://schemas.microsoft.com/office/drawing/2014/main" id="{47A8FD44-4979-5E05-8EEC-C5B4AB52B2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9963" y="3544888"/>
                  <a:ext cx="49212" cy="125413"/>
                </a:xfrm>
                <a:custGeom>
                  <a:avLst/>
                  <a:gdLst>
                    <a:gd name="T0" fmla="*/ 215 w 215"/>
                    <a:gd name="T1" fmla="*/ 99 h 556"/>
                    <a:gd name="T2" fmla="*/ 116 w 215"/>
                    <a:gd name="T3" fmla="*/ 0 h 556"/>
                    <a:gd name="T4" fmla="*/ 0 w 215"/>
                    <a:gd name="T5" fmla="*/ 280 h 556"/>
                    <a:gd name="T6" fmla="*/ 113 w 215"/>
                    <a:gd name="T7" fmla="*/ 556 h 556"/>
                    <a:gd name="T8" fmla="*/ 213 w 215"/>
                    <a:gd name="T9" fmla="*/ 459 h 556"/>
                    <a:gd name="T10" fmla="*/ 140 w 215"/>
                    <a:gd name="T11" fmla="*/ 280 h 556"/>
                    <a:gd name="T12" fmla="*/ 215 w 215"/>
                    <a:gd name="T13" fmla="*/ 99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215" y="99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42" y="75"/>
                        <a:pt x="0" y="174"/>
                        <a:pt x="0" y="280"/>
                      </a:cubicBezTo>
                      <a:cubicBezTo>
                        <a:pt x="0" y="384"/>
                        <a:pt x="41" y="482"/>
                        <a:pt x="113" y="556"/>
                      </a:cubicBezTo>
                      <a:cubicBezTo>
                        <a:pt x="213" y="459"/>
                        <a:pt x="213" y="459"/>
                        <a:pt x="213" y="459"/>
                      </a:cubicBezTo>
                      <a:cubicBezTo>
                        <a:pt x="166" y="411"/>
                        <a:pt x="140" y="347"/>
                        <a:pt x="140" y="280"/>
                      </a:cubicBezTo>
                      <a:cubicBezTo>
                        <a:pt x="140" y="212"/>
                        <a:pt x="167" y="147"/>
                        <a:pt x="215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B9C88AA-5FFF-6371-9BE6-B34192B682D4}"/>
                  </a:ext>
                </a:extLst>
              </p:cNvPr>
              <p:cNvSpPr/>
              <p:nvPr userDrawn="1"/>
            </p:nvSpPr>
            <p:spPr>
              <a:xfrm>
                <a:off x="9580307" y="2313967"/>
                <a:ext cx="1371600" cy="1371600"/>
              </a:xfrm>
              <a:prstGeom prst="ellipse">
                <a:avLst/>
              </a:prstGeom>
              <a:noFill/>
              <a:ln w="12700">
                <a:solidFill>
                  <a:srgbClr val="09271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pic>
            <p:nvPicPr>
              <p:cNvPr id="61" name="Graphic 60" descr="Connections with solid fill">
                <a:extLst>
                  <a:ext uri="{FF2B5EF4-FFF2-40B4-BE49-F238E27FC236}">
                    <a16:creationId xmlns:a16="http://schemas.microsoft.com/office/drawing/2014/main" id="{C00D32DF-6180-4DA8-6D28-1127A777585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792282" y="2507401"/>
                <a:ext cx="1016996" cy="1016996"/>
              </a:xfrm>
              <a:prstGeom prst="rect">
                <a:avLst/>
              </a:prstGeom>
            </p:spPr>
          </p:pic>
        </p:grpSp>
        <p:sp>
          <p:nvSpPr>
            <p:cNvPr id="57" name="pole tekstowe 13">
              <a:extLst>
                <a:ext uri="{FF2B5EF4-FFF2-40B4-BE49-F238E27FC236}">
                  <a16:creationId xmlns:a16="http://schemas.microsoft.com/office/drawing/2014/main" id="{E3DD80FF-9239-53B7-7944-9C9EF30E35ED}"/>
                </a:ext>
              </a:extLst>
            </p:cNvPr>
            <p:cNvSpPr txBox="1"/>
            <p:nvPr userDrawn="1"/>
          </p:nvSpPr>
          <p:spPr>
            <a:xfrm>
              <a:off x="9176871" y="4315544"/>
              <a:ext cx="22855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 Organizations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committed to assisting RA programs. They can play one or more roles. </a:t>
              </a:r>
              <a:endPara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7052" y="5868257"/>
            <a:ext cx="862393" cy="862393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  <p:cxnSp>
        <p:nvCxnSpPr>
          <p:cNvPr id="11" name="Łącznik prosty 26">
            <a:extLst>
              <a:ext uri="{FF2B5EF4-FFF2-40B4-BE49-F238E27FC236}">
                <a16:creationId xmlns:a16="http://schemas.microsoft.com/office/drawing/2014/main" id="{AA7B5D6F-54DE-2FF0-FBB1-A3AA47AD4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383115" y="3863722"/>
            <a:ext cx="2313" cy="1192394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26">
            <a:extLst>
              <a:ext uri="{FF2B5EF4-FFF2-40B4-BE49-F238E27FC236}">
                <a16:creationId xmlns:a16="http://schemas.microsoft.com/office/drawing/2014/main" id="{CEFEABE0-1C56-FFCC-B3D6-EE91CCC51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373738" y="3863722"/>
            <a:ext cx="2313" cy="1192394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26">
            <a:extLst>
              <a:ext uri="{FF2B5EF4-FFF2-40B4-BE49-F238E27FC236}">
                <a16:creationId xmlns:a16="http://schemas.microsoft.com/office/drawing/2014/main" id="{9E203D0F-A1F7-0534-8501-C9C3496AD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9096852" y="3863722"/>
            <a:ext cx="2313" cy="1192394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9AA0689-5D67-5306-20DA-1371627FF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733823" y="5213614"/>
            <a:ext cx="2033762" cy="117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6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E98F7-D63B-21AE-CA0C-9C55C1889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714766-F8F2-F40B-AC43-5444FDE41B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41450" y="2705100"/>
            <a:ext cx="8936038" cy="14049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Six Key Components of Workforce System Alignment with RA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596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663B4-ED1D-1510-F214-5C2CF9C2A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9A8DA1-6A38-89ED-D34F-F2CE5B27D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Tool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4863F5-0C29-2372-EBF3-BF25CFB66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000" y="2039849"/>
            <a:ext cx="3063240" cy="3474720"/>
          </a:xfrm>
          <a:solidFill>
            <a:srgbClr val="00015E"/>
          </a:solidFill>
        </p:spPr>
        <p:txBody>
          <a:bodyPr/>
          <a:lstStyle/>
          <a:p>
            <a:pPr marL="0" indent="0" algn="ctr">
              <a:buNone/>
            </a:pPr>
            <a:endParaRPr lang="en-US" b="1">
              <a:solidFill>
                <a:schemeClr val="bg1"/>
              </a:solidFill>
              <a:latin typeface="Aptos"/>
            </a:endParaRPr>
          </a:p>
          <a:p>
            <a:pPr marL="0" indent="0" algn="ctr">
              <a:buNone/>
            </a:pPr>
            <a:r>
              <a:rPr lang="en-US" sz="2800" b="1">
                <a:solidFill>
                  <a:schemeClr val="bg1"/>
                </a:solidFill>
                <a:latin typeface="Aptos"/>
              </a:rPr>
              <a:t>Key Components of Workforce System Alignment with Registered Apprenticeship</a:t>
            </a:r>
            <a:endParaRPr lang="en-US">
              <a:solidFill>
                <a:schemeClr val="bg1"/>
              </a:solidFill>
              <a:latin typeface="Aptos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Graphic of the six key components of workforce system alignment with registered apprenticeship: &#10;&quot;Creating RA-Aligned Policies&quot;,  &quot;Embedding RA Subject Matter Experts (SMEs)&quot;, &quot;Becoming an RA sponsor&quot;, &quot;Equipping Business Service Representatives (BSRs)&quot;, &quot;Serving as an RA Convener&quot;, and &quot;Improving Data Sharing and Data Systems Alignment&quot;. ">
            <a:extLst>
              <a:ext uri="{FF2B5EF4-FFF2-40B4-BE49-F238E27FC236}">
                <a16:creationId xmlns:a16="http://schemas.microsoft.com/office/drawing/2014/main" id="{A33465E1-1410-ADE8-FC92-45BE24B67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478" y="1857224"/>
            <a:ext cx="6525322" cy="372348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7064D0-EED9-2492-242D-40A9E84C3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4" name="Picture 3" descr="Category: *New Parts* - inthedirt.ca">
            <a:extLst>
              <a:ext uri="{FF2B5EF4-FFF2-40B4-BE49-F238E27FC236}">
                <a16:creationId xmlns:a16="http://schemas.microsoft.com/office/drawing/2014/main" id="{6406B919-577B-3E3E-3442-4C37280F1D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60096" y="4290284"/>
            <a:ext cx="545490" cy="470537"/>
          </a:xfrm>
          <a:prstGeom prst="rect">
            <a:avLst/>
          </a:prstGeom>
        </p:spPr>
      </p:pic>
      <p:sp>
        <p:nvSpPr>
          <p:cNvPr id="6" name="Oval 5" descr="Circle around words &quot;Creating RA-Aligned Policies&quot;">
            <a:extLst>
              <a:ext uri="{FF2B5EF4-FFF2-40B4-BE49-F238E27FC236}">
                <a16:creationId xmlns:a16="http://schemas.microsoft.com/office/drawing/2014/main" id="{8E5EC5C2-1C14-B037-971A-6BBAA3452CAF}"/>
              </a:ext>
            </a:extLst>
          </p:cNvPr>
          <p:cNvSpPr/>
          <p:nvPr/>
        </p:nvSpPr>
        <p:spPr>
          <a:xfrm>
            <a:off x="4722607" y="1857224"/>
            <a:ext cx="1753497" cy="1230221"/>
          </a:xfrm>
          <a:prstGeom prst="ellipse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53497"/>
                      <a:gd name="connsiteY0" fmla="*/ 615111 h 1230221"/>
                      <a:gd name="connsiteX1" fmla="*/ 876749 w 1753497"/>
                      <a:gd name="connsiteY1" fmla="*/ 0 h 1230221"/>
                      <a:gd name="connsiteX2" fmla="*/ 1753498 w 1753497"/>
                      <a:gd name="connsiteY2" fmla="*/ 615111 h 1230221"/>
                      <a:gd name="connsiteX3" fmla="*/ 876749 w 1753497"/>
                      <a:gd name="connsiteY3" fmla="*/ 1230222 h 1230221"/>
                      <a:gd name="connsiteX4" fmla="*/ 0 w 1753497"/>
                      <a:gd name="connsiteY4" fmla="*/ 615111 h 1230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497" h="1230221" extrusionOk="0">
                        <a:moveTo>
                          <a:pt x="0" y="615111"/>
                        </a:moveTo>
                        <a:cubicBezTo>
                          <a:pt x="-70564" y="278413"/>
                          <a:pt x="466991" y="73203"/>
                          <a:pt x="876749" y="0"/>
                        </a:cubicBezTo>
                        <a:cubicBezTo>
                          <a:pt x="1371880" y="22403"/>
                          <a:pt x="1754918" y="318726"/>
                          <a:pt x="1753498" y="615111"/>
                        </a:cubicBezTo>
                        <a:cubicBezTo>
                          <a:pt x="1719302" y="903235"/>
                          <a:pt x="1413044" y="1293190"/>
                          <a:pt x="876749" y="1230222"/>
                        </a:cubicBezTo>
                        <a:cubicBezTo>
                          <a:pt x="398875" y="1206636"/>
                          <a:pt x="9657" y="972832"/>
                          <a:pt x="0" y="61511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78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9153B-899C-B8EF-0231-46EFD3DB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24" y="709157"/>
            <a:ext cx="10515600" cy="1038162"/>
          </a:xfrm>
        </p:spPr>
        <p:txBody>
          <a:bodyPr>
            <a:normAutofit/>
          </a:bodyPr>
          <a:lstStyle/>
          <a:p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Creating RA-Aligned Policies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C334D-A197-4572-651E-E765637E6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595" y="1831501"/>
            <a:ext cx="10682663" cy="1078992"/>
          </a:xfrm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>
                <a:solidFill>
                  <a:schemeClr val="tx1"/>
                </a:solidFill>
              </a:rPr>
              <a:t>State and Local WDBs often have state and local policies and procedure frameworks that align and guide development of work to support RA program implementation.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F9A98-35A4-9561-E7D1-92C72C29C1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06596" y="3000552"/>
            <a:ext cx="10682662" cy="2911362"/>
          </a:xfrm>
        </p:spPr>
        <p:txBody>
          <a:bodyPr>
            <a:no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Criteria and policies for board membership ensure appropriate representation for RA</a:t>
            </a:r>
          </a:p>
          <a:p>
            <a:r>
              <a:rPr lang="en-US" sz="2000">
                <a:solidFill>
                  <a:schemeClr val="tx1"/>
                </a:solidFill>
              </a:rPr>
              <a:t>Policies/procedures prioritize the use of RA as a service strategy for WIOA Title I and may provide funding to support RA programs</a:t>
            </a:r>
          </a:p>
          <a:p>
            <a:r>
              <a:rPr lang="en-US" sz="2000">
                <a:solidFill>
                  <a:schemeClr val="tx1"/>
                </a:solidFill>
              </a:rPr>
              <a:t>Local WDBs’ AJC operators have clear policies/procedures and support for RA and WIOA/RA co-enrollment processes and training towards frontline case managers </a:t>
            </a:r>
          </a:p>
          <a:p>
            <a:r>
              <a:rPr lang="en-US" sz="2000">
                <a:solidFill>
                  <a:schemeClr val="tx1"/>
                </a:solidFill>
              </a:rPr>
              <a:t>Funding-related policies ensure use of available funds to support RA expansion</a:t>
            </a:r>
          </a:p>
          <a:p>
            <a:r>
              <a:rPr lang="en-US" sz="2000">
                <a:solidFill>
                  <a:schemeClr val="tx1"/>
                </a:solidFill>
              </a:rPr>
              <a:t>ETPL policy/procedures provide automatic inclusion of RA programs on ETPLs</a:t>
            </a:r>
          </a:p>
          <a:p>
            <a:r>
              <a:rPr lang="en-US" sz="2000">
                <a:solidFill>
                  <a:schemeClr val="tx1"/>
                </a:solidFill>
              </a:rPr>
              <a:t>Business services policies/procedures include implementation of RA through OJT/IWT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9F847C-8D28-D3A9-8B35-34039F5EA835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028132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31FF0-BF5A-84CB-9904-EBA6F2058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02708-CD3F-CE90-26DF-7C76C777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Creating RA-Aligned Policies </a:t>
            </a:r>
            <a:r>
              <a:rPr lang="en-US" sz="4000">
                <a:solidFill>
                  <a:srgbClr val="00015E"/>
                </a:solidFill>
              </a:rPr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451F0-3FD9-BDF8-1E8B-974B02B766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5455" y="1690688"/>
            <a:ext cx="10741090" cy="600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>
                <a:solidFill>
                  <a:srgbClr val="00015E"/>
                </a:solidFill>
              </a:rPr>
              <a:t>Actionable Items for Success: What Steps Lead to Strong System Alignment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E46E1-DBC3-E171-E48C-A0A34ED6D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4104" y="2299031"/>
            <a:ext cx="9506067" cy="798841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</a:rPr>
              <a:t>Seek out Registered Apprenticeship representatives from WDB membership </a:t>
            </a:r>
            <a:br>
              <a:rPr lang="en-US" sz="2000">
                <a:solidFill>
                  <a:schemeClr val="tx1"/>
                </a:solidFill>
              </a:rPr>
            </a:br>
            <a:r>
              <a:rPr lang="en-US" sz="2000">
                <a:solidFill>
                  <a:schemeClr val="tx1"/>
                </a:solidFill>
              </a:rPr>
              <a:t>from labor and non-labor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A89350-7E42-7D51-85F2-EF55E22F72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8049" y="2929340"/>
            <a:ext cx="9612719" cy="6507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</a:rPr>
              <a:t>Review and revise policies to ensure Registered Apprenticeship and WIOA alignment and activities internally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756B14-3A45-BE06-6912-A0B9723184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98049" y="3637017"/>
            <a:ext cx="9506067" cy="10354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</a:rPr>
              <a:t>Establish state/local Registered Apprenticeship steering committees or connect to committees already established through 	the SAA or OA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C098479-28B7-3B99-7427-A76821213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83C86A-FE25-91ED-1666-3B6B1B475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91772" y="2222978"/>
            <a:ext cx="529452" cy="522371"/>
            <a:chOff x="1191772" y="2222978"/>
            <a:chExt cx="1036454" cy="103544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05F0DC4-AEFE-BCB0-75E6-71E6B4BDE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91772" y="2222978"/>
              <a:ext cx="1036454" cy="10354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70DB4CD1-4956-F10E-AFC4-DB83735CF9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04517" y="2274633"/>
              <a:ext cx="798842" cy="7988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158AB3-0B75-249D-C9CB-8A4C2CC68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0261" y="2964115"/>
            <a:ext cx="560964" cy="535972"/>
            <a:chOff x="1194754" y="3491107"/>
            <a:chExt cx="1036454" cy="10354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21FECC-403F-FB41-D475-BF9AE2375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94754" y="3491107"/>
              <a:ext cx="1036454" cy="10354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597C9DB-0CB3-F4EE-18D9-E933FFE44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48740" y="3647359"/>
              <a:ext cx="710396" cy="71039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16495A-90C6-F8FA-F0CE-85206D6D5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72920" y="3693990"/>
            <a:ext cx="560964" cy="535972"/>
            <a:chOff x="1191772" y="4737633"/>
            <a:chExt cx="1036454" cy="10354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3444D06-80D7-9427-D34C-391A3FAC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91772" y="4737633"/>
              <a:ext cx="1036454" cy="10354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36AA648D-5A23-7693-4C76-1D86F4EB7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78006" y="4789193"/>
              <a:ext cx="869949" cy="86994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BB7468-1D44-855B-58A5-12BB2763C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72920" y="4442347"/>
            <a:ext cx="582478" cy="535972"/>
            <a:chOff x="1191772" y="2222978"/>
            <a:chExt cx="1036454" cy="10354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C16F65-E1A2-15D4-71DF-661E2B60EA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91772" y="2222978"/>
              <a:ext cx="1036454" cy="10354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0201AC4A-2DFC-55F3-74E7-30F95ED88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04518" y="2276883"/>
              <a:ext cx="814998" cy="814998"/>
            </a:xfrm>
            <a:prstGeom prst="rect">
              <a:avLst/>
            </a:prstGeom>
          </p:spPr>
        </p:pic>
      </p:grp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3685C287-107A-2CB1-9D40-2A5F1044905D}"/>
              </a:ext>
            </a:extLst>
          </p:cNvPr>
          <p:cNvSpPr txBox="1">
            <a:spLocks/>
          </p:cNvSpPr>
          <p:nvPr/>
        </p:nvSpPr>
        <p:spPr>
          <a:xfrm>
            <a:off x="1898049" y="4442347"/>
            <a:ext cx="9779326" cy="98899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Meet with local ATR and OA or SAA state directors to understand RA program approval process and establish streamlined process to include RA programs on state/local ETPLs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624A929-F067-6CAF-A456-2BCF2B10C8CA}"/>
              </a:ext>
            </a:extLst>
          </p:cNvPr>
          <p:cNvSpPr txBox="1">
            <a:spLocks/>
          </p:cNvSpPr>
          <p:nvPr/>
        </p:nvSpPr>
        <p:spPr>
          <a:xfrm>
            <a:off x="1979407" y="5232517"/>
            <a:ext cx="9197606" cy="650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Advocate for dedicated funding allocations for RA activities, including dedicated staff in the AJC and institutionalize this practice in policy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A56B4-C7EA-55AA-0E8E-EFAF6EFA3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34888" y="5221711"/>
            <a:ext cx="637028" cy="600334"/>
            <a:chOff x="1191772" y="4737633"/>
            <a:chExt cx="1036454" cy="10354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A473B2F-2230-40D7-4E4E-4DF99BA47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91772" y="4737633"/>
              <a:ext cx="1036454" cy="10354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51B23178-5FD3-4BBF-11CE-324C05F938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45531" y="4769838"/>
              <a:ext cx="921668" cy="921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0037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50016-AD8E-AEAC-8159-60D334F2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3FD870-C0C1-01F5-1BE2-97D61FB15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Tool </a:t>
            </a:r>
            <a:r>
              <a:rPr lang="en-US" dirty="0">
                <a:solidFill>
                  <a:srgbClr val="00015E"/>
                </a:solidFill>
              </a:rPr>
              <a:t>1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45774-B2B6-25E1-D83C-A6CF23581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000" y="2039849"/>
            <a:ext cx="3063240" cy="3474720"/>
          </a:xfrm>
          <a:solidFill>
            <a:srgbClr val="00015E"/>
          </a:solidFill>
        </p:spPr>
        <p:txBody>
          <a:bodyPr/>
          <a:lstStyle/>
          <a:p>
            <a:pPr marL="0" indent="0" algn="ctr">
              <a:buNone/>
            </a:pPr>
            <a:endParaRPr lang="en-US" b="1">
              <a:solidFill>
                <a:schemeClr val="bg1"/>
              </a:solidFill>
              <a:latin typeface="Aptos"/>
            </a:endParaRPr>
          </a:p>
          <a:p>
            <a:pPr marL="0" indent="0" algn="ctr">
              <a:buNone/>
            </a:pPr>
            <a:r>
              <a:rPr lang="en-US" sz="2800" b="1">
                <a:solidFill>
                  <a:schemeClr val="bg1"/>
                </a:solidFill>
                <a:latin typeface="Aptos"/>
              </a:rPr>
              <a:t>Key Components of Workforce System Alignment with Registered Apprenticeship</a:t>
            </a:r>
            <a:endParaRPr lang="en-US">
              <a:solidFill>
                <a:schemeClr val="bg1"/>
              </a:solidFill>
              <a:latin typeface="Aptos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Graphic of the six key components of workforce system alignment with registered apprenticeship: &#10;&quot;Creating RA-Aligned Policies&quot;,  &quot;Embedding RA Subject Matter Experts (SMEs)&quot;, &quot;Becoming an RA sponsor&quot;, &quot;Equipping Business Service Representatives (BSRs)&quot;, &quot;Serving as an RA Convener&quot;, and &quot;Improving Data Sharing and Data Systems Alignment&quot;. ">
            <a:extLst>
              <a:ext uri="{FF2B5EF4-FFF2-40B4-BE49-F238E27FC236}">
                <a16:creationId xmlns:a16="http://schemas.microsoft.com/office/drawing/2014/main" id="{50F581E2-060D-1EF4-7FE4-59DD55D5C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478" y="1857224"/>
            <a:ext cx="6525322" cy="372348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CEB31C2-5B50-38A3-0509-F26367029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4" name="Picture 3" descr="Category: *New Parts* - inthedirt.ca">
            <a:extLst>
              <a:ext uri="{FF2B5EF4-FFF2-40B4-BE49-F238E27FC236}">
                <a16:creationId xmlns:a16="http://schemas.microsoft.com/office/drawing/2014/main" id="{92195C8D-DC7A-8F25-FBB7-E6A4B68136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60096" y="4290284"/>
            <a:ext cx="545490" cy="470537"/>
          </a:xfrm>
          <a:prstGeom prst="rect">
            <a:avLst/>
          </a:prstGeom>
        </p:spPr>
      </p:pic>
      <p:sp>
        <p:nvSpPr>
          <p:cNvPr id="6" name="Oval 5" descr="Circle around &quot;Embedding RA Subject Matter Experts (SMEs)&quot;">
            <a:extLst>
              <a:ext uri="{FF2B5EF4-FFF2-40B4-BE49-F238E27FC236}">
                <a16:creationId xmlns:a16="http://schemas.microsoft.com/office/drawing/2014/main" id="{CAB56589-EB8F-B6FC-0EEB-6D5306288668}"/>
              </a:ext>
            </a:extLst>
          </p:cNvPr>
          <p:cNvSpPr/>
          <p:nvPr/>
        </p:nvSpPr>
        <p:spPr>
          <a:xfrm>
            <a:off x="9611061" y="1857055"/>
            <a:ext cx="1753497" cy="1230221"/>
          </a:xfrm>
          <a:prstGeom prst="ellipse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53497"/>
                      <a:gd name="connsiteY0" fmla="*/ 615111 h 1230221"/>
                      <a:gd name="connsiteX1" fmla="*/ 876749 w 1753497"/>
                      <a:gd name="connsiteY1" fmla="*/ 0 h 1230221"/>
                      <a:gd name="connsiteX2" fmla="*/ 1753498 w 1753497"/>
                      <a:gd name="connsiteY2" fmla="*/ 615111 h 1230221"/>
                      <a:gd name="connsiteX3" fmla="*/ 876749 w 1753497"/>
                      <a:gd name="connsiteY3" fmla="*/ 1230222 h 1230221"/>
                      <a:gd name="connsiteX4" fmla="*/ 0 w 1753497"/>
                      <a:gd name="connsiteY4" fmla="*/ 615111 h 1230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497" h="1230221" extrusionOk="0">
                        <a:moveTo>
                          <a:pt x="0" y="615111"/>
                        </a:moveTo>
                        <a:cubicBezTo>
                          <a:pt x="-70564" y="278413"/>
                          <a:pt x="466991" y="73203"/>
                          <a:pt x="876749" y="0"/>
                        </a:cubicBezTo>
                        <a:cubicBezTo>
                          <a:pt x="1371880" y="22403"/>
                          <a:pt x="1754918" y="318726"/>
                          <a:pt x="1753498" y="615111"/>
                        </a:cubicBezTo>
                        <a:cubicBezTo>
                          <a:pt x="1719302" y="903235"/>
                          <a:pt x="1413044" y="1293190"/>
                          <a:pt x="876749" y="1230222"/>
                        </a:cubicBezTo>
                        <a:cubicBezTo>
                          <a:pt x="398875" y="1206636"/>
                          <a:pt x="9657" y="972832"/>
                          <a:pt x="0" y="61511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83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5AC8E-6A54-341D-B12B-B7B60D05E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51AD6-6840-A2C8-B0E5-6363A2534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24" y="709157"/>
            <a:ext cx="10515600" cy="1038162"/>
          </a:xfrm>
        </p:spPr>
        <p:txBody>
          <a:bodyPr>
            <a:normAutofit/>
          </a:bodyPr>
          <a:lstStyle/>
          <a:p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Embedding RA SMEs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5079B-18E3-B0EC-E0EE-D72CBA825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595" y="1831501"/>
            <a:ext cx="10682663" cy="839271"/>
          </a:xfrm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>
                <a:solidFill>
                  <a:schemeClr val="tx1"/>
                </a:solidFill>
              </a:rPr>
              <a:t>State/LWDBs embed RA expertise in the AJC frontline staff to actively help engage employers and create RA pipeline.</a:t>
            </a:r>
            <a:endParaRPr lang="en-US" sz="26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D83D5F-B236-9768-F30B-375ED74A211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06594" y="2721440"/>
            <a:ext cx="10682662" cy="3163311"/>
          </a:xfrm>
        </p:spPr>
        <p:txBody>
          <a:bodyPr>
            <a:no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State/LWDB have RA navigators/SMEs within AJCs or region</a:t>
            </a:r>
          </a:p>
          <a:p>
            <a:r>
              <a:rPr lang="en-US" sz="2000">
                <a:solidFill>
                  <a:schemeClr val="tx1"/>
                </a:solidFill>
              </a:rPr>
              <a:t>Case managers purposefully screen and refer job seekers to RAPs</a:t>
            </a:r>
          </a:p>
          <a:p>
            <a:r>
              <a:rPr lang="en-US" sz="2000">
                <a:solidFill>
                  <a:schemeClr val="tx1"/>
                </a:solidFill>
              </a:rPr>
              <a:t>Co-enrollment procedures are used by case managers and partners</a:t>
            </a:r>
          </a:p>
          <a:p>
            <a:r>
              <a:rPr lang="en-US" sz="2000">
                <a:solidFill>
                  <a:schemeClr val="tx1"/>
                </a:solidFill>
              </a:rPr>
              <a:t>Apprentices are supported throughout the RA program</a:t>
            </a:r>
          </a:p>
          <a:p>
            <a:r>
              <a:rPr lang="en-US" sz="2000">
                <a:solidFill>
                  <a:schemeClr val="tx1"/>
                </a:solidFill>
              </a:rPr>
              <a:t>Partners work with AJCs to engage job seekers in RAPs</a:t>
            </a:r>
          </a:p>
          <a:p>
            <a:r>
              <a:rPr lang="en-US" sz="2000">
                <a:solidFill>
                  <a:schemeClr val="tx1"/>
                </a:solidFill>
              </a:rPr>
              <a:t>Outreach to job seekers showing benefits to RA</a:t>
            </a:r>
          </a:p>
          <a:p>
            <a:r>
              <a:rPr lang="en-US" sz="2000">
                <a:solidFill>
                  <a:schemeClr val="tx1"/>
                </a:solidFill>
              </a:rPr>
              <a:t>Training for case managers on RA</a:t>
            </a:r>
          </a:p>
          <a:p>
            <a:r>
              <a:rPr lang="en-US" sz="2000">
                <a:solidFill>
                  <a:schemeClr val="tx1"/>
                </a:solidFill>
              </a:rPr>
              <a:t>Wagner-Peyser staff share RA info to job seekers and employers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48EFDE-B409-20B9-1B4C-7160533512AE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226763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86DDC-97F6-4756-706B-9F19C24AC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510"/>
            <a:ext cx="10515600" cy="964178"/>
          </a:xfrm>
        </p:spPr>
        <p:txBody>
          <a:bodyPr>
            <a:normAutofit/>
          </a:bodyPr>
          <a:lstStyle/>
          <a:p>
            <a:r>
              <a:rPr lang="en-US" sz="4000"/>
              <a:t>Embedding RA SMEs </a:t>
            </a:r>
            <a:r>
              <a:rPr lang="en-US" sz="4000">
                <a:solidFill>
                  <a:srgbClr val="00015E"/>
                </a:solidFill>
              </a:rPr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F06EF-41BC-998F-4F06-BA580A55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785954" cy="5292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>
                <a:solidFill>
                  <a:srgbClr val="00015E"/>
                </a:solidFill>
              </a:rPr>
              <a:t>Actionable Items for Success: What Steps Lead to Strong System Alignment</a:t>
            </a:r>
          </a:p>
          <a:p>
            <a:endParaRPr lang="en-US" sz="24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34AF2-4868-3651-FCC5-FF562A24BFD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793578" y="2319153"/>
            <a:ext cx="9560221" cy="10711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100">
                <a:solidFill>
                  <a:schemeClr val="tx1"/>
                </a:solidFill>
              </a:rPr>
              <a:t>Ask a state or local ATR to provide </a:t>
            </a:r>
            <a:r>
              <a:rPr lang="en-US" sz="2100" b="1">
                <a:solidFill>
                  <a:schemeClr val="tx1"/>
                </a:solidFill>
              </a:rPr>
              <a:t>ongoing RA training</a:t>
            </a:r>
            <a:r>
              <a:rPr lang="en-US" sz="2100">
                <a:solidFill>
                  <a:schemeClr val="tx1"/>
                </a:solidFill>
              </a:rPr>
              <a:t> to AJC staff, particularly those who are customer-facing or hold regular meetings with AJC staff on RA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6EDE3A-22D7-6225-AEB0-D3070F41EBE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816468" y="3154236"/>
            <a:ext cx="9397975" cy="3242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100">
                <a:solidFill>
                  <a:schemeClr val="tx1"/>
                </a:solidFill>
              </a:rPr>
              <a:t>Explore </a:t>
            </a:r>
            <a:r>
              <a:rPr lang="en-US" sz="2100" b="1">
                <a:solidFill>
                  <a:schemeClr val="tx1"/>
                </a:solidFill>
              </a:rPr>
              <a:t>federal and state funding opportunities </a:t>
            </a:r>
            <a:r>
              <a:rPr lang="en-US" sz="2100">
                <a:solidFill>
                  <a:schemeClr val="tx1"/>
                </a:solidFill>
              </a:rPr>
              <a:t>to support staffing AJCs with RA expertise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26223B-49EF-AF65-F3B5-EC4B8E7CCF1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793227" y="3920680"/>
            <a:ext cx="9691220" cy="896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100">
                <a:solidFill>
                  <a:schemeClr val="tx1"/>
                </a:solidFill>
              </a:rPr>
              <a:t>Provide staff with link to </a:t>
            </a:r>
            <a:r>
              <a:rPr lang="en-US" sz="2100" b="1">
                <a:solidFill>
                  <a:schemeClr val="tx1"/>
                </a:solidFill>
              </a:rPr>
              <a:t>Apprenticeship.gov Partner Finder </a:t>
            </a:r>
            <a:r>
              <a:rPr lang="en-US" sz="2100">
                <a:solidFill>
                  <a:schemeClr val="tx1"/>
                </a:solidFill>
              </a:rPr>
              <a:t>for info on state and local program sponsors and links to State Apprenticeship Agency websites that have program sponsor info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1E2D31-62FE-496D-039C-EB639FF45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629F64-54C6-8F1D-79C8-6B2F84868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91772" y="4099019"/>
            <a:ext cx="518694" cy="527521"/>
            <a:chOff x="1191772" y="3959165"/>
            <a:chExt cx="518694" cy="52752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DE1114A-3E3F-5E6F-8012-CE7316100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91772" y="3959165"/>
              <a:ext cx="518694" cy="52752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7FB98843-FA4C-3CB8-5D6E-8B4D4DB14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74533" y="4030661"/>
              <a:ext cx="377940" cy="37794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3407D9-6737-84A7-916B-F3110BFE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91772" y="3171432"/>
            <a:ext cx="518694" cy="507332"/>
            <a:chOff x="1191772" y="3279012"/>
            <a:chExt cx="518694" cy="50733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3FC79AC-DDB6-89C6-1FE8-D75F60EB6C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91772" y="3279012"/>
              <a:ext cx="518694" cy="5073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21EC925-DB14-BB29-1A87-1DC4BA11B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42214" y="3293794"/>
              <a:ext cx="446671" cy="44667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F01588-E5FC-DBC6-BB2E-2DDC17788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81014" y="2297638"/>
            <a:ext cx="518694" cy="550783"/>
            <a:chOff x="1191772" y="2319154"/>
            <a:chExt cx="1036454" cy="10354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5D0C16B-3E13-A216-10CC-798E95295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91772" y="2319154"/>
              <a:ext cx="1036454" cy="10354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6DD0487D-195D-42C4-06AF-1B48FEE374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57848" y="2477616"/>
              <a:ext cx="741123" cy="741123"/>
            </a:xfrm>
            <a:prstGeom prst="rect">
              <a:avLst/>
            </a:prstGeom>
          </p:spPr>
        </p:pic>
      </p:grp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A2ED333-2229-F00C-F0BC-C68A735D6831}"/>
              </a:ext>
            </a:extLst>
          </p:cNvPr>
          <p:cNvSpPr txBox="1">
            <a:spLocks/>
          </p:cNvSpPr>
          <p:nvPr/>
        </p:nvSpPr>
        <p:spPr>
          <a:xfrm>
            <a:off x="1792117" y="4988337"/>
            <a:ext cx="9875067" cy="128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0" i="0">
                <a:latin typeface="Aptos" panose="020B00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Ensure that state and/or local case management systems capture </a:t>
            </a: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WIOA Title I co-enrollment with RA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so that the data reported in PIRL Element 931 is an accurate reflection of the level of co-enrollment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087E0EC-1C37-4EF5-8660-F0002628B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4156" y="5205739"/>
            <a:ext cx="518694" cy="50733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4B4D8D0-80D9-B365-9A8D-FBC28CC38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50223" y="5218514"/>
            <a:ext cx="436400" cy="4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85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64746-FCE4-D761-7025-EADB3FB04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B2F0FC-EB5A-6E35-EF57-5F5DF8609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Tool </a:t>
            </a:r>
            <a:r>
              <a:rPr lang="en-US" dirty="0">
                <a:solidFill>
                  <a:srgbClr val="00015E"/>
                </a:solidFill>
              </a:rPr>
              <a:t>2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0957CD-1A3C-B026-4F4F-2F9390129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000" y="2039849"/>
            <a:ext cx="3063240" cy="3474720"/>
          </a:xfrm>
          <a:solidFill>
            <a:srgbClr val="00015E"/>
          </a:solidFill>
        </p:spPr>
        <p:txBody>
          <a:bodyPr/>
          <a:lstStyle/>
          <a:p>
            <a:pPr marL="0" indent="0" algn="ctr">
              <a:buNone/>
            </a:pPr>
            <a:endParaRPr lang="en-US" b="1">
              <a:solidFill>
                <a:schemeClr val="bg1"/>
              </a:solidFill>
              <a:latin typeface="Aptos"/>
            </a:endParaRPr>
          </a:p>
          <a:p>
            <a:pPr marL="0" indent="0" algn="ctr">
              <a:buNone/>
            </a:pPr>
            <a:r>
              <a:rPr lang="en-US" sz="2800" b="1">
                <a:solidFill>
                  <a:schemeClr val="bg1"/>
                </a:solidFill>
                <a:latin typeface="Aptos"/>
              </a:rPr>
              <a:t>Key Components of Workforce System Alignment with Registered Apprenticeship</a:t>
            </a:r>
            <a:endParaRPr lang="en-US">
              <a:solidFill>
                <a:schemeClr val="bg1"/>
              </a:solidFill>
              <a:latin typeface="Aptos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Graphic of the six key components of workforce system alignment with registered apprenticeship: &#10;&quot;Creating RA-Aligned Policies&quot;,  &quot;Embedding RA Subject Matter Experts (SMEs)&quot;, &quot;Becoming an RA sponsor&quot;, &quot;Equipping Business Service Representatives (BSRs)&quot;, &quot;Serving as an RA Convener&quot;, and &quot;Improving Data Sharing and Data Systems Alignment&quot;. ">
            <a:extLst>
              <a:ext uri="{FF2B5EF4-FFF2-40B4-BE49-F238E27FC236}">
                <a16:creationId xmlns:a16="http://schemas.microsoft.com/office/drawing/2014/main" id="{072CE2FF-234F-CC5A-C3AF-A54C21F30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478" y="1857224"/>
            <a:ext cx="6525322" cy="372348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6B2EF7B-4D7B-A527-5496-F1928DAA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4" name="Picture 3" descr="Category: *New Parts* - inthedirt.ca">
            <a:extLst>
              <a:ext uri="{FF2B5EF4-FFF2-40B4-BE49-F238E27FC236}">
                <a16:creationId xmlns:a16="http://schemas.microsoft.com/office/drawing/2014/main" id="{7C880DEF-F472-7232-06AB-7ABC383FA7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60096" y="4290284"/>
            <a:ext cx="545490" cy="470537"/>
          </a:xfrm>
          <a:prstGeom prst="rect">
            <a:avLst/>
          </a:prstGeom>
        </p:spPr>
      </p:pic>
      <p:sp>
        <p:nvSpPr>
          <p:cNvPr id="6" name="Oval 5" descr="Circle around &quot;Equipping Business Services Representatives (BSRs)&quot;">
            <a:extLst>
              <a:ext uri="{FF2B5EF4-FFF2-40B4-BE49-F238E27FC236}">
                <a16:creationId xmlns:a16="http://schemas.microsoft.com/office/drawing/2014/main" id="{E3F17B84-5EBE-422D-C5AB-17F68DFED54D}"/>
              </a:ext>
            </a:extLst>
          </p:cNvPr>
          <p:cNvSpPr/>
          <p:nvPr/>
        </p:nvSpPr>
        <p:spPr>
          <a:xfrm>
            <a:off x="9600303" y="3103857"/>
            <a:ext cx="1753497" cy="1230221"/>
          </a:xfrm>
          <a:prstGeom prst="ellipse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53497"/>
                      <a:gd name="connsiteY0" fmla="*/ 615111 h 1230221"/>
                      <a:gd name="connsiteX1" fmla="*/ 876749 w 1753497"/>
                      <a:gd name="connsiteY1" fmla="*/ 0 h 1230221"/>
                      <a:gd name="connsiteX2" fmla="*/ 1753498 w 1753497"/>
                      <a:gd name="connsiteY2" fmla="*/ 615111 h 1230221"/>
                      <a:gd name="connsiteX3" fmla="*/ 876749 w 1753497"/>
                      <a:gd name="connsiteY3" fmla="*/ 1230222 h 1230221"/>
                      <a:gd name="connsiteX4" fmla="*/ 0 w 1753497"/>
                      <a:gd name="connsiteY4" fmla="*/ 615111 h 1230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497" h="1230221" extrusionOk="0">
                        <a:moveTo>
                          <a:pt x="0" y="615111"/>
                        </a:moveTo>
                        <a:cubicBezTo>
                          <a:pt x="-70564" y="278413"/>
                          <a:pt x="466991" y="73203"/>
                          <a:pt x="876749" y="0"/>
                        </a:cubicBezTo>
                        <a:cubicBezTo>
                          <a:pt x="1371880" y="22403"/>
                          <a:pt x="1754918" y="318726"/>
                          <a:pt x="1753498" y="615111"/>
                        </a:cubicBezTo>
                        <a:cubicBezTo>
                          <a:pt x="1719302" y="903235"/>
                          <a:pt x="1413044" y="1293190"/>
                          <a:pt x="876749" y="1230222"/>
                        </a:cubicBezTo>
                        <a:cubicBezTo>
                          <a:pt x="398875" y="1206636"/>
                          <a:pt x="9657" y="972832"/>
                          <a:pt x="0" y="61511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42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268D4-A32A-93D8-08D7-96AEB6E61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BAD41-5760-1E9B-5C2D-5BAA13F5C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24" y="709157"/>
            <a:ext cx="10515600" cy="1038162"/>
          </a:xfrm>
        </p:spPr>
        <p:txBody>
          <a:bodyPr>
            <a:normAutofit/>
          </a:bodyPr>
          <a:lstStyle/>
          <a:p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Equipping BSRs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7BFE7-A1C9-D87A-320E-31293722B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595" y="1831501"/>
            <a:ext cx="10682663" cy="1078992"/>
          </a:xfrm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Business Services Representatives (BSRs) have the knowledge and expertise to assist employers with adopting RA programs and accessing funding.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C48BCC-E82C-84D7-4601-0CD67EC445F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06596" y="3000551"/>
            <a:ext cx="10682662" cy="3318767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tx1"/>
                </a:solidFill>
                <a:latin typeface="Aptos" panose="020B0004020202020204" pitchFamily="34" charset="0"/>
              </a:rPr>
              <a:t>BSRs...</a:t>
            </a:r>
            <a:endParaRPr lang="en-US" sz="2000">
              <a:solidFill>
                <a:schemeClr val="tx1"/>
              </a:solidFill>
            </a:endParaRPr>
          </a:p>
          <a:p>
            <a:pPr lvl="1"/>
            <a:r>
              <a:rPr lang="en-US" sz="2000">
                <a:solidFill>
                  <a:schemeClr val="tx1"/>
                </a:solidFill>
                <a:latin typeface="Aptos" panose="020B0004020202020204" pitchFamily="34" charset="0"/>
              </a:rPr>
              <a:t>Regularly work with ATRs to promote RA programs</a:t>
            </a:r>
          </a:p>
          <a:p>
            <a:pPr lvl="1"/>
            <a:r>
              <a:rPr lang="en-US" sz="2000">
                <a:solidFill>
                  <a:schemeClr val="tx1"/>
                </a:solidFill>
                <a:latin typeface="Aptos" panose="020B0004020202020204" pitchFamily="34" charset="0"/>
              </a:rPr>
              <a:t>Guide employers through the RA process</a:t>
            </a:r>
            <a:endParaRPr lang="en-US" sz="2000">
              <a:solidFill>
                <a:schemeClr val="tx1"/>
              </a:solidFill>
            </a:endParaRPr>
          </a:p>
          <a:p>
            <a:pPr lvl="1"/>
            <a:r>
              <a:rPr lang="en-US" sz="2000">
                <a:solidFill>
                  <a:schemeClr val="tx1"/>
                </a:solidFill>
                <a:latin typeface="Aptos" panose="020B0004020202020204" pitchFamily="34" charset="0"/>
              </a:rPr>
              <a:t>Create outreach plan based on LMI with RA counterparts</a:t>
            </a:r>
          </a:p>
          <a:p>
            <a:pPr lvl="1"/>
            <a:r>
              <a:rPr lang="en-US" sz="2000">
                <a:solidFill>
                  <a:schemeClr val="tx1"/>
                </a:solidFill>
                <a:latin typeface="Aptos" panose="020B0004020202020204" pitchFamily="34" charset="0"/>
              </a:rPr>
              <a:t>Interact with intermediaries to assist businesses with RA program development</a:t>
            </a:r>
            <a:endParaRPr lang="en-US" sz="2000">
              <a:solidFill>
                <a:schemeClr val="tx1"/>
              </a:solidFill>
            </a:endParaRPr>
          </a:p>
          <a:p>
            <a:pPr lvl="1"/>
            <a:r>
              <a:rPr lang="en-US" sz="2000">
                <a:solidFill>
                  <a:schemeClr val="tx1"/>
                </a:solidFill>
                <a:latin typeface="Aptos" panose="020B0004020202020204" pitchFamily="34" charset="0"/>
              </a:rPr>
              <a:t>Provide collateral and education to partners</a:t>
            </a:r>
          </a:p>
          <a:p>
            <a:pPr lvl="1"/>
            <a:r>
              <a:rPr lang="en-US" sz="2000">
                <a:solidFill>
                  <a:schemeClr val="tx1"/>
                </a:solidFill>
                <a:latin typeface="Aptos" panose="020B0004020202020204" pitchFamily="34" charset="0"/>
              </a:rPr>
              <a:t>Communicate with case mangers about apprenticeship openings</a:t>
            </a:r>
          </a:p>
          <a:p>
            <a:pPr lvl="1"/>
            <a:r>
              <a:rPr lang="en-US" sz="2000">
                <a:solidFill>
                  <a:schemeClr val="tx1"/>
                </a:solidFill>
                <a:latin typeface="Aptos" panose="020B0004020202020204" pitchFamily="34" charset="0"/>
              </a:rPr>
              <a:t>Assist businesses with leveraging WIOA and other funding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>
                <a:latin typeface="Aptos" panose="020B0004020202020204" pitchFamily="34" charset="0"/>
              </a:rPr>
              <a:t>       </a:t>
            </a:r>
            <a:r>
              <a:rPr lang="en-US" sz="2000"/>
              <a:t>			</a:t>
            </a:r>
            <a:r>
              <a:rPr lang="en-US" sz="2400" b="1" i="1">
                <a:solidFill>
                  <a:srgbClr val="FF0000"/>
                </a:solidFill>
                <a:latin typeface="Aptos" panose="020B0004020202020204" pitchFamily="34" charset="0"/>
              </a:rPr>
              <a:t>State/Local Rapid Response efforts include RA </a:t>
            </a:r>
            <a:endParaRPr lang="en-US" sz="2000" b="1" i="1">
              <a:solidFill>
                <a:srgbClr val="FF0000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D7C8145-BAB6-050B-48F9-CD6A005C969F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964706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19130-B6DE-CAAD-B7E6-04315037C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44" y="545774"/>
            <a:ext cx="10515600" cy="1325563"/>
          </a:xfrm>
        </p:spPr>
        <p:txBody>
          <a:bodyPr/>
          <a:lstStyle/>
          <a:p>
            <a:r>
              <a:rPr lang="en-US"/>
              <a:t>Presenters</a:t>
            </a:r>
          </a:p>
        </p:txBody>
      </p:sp>
      <p:pic>
        <p:nvPicPr>
          <p:cNvPr id="5" name="Picture 4" descr="Katie Adams">
            <a:extLst>
              <a:ext uri="{FF2B5EF4-FFF2-40B4-BE49-F238E27FC236}">
                <a16:creationId xmlns:a16="http://schemas.microsoft.com/office/drawing/2014/main" id="{6E2C2FB3-778C-A236-1535-710ACE6CA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65" y="1982443"/>
            <a:ext cx="2079734" cy="2188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E55E027-C4CE-51B9-2D50-AEB35512569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828235" y="4282345"/>
            <a:ext cx="3296392" cy="4444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002060"/>
                </a:solidFill>
              </a:rPr>
              <a:t>Katie </a:t>
            </a:r>
            <a:br>
              <a:rPr lang="en-US" b="1">
                <a:solidFill>
                  <a:srgbClr val="002060"/>
                </a:solidFill>
              </a:rPr>
            </a:br>
            <a:r>
              <a:rPr lang="en-US" b="1">
                <a:solidFill>
                  <a:srgbClr val="002060"/>
                </a:solidFill>
              </a:rPr>
              <a:t>Adams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B538C-B6D4-FAB3-250C-43AC970EDE6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090674" y="5092536"/>
            <a:ext cx="2771513" cy="4444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1600">
                <a:latin typeface="Aptos"/>
              </a:rPr>
              <a:t>Chief Development </a:t>
            </a:r>
            <a:br>
              <a:rPr lang="en-US" sz="1600">
                <a:latin typeface="Aptos"/>
              </a:rPr>
            </a:br>
            <a:r>
              <a:rPr lang="en-US" sz="1600">
                <a:latin typeface="Aptos"/>
              </a:rPr>
              <a:t>Officer</a:t>
            </a:r>
          </a:p>
        </p:txBody>
      </p:sp>
      <p:pic>
        <p:nvPicPr>
          <p:cNvPr id="12" name="Picture 11" descr="Melissa Aguilar-Southard&#10;">
            <a:extLst>
              <a:ext uri="{FF2B5EF4-FFF2-40B4-BE49-F238E27FC236}">
                <a16:creationId xmlns:a16="http://schemas.microsoft.com/office/drawing/2014/main" id="{A8C97827-61A9-49E7-5209-283A4A4E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843" y="1676489"/>
            <a:ext cx="2839192" cy="27879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04CC3-FF8C-492F-0030-C3AD69555E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3745" y="4260574"/>
            <a:ext cx="5066696" cy="4225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00015E"/>
                </a:solidFill>
              </a:rPr>
              <a:t>“Mel”issa </a:t>
            </a:r>
            <a:br>
              <a:rPr lang="en-US" b="1">
                <a:solidFill>
                  <a:srgbClr val="00015E"/>
                </a:solidFill>
              </a:rPr>
            </a:br>
            <a:r>
              <a:rPr lang="en-US" b="1">
                <a:solidFill>
                  <a:srgbClr val="00015E"/>
                </a:solidFill>
              </a:rPr>
              <a:t>Aguilar-Southard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BFFC1-1FCF-A8DB-8788-B6F57EDFF60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91593" y="5048913"/>
            <a:ext cx="4843926" cy="6529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/>
              <a:t>Senior Project </a:t>
            </a:r>
            <a:br>
              <a:rPr lang="en-US" sz="1600"/>
            </a:br>
            <a:r>
              <a:rPr lang="en-US" sz="1600"/>
              <a:t>Director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5D33DB-9932-9FA8-7D62-9BBBE8C39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282929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4A701-EEC4-C75F-828B-1D92E61D0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6E6CB-80BD-85D5-82E0-0E8556304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Embedding BSRs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C2356-0871-56A1-5F1E-5C3097270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5455" y="1690688"/>
            <a:ext cx="10741090" cy="600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>
                <a:solidFill>
                  <a:srgbClr val="00015E"/>
                </a:solidFill>
              </a:rPr>
              <a:t>Actionable Items for Success: What Steps Lead to Strong System Alignment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EA4BF-4D4F-F09E-034B-BD778ECD2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0947" y="2187456"/>
            <a:ext cx="10049281" cy="775582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>
                <a:solidFill>
                  <a:schemeClr val="tx1"/>
                </a:solidFill>
              </a:rPr>
              <a:t>	Train BSRs on RA, including using intermediaries and working with 	local ATRs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F35095-F49E-D54C-0682-ADC9D0A668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947" y="2972343"/>
            <a:ext cx="10162027" cy="6507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>
                <a:solidFill>
                  <a:schemeClr val="tx1"/>
                </a:solidFill>
              </a:rPr>
              <a:t>	Host roundtables and apprenticeship accelerators for businesses to 	learn about Registered Apprenticeship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3F38A6-546A-50C2-0F34-8B56FC0ADB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0946" y="3857756"/>
            <a:ext cx="10049281" cy="6507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>
                <a:solidFill>
                  <a:schemeClr val="tx1"/>
                </a:solidFill>
              </a:rPr>
              <a:t>	Create and share Apprenticeship.gov materials with businesses on 	the benefits of Registered Apprenticeship, linking to ATRs when 	possible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2FFAC7A-9093-6952-4829-CEB60A161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9EF440-A4DE-1885-23BF-56DCCD6A5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91772" y="2222977"/>
            <a:ext cx="572482" cy="559972"/>
            <a:chOff x="1191772" y="2222977"/>
            <a:chExt cx="1036454" cy="103544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875509B-84EF-1879-3DCD-E04E7ACF8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91772" y="2222977"/>
              <a:ext cx="1036454" cy="10354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B6992484-8533-9130-4DA6-1C3D394C0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04517" y="2365184"/>
              <a:ext cx="752136" cy="75213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DADD43-1044-ACE8-C06F-8E0DF6FD2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91772" y="3050305"/>
            <a:ext cx="572482" cy="585051"/>
            <a:chOff x="1191772" y="3542066"/>
            <a:chExt cx="1036454" cy="10354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21C793E-3B41-0A87-D87A-2AC03341F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91772" y="3542066"/>
              <a:ext cx="1036454" cy="10354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8C85A362-035C-C059-EF12-C6B231D6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04517" y="3648859"/>
              <a:ext cx="807357" cy="80735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2F0A74-9BC9-080B-BBF5-E7E1F810B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91772" y="4033868"/>
            <a:ext cx="572482" cy="585051"/>
            <a:chOff x="1191772" y="4799133"/>
            <a:chExt cx="1036454" cy="10354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D7B86CB-2757-1DCA-7127-42457120E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91772" y="4799133"/>
              <a:ext cx="1036454" cy="10354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F55DEE6E-CC51-B652-C011-A777C4C26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36791" y="4896788"/>
              <a:ext cx="775583" cy="775583"/>
            </a:xfrm>
            <a:prstGeom prst="rect">
              <a:avLst/>
            </a:prstGeom>
          </p:spPr>
        </p:pic>
      </p:grp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349385C6-AC03-0DD0-EBFA-CBD2E423EC9A}"/>
              </a:ext>
            </a:extLst>
          </p:cNvPr>
          <p:cNvSpPr txBox="1">
            <a:spLocks/>
          </p:cNvSpPr>
          <p:nvPr/>
        </p:nvSpPr>
        <p:spPr>
          <a:xfrm>
            <a:off x="1893342" y="4984949"/>
            <a:ext cx="9098202" cy="77558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Apprenticeship job fairs, employer events, OJT and IWT support, rapid response and layoff aversion activities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F3ABED-D498-B961-0E28-AC9CB6544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78536" y="5016104"/>
            <a:ext cx="607033" cy="621440"/>
            <a:chOff x="1124948" y="2170860"/>
            <a:chExt cx="1036454" cy="103544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8BEA7AD-14B1-FA55-14B6-40794E4EC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24948" y="2170860"/>
              <a:ext cx="1036454" cy="10354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3FD92B8C-EF3A-DC72-5E8F-02C4EE43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5383" y="2282904"/>
              <a:ext cx="775582" cy="775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4188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054F4-51E8-02DC-7B12-3EEA4DE88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1359DF-44A1-BF97-21CD-05A00EA8D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Tool </a:t>
            </a:r>
            <a:r>
              <a:rPr lang="en-US" dirty="0">
                <a:solidFill>
                  <a:srgbClr val="00015E"/>
                </a:solidFill>
              </a:rPr>
              <a:t>3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5BB141-EBC2-FE06-CA93-F5A30E0F5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000" y="2039849"/>
            <a:ext cx="3063240" cy="3474720"/>
          </a:xfrm>
          <a:solidFill>
            <a:srgbClr val="00015E"/>
          </a:solidFill>
        </p:spPr>
        <p:txBody>
          <a:bodyPr/>
          <a:lstStyle/>
          <a:p>
            <a:pPr marL="0" indent="0" algn="ctr">
              <a:buNone/>
            </a:pPr>
            <a:endParaRPr lang="en-US" b="1">
              <a:solidFill>
                <a:schemeClr val="bg1"/>
              </a:solidFill>
              <a:latin typeface="Aptos"/>
            </a:endParaRPr>
          </a:p>
          <a:p>
            <a:pPr marL="0" indent="0" algn="ctr">
              <a:buNone/>
            </a:pPr>
            <a:r>
              <a:rPr lang="en-US" sz="2800" b="1">
                <a:solidFill>
                  <a:schemeClr val="bg1"/>
                </a:solidFill>
                <a:latin typeface="Aptos"/>
              </a:rPr>
              <a:t>Key Components of Workforce System Alignment with Registered Apprenticeship</a:t>
            </a:r>
            <a:endParaRPr lang="en-US">
              <a:solidFill>
                <a:schemeClr val="bg1"/>
              </a:solidFill>
              <a:latin typeface="Aptos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Graphic of the six key components of workforce system alignment with registered apprenticeship: &#10;&quot;Creating RA-Aligned Policies&quot;,  &quot;Embedding RA Subject Matter Experts (SMEs)&quot;, &quot;Becoming an RA sponsor&quot;, &quot;Equipping Business Service Representatives (BSRs)&quot;, &quot;Serving as an RA Convener&quot;, and &quot;Improving Data Sharing and Data Systems Alignment&quot;. ">
            <a:extLst>
              <a:ext uri="{FF2B5EF4-FFF2-40B4-BE49-F238E27FC236}">
                <a16:creationId xmlns:a16="http://schemas.microsoft.com/office/drawing/2014/main" id="{003C18E7-9887-6765-4EED-D08951496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478" y="1857224"/>
            <a:ext cx="6525322" cy="372348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F376E07-90EA-6A20-D851-863DD5349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4" name="Picture 3" descr="Category: *New Parts* - inthedirt.ca">
            <a:extLst>
              <a:ext uri="{FF2B5EF4-FFF2-40B4-BE49-F238E27FC236}">
                <a16:creationId xmlns:a16="http://schemas.microsoft.com/office/drawing/2014/main" id="{E8594669-2AC9-9D5A-F7CE-E79082ADF0C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60096" y="4290284"/>
            <a:ext cx="545490" cy="470537"/>
          </a:xfrm>
          <a:prstGeom prst="rect">
            <a:avLst/>
          </a:prstGeom>
        </p:spPr>
      </p:pic>
      <p:sp>
        <p:nvSpPr>
          <p:cNvPr id="6" name="Oval 5" descr="Circle around &quot;Improving Data Sharing and Data System Alignment&quot;">
            <a:extLst>
              <a:ext uri="{FF2B5EF4-FFF2-40B4-BE49-F238E27FC236}">
                <a16:creationId xmlns:a16="http://schemas.microsoft.com/office/drawing/2014/main" id="{F1EBB4F1-3E41-C31A-5C0D-93C419A9F568}"/>
              </a:ext>
            </a:extLst>
          </p:cNvPr>
          <p:cNvSpPr/>
          <p:nvPr/>
        </p:nvSpPr>
        <p:spPr>
          <a:xfrm>
            <a:off x="9600303" y="4396626"/>
            <a:ext cx="1753497" cy="1230221"/>
          </a:xfrm>
          <a:prstGeom prst="ellipse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53497"/>
                      <a:gd name="connsiteY0" fmla="*/ 615111 h 1230221"/>
                      <a:gd name="connsiteX1" fmla="*/ 876749 w 1753497"/>
                      <a:gd name="connsiteY1" fmla="*/ 0 h 1230221"/>
                      <a:gd name="connsiteX2" fmla="*/ 1753498 w 1753497"/>
                      <a:gd name="connsiteY2" fmla="*/ 615111 h 1230221"/>
                      <a:gd name="connsiteX3" fmla="*/ 876749 w 1753497"/>
                      <a:gd name="connsiteY3" fmla="*/ 1230222 h 1230221"/>
                      <a:gd name="connsiteX4" fmla="*/ 0 w 1753497"/>
                      <a:gd name="connsiteY4" fmla="*/ 615111 h 1230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497" h="1230221" extrusionOk="0">
                        <a:moveTo>
                          <a:pt x="0" y="615111"/>
                        </a:moveTo>
                        <a:cubicBezTo>
                          <a:pt x="-70564" y="278413"/>
                          <a:pt x="466991" y="73203"/>
                          <a:pt x="876749" y="0"/>
                        </a:cubicBezTo>
                        <a:cubicBezTo>
                          <a:pt x="1371880" y="22403"/>
                          <a:pt x="1754918" y="318726"/>
                          <a:pt x="1753498" y="615111"/>
                        </a:cubicBezTo>
                        <a:cubicBezTo>
                          <a:pt x="1719302" y="903235"/>
                          <a:pt x="1413044" y="1293190"/>
                          <a:pt x="876749" y="1230222"/>
                        </a:cubicBezTo>
                        <a:cubicBezTo>
                          <a:pt x="398875" y="1206636"/>
                          <a:pt x="9657" y="972832"/>
                          <a:pt x="0" y="61511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81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1E222-9E0D-9A92-14F5-AE96BD63C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985E3-2BC9-355E-35DA-350855F8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23" y="709157"/>
            <a:ext cx="11400195" cy="1038162"/>
          </a:xfrm>
        </p:spPr>
        <p:txBody>
          <a:bodyPr>
            <a:noAutofit/>
          </a:bodyPr>
          <a:lstStyle/>
          <a:p>
            <a:r>
              <a:rPr kumimoji="0" lang="en-US" sz="3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Improving Data Sharing and Data System Alignment</a:t>
            </a:r>
            <a:endParaRPr lang="en-US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48D15-0895-B863-0F0C-620FFF5F1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595" y="1831501"/>
            <a:ext cx="10682663" cy="1078992"/>
          </a:xfrm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State apprenticeship and workforce systems align data systems, enabling sharing of data and improving cross-agency access.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1DF4DBF-E883-70FB-C981-1CA80869591E}"/>
              </a:ext>
            </a:extLst>
          </p:cNvPr>
          <p:cNvSpPr txBox="1">
            <a:spLocks/>
          </p:cNvSpPr>
          <p:nvPr/>
        </p:nvSpPr>
        <p:spPr>
          <a:xfrm>
            <a:off x="706595" y="2939813"/>
            <a:ext cx="10682662" cy="3095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Workforce/apprenticeship systems have formal agreements in place to track, monitor, report and share data related to apprenticeship and WIOA metrics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Co-enrollment data is tracked and shared consistently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BSRs capture real-time data on employers’ supply and demand needs, communicate with their local ATR/AN counterparts consistently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State longitudinal and/or external data systems are used to track, understand and share data trends in apprenticeship populations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Data around WIOA/non-WIOA funding support used to tell the story, helping state leadership make informed decisions regarding policy and funding to expand RA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B61D19B-2857-815A-0BF9-E86CEC59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619371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93676D9-DE2A-648E-A7AB-B7721F771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67" y="557343"/>
            <a:ext cx="11400195" cy="1038162"/>
          </a:xfrm>
        </p:spPr>
        <p:txBody>
          <a:bodyPr>
            <a:noAutofit/>
          </a:bodyPr>
          <a:lstStyle/>
          <a:p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Improving Data Sharing and Data System Alignment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</a:t>
            </a:r>
            <a:endParaRPr lang="en-US" sz="3700" dirty="0">
              <a:solidFill>
                <a:srgbClr val="00015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BAEF95-025E-6BF2-01C1-1EDDD053F2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9007" y="1603413"/>
            <a:ext cx="10737677" cy="563563"/>
          </a:xfrm>
        </p:spPr>
        <p:txBody>
          <a:bodyPr>
            <a:normAutofit/>
          </a:bodyPr>
          <a:lstStyle/>
          <a:p>
            <a:pPr algn="l"/>
            <a:r>
              <a:rPr lang="en-US" sz="2400" b="1" i="1">
                <a:solidFill>
                  <a:srgbClr val="00015E"/>
                </a:solidFill>
              </a:rPr>
              <a:t>Actionable Items for Success: What Steps Lead to Strong System Alignment</a:t>
            </a:r>
          </a:p>
          <a:p>
            <a:pPr algn="l"/>
            <a:endParaRPr lang="en-US" sz="1800">
              <a:solidFill>
                <a:srgbClr val="00015E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3C3D10-C85C-9A0F-27F9-7D9FEF3536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8556" y="2109491"/>
            <a:ext cx="10564550" cy="758017"/>
          </a:xfrm>
        </p:spPr>
        <p:txBody>
          <a:bodyPr>
            <a:noAutofit/>
          </a:bodyPr>
          <a:lstStyle/>
          <a:p>
            <a:pPr algn="l"/>
            <a:r>
              <a:rPr lang="en-US" sz="2400">
                <a:solidFill>
                  <a:schemeClr val="tx1"/>
                </a:solidFill>
              </a:rPr>
              <a:t>	Establish/modify data sharing agreements to ensure workforce and 	apprenticeship system inclusion as well as co-enrollment collaboration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C22A88-8623-3C6F-B686-5BE018F02D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19511" y="3258834"/>
            <a:ext cx="9527173" cy="758017"/>
          </a:xfrm>
        </p:spPr>
        <p:txBody>
          <a:bodyPr>
            <a:noAutofit/>
          </a:bodyPr>
          <a:lstStyle/>
          <a:p>
            <a:pPr algn="l"/>
            <a:r>
              <a:rPr lang="en-US" sz="2400" b="0">
                <a:solidFill>
                  <a:schemeClr val="tx1"/>
                </a:solidFill>
              </a:rPr>
              <a:t>Ensure that state/local WIOA plans explicitly include WIOA and RA performance metrics and accurate reporting, etc.</a:t>
            </a:r>
          </a:p>
          <a:p>
            <a:endParaRPr lang="en-US" sz="2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C54527-9C18-95D8-F874-E402FB5D62E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3725" y="4339471"/>
            <a:ext cx="10325022" cy="982810"/>
          </a:xfrm>
        </p:spPr>
        <p:txBody>
          <a:bodyPr>
            <a:noAutofit/>
          </a:bodyPr>
          <a:lstStyle/>
          <a:p>
            <a:pPr algn="l"/>
            <a:r>
              <a:rPr lang="en-US" sz="2400">
                <a:solidFill>
                  <a:schemeClr val="tx1"/>
                </a:solidFill>
              </a:rPr>
              <a:t>	Create/refine a process for collaborative cross-agency analysis and 	sharing of WIOA and RA performance data to determine performance 	against each required WIOA metric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44196C-0046-F605-D294-28CCF46AB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5316" y="2146177"/>
            <a:ext cx="646816" cy="640054"/>
            <a:chOff x="945316" y="2146177"/>
            <a:chExt cx="1011022" cy="98864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D9B8D6-610D-AD04-9120-3F7C12769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45316" y="2146177"/>
              <a:ext cx="1011022" cy="9886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E2C8B244-E0EA-326B-1336-E4AF1CC65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90847" y="2230159"/>
              <a:ext cx="751535" cy="75153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2184C4-4956-B13D-96A8-C8BC1FEB8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5316" y="3317816"/>
            <a:ext cx="646816" cy="640054"/>
            <a:chOff x="945316" y="3530549"/>
            <a:chExt cx="1011022" cy="98864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60F0163-4B85-5FD0-6AEA-96ADF5017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45316" y="3530549"/>
              <a:ext cx="1011022" cy="9886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51578FC9-91C1-A169-37C2-8E5D10712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8331" y="3679363"/>
              <a:ext cx="691019" cy="69101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5BC39E-6DC6-57E0-493B-75E311AEC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3501" y="4510849"/>
            <a:ext cx="674060" cy="640054"/>
            <a:chOff x="918072" y="4832194"/>
            <a:chExt cx="1011022" cy="98864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11C6A48-C90E-DD90-2DD2-4E976A7C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18072" y="4832194"/>
              <a:ext cx="1011022" cy="9886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C34E1640-494F-28DD-3EDD-B8F41DDB5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1492" y="4943058"/>
              <a:ext cx="804180" cy="804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1138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4DB14-ED52-513F-394F-D73909983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138523-9092-7750-EFB6-027746A0A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Tool </a:t>
            </a:r>
            <a:r>
              <a:rPr lang="en-US" dirty="0">
                <a:solidFill>
                  <a:srgbClr val="00015E"/>
                </a:solidFill>
              </a:rPr>
              <a:t>4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C982BE-158F-6325-51AF-A49F1AE99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000" y="2039849"/>
            <a:ext cx="3063240" cy="3474720"/>
          </a:xfrm>
          <a:solidFill>
            <a:srgbClr val="00015E"/>
          </a:solidFill>
        </p:spPr>
        <p:txBody>
          <a:bodyPr/>
          <a:lstStyle/>
          <a:p>
            <a:pPr marL="0" indent="0" algn="ctr">
              <a:buNone/>
            </a:pPr>
            <a:endParaRPr lang="en-US" b="1">
              <a:solidFill>
                <a:schemeClr val="bg1"/>
              </a:solidFill>
              <a:latin typeface="Aptos"/>
            </a:endParaRPr>
          </a:p>
          <a:p>
            <a:pPr marL="0" indent="0" algn="ctr">
              <a:buNone/>
            </a:pPr>
            <a:r>
              <a:rPr lang="en-US" sz="2800" b="1">
                <a:solidFill>
                  <a:schemeClr val="bg1"/>
                </a:solidFill>
                <a:latin typeface="Aptos"/>
              </a:rPr>
              <a:t>Key Components of Workforce System Alignment with Registered Apprenticeship</a:t>
            </a:r>
            <a:endParaRPr lang="en-US">
              <a:solidFill>
                <a:schemeClr val="bg1"/>
              </a:solidFill>
              <a:latin typeface="Aptos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Graphic of the six key components of workforce system alignment with registered apprenticeship: &#10;&quot;Creating RA-Aligned Policies&quot;,  &quot;Embedding RA Subject Matter Experts (SMEs)&quot;, &quot;Becoming an RA sponsor&quot;, &quot;Equipping Business Service Representatives (BSRs)&quot;, &quot;Serving as an RA Convener&quot;, and &quot;Improving Data Sharing and Data Systems Alignment&quot;. ">
            <a:extLst>
              <a:ext uri="{FF2B5EF4-FFF2-40B4-BE49-F238E27FC236}">
                <a16:creationId xmlns:a16="http://schemas.microsoft.com/office/drawing/2014/main" id="{0E7997E5-BEFF-52D8-46C6-5A5A30BB9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478" y="1857224"/>
            <a:ext cx="6525322" cy="372348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6B7B1B7-D47C-7BF4-7223-2EB3E1010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4" name="Picture 3" descr="Category: *New Parts* - inthedirt.ca">
            <a:extLst>
              <a:ext uri="{FF2B5EF4-FFF2-40B4-BE49-F238E27FC236}">
                <a16:creationId xmlns:a16="http://schemas.microsoft.com/office/drawing/2014/main" id="{44E879A0-6714-4844-78BC-D1872B85A9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60096" y="4290284"/>
            <a:ext cx="545490" cy="470537"/>
          </a:xfrm>
          <a:prstGeom prst="rect">
            <a:avLst/>
          </a:prstGeom>
        </p:spPr>
      </p:pic>
      <p:sp>
        <p:nvSpPr>
          <p:cNvPr id="6" name="Oval 5" descr="Circle around &quot;Serving as an RA Convener&quot;">
            <a:extLst>
              <a:ext uri="{FF2B5EF4-FFF2-40B4-BE49-F238E27FC236}">
                <a16:creationId xmlns:a16="http://schemas.microsoft.com/office/drawing/2014/main" id="{C58B844A-F82D-FEF7-6F52-4C902339AF39}"/>
              </a:ext>
            </a:extLst>
          </p:cNvPr>
          <p:cNvSpPr/>
          <p:nvPr/>
        </p:nvSpPr>
        <p:spPr>
          <a:xfrm>
            <a:off x="4748604" y="4382765"/>
            <a:ext cx="1753497" cy="1230221"/>
          </a:xfrm>
          <a:prstGeom prst="ellipse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53497"/>
                      <a:gd name="connsiteY0" fmla="*/ 615111 h 1230221"/>
                      <a:gd name="connsiteX1" fmla="*/ 876749 w 1753497"/>
                      <a:gd name="connsiteY1" fmla="*/ 0 h 1230221"/>
                      <a:gd name="connsiteX2" fmla="*/ 1753498 w 1753497"/>
                      <a:gd name="connsiteY2" fmla="*/ 615111 h 1230221"/>
                      <a:gd name="connsiteX3" fmla="*/ 876749 w 1753497"/>
                      <a:gd name="connsiteY3" fmla="*/ 1230222 h 1230221"/>
                      <a:gd name="connsiteX4" fmla="*/ 0 w 1753497"/>
                      <a:gd name="connsiteY4" fmla="*/ 615111 h 1230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497" h="1230221" extrusionOk="0">
                        <a:moveTo>
                          <a:pt x="0" y="615111"/>
                        </a:moveTo>
                        <a:cubicBezTo>
                          <a:pt x="-70564" y="278413"/>
                          <a:pt x="466991" y="73203"/>
                          <a:pt x="876749" y="0"/>
                        </a:cubicBezTo>
                        <a:cubicBezTo>
                          <a:pt x="1371880" y="22403"/>
                          <a:pt x="1754918" y="318726"/>
                          <a:pt x="1753498" y="615111"/>
                        </a:cubicBezTo>
                        <a:cubicBezTo>
                          <a:pt x="1719302" y="903235"/>
                          <a:pt x="1413044" y="1293190"/>
                          <a:pt x="876749" y="1230222"/>
                        </a:cubicBezTo>
                        <a:cubicBezTo>
                          <a:pt x="398875" y="1206636"/>
                          <a:pt x="9657" y="972832"/>
                          <a:pt x="0" y="61511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43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9C821C-8C62-C2FA-636C-7A9C4F4D5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42" y="1554022"/>
            <a:ext cx="10680192" cy="1078992"/>
          </a:xfrm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>
                <a:solidFill>
                  <a:schemeClr val="tx1"/>
                </a:solidFill>
              </a:rPr>
              <a:t>State/LWDBs engage stakeholders to expand RA, build talent pipelines, address workforce shortages, and increase employment and wages for workers.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7461B0-B7E8-B0C1-CA57-A3C2E806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426874"/>
            <a:ext cx="10515600" cy="1325563"/>
          </a:xfrm>
        </p:spPr>
        <p:txBody>
          <a:bodyPr>
            <a:normAutofit/>
          </a:bodyPr>
          <a:lstStyle/>
          <a:p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Serving as an RA Convener</a:t>
            </a:r>
            <a:endParaRPr lang="en-US" sz="4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D039A8-2281-7282-F19B-0229C36F0E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841" y="2782685"/>
            <a:ext cx="10859005" cy="2957212"/>
          </a:xfrm>
        </p:spPr>
        <p:txBody>
          <a:bodyPr>
            <a:no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Engage with stakeholders to development and implement RA programs that can access funding and resources through workforce system</a:t>
            </a:r>
          </a:p>
          <a:p>
            <a:r>
              <a:rPr lang="en-US" sz="2000">
                <a:solidFill>
                  <a:schemeClr val="tx1"/>
                </a:solidFill>
              </a:rPr>
              <a:t>Sector Strategy initiatives include RA as a strategy for building the talent pipeline</a:t>
            </a:r>
          </a:p>
          <a:p>
            <a:r>
              <a:rPr lang="en-US" sz="2000">
                <a:solidFill>
                  <a:schemeClr val="tx1"/>
                </a:solidFill>
              </a:rPr>
              <a:t>Create and maintain a network (hub) of RA programs to accelerate employer participation and to provide technical assistance</a:t>
            </a:r>
          </a:p>
          <a:p>
            <a:r>
              <a:rPr lang="en-US" sz="2000">
                <a:solidFill>
                  <a:schemeClr val="tx1"/>
                </a:solidFill>
              </a:rPr>
              <a:t>Collaborate on high-demand, industry specific RA programs including technical assistance and funding</a:t>
            </a:r>
            <a:endParaRPr lang="en-US" sz="2000">
              <a:solidFill>
                <a:schemeClr val="tx1"/>
              </a:solidFill>
              <a:cs typeface="Arial"/>
            </a:endParaRPr>
          </a:p>
          <a:p>
            <a:r>
              <a:rPr lang="en-US" sz="2000">
                <a:solidFill>
                  <a:schemeClr val="tx1"/>
                </a:solidFill>
              </a:rPr>
              <a:t>Collaborative RA efforts include mandatory partners as part of convening activities</a:t>
            </a:r>
          </a:p>
          <a:p>
            <a:r>
              <a:rPr lang="en-US" sz="2000">
                <a:solidFill>
                  <a:schemeClr val="tx1"/>
                </a:solidFill>
              </a:rPr>
              <a:t>Create concise communication and outreach for RA programs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5A6F8A-32A6-8A34-75B7-5DAD31713065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443769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0FA0D-888F-157C-8EF8-B239EEC05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09F9C-4553-9910-0216-16E2EED73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48" y="499837"/>
            <a:ext cx="8828137" cy="1168203"/>
          </a:xfrm>
        </p:spPr>
        <p:txBody>
          <a:bodyPr>
            <a:normAutofit/>
          </a:bodyPr>
          <a:lstStyle/>
          <a:p>
            <a:r>
              <a:rPr lang="en-US" sz="4000"/>
              <a:t>Serving as an RA Convener </a:t>
            </a:r>
            <a:r>
              <a:rPr lang="en-US" sz="4000">
                <a:solidFill>
                  <a:srgbClr val="00015E"/>
                </a:solidFill>
              </a:rPr>
              <a:t>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9F0FF1-DABD-C107-840C-42198F2CEB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9007" y="1731857"/>
            <a:ext cx="10737677" cy="563563"/>
          </a:xfrm>
        </p:spPr>
        <p:txBody>
          <a:bodyPr>
            <a:normAutofit/>
          </a:bodyPr>
          <a:lstStyle/>
          <a:p>
            <a:pPr algn="l"/>
            <a:r>
              <a:rPr lang="en-US" sz="2400" b="1" i="1">
                <a:solidFill>
                  <a:srgbClr val="00015E"/>
                </a:solidFill>
              </a:rPr>
              <a:t>Actionable Items for Success: What Steps Lead to Strong System Alignment</a:t>
            </a:r>
          </a:p>
          <a:p>
            <a:pPr algn="l"/>
            <a:endParaRPr lang="en-US" sz="1800">
              <a:solidFill>
                <a:srgbClr val="00015E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44CCD20-98F6-0B06-2DB5-1ED92E7A14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11766" y="2108848"/>
            <a:ext cx="10020737" cy="758017"/>
          </a:xfrm>
        </p:spPr>
        <p:txBody>
          <a:bodyPr>
            <a:noAutofit/>
          </a:bodyPr>
          <a:lstStyle/>
          <a:p>
            <a:pPr algn="l"/>
            <a:r>
              <a:rPr lang="en-US" sz="2100">
                <a:solidFill>
                  <a:schemeClr val="tx1"/>
                </a:solidFill>
              </a:rPr>
              <a:t>Create Registered Apprenticeship programs that are high-demand industries 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per local LMI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B8FAC05-3891-27D6-86E8-981876E56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99436" y="2849189"/>
            <a:ext cx="10020737" cy="1143091"/>
          </a:xfrm>
        </p:spPr>
        <p:txBody>
          <a:bodyPr>
            <a:noAutofit/>
          </a:bodyPr>
          <a:lstStyle/>
          <a:p>
            <a:pPr algn="l"/>
            <a:r>
              <a:rPr lang="en-US" sz="2100" b="0">
                <a:solidFill>
                  <a:schemeClr val="tx1"/>
                </a:solidFill>
              </a:rPr>
              <a:t>Engage with ATRs, </a:t>
            </a:r>
            <a:r>
              <a:rPr lang="en-US" sz="2400" b="0">
                <a:solidFill>
                  <a:schemeClr val="tx1"/>
                </a:solidFill>
              </a:rPr>
              <a:t>DOL Industry Intermediaries and state-based Registered Apprenticeship stakeholders</a:t>
            </a:r>
            <a:r>
              <a:rPr lang="en-US" sz="2100" b="0">
                <a:solidFill>
                  <a:schemeClr val="tx1"/>
                </a:solidFill>
              </a:rPr>
              <a:t> to establish Accelerator events that bring together apprenticeship stakeholders and resources to accelerate the further use and adoption of Registered Apprenticeship</a:t>
            </a:r>
          </a:p>
          <a:p>
            <a:endParaRPr lang="en-US" sz="21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92FBA87-25EA-E1E1-281A-C70A7AE5FF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11766" y="4259202"/>
            <a:ext cx="9793539" cy="876287"/>
          </a:xfrm>
        </p:spPr>
        <p:txBody>
          <a:bodyPr>
            <a:noAutofit/>
          </a:bodyPr>
          <a:lstStyle/>
          <a:p>
            <a:pPr algn="l"/>
            <a:r>
              <a:rPr lang="en-US" sz="2100">
                <a:solidFill>
                  <a:schemeClr val="tx1"/>
                </a:solidFill>
              </a:rPr>
              <a:t>Collaborate with ATRs to establish processes to develop Registered Apprenticeship standards for businesses at a local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1892D-4989-FF4B-883F-F6E550176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5315" y="3141551"/>
            <a:ext cx="636058" cy="650606"/>
            <a:chOff x="945316" y="3497655"/>
            <a:chExt cx="1011022" cy="98864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011D72A-1DEC-76C7-FB9E-14EAF12A5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45316" y="3497655"/>
              <a:ext cx="1011022" cy="9886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832901F-BC10-2DCC-5AD8-BAB6B4500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6312" y="3678441"/>
              <a:ext cx="649030" cy="64903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2D139C-F2F7-6E74-1B26-BC07BE52B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5316" y="2146177"/>
            <a:ext cx="636058" cy="650606"/>
            <a:chOff x="945316" y="2146177"/>
            <a:chExt cx="1011022" cy="98864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97E5CCC-5A53-DC94-5CF0-96BA89305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45316" y="2146177"/>
              <a:ext cx="1011022" cy="9886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85E0814-EE17-C2BA-1DA8-A9185B56D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5139" y="2256423"/>
              <a:ext cx="751375" cy="75137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84510E-E227-CE90-675E-FEBB5AA99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5315" y="4259202"/>
            <a:ext cx="636058" cy="659347"/>
            <a:chOff x="945315" y="4821532"/>
            <a:chExt cx="1011022" cy="99347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B7B19A2-E89D-125F-3EDF-7F01A750E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45315" y="4826355"/>
              <a:ext cx="1011022" cy="9886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0B6B7E07-8911-B6BE-5E98-58E4548F5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3626" y="4821532"/>
              <a:ext cx="914400" cy="9144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04FE70-83C1-004C-69A1-EFA51EAC2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0184" y="5132304"/>
            <a:ext cx="650066" cy="620572"/>
            <a:chOff x="935057" y="2181825"/>
            <a:chExt cx="1621496" cy="157695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62C336A-0D88-7D2C-2201-09D9A2C5E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5057" y="2181825"/>
              <a:ext cx="1621496" cy="157695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8F472D81-F611-DEAD-19C4-B948076DB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40038" y="2372032"/>
              <a:ext cx="1171066" cy="1171066"/>
            </a:xfrm>
            <a:prstGeom prst="rect">
              <a:avLst/>
            </a:prstGeom>
          </p:spPr>
        </p:pic>
      </p:grp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EEBC9771-92A2-B705-CB67-0EB08A8F6E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1766" y="5113978"/>
            <a:ext cx="9788748" cy="1530645"/>
          </a:xfrm>
        </p:spPr>
        <p:txBody>
          <a:bodyPr>
            <a:noAutofit/>
          </a:bodyPr>
          <a:lstStyle/>
          <a:p>
            <a:pPr algn="l"/>
            <a:r>
              <a:rPr lang="en-US" sz="2000" b="0">
                <a:solidFill>
                  <a:schemeClr val="tx1"/>
                </a:solidFill>
              </a:rPr>
              <a:t>Explore federal and state grant opportunities, philanthropic funding, and potential state funding to support industry-specific Registered Apprenticeship initiatives</a:t>
            </a:r>
          </a:p>
          <a:p>
            <a:pPr algn="l"/>
            <a:endParaRPr lang="en-US" sz="2000" b="0"/>
          </a:p>
        </p:txBody>
      </p:sp>
    </p:spTree>
    <p:extLst>
      <p:ext uri="{BB962C8B-B14F-4D97-AF65-F5344CB8AC3E}">
        <p14:creationId xmlns:p14="http://schemas.microsoft.com/office/powerpoint/2010/main" val="4044985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FCCD8-4BBC-E80B-CD99-463C05628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2653A7-FF10-F729-8972-EE7A08CDF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Tool </a:t>
            </a:r>
            <a:r>
              <a:rPr lang="en-US" dirty="0">
                <a:solidFill>
                  <a:srgbClr val="00015E"/>
                </a:solidFill>
              </a:rPr>
              <a:t>5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9ED361-709D-18CD-1486-BA225157E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000" y="2039849"/>
            <a:ext cx="3063240" cy="3474720"/>
          </a:xfrm>
          <a:solidFill>
            <a:srgbClr val="00015E"/>
          </a:solidFill>
        </p:spPr>
        <p:txBody>
          <a:bodyPr/>
          <a:lstStyle/>
          <a:p>
            <a:pPr marL="0" indent="0" algn="ctr">
              <a:buNone/>
            </a:pPr>
            <a:endParaRPr lang="en-US" b="1">
              <a:solidFill>
                <a:schemeClr val="bg1"/>
              </a:solidFill>
              <a:latin typeface="Aptos"/>
            </a:endParaRPr>
          </a:p>
          <a:p>
            <a:pPr marL="0" indent="0" algn="ctr">
              <a:buNone/>
            </a:pPr>
            <a:r>
              <a:rPr lang="en-US" sz="2800" b="1">
                <a:solidFill>
                  <a:schemeClr val="bg1"/>
                </a:solidFill>
                <a:latin typeface="Aptos"/>
              </a:rPr>
              <a:t>Key Components of Workforce System Alignment with Registered Apprenticeship</a:t>
            </a:r>
            <a:endParaRPr lang="en-US">
              <a:solidFill>
                <a:schemeClr val="bg1"/>
              </a:solidFill>
              <a:latin typeface="Aptos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Graphic of the six key components of workforce system alignment with registered apprenticeship: &#10;&quot;Creating RA-Aligned Policies&quot;,  &quot;Embedding RA Subject Matter Experts (SMEs)&quot;, &quot;Becoming an RA sponsor&quot;, &quot;Equipping Business Service Representatives (BSRs)&quot;, &quot;Serving as an RA Convener&quot;, and &quot;Improving Data Sharing and Data Systems Alignment&quot;. ">
            <a:extLst>
              <a:ext uri="{FF2B5EF4-FFF2-40B4-BE49-F238E27FC236}">
                <a16:creationId xmlns:a16="http://schemas.microsoft.com/office/drawing/2014/main" id="{E5EFE631-8437-F281-AFBE-A3C355A10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478" y="1857224"/>
            <a:ext cx="6525322" cy="372348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7C70835-AF63-9BAE-A474-260A1E047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4" name="Picture 3" descr="Category: *New Parts* - inthedirt.ca">
            <a:extLst>
              <a:ext uri="{FF2B5EF4-FFF2-40B4-BE49-F238E27FC236}">
                <a16:creationId xmlns:a16="http://schemas.microsoft.com/office/drawing/2014/main" id="{63472C08-A866-70D3-22E8-590A85FFCC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60096" y="4290284"/>
            <a:ext cx="545490" cy="470537"/>
          </a:xfrm>
          <a:prstGeom prst="rect">
            <a:avLst/>
          </a:prstGeom>
        </p:spPr>
      </p:pic>
      <p:sp>
        <p:nvSpPr>
          <p:cNvPr id="6" name="Oval 5" descr="Circle around &quot;Becoming an RA Sponsor&quot;">
            <a:extLst>
              <a:ext uri="{FF2B5EF4-FFF2-40B4-BE49-F238E27FC236}">
                <a16:creationId xmlns:a16="http://schemas.microsoft.com/office/drawing/2014/main" id="{331962B0-784B-0D28-A061-7ABE6C197091}"/>
              </a:ext>
            </a:extLst>
          </p:cNvPr>
          <p:cNvSpPr/>
          <p:nvPr/>
        </p:nvSpPr>
        <p:spPr>
          <a:xfrm>
            <a:off x="4748816" y="3108308"/>
            <a:ext cx="1753497" cy="1230221"/>
          </a:xfrm>
          <a:prstGeom prst="ellipse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53497"/>
                      <a:gd name="connsiteY0" fmla="*/ 615111 h 1230221"/>
                      <a:gd name="connsiteX1" fmla="*/ 876749 w 1753497"/>
                      <a:gd name="connsiteY1" fmla="*/ 0 h 1230221"/>
                      <a:gd name="connsiteX2" fmla="*/ 1753498 w 1753497"/>
                      <a:gd name="connsiteY2" fmla="*/ 615111 h 1230221"/>
                      <a:gd name="connsiteX3" fmla="*/ 876749 w 1753497"/>
                      <a:gd name="connsiteY3" fmla="*/ 1230222 h 1230221"/>
                      <a:gd name="connsiteX4" fmla="*/ 0 w 1753497"/>
                      <a:gd name="connsiteY4" fmla="*/ 615111 h 1230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497" h="1230221" extrusionOk="0">
                        <a:moveTo>
                          <a:pt x="0" y="615111"/>
                        </a:moveTo>
                        <a:cubicBezTo>
                          <a:pt x="-70564" y="278413"/>
                          <a:pt x="466991" y="73203"/>
                          <a:pt x="876749" y="0"/>
                        </a:cubicBezTo>
                        <a:cubicBezTo>
                          <a:pt x="1371880" y="22403"/>
                          <a:pt x="1754918" y="318726"/>
                          <a:pt x="1753498" y="615111"/>
                        </a:cubicBezTo>
                        <a:cubicBezTo>
                          <a:pt x="1719302" y="903235"/>
                          <a:pt x="1413044" y="1293190"/>
                          <a:pt x="876749" y="1230222"/>
                        </a:cubicBezTo>
                        <a:cubicBezTo>
                          <a:pt x="398875" y="1206636"/>
                          <a:pt x="9657" y="972832"/>
                          <a:pt x="0" y="61511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86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2EFC50-99A4-A00B-161B-2D58FD1E4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663" y="1544969"/>
            <a:ext cx="10680192" cy="1078992"/>
          </a:xfrm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>
                <a:solidFill>
                  <a:schemeClr val="tx1"/>
                </a:solidFill>
              </a:rPr>
              <a:t>LWDB becomes a group RA sponsor increasing opportunities for job seekers to access careers in high-demand industries and for businesses to access funding supports for apprentices.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720FAC-CC8D-A260-5734-C01CD9DE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64" y="409015"/>
            <a:ext cx="10515600" cy="1325563"/>
          </a:xfrm>
        </p:spPr>
        <p:txBody>
          <a:bodyPr/>
          <a:lstStyle/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Becoming an RA Sponsor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C497C-9B6A-38DC-BE3C-E745B55384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7663" y="2842253"/>
            <a:ext cx="10650649" cy="3006285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LWDB becomes a RA program sponsor for in-demand occupation(s)</a:t>
            </a:r>
          </a:p>
          <a:p>
            <a:r>
              <a:rPr lang="en-US" sz="2000">
                <a:solidFill>
                  <a:schemeClr val="tx1"/>
                </a:solidFill>
              </a:rPr>
              <a:t>Occupations are regularly added to RA programs based on LMI</a:t>
            </a:r>
          </a:p>
          <a:p>
            <a:r>
              <a:rPr lang="en-US" sz="2000">
                <a:solidFill>
                  <a:schemeClr val="tx1"/>
                </a:solidFill>
              </a:rPr>
              <a:t>Ed system is engaged with LWDB to provide RI</a:t>
            </a:r>
          </a:p>
          <a:p>
            <a:r>
              <a:rPr lang="en-US" sz="2000">
                <a:solidFill>
                  <a:schemeClr val="tx1"/>
                </a:solidFill>
              </a:rPr>
              <a:t>RA sponsorship is sustainable through braided funding</a:t>
            </a:r>
          </a:p>
          <a:p>
            <a:r>
              <a:rPr lang="en-US" sz="2000">
                <a:solidFill>
                  <a:schemeClr val="tx1"/>
                </a:solidFill>
              </a:rPr>
              <a:t>LWDB creates clear path to build pipeline for employers</a:t>
            </a:r>
          </a:p>
          <a:p>
            <a:r>
              <a:rPr lang="en-US" sz="2000">
                <a:solidFill>
                  <a:schemeClr val="tx1"/>
                </a:solidFill>
              </a:rPr>
              <a:t>LWDB provides admin support, training and assistance to employer joining the RA program</a:t>
            </a:r>
          </a:p>
          <a:p>
            <a:r>
              <a:rPr lang="en-US" sz="2000">
                <a:solidFill>
                  <a:schemeClr val="tx1"/>
                </a:solidFill>
              </a:rPr>
              <a:t>LWDB ensures ability to support employers with WIOA funding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4549E-AB63-1A88-5238-138C34FA3EEC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243930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EB1A2-74B1-B11D-4539-FA0E70EF9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B8837-2852-7C92-2714-278718A0D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970" y="489079"/>
            <a:ext cx="8828137" cy="1168203"/>
          </a:xfrm>
        </p:spPr>
        <p:txBody>
          <a:bodyPr>
            <a:normAutofit/>
          </a:bodyPr>
          <a:lstStyle/>
          <a:p>
            <a:r>
              <a:rPr lang="en-US"/>
              <a:t>Becoming an RA Sponsor</a:t>
            </a:r>
            <a:r>
              <a:rPr lang="en-US">
                <a:solidFill>
                  <a:srgbClr val="00015E"/>
                </a:solidFill>
              </a:rPr>
              <a:t>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2E5D30-93A6-DAC7-5A8F-7E18254547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9007" y="1731857"/>
            <a:ext cx="10737677" cy="563563"/>
          </a:xfrm>
        </p:spPr>
        <p:txBody>
          <a:bodyPr>
            <a:normAutofit/>
          </a:bodyPr>
          <a:lstStyle/>
          <a:p>
            <a:pPr algn="l"/>
            <a:r>
              <a:rPr lang="en-US" sz="2400" b="1" i="1">
                <a:solidFill>
                  <a:srgbClr val="00015E"/>
                </a:solidFill>
              </a:rPr>
              <a:t>Actionable Items for Success: What Steps Lead to Strong System Alignment</a:t>
            </a:r>
          </a:p>
          <a:p>
            <a:pPr algn="l"/>
            <a:endParaRPr lang="en-US" sz="1800">
              <a:solidFill>
                <a:srgbClr val="00015E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DC77CC-CFED-1E9D-2CCA-F01BAE295B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549608" y="2227524"/>
            <a:ext cx="10197740" cy="988648"/>
          </a:xfrm>
        </p:spPr>
        <p:txBody>
          <a:bodyPr>
            <a:noAutofit/>
          </a:bodyPr>
          <a:lstStyle/>
          <a:p>
            <a:pPr algn="l"/>
            <a:r>
              <a:rPr lang="en-US" sz="2000">
                <a:solidFill>
                  <a:schemeClr val="tx1"/>
                </a:solidFill>
              </a:rPr>
              <a:t>Ask your local ATR/state RA director if there are other workforce board RA sponsors in your state so that you can connect with them to gain insight into the program development needs</a:t>
            </a:r>
          </a:p>
          <a:p>
            <a:pPr algn="l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F43CFE-279D-A301-23CB-0BD9C3B809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49608" y="3059905"/>
            <a:ext cx="9631744" cy="1143091"/>
          </a:xfrm>
        </p:spPr>
        <p:txBody>
          <a:bodyPr>
            <a:noAutofit/>
          </a:bodyPr>
          <a:lstStyle/>
          <a:p>
            <a:pPr algn="l"/>
            <a:r>
              <a:rPr lang="en-US" sz="2000" b="0">
                <a:solidFill>
                  <a:schemeClr val="tx1"/>
                </a:solidFill>
              </a:rPr>
              <a:t>Using LMI data, determine high-demand occupations/industries to 	know which occupations to add to your program standards and guide 	your employer outreach in program development</a:t>
            </a:r>
          </a:p>
          <a:p>
            <a:endParaRPr lang="en-US" sz="20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3CB2BD-15B1-2A3F-B177-5E28124FD0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529885" y="4276192"/>
            <a:ext cx="10178730" cy="763584"/>
          </a:xfrm>
        </p:spPr>
        <p:txBody>
          <a:bodyPr>
            <a:noAutofit/>
          </a:bodyPr>
          <a:lstStyle/>
          <a:p>
            <a:pPr algn="l"/>
            <a:r>
              <a:rPr lang="en-US" sz="2000">
                <a:solidFill>
                  <a:schemeClr val="tx1"/>
                </a:solidFill>
              </a:rPr>
              <a:t>Reach out to your local ATR to begin the process of developing program standards for your board to become an RA sponsor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3AE462-5AF8-E182-917A-7A7BDCC3C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1435" y="2215478"/>
            <a:ext cx="628330" cy="644039"/>
            <a:chOff x="942286" y="2252881"/>
            <a:chExt cx="1011022" cy="98864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DE3C538-2E6D-9644-1CBF-0942B1FB7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42286" y="2252881"/>
              <a:ext cx="1011022" cy="9886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84A9C23-CF8C-2D46-390E-FF3670712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7954" y="2355964"/>
              <a:ext cx="739027" cy="73902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96AA98-FF3D-743C-6304-6761C8D30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6530" y="3179519"/>
            <a:ext cx="625300" cy="644039"/>
            <a:chOff x="945316" y="3497655"/>
            <a:chExt cx="1011022" cy="98864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B5C1E58-398C-6D62-51D2-6EDCA8CDC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45316" y="3497655"/>
              <a:ext cx="1011022" cy="9886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E05CEB6-AA78-E81A-DFFD-C940D9A12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2192" y="3570939"/>
              <a:ext cx="791209" cy="79120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8ED536-30EF-835A-36D5-CEFCE7E59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465" y="4202996"/>
            <a:ext cx="625300" cy="644039"/>
            <a:chOff x="954986" y="4826355"/>
            <a:chExt cx="1011022" cy="98864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8741523-DD32-1B62-C399-734FB130F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54986" y="4826355"/>
              <a:ext cx="1011022" cy="9886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8D5DCDD-280C-054D-494B-CCEF54590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52192" y="4938716"/>
              <a:ext cx="763585" cy="763585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C15EB9ED-31E8-B42F-38B6-061F19AA4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2950" y="5267486"/>
            <a:ext cx="606815" cy="563563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7E5B3A5-744F-74CE-E4D1-88DA4828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6344" y="5356693"/>
            <a:ext cx="427357" cy="427357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541C87C-18F8-2FE2-85DB-2211B6F434E5}"/>
              </a:ext>
            </a:extLst>
          </p:cNvPr>
          <p:cNvSpPr txBox="1">
            <a:spLocks/>
          </p:cNvSpPr>
          <p:nvPr/>
        </p:nvSpPr>
        <p:spPr>
          <a:xfrm>
            <a:off x="1549608" y="5263016"/>
            <a:ext cx="10178730" cy="1143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Invite local businesses/employers/education/intermediaries to discuss potential interest in and become involved in RA program design to secure participation agreement</a:t>
            </a:r>
          </a:p>
        </p:txBody>
      </p:sp>
    </p:spTree>
    <p:extLst>
      <p:ext uri="{BB962C8B-B14F-4D97-AF65-F5344CB8AC3E}">
        <p14:creationId xmlns:p14="http://schemas.microsoft.com/office/powerpoint/2010/main" val="3702527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5E7B57-7F5F-09FD-AC10-C4CB3C820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 and Agenda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A97EF2-0642-95E8-33E1-A6EEC1C5D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171" y="1727653"/>
            <a:ext cx="7290936" cy="39291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Center of Excellence Overview</a:t>
            </a:r>
          </a:p>
          <a:p>
            <a:r>
              <a:rPr lang="en-US" sz="3200">
                <a:solidFill>
                  <a:schemeClr val="tx1"/>
                </a:solidFill>
                <a:latin typeface="Aptos"/>
              </a:rPr>
              <a:t>Basic Building Blocks of </a:t>
            </a:r>
            <a:br>
              <a:rPr lang="en-US" sz="3200">
                <a:solidFill>
                  <a:schemeClr val="tx1"/>
                </a:solidFill>
                <a:latin typeface="Aptos"/>
              </a:rPr>
            </a:br>
            <a:r>
              <a:rPr lang="en-US" sz="3200">
                <a:solidFill>
                  <a:schemeClr val="tx1"/>
                </a:solidFill>
                <a:latin typeface="Aptos"/>
              </a:rPr>
              <a:t>Registered Apprenticeship</a:t>
            </a:r>
          </a:p>
          <a:p>
            <a:r>
              <a:rPr lang="en-US" sz="3200">
                <a:solidFill>
                  <a:schemeClr val="tx1"/>
                </a:solidFill>
                <a:latin typeface="Aptos"/>
              </a:rPr>
              <a:t>Six Core Components of </a:t>
            </a:r>
            <a:br>
              <a:rPr lang="en-US" sz="3200">
                <a:solidFill>
                  <a:schemeClr val="tx1"/>
                </a:solidFill>
                <a:latin typeface="Aptos"/>
              </a:rPr>
            </a:br>
            <a:r>
              <a:rPr lang="en-US" sz="3200">
                <a:solidFill>
                  <a:schemeClr val="tx1"/>
                </a:solidFill>
                <a:latin typeface="Aptos"/>
              </a:rPr>
              <a:t>Registered Apprenticeship Alignment</a:t>
            </a:r>
          </a:p>
          <a:p>
            <a:r>
              <a:rPr lang="en-US" sz="3200">
                <a:solidFill>
                  <a:schemeClr val="tx1"/>
                </a:solidFill>
              </a:rPr>
              <a:t>Action Planning and Next Steps</a:t>
            </a:r>
          </a:p>
          <a:p>
            <a:r>
              <a:rPr lang="en-US" sz="3200">
                <a:solidFill>
                  <a:schemeClr val="tx1"/>
                </a:solidFill>
              </a:rPr>
              <a:t>Q&amp;A</a:t>
            </a:r>
          </a:p>
          <a:p>
            <a:endParaRPr lang="en-US" sz="3200"/>
          </a:p>
          <a:p>
            <a:endParaRPr lang="en-US" sz="3200"/>
          </a:p>
        </p:txBody>
      </p:sp>
      <p:pic>
        <p:nvPicPr>
          <p:cNvPr id="13" name="Picture 12" descr="Center of Excellence Logo">
            <a:extLst>
              <a:ext uri="{FF2B5EF4-FFF2-40B4-BE49-F238E27FC236}">
                <a16:creationId xmlns:a16="http://schemas.microsoft.com/office/drawing/2014/main" id="{CD5E1C60-2338-4680-3F55-3812DE381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445" y="2048156"/>
            <a:ext cx="2763017" cy="275952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236629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B5A49-1269-8215-4BA1-52207999F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BD1C65-F7DA-8E2C-DD0B-95C77E5052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41450" y="3069169"/>
            <a:ext cx="8936038" cy="14049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Action Planning and Next Steps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687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01BE0F0-719D-DDCE-A188-0D7749811C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15E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Key Questions for You to Consider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B8F82E-EEDD-6E71-D1C8-71D9C186CE23}"/>
              </a:ext>
            </a:extLst>
          </p:cNvPr>
          <p:cNvSpPr txBox="1"/>
          <p:nvPr/>
        </p:nvSpPr>
        <p:spPr>
          <a:xfrm>
            <a:off x="838199" y="1725525"/>
            <a:ext cx="10941425" cy="454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ctr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Overall Alignment : Where is your Community?</a:t>
            </a:r>
          </a:p>
          <a:p>
            <a:pPr marL="228600" marR="0" lvl="0" indent="-228600" algn="l" defTabSz="914400" rtl="0" eaLnBrk="1" fontAlgn="ctr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Does your workforce system have policies in place that promote RA?</a:t>
            </a:r>
          </a:p>
          <a:p>
            <a:pPr marL="228600" marR="0" lvl="0" indent="-228600" algn="l" defTabSz="914400" rtl="0" eaLnBrk="1" fontAlgn="ctr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What organizations/partners are you already working with?  Who else do you need at your table?</a:t>
            </a:r>
          </a:p>
          <a:p>
            <a:pPr marL="228600" marR="0" lvl="0" indent="-228600" algn="l" defTabSz="914400" rtl="0" eaLnBrk="1" fontAlgn="ctr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What expertise do you have that can be tapped into?</a:t>
            </a:r>
          </a:p>
          <a:p>
            <a:pPr marL="228600" marR="0" lvl="0" indent="-228600" algn="l" defTabSz="914400" rtl="0" eaLnBrk="1" fontAlgn="ctr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Do you employers understand the benefits of RA?  Are there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representatives who can convene employers and help them?</a:t>
            </a:r>
          </a:p>
          <a:p>
            <a:pPr marL="228600" marR="0" lvl="0" indent="-228600" algn="l" defTabSz="914400" rtl="0" eaLnBrk="1" fontAlgn="ctr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How do you intend to work towards alignment?  What steps can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you take to increase alignment for successful RA program efforts? </a:t>
            </a:r>
          </a:p>
          <a:p>
            <a:pPr marL="228600" marR="0" lvl="0" indent="-228600" algn="l" defTabSz="914400" rtl="0" eaLnBrk="1" fontAlgn="ctr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What support do you need?</a:t>
            </a:r>
          </a:p>
          <a:p>
            <a:pPr marL="228600" marR="0" lvl="0" indent="-228600" algn="l" defTabSz="914400" rtl="0" eaLnBrk="1" fontAlgn="ctr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What questions do you have?</a:t>
            </a:r>
          </a:p>
          <a:p>
            <a:pPr marL="228600" marR="0" lvl="0" indent="-228600" algn="l" defTabSz="914400" rtl="0" eaLnBrk="1" fontAlgn="ctr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E54746-F9A1-CFAB-387F-FF26FDA2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331" y="3302597"/>
            <a:ext cx="3204330" cy="2972015"/>
          </a:xfrm>
          <a:prstGeom prst="rect">
            <a:avLst/>
          </a:prstGeom>
          <a:noFill/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FB4E2F-F510-FCAF-213C-35040CC40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412983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FEC5C-3B81-42B8-FD1B-6F616CBE3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49" y="599044"/>
            <a:ext cx="10515600" cy="922876"/>
          </a:xfrm>
        </p:spPr>
        <p:txBody>
          <a:bodyPr>
            <a:normAutofit/>
          </a:bodyPr>
          <a:lstStyle/>
          <a:p>
            <a:pPr algn="l"/>
            <a:r>
              <a:rPr lang="en-US" sz="4000">
                <a:latin typeface="Aptos"/>
              </a:rPr>
              <a:t>Questions </a:t>
            </a:r>
            <a:r>
              <a:rPr lang="en-US" sz="4000">
                <a:solidFill>
                  <a:srgbClr val="00015E"/>
                </a:solidFill>
                <a:latin typeface="Aptos"/>
              </a:rPr>
              <a:t>1</a:t>
            </a:r>
            <a:r>
              <a:rPr lang="en-US" sz="4000">
                <a:latin typeface="Apto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6460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50A38-42CD-19E5-3BC1-A464A5C40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74700"/>
            <a:ext cx="10515600" cy="911225"/>
          </a:xfrm>
        </p:spPr>
        <p:txBody>
          <a:bodyPr/>
          <a:lstStyle/>
          <a:p>
            <a:r>
              <a:rPr lang="en-US"/>
              <a:t>Become a Center Partner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2A367-2F61-50D7-C055-C0E3D8065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4455" y="2284143"/>
            <a:ext cx="5267325" cy="733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  <a:effectLst/>
              </a:rPr>
              <a:t>Receive</a:t>
            </a:r>
            <a:r>
              <a:rPr lang="en-US">
                <a:solidFill>
                  <a:schemeClr val="tx1"/>
                </a:solidFill>
                <a:effectLst/>
              </a:rPr>
              <a:t> no-cost expert services, including materials and support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0B316-DDA0-389A-026B-EB6DC1820EC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44455" y="3425288"/>
            <a:ext cx="5124450" cy="8108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Network</a:t>
            </a:r>
            <a:r>
              <a:rPr lang="en-US">
                <a:solidFill>
                  <a:schemeClr val="tx1"/>
                </a:solidFill>
              </a:rPr>
              <a:t> with potential partners nationwide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A9BB7A-D7C8-36F5-6C65-447D1D44582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590085" y="4590921"/>
            <a:ext cx="5124450" cy="950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Be</a:t>
            </a:r>
            <a:r>
              <a:rPr lang="en-US">
                <a:solidFill>
                  <a:schemeClr val="tx1"/>
                </a:solidFill>
              </a:rPr>
              <a:t> nationally recognized for your work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FC1118-E028-72E1-E7BC-2A4A4468AB4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648574" y="1995484"/>
            <a:ext cx="3140095" cy="3750392"/>
          </a:xfrm>
          <a:solidFill>
            <a:srgbClr val="00015E"/>
          </a:solidFill>
        </p:spPr>
        <p:txBody>
          <a:bodyPr/>
          <a:lstStyle/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Scan for Partner Form</a:t>
            </a:r>
          </a:p>
        </p:txBody>
      </p:sp>
      <p:pic>
        <p:nvPicPr>
          <p:cNvPr id="11" name="Picture 10" descr="QR Code for: https://safalpartners.jotform.com/form/221015771142040">
            <a:extLst>
              <a:ext uri="{FF2B5EF4-FFF2-40B4-BE49-F238E27FC236}">
                <a16:creationId xmlns:a16="http://schemas.microsoft.com/office/drawing/2014/main" id="{14E75461-339C-9F5A-FBD6-5964153D1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698" y="2897528"/>
            <a:ext cx="2657846" cy="266737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A24488-9C2C-BEB8-7BEC-CB2E3F9F7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AA04C85-8AB3-1013-7DB7-F610C3F9B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395" y="2216097"/>
            <a:ext cx="730060" cy="73006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FF1E300-386B-C802-1B04-B040F064D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023" y="3344798"/>
            <a:ext cx="730060" cy="73006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D0EF788-996A-EBD4-78AC-F5F5477EA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023" y="4473499"/>
            <a:ext cx="730060" cy="73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63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5B358-6B53-592B-6310-3DCAB4FE5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i="1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ea typeface="+mj-ea"/>
                <a:cs typeface="+mj-cs"/>
              </a:rPr>
              <a:t>Email us your questions at RA_COE@SafalPartners.com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BE6FE-D657-0076-1A78-6599DB3E6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more information, visit: </a:t>
            </a:r>
            <a:r>
              <a:rPr lang="en-US">
                <a:hlinkClick r:id="rId2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dolcoe.safalapps.com</a:t>
            </a:r>
            <a:endParaRPr lang="en-US"/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D0712-DAD9-FADD-9C72-FB57438BF7E2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519177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7AB593-B04F-E787-234A-ACE8D210C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Center of Excellence Overview</a:t>
            </a:r>
          </a:p>
        </p:txBody>
      </p:sp>
      <p:pic>
        <p:nvPicPr>
          <p:cNvPr id="8" name="Picture 3" descr="Department of Labor United States of America">
            <a:extLst>
              <a:ext uri="{FF2B5EF4-FFF2-40B4-BE49-F238E27FC236}">
                <a16:creationId xmlns:a16="http://schemas.microsoft.com/office/drawing/2014/main" id="{727AD436-1097-E30C-4F82-E68D541AC3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400" y="540951"/>
            <a:ext cx="1563476" cy="156605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8A4C07-58C9-E2EC-8BAD-444813F78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25524"/>
            <a:ext cx="7558549" cy="392959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>
                <a:solidFill>
                  <a:schemeClr val="tx1"/>
                </a:solidFill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0000"/>
              </a:lnSpc>
            </a:pPr>
            <a:r>
              <a:rPr lang="en-US" sz="2400">
                <a:solidFill>
                  <a:schemeClr val="tx1"/>
                </a:solidFill>
                <a:ea typeface="+mn-lt"/>
                <a:cs typeface="Segoe UI"/>
              </a:rPr>
              <a:t>Led by Safal Partners</a:t>
            </a:r>
            <a:r>
              <a:rPr lang="en-US" sz="2400">
                <a:solidFill>
                  <a:schemeClr val="tx1"/>
                </a:solidFill>
              </a:rPr>
              <a:t>; </a:t>
            </a:r>
            <a:r>
              <a:rPr lang="en-US" sz="2400">
                <a:solidFill>
                  <a:schemeClr val="tx1"/>
                </a:solidFill>
                <a:ea typeface="+mn-lt"/>
                <a:cs typeface="Segoe UI"/>
              </a:rPr>
              <a:t>5 national partners</a:t>
            </a:r>
          </a:p>
          <a:p>
            <a:pPr>
              <a:lnSpc>
                <a:spcPct val="110000"/>
              </a:lnSpc>
            </a:pPr>
            <a:r>
              <a:rPr lang="en-US" sz="2400">
                <a:solidFill>
                  <a:schemeClr val="tx1"/>
                </a:solidFill>
                <a:ea typeface="+mn-lt"/>
                <a:cs typeface="Segoe UI"/>
              </a:rPr>
              <a:t>We provide </a:t>
            </a:r>
            <a:r>
              <a:rPr lang="en-US" sz="2400" u="sng">
                <a:solidFill>
                  <a:schemeClr val="tx1"/>
                </a:solidFill>
                <a:ea typeface="+mn-lt"/>
                <a:cs typeface="Segoe UI"/>
              </a:rPr>
              <a:t>no-cost</a:t>
            </a:r>
            <a:r>
              <a:rPr lang="en-US" sz="2400">
                <a:solidFill>
                  <a:schemeClr val="tx1"/>
                </a:solidFill>
                <a:ea typeface="+mn-lt"/>
                <a:cs typeface="Segoe UI"/>
              </a:rPr>
              <a:t> services including: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1"/>
                </a:solidFill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1"/>
                </a:solidFill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1"/>
                </a:solidFill>
                <a:ea typeface="+mn-lt"/>
                <a:cs typeface="Segoe UI"/>
              </a:rPr>
              <a:t>Individual compliance assistance and services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1"/>
                </a:solidFill>
                <a:ea typeface="+mn-lt"/>
                <a:cs typeface="Segoe UI"/>
              </a:rPr>
              <a:t>Online resources (desk aids, guides, frameworks, (etc.)</a:t>
            </a:r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4" name="Group 3" descr="Logos for the National Association of Workforce Development Professionals (NAWDP), Coalition on Adult Basic Education (COABE), Wireless Infrastructure Association (WIA), National Disability Institute (NDI) and FASTPORT">
            <a:extLst>
              <a:ext uri="{FF2B5EF4-FFF2-40B4-BE49-F238E27FC236}">
                <a16:creationId xmlns:a16="http://schemas.microsoft.com/office/drawing/2014/main" id="{611D61A9-F3A9-5FD4-6576-F5EC502CE275}"/>
              </a:ext>
            </a:extLst>
          </p:cNvPr>
          <p:cNvGrpSpPr/>
          <p:nvPr/>
        </p:nvGrpSpPr>
        <p:grpSpPr>
          <a:xfrm>
            <a:off x="7220780" y="1986885"/>
            <a:ext cx="4434328" cy="2360017"/>
            <a:chOff x="7220780" y="1986885"/>
            <a:chExt cx="4434328" cy="2360017"/>
          </a:xfrm>
        </p:grpSpPr>
        <p:pic>
          <p:nvPicPr>
            <p:cNvPr id="1026" name="Picture 2" descr="Leadership Virtual Academy. Proposals ...">
              <a:extLst>
                <a:ext uri="{FF2B5EF4-FFF2-40B4-BE49-F238E27FC236}">
                  <a16:creationId xmlns:a16="http://schemas.microsoft.com/office/drawing/2014/main" id="{6A1D2618-AE97-257C-8CD5-5B8302DD6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9253" y="1986885"/>
              <a:ext cx="2126810" cy="86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ow Can New Federal Guidance Help Adult Learners Access Workforce  Services?: Understanding U.S. Dept. of Labor TEGL 10-23 - National Skills  Coalition">
              <a:extLst>
                <a:ext uri="{FF2B5EF4-FFF2-40B4-BE49-F238E27FC236}">
                  <a16:creationId xmlns:a16="http://schemas.microsoft.com/office/drawing/2014/main" id="{1D561E2C-4AE3-184B-E133-19F0DF7767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8" t="32699" r="22215" b="31869"/>
            <a:stretch/>
          </p:blipFill>
          <p:spPr bwMode="auto">
            <a:xfrm>
              <a:off x="7220780" y="2884041"/>
              <a:ext cx="2126810" cy="780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About - Small Business Hub">
              <a:extLst>
                <a:ext uri="{FF2B5EF4-FFF2-40B4-BE49-F238E27FC236}">
                  <a16:creationId xmlns:a16="http://schemas.microsoft.com/office/drawing/2014/main" id="{634CF92D-9386-C689-4EF8-87DC179CB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4229" y="2880683"/>
              <a:ext cx="2158024" cy="589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Wireless Infrastructure Association (WIA) | Wireless Trade Association">
              <a:extLst>
                <a:ext uri="{FF2B5EF4-FFF2-40B4-BE49-F238E27FC236}">
                  <a16:creationId xmlns:a16="http://schemas.microsoft.com/office/drawing/2014/main" id="{EE4ACC46-0D26-A232-ABCD-4D82752560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" t="23342" r="7528" b="26550"/>
            <a:stretch/>
          </p:blipFill>
          <p:spPr bwMode="auto">
            <a:xfrm>
              <a:off x="7302707" y="3652552"/>
              <a:ext cx="2169152" cy="668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Fastport - Crunchbase Company Profile &amp; Funding">
              <a:extLst>
                <a:ext uri="{FF2B5EF4-FFF2-40B4-BE49-F238E27FC236}">
                  <a16:creationId xmlns:a16="http://schemas.microsoft.com/office/drawing/2014/main" id="{C62B1A32-AA60-3B33-FC32-B390C399BC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916" b="33328"/>
            <a:stretch/>
          </p:blipFill>
          <p:spPr bwMode="auto">
            <a:xfrm>
              <a:off x="9471859" y="3631750"/>
              <a:ext cx="2183249" cy="715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CA578-5933-CBB0-810C-1A3F73F54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7634" y="5755223"/>
            <a:ext cx="4797189" cy="52121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0563C1"/>
                </a:solidFill>
                <a:hlinkClick r:id="rId8"/>
              </a:rPr>
              <a:t>Visit our website, request assistance</a:t>
            </a:r>
            <a:endParaRPr lang="en-US" sz="2400">
              <a:solidFill>
                <a:schemeClr val="accent1"/>
              </a:solidFill>
            </a:endParaRPr>
          </a:p>
        </p:txBody>
      </p:sp>
      <p:pic>
        <p:nvPicPr>
          <p:cNvPr id="9" name="Picture 2" descr="QR code for Center of Excellence Website">
            <a:extLst>
              <a:ext uri="{FF2B5EF4-FFF2-40B4-BE49-F238E27FC236}">
                <a16:creationId xmlns:a16="http://schemas.microsoft.com/office/drawing/2014/main" id="{381C5649-572C-6376-9094-EB71F13D0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AFA46-5DD9-337A-A97E-61BEEE203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47576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BC27E0-B993-788D-5F04-03F3A933B6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41450" y="2705100"/>
            <a:ext cx="8936038" cy="14049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Basic Building Blocks of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Registered Apprenticeship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14B4518E-E590-87CC-A7F5-273A9BEB9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342051" y="2741971"/>
            <a:ext cx="1613258" cy="140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85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023D35-7903-88CF-4651-E658AECDB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Getting to Know You </a:t>
            </a:r>
            <a:r>
              <a:rPr lang="en-US">
                <a:solidFill>
                  <a:srgbClr val="00015E"/>
                </a:solidFill>
              </a:rPr>
              <a:t>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9FE8EA-44D9-CA45-9490-85DBE9EEF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437" y="1809197"/>
            <a:ext cx="5867400" cy="40063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>
                <a:solidFill>
                  <a:schemeClr val="tx1"/>
                </a:solidFill>
                <a:latin typeface="Aptos" panose="020B0004020202020204" pitchFamily="34" charset="0"/>
              </a:rPr>
              <a:t>How would you describe your level of knowledge of and experience with Registered Apprenticeship programs?</a:t>
            </a:r>
          </a:p>
          <a:p>
            <a:pPr marL="688975"/>
            <a:r>
              <a:rPr lang="en-US" sz="3200">
                <a:solidFill>
                  <a:schemeClr val="tx1"/>
                </a:solidFill>
                <a:latin typeface="Aptos" panose="020B0004020202020204" pitchFamily="34" charset="0"/>
              </a:rPr>
              <a:t>Advanced</a:t>
            </a:r>
          </a:p>
          <a:p>
            <a:pPr marL="688975"/>
            <a:r>
              <a:rPr lang="en-US" sz="3200">
                <a:solidFill>
                  <a:schemeClr val="tx1"/>
                </a:solidFill>
                <a:latin typeface="Aptos" panose="020B0004020202020204" pitchFamily="34" charset="0"/>
              </a:rPr>
              <a:t>Emerging</a:t>
            </a:r>
          </a:p>
          <a:p>
            <a:pPr marL="688975"/>
            <a:r>
              <a:rPr lang="en-US" sz="3200">
                <a:solidFill>
                  <a:schemeClr val="tx1"/>
                </a:solidFill>
                <a:latin typeface="Aptos" panose="020B0004020202020204" pitchFamily="34" charset="0"/>
              </a:rPr>
              <a:t>At Square 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8F6AF-A476-EF87-1BD5-5E289E6B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25116" y="2492295"/>
            <a:ext cx="4577540" cy="2640182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E206E2-6884-6BF6-1695-200D7BA7C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502302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839717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F423D-BABE-63DD-6606-9AAC64648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Registered Apprenticeship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577B3C-77BC-D8A6-A582-117B7B5EFD8C}"/>
              </a:ext>
            </a:extLst>
          </p:cNvPr>
          <p:cNvSpPr txBox="1"/>
          <p:nvPr/>
        </p:nvSpPr>
        <p:spPr>
          <a:xfrm>
            <a:off x="838200" y="1917757"/>
            <a:ext cx="7300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Registered apprenticeship 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B6E15-9F91-8040-5477-CC016F084B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006" y="2689678"/>
            <a:ext cx="8026705" cy="3040703"/>
          </a:xfrm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r>
              <a:rPr lang="en-US" sz="3400">
                <a:solidFill>
                  <a:schemeClr val="bg1"/>
                </a:solidFill>
                <a:latin typeface="Aptos" panose="020B0004020202020204" pitchFamily="34" charset="0"/>
              </a:rPr>
              <a:t>Registered apprenticeship is</a:t>
            </a:r>
          </a:p>
          <a:p>
            <a:pPr lvl="1"/>
            <a:r>
              <a:rPr kumimoji="0" lang="en-US" sz="1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</a:t>
            </a:r>
            <a:r>
              <a:rPr kumimoji="0" lang="en-US" sz="1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roven model of job preparation</a:t>
            </a:r>
          </a:p>
          <a:p>
            <a:pPr marL="688975" lvl="1" indent="0">
              <a:buNone/>
            </a:pPr>
            <a:r>
              <a:rPr kumimoji="0" lang="en-US" sz="1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that </a:t>
            </a:r>
            <a:r>
              <a:rPr kumimoji="0" lang="en-US" sz="1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combines paid on-the-job training (OJT) with related instruction </a:t>
            </a:r>
            <a:r>
              <a:rPr kumimoji="0" lang="en-US" sz="1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to progressively </a:t>
            </a:r>
            <a:r>
              <a:rPr kumimoji="0" lang="en-US" sz="1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increase workers’ skill levels and wages</a:t>
            </a:r>
            <a:r>
              <a:rPr kumimoji="0" lang="en-US" sz="1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;</a:t>
            </a:r>
            <a:br>
              <a:rPr kumimoji="0" lang="en-US" sz="1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endParaRPr lang="en-US" sz="112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lvl="1"/>
            <a:r>
              <a:rPr kumimoji="0" lang="en-US" sz="1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Proven business-driven model that provides an </a:t>
            </a:r>
            <a:r>
              <a:rPr kumimoji="0" lang="en-US" sz="1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effective way for businesses to recruit, train, and retain highly skilled workers</a:t>
            </a:r>
            <a:r>
              <a:rPr kumimoji="0" lang="en-US" sz="1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.</a:t>
            </a:r>
            <a:endParaRPr lang="en-US" sz="11200">
              <a:solidFill>
                <a:schemeClr val="tx1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87041E-734C-D6C0-BE66-53B02C151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1711" y="1923933"/>
            <a:ext cx="2844316" cy="3806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8F1941-CC8C-D5C9-E9F8-78F4ACF6A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206" y="5937609"/>
            <a:ext cx="840657" cy="84065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A0F7EA-32E4-0759-AE63-FD85619DD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502302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4027171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02B9-2B28-495D-AFAF-724B0EE1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843280"/>
            <a:ext cx="10515600" cy="847408"/>
          </a:xfrm>
        </p:spPr>
        <p:txBody>
          <a:bodyPr/>
          <a:lstStyle/>
          <a:p>
            <a:r>
              <a:rPr lang="en-US"/>
              <a:t>Five Core Components of Apprenticeship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33AC7-ABA6-98A7-FCFA-CE4D4AB55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3336" y="4166902"/>
            <a:ext cx="1623656" cy="765176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>
                <a:solidFill>
                  <a:schemeClr val="tx1"/>
                </a:solidFill>
              </a:rPr>
              <a:t>Industry Led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FF4AA7-25B2-CE44-E3AD-F053F19B0CB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047748" y="4189782"/>
            <a:ext cx="1623656" cy="9988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schemeClr val="tx1"/>
                </a:solidFill>
              </a:rPr>
              <a:t>Paid Job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85B79-DBDE-04A6-FAAC-791BFA872AE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079119" y="4221776"/>
            <a:ext cx="2033762" cy="15592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schemeClr val="tx1"/>
                </a:solidFill>
              </a:rPr>
              <a:t>Structured On-the-Job Learning (OJL)/ Mentorship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F3D51D-1C2F-FEE6-4E38-E04AA6EF3E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465056" y="4221776"/>
            <a:ext cx="1736007" cy="11690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schemeClr val="tx1"/>
                </a:solidFill>
              </a:rPr>
              <a:t>Supplemental Education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556231-3544-6898-F6D3-2350155CCED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788040" y="4221776"/>
            <a:ext cx="1623656" cy="1291879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>
                <a:solidFill>
                  <a:schemeClr val="tx1"/>
                </a:solidFill>
              </a:rPr>
              <a:t>Credentials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6B98499-CD0D-74FA-F007-349208001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ABC514-BB06-4C03-9C71-C7F6D415A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7034" y="2716568"/>
            <a:ext cx="1371600" cy="1371601"/>
            <a:chOff x="1114010" y="2732085"/>
            <a:chExt cx="1371600" cy="1410335"/>
          </a:xfrm>
        </p:grpSpPr>
        <p:sp>
          <p:nvSpPr>
            <p:cNvPr id="11" name="AutoShape 23">
              <a:extLst>
                <a:ext uri="{FF2B5EF4-FFF2-40B4-BE49-F238E27FC236}">
                  <a16:creationId xmlns:a16="http://schemas.microsoft.com/office/drawing/2014/main" id="{F9D601A0-320A-02FD-07C7-A3D53C0E496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9142" y="3103967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upa 65">
              <a:extLst>
                <a:ext uri="{FF2B5EF4-FFF2-40B4-BE49-F238E27FC236}">
                  <a16:creationId xmlns:a16="http://schemas.microsoft.com/office/drawing/2014/main" id="{7BE76C4B-8AA7-CD23-B419-0E049506D656}"/>
                </a:ext>
              </a:extLst>
            </p:cNvPr>
            <p:cNvGrpSpPr/>
            <p:nvPr userDrawn="1"/>
          </p:nvGrpSpPr>
          <p:grpSpPr>
            <a:xfrm>
              <a:off x="1529142" y="3103967"/>
              <a:ext cx="541337" cy="412750"/>
              <a:chOff x="906463" y="3402013"/>
              <a:chExt cx="541337" cy="412750"/>
            </a:xfrm>
          </p:grpSpPr>
          <p:sp>
            <p:nvSpPr>
              <p:cNvPr id="15" name="Freeform 25">
                <a:extLst>
                  <a:ext uri="{FF2B5EF4-FFF2-40B4-BE49-F238E27FC236}">
                    <a16:creationId xmlns:a16="http://schemas.microsoft.com/office/drawing/2014/main" id="{C42FE599-862E-E179-50E8-08F341FCD6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26">
                <a:extLst>
                  <a:ext uri="{FF2B5EF4-FFF2-40B4-BE49-F238E27FC236}">
                    <a16:creationId xmlns:a16="http://schemas.microsoft.com/office/drawing/2014/main" id="{A76544C8-254D-C795-0927-01A06CC52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27">
                <a:extLst>
                  <a:ext uri="{FF2B5EF4-FFF2-40B4-BE49-F238E27FC236}">
                    <a16:creationId xmlns:a16="http://schemas.microsoft.com/office/drawing/2014/main" id="{D0BD31F9-BBB8-A8D3-B38B-516552080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28">
                <a:extLst>
                  <a:ext uri="{FF2B5EF4-FFF2-40B4-BE49-F238E27FC236}">
                    <a16:creationId xmlns:a16="http://schemas.microsoft.com/office/drawing/2014/main" id="{FC2FE209-A3A8-9A91-F494-C8FD7F7B2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29">
                <a:extLst>
                  <a:ext uri="{FF2B5EF4-FFF2-40B4-BE49-F238E27FC236}">
                    <a16:creationId xmlns:a16="http://schemas.microsoft.com/office/drawing/2014/main" id="{A8C3C31C-2FDB-C5AA-BAB4-8ED66C5B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B812C2C-13A1-9040-95A4-64DBA012DDB7}"/>
                </a:ext>
              </a:extLst>
            </p:cNvPr>
            <p:cNvSpPr/>
            <p:nvPr userDrawn="1"/>
          </p:nvSpPr>
          <p:spPr>
            <a:xfrm>
              <a:off x="1114010" y="2732085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14" name="Graphic 1953081532" descr="Handshake with solid fill">
              <a:extLst>
                <a:ext uri="{FF2B5EF4-FFF2-40B4-BE49-F238E27FC236}">
                  <a16:creationId xmlns:a16="http://schemas.microsoft.com/office/drawing/2014/main" id="{D8BB82EB-909B-99CB-9431-FFACD82761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4010" y="2770820"/>
              <a:ext cx="1371600" cy="13716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02B221-1F0B-06A0-706C-9F0E980E1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10518" y="2716564"/>
            <a:ext cx="1371600" cy="1371599"/>
            <a:chOff x="3257264" y="2652166"/>
            <a:chExt cx="1371600" cy="1455974"/>
          </a:xfrm>
        </p:grpSpPr>
        <p:sp>
          <p:nvSpPr>
            <p:cNvPr id="21" name="AutoShape 23">
              <a:extLst>
                <a:ext uri="{FF2B5EF4-FFF2-40B4-BE49-F238E27FC236}">
                  <a16:creationId xmlns:a16="http://schemas.microsoft.com/office/drawing/2014/main" id="{637BA69B-18AC-354E-3C4F-909E2C6EB65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672396" y="3108422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upa 65">
              <a:extLst>
                <a:ext uri="{FF2B5EF4-FFF2-40B4-BE49-F238E27FC236}">
                  <a16:creationId xmlns:a16="http://schemas.microsoft.com/office/drawing/2014/main" id="{1302BF6A-E55B-3B71-8D9B-A01445547C5B}"/>
                </a:ext>
              </a:extLst>
            </p:cNvPr>
            <p:cNvGrpSpPr/>
            <p:nvPr userDrawn="1"/>
          </p:nvGrpSpPr>
          <p:grpSpPr>
            <a:xfrm>
              <a:off x="3672396" y="3108422"/>
              <a:ext cx="541337" cy="412750"/>
              <a:chOff x="906463" y="3402013"/>
              <a:chExt cx="541337" cy="412750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77AF0BB2-135D-D37E-E591-4A600C09F6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4A153F47-684B-D010-3826-7F49271806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040299C9-ED75-D044-82DC-0C25955D1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DDC0CF03-BE57-B57C-AB3C-89D92C411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29">
                <a:extLst>
                  <a:ext uri="{FF2B5EF4-FFF2-40B4-BE49-F238E27FC236}">
                    <a16:creationId xmlns:a16="http://schemas.microsoft.com/office/drawing/2014/main" id="{945899D7-32CD-DB8E-2B2A-05D384563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3D571B6-DD6E-3E59-09C8-FFD0F540B4CF}"/>
                </a:ext>
              </a:extLst>
            </p:cNvPr>
            <p:cNvSpPr/>
            <p:nvPr userDrawn="1"/>
          </p:nvSpPr>
          <p:spPr>
            <a:xfrm>
              <a:off x="3257264" y="2736540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24" name="Graphic 1373769879" descr="Cycle with people with solid fill">
              <a:extLst>
                <a:ext uri="{FF2B5EF4-FFF2-40B4-BE49-F238E27FC236}">
                  <a16:creationId xmlns:a16="http://schemas.microsoft.com/office/drawing/2014/main" id="{47A45975-8E41-994A-1708-EC51A064F7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57264" y="2652166"/>
              <a:ext cx="1371600" cy="13716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A9A70F-EA49-D14F-EC06-770630465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47260" y="2716566"/>
            <a:ext cx="1371600" cy="1371600"/>
            <a:chOff x="5426426" y="2775614"/>
            <a:chExt cx="1371600" cy="1371600"/>
          </a:xfrm>
        </p:grpSpPr>
        <p:sp>
          <p:nvSpPr>
            <p:cNvPr id="31" name="AutoShape 23">
              <a:extLst>
                <a:ext uri="{FF2B5EF4-FFF2-40B4-BE49-F238E27FC236}">
                  <a16:creationId xmlns:a16="http://schemas.microsoft.com/office/drawing/2014/main" id="{8946185D-F050-39A2-2DEF-A0E27FD5A49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841558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upa 65">
              <a:extLst>
                <a:ext uri="{FF2B5EF4-FFF2-40B4-BE49-F238E27FC236}">
                  <a16:creationId xmlns:a16="http://schemas.microsoft.com/office/drawing/2014/main" id="{55DD7C97-4E1C-DE17-D282-25AB4A304181}"/>
                </a:ext>
              </a:extLst>
            </p:cNvPr>
            <p:cNvGrpSpPr/>
            <p:nvPr userDrawn="1"/>
          </p:nvGrpSpPr>
          <p:grpSpPr>
            <a:xfrm>
              <a:off x="5841558" y="3147496"/>
              <a:ext cx="541337" cy="412750"/>
              <a:chOff x="906463" y="3402013"/>
              <a:chExt cx="541337" cy="412750"/>
            </a:xfrm>
          </p:grpSpPr>
          <p:sp>
            <p:nvSpPr>
              <p:cNvPr id="35" name="Freeform 25">
                <a:extLst>
                  <a:ext uri="{FF2B5EF4-FFF2-40B4-BE49-F238E27FC236}">
                    <a16:creationId xmlns:a16="http://schemas.microsoft.com/office/drawing/2014/main" id="{525F3217-3676-6136-FE6D-1853B84EFC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26">
                <a:extLst>
                  <a:ext uri="{FF2B5EF4-FFF2-40B4-BE49-F238E27FC236}">
                    <a16:creationId xmlns:a16="http://schemas.microsoft.com/office/drawing/2014/main" id="{6D8680FC-448A-2808-E894-E4DD21970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27">
                <a:extLst>
                  <a:ext uri="{FF2B5EF4-FFF2-40B4-BE49-F238E27FC236}">
                    <a16:creationId xmlns:a16="http://schemas.microsoft.com/office/drawing/2014/main" id="{9625D6F2-E89A-9A03-6DDD-960E7F98D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28">
                <a:extLst>
                  <a:ext uri="{FF2B5EF4-FFF2-40B4-BE49-F238E27FC236}">
                    <a16:creationId xmlns:a16="http://schemas.microsoft.com/office/drawing/2014/main" id="{4DA81BE7-166F-D085-4DA6-F367FFB49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29">
                <a:extLst>
                  <a:ext uri="{FF2B5EF4-FFF2-40B4-BE49-F238E27FC236}">
                    <a16:creationId xmlns:a16="http://schemas.microsoft.com/office/drawing/2014/main" id="{59A63AFA-BD61-6628-9773-F82F3C07E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5C9BE42-15E6-72A1-FF0A-42286FC55D1F}"/>
                </a:ext>
              </a:extLst>
            </p:cNvPr>
            <p:cNvSpPr/>
            <p:nvPr userDrawn="1"/>
          </p:nvSpPr>
          <p:spPr>
            <a:xfrm>
              <a:off x="5426426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34" name="Graphic 33" descr="Classroom with solid fill">
              <a:extLst>
                <a:ext uri="{FF2B5EF4-FFF2-40B4-BE49-F238E27FC236}">
                  <a16:creationId xmlns:a16="http://schemas.microsoft.com/office/drawing/2014/main" id="{E5666049-2A96-A960-4BFF-E6E860593E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55654" y="2859212"/>
              <a:ext cx="1113144" cy="111314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D3550D-189F-0C58-91BC-2DD02ED7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73776" y="2750393"/>
            <a:ext cx="1371600" cy="1371600"/>
            <a:chOff x="7703808" y="2780966"/>
            <a:chExt cx="1371600" cy="1371600"/>
          </a:xfrm>
        </p:grpSpPr>
        <p:sp>
          <p:nvSpPr>
            <p:cNvPr id="41" name="AutoShape 23">
              <a:extLst>
                <a:ext uri="{FF2B5EF4-FFF2-40B4-BE49-F238E27FC236}">
                  <a16:creationId xmlns:a16="http://schemas.microsoft.com/office/drawing/2014/main" id="{48DB786E-68AC-16B8-9B0F-2B4A385A2AC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118940" y="3123993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rupa 65">
              <a:extLst>
                <a:ext uri="{FF2B5EF4-FFF2-40B4-BE49-F238E27FC236}">
                  <a16:creationId xmlns:a16="http://schemas.microsoft.com/office/drawing/2014/main" id="{C93D032F-E7C1-C4C3-7828-7D80E0BE8769}"/>
                </a:ext>
              </a:extLst>
            </p:cNvPr>
            <p:cNvGrpSpPr/>
            <p:nvPr userDrawn="1"/>
          </p:nvGrpSpPr>
          <p:grpSpPr>
            <a:xfrm>
              <a:off x="8118940" y="3123993"/>
              <a:ext cx="541337" cy="412750"/>
              <a:chOff x="906463" y="3402013"/>
              <a:chExt cx="541337" cy="412750"/>
            </a:xfrm>
          </p:grpSpPr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E3E3F35D-70EF-DDCF-62C2-8006BFA25C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70D77530-4AD2-C5F6-B2A6-87EE6B161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Freeform 27">
                <a:extLst>
                  <a:ext uri="{FF2B5EF4-FFF2-40B4-BE49-F238E27FC236}">
                    <a16:creationId xmlns:a16="http://schemas.microsoft.com/office/drawing/2014/main" id="{F07CECD4-08E9-D224-70D6-23FABBB2C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A5B91778-C967-8594-7FFA-A22DFE9B8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Freeform 29">
                <a:extLst>
                  <a:ext uri="{FF2B5EF4-FFF2-40B4-BE49-F238E27FC236}">
                    <a16:creationId xmlns:a16="http://schemas.microsoft.com/office/drawing/2014/main" id="{E3EEE6D2-FC45-D5CF-FFD9-A7FFBA827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A6E3463-BCCA-EA37-D126-1CB202A9B5DC}"/>
                </a:ext>
              </a:extLst>
            </p:cNvPr>
            <p:cNvSpPr/>
            <p:nvPr userDrawn="1"/>
          </p:nvSpPr>
          <p:spPr>
            <a:xfrm>
              <a:off x="7703808" y="2780966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270E7E7-94BA-2837-4C6D-7E29C927B4D8}"/>
                </a:ext>
              </a:extLst>
            </p:cNvPr>
            <p:cNvGrpSpPr/>
            <p:nvPr userDrawn="1"/>
          </p:nvGrpSpPr>
          <p:grpSpPr>
            <a:xfrm>
              <a:off x="7932408" y="2979531"/>
              <a:ext cx="914400" cy="914400"/>
              <a:chOff x="0" y="0"/>
              <a:chExt cx="304050" cy="282000"/>
            </a:xfrm>
            <a:solidFill>
              <a:srgbClr val="4472C4"/>
            </a:solidFill>
          </p:grpSpPr>
          <p:sp>
            <p:nvSpPr>
              <p:cNvPr id="45" name="Google Shape;5017;p59">
                <a:extLst>
                  <a:ext uri="{FF2B5EF4-FFF2-40B4-BE49-F238E27FC236}">
                    <a16:creationId xmlns:a16="http://schemas.microsoft.com/office/drawing/2014/main" id="{2C07D745-6B13-21CA-015A-415B72FB64AA}"/>
                  </a:ext>
                </a:extLst>
              </p:cNvPr>
              <p:cNvSpPr/>
              <p:nvPr/>
            </p:nvSpPr>
            <p:spPr>
              <a:xfrm>
                <a:off x="97675" y="74825"/>
                <a:ext cx="206375" cy="20717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8287" extrusionOk="0">
                    <a:moveTo>
                      <a:pt x="4128" y="1229"/>
                    </a:moveTo>
                    <a:cubicBezTo>
                      <a:pt x="4348" y="1229"/>
                      <a:pt x="4506" y="1418"/>
                      <a:pt x="4506" y="1670"/>
                    </a:cubicBezTo>
                    <a:lnTo>
                      <a:pt x="4506" y="1922"/>
                    </a:lnTo>
                    <a:cubicBezTo>
                      <a:pt x="4978" y="2080"/>
                      <a:pt x="5356" y="2552"/>
                      <a:pt x="5356" y="3119"/>
                    </a:cubicBezTo>
                    <a:cubicBezTo>
                      <a:pt x="5356" y="3340"/>
                      <a:pt x="5136" y="3498"/>
                      <a:pt x="4947" y="3498"/>
                    </a:cubicBezTo>
                    <a:cubicBezTo>
                      <a:pt x="4726" y="3498"/>
                      <a:pt x="4506" y="3308"/>
                      <a:pt x="4506" y="3119"/>
                    </a:cubicBezTo>
                    <a:cubicBezTo>
                      <a:pt x="4506" y="2867"/>
                      <a:pt x="4317" y="2710"/>
                      <a:pt x="4128" y="2710"/>
                    </a:cubicBezTo>
                    <a:cubicBezTo>
                      <a:pt x="3939" y="2710"/>
                      <a:pt x="3687" y="2930"/>
                      <a:pt x="3687" y="3119"/>
                    </a:cubicBezTo>
                    <a:cubicBezTo>
                      <a:pt x="3718" y="3340"/>
                      <a:pt x="4033" y="3592"/>
                      <a:pt x="4411" y="3813"/>
                    </a:cubicBezTo>
                    <a:cubicBezTo>
                      <a:pt x="4821" y="4128"/>
                      <a:pt x="5388" y="4537"/>
                      <a:pt x="5388" y="5199"/>
                    </a:cubicBezTo>
                    <a:cubicBezTo>
                      <a:pt x="5388" y="5766"/>
                      <a:pt x="5041" y="6175"/>
                      <a:pt x="4569" y="6396"/>
                    </a:cubicBezTo>
                    <a:lnTo>
                      <a:pt x="4569" y="6648"/>
                    </a:lnTo>
                    <a:cubicBezTo>
                      <a:pt x="4569" y="6900"/>
                      <a:pt x="4348" y="7089"/>
                      <a:pt x="4159" y="7089"/>
                    </a:cubicBezTo>
                    <a:cubicBezTo>
                      <a:pt x="3970" y="7089"/>
                      <a:pt x="3718" y="6900"/>
                      <a:pt x="3718" y="6648"/>
                    </a:cubicBezTo>
                    <a:lnTo>
                      <a:pt x="3718" y="6396"/>
                    </a:lnTo>
                    <a:cubicBezTo>
                      <a:pt x="3245" y="6238"/>
                      <a:pt x="2899" y="5766"/>
                      <a:pt x="2899" y="5199"/>
                    </a:cubicBezTo>
                    <a:cubicBezTo>
                      <a:pt x="2899" y="4978"/>
                      <a:pt x="3088" y="4821"/>
                      <a:pt x="3308" y="4821"/>
                    </a:cubicBezTo>
                    <a:cubicBezTo>
                      <a:pt x="3498" y="4821"/>
                      <a:pt x="3687" y="5010"/>
                      <a:pt x="3687" y="5199"/>
                    </a:cubicBezTo>
                    <a:cubicBezTo>
                      <a:pt x="3687" y="5451"/>
                      <a:pt x="3876" y="5608"/>
                      <a:pt x="4128" y="5608"/>
                    </a:cubicBezTo>
                    <a:cubicBezTo>
                      <a:pt x="4348" y="5608"/>
                      <a:pt x="4506" y="5388"/>
                      <a:pt x="4506" y="5199"/>
                    </a:cubicBezTo>
                    <a:cubicBezTo>
                      <a:pt x="4506" y="4978"/>
                      <a:pt x="4191" y="4726"/>
                      <a:pt x="3844" y="4506"/>
                    </a:cubicBezTo>
                    <a:cubicBezTo>
                      <a:pt x="3403" y="4191"/>
                      <a:pt x="2867" y="3781"/>
                      <a:pt x="2867" y="3119"/>
                    </a:cubicBezTo>
                    <a:cubicBezTo>
                      <a:pt x="2867" y="2552"/>
                      <a:pt x="3214" y="2143"/>
                      <a:pt x="3687" y="1922"/>
                    </a:cubicBezTo>
                    <a:lnTo>
                      <a:pt x="3687" y="1670"/>
                    </a:lnTo>
                    <a:cubicBezTo>
                      <a:pt x="3687" y="1418"/>
                      <a:pt x="3876" y="1229"/>
                      <a:pt x="4128" y="1229"/>
                    </a:cubicBezTo>
                    <a:close/>
                    <a:moveTo>
                      <a:pt x="4128" y="0"/>
                    </a:moveTo>
                    <a:cubicBezTo>
                      <a:pt x="1828" y="0"/>
                      <a:pt x="0" y="1859"/>
                      <a:pt x="0" y="4128"/>
                    </a:cubicBezTo>
                    <a:cubicBezTo>
                      <a:pt x="0" y="6427"/>
                      <a:pt x="1828" y="8286"/>
                      <a:pt x="4128" y="8286"/>
                    </a:cubicBezTo>
                    <a:cubicBezTo>
                      <a:pt x="6396" y="8286"/>
                      <a:pt x="8255" y="6427"/>
                      <a:pt x="8255" y="4128"/>
                    </a:cubicBezTo>
                    <a:cubicBezTo>
                      <a:pt x="8255" y="1859"/>
                      <a:pt x="6396" y="0"/>
                      <a:pt x="4128" y="0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0015E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5018;p59">
                <a:extLst>
                  <a:ext uri="{FF2B5EF4-FFF2-40B4-BE49-F238E27FC236}">
                    <a16:creationId xmlns:a16="http://schemas.microsoft.com/office/drawing/2014/main" id="{42BBE462-B444-02A9-58E4-642854B80650}"/>
                  </a:ext>
                </a:extLst>
              </p:cNvPr>
              <p:cNvSpPr/>
              <p:nvPr/>
            </p:nvSpPr>
            <p:spPr>
              <a:xfrm>
                <a:off x="800" y="0"/>
                <a:ext cx="15990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2994" extrusionOk="0">
                    <a:moveTo>
                      <a:pt x="3214" y="1"/>
                    </a:moveTo>
                    <a:cubicBezTo>
                      <a:pt x="1450" y="1"/>
                      <a:pt x="0" y="662"/>
                      <a:pt x="0" y="1513"/>
                    </a:cubicBezTo>
                    <a:cubicBezTo>
                      <a:pt x="0" y="2332"/>
                      <a:pt x="1450" y="2993"/>
                      <a:pt x="3214" y="2993"/>
                    </a:cubicBezTo>
                    <a:cubicBezTo>
                      <a:pt x="4947" y="2993"/>
                      <a:pt x="6396" y="2332"/>
                      <a:pt x="6396" y="1513"/>
                    </a:cubicBezTo>
                    <a:cubicBezTo>
                      <a:pt x="6396" y="662"/>
                      <a:pt x="4947" y="1"/>
                      <a:pt x="3214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5019;p59">
                <a:extLst>
                  <a:ext uri="{FF2B5EF4-FFF2-40B4-BE49-F238E27FC236}">
                    <a16:creationId xmlns:a16="http://schemas.microsoft.com/office/drawing/2014/main" id="{C5FECFF8-5E02-E3E5-F203-15EDC036C652}"/>
                  </a:ext>
                </a:extLst>
              </p:cNvPr>
              <p:cNvSpPr/>
              <p:nvPr/>
            </p:nvSpPr>
            <p:spPr>
              <a:xfrm>
                <a:off x="800" y="77975"/>
                <a:ext cx="11027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2395" extrusionOk="0">
                    <a:moveTo>
                      <a:pt x="0" y="0"/>
                    </a:moveTo>
                    <a:lnTo>
                      <a:pt x="0" y="1135"/>
                    </a:lnTo>
                    <a:cubicBezTo>
                      <a:pt x="0" y="1450"/>
                      <a:pt x="347" y="1765"/>
                      <a:pt x="882" y="2017"/>
                    </a:cubicBezTo>
                    <a:cubicBezTo>
                      <a:pt x="1355" y="2237"/>
                      <a:pt x="2332" y="2395"/>
                      <a:pt x="3151" y="2395"/>
                    </a:cubicBezTo>
                    <a:lnTo>
                      <a:pt x="3308" y="2395"/>
                    </a:lnTo>
                    <a:cubicBezTo>
                      <a:pt x="3560" y="1733"/>
                      <a:pt x="3907" y="1135"/>
                      <a:pt x="4411" y="631"/>
                    </a:cubicBezTo>
                    <a:lnTo>
                      <a:pt x="4411" y="631"/>
                    </a:lnTo>
                    <a:cubicBezTo>
                      <a:pt x="4033" y="694"/>
                      <a:pt x="3623" y="757"/>
                      <a:pt x="3182" y="757"/>
                    </a:cubicBezTo>
                    <a:cubicBezTo>
                      <a:pt x="2363" y="757"/>
                      <a:pt x="1261" y="599"/>
                      <a:pt x="567" y="316"/>
                    </a:cubicBezTo>
                    <a:cubicBezTo>
                      <a:pt x="347" y="221"/>
                      <a:pt x="158" y="127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Google Shape;5020;p59">
                <a:extLst>
                  <a:ext uri="{FF2B5EF4-FFF2-40B4-BE49-F238E27FC236}">
                    <a16:creationId xmlns:a16="http://schemas.microsoft.com/office/drawing/2014/main" id="{BDFF41CA-9E50-5E11-080D-6A4B899FDE3F}"/>
                  </a:ext>
                </a:extLst>
              </p:cNvPr>
              <p:cNvSpPr/>
              <p:nvPr/>
            </p:nvSpPr>
            <p:spPr>
              <a:xfrm>
                <a:off x="800" y="200850"/>
                <a:ext cx="10635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2395" extrusionOk="0">
                    <a:moveTo>
                      <a:pt x="0" y="0"/>
                    </a:moveTo>
                    <a:lnTo>
                      <a:pt x="0" y="1197"/>
                    </a:lnTo>
                    <a:cubicBezTo>
                      <a:pt x="0" y="1701"/>
                      <a:pt x="1355" y="2395"/>
                      <a:pt x="3182" y="2395"/>
                    </a:cubicBezTo>
                    <a:cubicBezTo>
                      <a:pt x="3560" y="2395"/>
                      <a:pt x="3907" y="2363"/>
                      <a:pt x="4254" y="2332"/>
                    </a:cubicBezTo>
                    <a:cubicBezTo>
                      <a:pt x="3875" y="1859"/>
                      <a:pt x="3560" y="1355"/>
                      <a:pt x="3340" y="756"/>
                    </a:cubicBezTo>
                    <a:lnTo>
                      <a:pt x="3182" y="756"/>
                    </a:lnTo>
                    <a:cubicBezTo>
                      <a:pt x="2363" y="756"/>
                      <a:pt x="1261" y="599"/>
                      <a:pt x="567" y="315"/>
                    </a:cubicBezTo>
                    <a:cubicBezTo>
                      <a:pt x="347" y="252"/>
                      <a:pt x="158" y="126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Google Shape;5021;p59">
                <a:extLst>
                  <a:ext uri="{FF2B5EF4-FFF2-40B4-BE49-F238E27FC236}">
                    <a16:creationId xmlns:a16="http://schemas.microsoft.com/office/drawing/2014/main" id="{3866AD5F-DBC4-1AB7-FC6E-BCAF39EE9B44}"/>
                  </a:ext>
                </a:extLst>
              </p:cNvPr>
              <p:cNvSpPr/>
              <p:nvPr/>
            </p:nvSpPr>
            <p:spPr>
              <a:xfrm>
                <a:off x="0" y="139400"/>
                <a:ext cx="780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427" extrusionOk="0">
                    <a:moveTo>
                      <a:pt x="1" y="1"/>
                    </a:moveTo>
                    <a:lnTo>
                      <a:pt x="1" y="1167"/>
                    </a:lnTo>
                    <a:lnTo>
                      <a:pt x="32" y="1167"/>
                    </a:lnTo>
                    <a:cubicBezTo>
                      <a:pt x="32" y="1482"/>
                      <a:pt x="379" y="1797"/>
                      <a:pt x="914" y="2017"/>
                    </a:cubicBezTo>
                    <a:cubicBezTo>
                      <a:pt x="1387" y="2238"/>
                      <a:pt x="2332" y="2395"/>
                      <a:pt x="3120" y="2427"/>
                    </a:cubicBezTo>
                    <a:cubicBezTo>
                      <a:pt x="3057" y="2143"/>
                      <a:pt x="3025" y="1860"/>
                      <a:pt x="3025" y="1608"/>
                    </a:cubicBezTo>
                    <a:cubicBezTo>
                      <a:pt x="3025" y="1324"/>
                      <a:pt x="3088" y="1041"/>
                      <a:pt x="3120" y="757"/>
                    </a:cubicBezTo>
                    <a:cubicBezTo>
                      <a:pt x="2332" y="757"/>
                      <a:pt x="1230" y="599"/>
                      <a:pt x="536" y="316"/>
                    </a:cubicBezTo>
                    <a:cubicBezTo>
                      <a:pt x="347" y="253"/>
                      <a:pt x="158" y="127"/>
                      <a:pt x="1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284747-8C22-160A-4429-1AC1077BE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84001" y="2716566"/>
            <a:ext cx="1371600" cy="1371600"/>
            <a:chOff x="9815177" y="2775614"/>
            <a:chExt cx="1371600" cy="1371600"/>
          </a:xfrm>
        </p:grpSpPr>
        <p:sp>
          <p:nvSpPr>
            <p:cNvPr id="56" name="AutoShape 23">
              <a:extLst>
                <a:ext uri="{FF2B5EF4-FFF2-40B4-BE49-F238E27FC236}">
                  <a16:creationId xmlns:a16="http://schemas.microsoft.com/office/drawing/2014/main" id="{8E10039C-9B4F-5B03-8423-0CFD527E2EE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230309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upa 65">
              <a:extLst>
                <a:ext uri="{FF2B5EF4-FFF2-40B4-BE49-F238E27FC236}">
                  <a16:creationId xmlns:a16="http://schemas.microsoft.com/office/drawing/2014/main" id="{BEB5803A-510D-5B1A-D230-D4C8C9A9A721}"/>
                </a:ext>
              </a:extLst>
            </p:cNvPr>
            <p:cNvGrpSpPr/>
            <p:nvPr userDrawn="1"/>
          </p:nvGrpSpPr>
          <p:grpSpPr>
            <a:xfrm>
              <a:off x="10230309" y="3147496"/>
              <a:ext cx="541337" cy="412750"/>
              <a:chOff x="906463" y="3402013"/>
              <a:chExt cx="541337" cy="412750"/>
            </a:xfrm>
          </p:grpSpPr>
          <p:sp>
            <p:nvSpPr>
              <p:cNvPr id="66" name="Freeform 25">
                <a:extLst>
                  <a:ext uri="{FF2B5EF4-FFF2-40B4-BE49-F238E27FC236}">
                    <a16:creationId xmlns:a16="http://schemas.microsoft.com/office/drawing/2014/main" id="{B583E299-7C16-AAB8-2693-ED50C2BE8E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" name="Freeform 26">
                <a:extLst>
                  <a:ext uri="{FF2B5EF4-FFF2-40B4-BE49-F238E27FC236}">
                    <a16:creationId xmlns:a16="http://schemas.microsoft.com/office/drawing/2014/main" id="{92705135-0EBD-25CC-A51C-0AD6F4E9A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Freeform 27">
                <a:extLst>
                  <a:ext uri="{FF2B5EF4-FFF2-40B4-BE49-F238E27FC236}">
                    <a16:creationId xmlns:a16="http://schemas.microsoft.com/office/drawing/2014/main" id="{B6262B9A-BFCF-06EB-80AB-7DA3E23AB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9" name="Freeform 28">
                <a:extLst>
                  <a:ext uri="{FF2B5EF4-FFF2-40B4-BE49-F238E27FC236}">
                    <a16:creationId xmlns:a16="http://schemas.microsoft.com/office/drawing/2014/main" id="{E0A33B10-642D-DB15-9F92-EC7D6EECA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" name="Freeform 29">
                <a:extLst>
                  <a:ext uri="{FF2B5EF4-FFF2-40B4-BE49-F238E27FC236}">
                    <a16:creationId xmlns:a16="http://schemas.microsoft.com/office/drawing/2014/main" id="{0600F439-4023-7744-51D3-0D5F169AF9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5C0E5EA-FB85-6FA4-A635-8B021A88CBDE}"/>
                </a:ext>
              </a:extLst>
            </p:cNvPr>
            <p:cNvSpPr/>
            <p:nvPr userDrawn="1"/>
          </p:nvSpPr>
          <p:spPr>
            <a:xfrm>
              <a:off x="9815177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814F364-59E6-CDDD-F9E4-E8F0D21DEE52}"/>
                </a:ext>
              </a:extLst>
            </p:cNvPr>
            <p:cNvGrpSpPr/>
            <p:nvPr userDrawn="1"/>
          </p:nvGrpSpPr>
          <p:grpSpPr>
            <a:xfrm>
              <a:off x="10043777" y="2975710"/>
              <a:ext cx="914400" cy="914400"/>
              <a:chOff x="0" y="0"/>
              <a:chExt cx="296175" cy="297225"/>
            </a:xfrm>
            <a:solidFill>
              <a:srgbClr val="4472C4"/>
            </a:solidFill>
          </p:grpSpPr>
          <p:sp>
            <p:nvSpPr>
              <p:cNvPr id="60" name="Google Shape;8996;p68">
                <a:extLst>
                  <a:ext uri="{FF2B5EF4-FFF2-40B4-BE49-F238E27FC236}">
                    <a16:creationId xmlns:a16="http://schemas.microsoft.com/office/drawing/2014/main" id="{C4443780-5B41-9CB2-17C9-567E3725133E}"/>
                  </a:ext>
                </a:extLst>
              </p:cNvPr>
              <p:cNvSpPr/>
              <p:nvPr/>
            </p:nvSpPr>
            <p:spPr>
              <a:xfrm>
                <a:off x="85850" y="69700"/>
                <a:ext cx="1221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3971" extrusionOk="0">
                    <a:moveTo>
                      <a:pt x="2426" y="1"/>
                    </a:moveTo>
                    <a:cubicBezTo>
                      <a:pt x="1103" y="1"/>
                      <a:pt x="0" y="1104"/>
                      <a:pt x="0" y="2427"/>
                    </a:cubicBezTo>
                    <a:cubicBezTo>
                      <a:pt x="0" y="3025"/>
                      <a:pt x="190" y="3530"/>
                      <a:pt x="536" y="3971"/>
                    </a:cubicBezTo>
                    <a:cubicBezTo>
                      <a:pt x="820" y="3624"/>
                      <a:pt x="1103" y="3309"/>
                      <a:pt x="1481" y="3057"/>
                    </a:cubicBezTo>
                    <a:cubicBezTo>
                      <a:pt x="1261" y="2805"/>
                      <a:pt x="1103" y="2458"/>
                      <a:pt x="1103" y="2112"/>
                    </a:cubicBezTo>
                    <a:cubicBezTo>
                      <a:pt x="1103" y="1356"/>
                      <a:pt x="1733" y="726"/>
                      <a:pt x="2489" y="726"/>
                    </a:cubicBezTo>
                    <a:cubicBezTo>
                      <a:pt x="3214" y="726"/>
                      <a:pt x="3844" y="1356"/>
                      <a:pt x="3844" y="2112"/>
                    </a:cubicBezTo>
                    <a:cubicBezTo>
                      <a:pt x="3844" y="2458"/>
                      <a:pt x="3687" y="2805"/>
                      <a:pt x="3466" y="3057"/>
                    </a:cubicBezTo>
                    <a:cubicBezTo>
                      <a:pt x="3844" y="3246"/>
                      <a:pt x="4128" y="3561"/>
                      <a:pt x="4317" y="3971"/>
                    </a:cubicBezTo>
                    <a:cubicBezTo>
                      <a:pt x="4695" y="3530"/>
                      <a:pt x="4884" y="3025"/>
                      <a:pt x="4884" y="2427"/>
                    </a:cubicBezTo>
                    <a:cubicBezTo>
                      <a:pt x="4884" y="1104"/>
                      <a:pt x="3781" y="1"/>
                      <a:pt x="242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Google Shape;8997;p68">
                <a:extLst>
                  <a:ext uri="{FF2B5EF4-FFF2-40B4-BE49-F238E27FC236}">
                    <a16:creationId xmlns:a16="http://schemas.microsoft.com/office/drawing/2014/main" id="{59C25DBD-665A-72F4-B33D-83FA8F8144C8}"/>
                  </a:ext>
                </a:extLst>
              </p:cNvPr>
              <p:cNvSpPr/>
              <p:nvPr/>
            </p:nvSpPr>
            <p:spPr>
              <a:xfrm>
                <a:off x="129950" y="105150"/>
                <a:ext cx="35475" cy="354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19" extrusionOk="0">
                    <a:moveTo>
                      <a:pt x="725" y="1"/>
                    </a:moveTo>
                    <a:cubicBezTo>
                      <a:pt x="316" y="1"/>
                      <a:pt x="1" y="316"/>
                      <a:pt x="1" y="694"/>
                    </a:cubicBezTo>
                    <a:cubicBezTo>
                      <a:pt x="1" y="1103"/>
                      <a:pt x="316" y="1418"/>
                      <a:pt x="725" y="1418"/>
                    </a:cubicBezTo>
                    <a:cubicBezTo>
                      <a:pt x="1103" y="1418"/>
                      <a:pt x="1418" y="1103"/>
                      <a:pt x="1418" y="694"/>
                    </a:cubicBezTo>
                    <a:cubicBezTo>
                      <a:pt x="1418" y="316"/>
                      <a:pt x="1103" y="1"/>
                      <a:pt x="725" y="1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Google Shape;8998;p68">
                <a:extLst>
                  <a:ext uri="{FF2B5EF4-FFF2-40B4-BE49-F238E27FC236}">
                    <a16:creationId xmlns:a16="http://schemas.microsoft.com/office/drawing/2014/main" id="{BF736F1C-8E6C-1B5C-F036-C7F0D23F7242}"/>
                  </a:ext>
                </a:extLst>
              </p:cNvPr>
              <p:cNvSpPr/>
              <p:nvPr/>
            </p:nvSpPr>
            <p:spPr>
              <a:xfrm>
                <a:off x="18125" y="0"/>
                <a:ext cx="259150" cy="261125"/>
              </a:xfrm>
              <a:custGeom>
                <a:avLst/>
                <a:gdLst/>
                <a:ahLst/>
                <a:cxnLst/>
                <a:rect l="l" t="t" r="r" b="b"/>
                <a:pathLst>
                  <a:path w="10366" h="10445" extrusionOk="0">
                    <a:moveTo>
                      <a:pt x="5198" y="2159"/>
                    </a:moveTo>
                    <a:cubicBezTo>
                      <a:pt x="6931" y="2159"/>
                      <a:pt x="8286" y="3514"/>
                      <a:pt x="8286" y="5246"/>
                    </a:cubicBezTo>
                    <a:cubicBezTo>
                      <a:pt x="8286" y="6916"/>
                      <a:pt x="6931" y="8365"/>
                      <a:pt x="5198" y="8365"/>
                    </a:cubicBezTo>
                    <a:cubicBezTo>
                      <a:pt x="3340" y="8365"/>
                      <a:pt x="2079" y="6822"/>
                      <a:pt x="2079" y="5246"/>
                    </a:cubicBezTo>
                    <a:cubicBezTo>
                      <a:pt x="2079" y="3514"/>
                      <a:pt x="3497" y="2159"/>
                      <a:pt x="5198" y="2159"/>
                    </a:cubicBezTo>
                    <a:close/>
                    <a:moveTo>
                      <a:pt x="5167" y="1"/>
                    </a:moveTo>
                    <a:cubicBezTo>
                      <a:pt x="5088" y="1"/>
                      <a:pt x="5009" y="17"/>
                      <a:pt x="4946" y="48"/>
                    </a:cubicBezTo>
                    <a:lnTo>
                      <a:pt x="4001" y="836"/>
                    </a:lnTo>
                    <a:lnTo>
                      <a:pt x="2773" y="678"/>
                    </a:lnTo>
                    <a:cubicBezTo>
                      <a:pt x="2756" y="675"/>
                      <a:pt x="2739" y="673"/>
                      <a:pt x="2723" y="673"/>
                    </a:cubicBezTo>
                    <a:cubicBezTo>
                      <a:pt x="2583" y="673"/>
                      <a:pt x="2454" y="786"/>
                      <a:pt x="2426" y="899"/>
                    </a:cubicBezTo>
                    <a:lnTo>
                      <a:pt x="1953" y="2033"/>
                    </a:lnTo>
                    <a:lnTo>
                      <a:pt x="819" y="2505"/>
                    </a:lnTo>
                    <a:cubicBezTo>
                      <a:pt x="662" y="2568"/>
                      <a:pt x="567" y="2694"/>
                      <a:pt x="630" y="2852"/>
                    </a:cubicBezTo>
                    <a:lnTo>
                      <a:pt x="788" y="4081"/>
                    </a:lnTo>
                    <a:lnTo>
                      <a:pt x="32" y="5026"/>
                    </a:lnTo>
                    <a:cubicBezTo>
                      <a:pt x="0" y="5183"/>
                      <a:pt x="0" y="5341"/>
                      <a:pt x="63" y="5467"/>
                    </a:cubicBezTo>
                    <a:lnTo>
                      <a:pt x="819" y="6381"/>
                    </a:lnTo>
                    <a:lnTo>
                      <a:pt x="662" y="7609"/>
                    </a:lnTo>
                    <a:cubicBezTo>
                      <a:pt x="630" y="7767"/>
                      <a:pt x="725" y="7924"/>
                      <a:pt x="851" y="7956"/>
                    </a:cubicBezTo>
                    <a:lnTo>
                      <a:pt x="1985" y="8428"/>
                    </a:lnTo>
                    <a:lnTo>
                      <a:pt x="2457" y="9594"/>
                    </a:lnTo>
                    <a:cubicBezTo>
                      <a:pt x="2536" y="9725"/>
                      <a:pt x="2637" y="9791"/>
                      <a:pt x="2741" y="9791"/>
                    </a:cubicBezTo>
                    <a:cubicBezTo>
                      <a:pt x="2762" y="9791"/>
                      <a:pt x="2783" y="9788"/>
                      <a:pt x="2804" y="9783"/>
                    </a:cubicBezTo>
                    <a:lnTo>
                      <a:pt x="4033" y="9626"/>
                    </a:lnTo>
                    <a:lnTo>
                      <a:pt x="4978" y="10382"/>
                    </a:lnTo>
                    <a:cubicBezTo>
                      <a:pt x="5072" y="10413"/>
                      <a:pt x="5104" y="10445"/>
                      <a:pt x="5167" y="10445"/>
                    </a:cubicBezTo>
                    <a:cubicBezTo>
                      <a:pt x="5261" y="10445"/>
                      <a:pt x="5324" y="10413"/>
                      <a:pt x="5387" y="10382"/>
                    </a:cubicBezTo>
                    <a:lnTo>
                      <a:pt x="6333" y="9626"/>
                    </a:lnTo>
                    <a:lnTo>
                      <a:pt x="7530" y="9783"/>
                    </a:lnTo>
                    <a:cubicBezTo>
                      <a:pt x="7687" y="9783"/>
                      <a:pt x="7876" y="9689"/>
                      <a:pt x="7908" y="9594"/>
                    </a:cubicBezTo>
                    <a:lnTo>
                      <a:pt x="8380" y="8428"/>
                    </a:lnTo>
                    <a:lnTo>
                      <a:pt x="9515" y="7956"/>
                    </a:lnTo>
                    <a:cubicBezTo>
                      <a:pt x="9672" y="7893"/>
                      <a:pt x="9735" y="7767"/>
                      <a:pt x="9704" y="7609"/>
                    </a:cubicBezTo>
                    <a:lnTo>
                      <a:pt x="9546" y="6381"/>
                    </a:lnTo>
                    <a:lnTo>
                      <a:pt x="10302" y="5467"/>
                    </a:lnTo>
                    <a:cubicBezTo>
                      <a:pt x="10365" y="5341"/>
                      <a:pt x="10365" y="5120"/>
                      <a:pt x="10302" y="5026"/>
                    </a:cubicBezTo>
                    <a:lnTo>
                      <a:pt x="9546" y="4081"/>
                    </a:lnTo>
                    <a:lnTo>
                      <a:pt x="9704" y="2852"/>
                    </a:lnTo>
                    <a:cubicBezTo>
                      <a:pt x="9735" y="2694"/>
                      <a:pt x="9641" y="2537"/>
                      <a:pt x="9515" y="2505"/>
                    </a:cubicBezTo>
                    <a:lnTo>
                      <a:pt x="8380" y="2033"/>
                    </a:lnTo>
                    <a:lnTo>
                      <a:pt x="7908" y="899"/>
                    </a:lnTo>
                    <a:cubicBezTo>
                      <a:pt x="7826" y="762"/>
                      <a:pt x="7719" y="672"/>
                      <a:pt x="7589" y="672"/>
                    </a:cubicBezTo>
                    <a:cubicBezTo>
                      <a:pt x="7570" y="672"/>
                      <a:pt x="7550" y="674"/>
                      <a:pt x="7530" y="678"/>
                    </a:cubicBezTo>
                    <a:lnTo>
                      <a:pt x="6333" y="836"/>
                    </a:lnTo>
                    <a:lnTo>
                      <a:pt x="5387" y="48"/>
                    </a:lnTo>
                    <a:cubicBezTo>
                      <a:pt x="5324" y="17"/>
                      <a:pt x="5246" y="1"/>
                      <a:pt x="5167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Google Shape;8999;p68">
                <a:extLst>
                  <a:ext uri="{FF2B5EF4-FFF2-40B4-BE49-F238E27FC236}">
                    <a16:creationId xmlns:a16="http://schemas.microsoft.com/office/drawing/2014/main" id="{F789C90A-20DB-5B44-45E3-04402E1AC8E1}"/>
                  </a:ext>
                </a:extLst>
              </p:cNvPr>
              <p:cNvSpPr/>
              <p:nvPr/>
            </p:nvSpPr>
            <p:spPr>
              <a:xfrm>
                <a:off x="114200" y="157150"/>
                <a:ext cx="669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387" extrusionOk="0">
                    <a:moveTo>
                      <a:pt x="1355" y="0"/>
                    </a:moveTo>
                    <a:cubicBezTo>
                      <a:pt x="725" y="0"/>
                      <a:pt x="190" y="441"/>
                      <a:pt x="1" y="977"/>
                    </a:cubicBezTo>
                    <a:cubicBezTo>
                      <a:pt x="410" y="1229"/>
                      <a:pt x="820" y="1386"/>
                      <a:pt x="1355" y="1386"/>
                    </a:cubicBezTo>
                    <a:cubicBezTo>
                      <a:pt x="1859" y="1386"/>
                      <a:pt x="2301" y="1229"/>
                      <a:pt x="2679" y="977"/>
                    </a:cubicBezTo>
                    <a:cubicBezTo>
                      <a:pt x="2521" y="410"/>
                      <a:pt x="1985" y="0"/>
                      <a:pt x="1355" y="0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Google Shape;9000;p68">
                <a:extLst>
                  <a:ext uri="{FF2B5EF4-FFF2-40B4-BE49-F238E27FC236}">
                    <a16:creationId xmlns:a16="http://schemas.microsoft.com/office/drawing/2014/main" id="{68C3454D-8090-487D-DB9E-6D9070F4B84C}"/>
                  </a:ext>
                </a:extLst>
              </p:cNvPr>
              <p:cNvSpPr/>
              <p:nvPr/>
            </p:nvSpPr>
            <p:spPr>
              <a:xfrm>
                <a:off x="200850" y="208325"/>
                <a:ext cx="9532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79" extrusionOk="0">
                    <a:moveTo>
                      <a:pt x="2867" y="1"/>
                    </a:moveTo>
                    <a:cubicBezTo>
                      <a:pt x="2741" y="127"/>
                      <a:pt x="2647" y="221"/>
                      <a:pt x="2489" y="284"/>
                    </a:cubicBezTo>
                    <a:lnTo>
                      <a:pt x="1607" y="631"/>
                    </a:lnTo>
                    <a:lnTo>
                      <a:pt x="1260" y="1482"/>
                    </a:lnTo>
                    <a:cubicBezTo>
                      <a:pt x="1103" y="1891"/>
                      <a:pt x="693" y="2112"/>
                      <a:pt x="284" y="2112"/>
                    </a:cubicBezTo>
                    <a:lnTo>
                      <a:pt x="158" y="2112"/>
                    </a:lnTo>
                    <a:lnTo>
                      <a:pt x="0" y="2080"/>
                    </a:lnTo>
                    <a:lnTo>
                      <a:pt x="1166" y="3372"/>
                    </a:lnTo>
                    <a:cubicBezTo>
                      <a:pt x="1237" y="3443"/>
                      <a:pt x="1343" y="3478"/>
                      <a:pt x="1445" y="3478"/>
                    </a:cubicBezTo>
                    <a:cubicBezTo>
                      <a:pt x="1479" y="3478"/>
                      <a:pt x="1512" y="3474"/>
                      <a:pt x="1544" y="3466"/>
                    </a:cubicBezTo>
                    <a:cubicBezTo>
                      <a:pt x="1638" y="3403"/>
                      <a:pt x="1764" y="3340"/>
                      <a:pt x="1764" y="3183"/>
                    </a:cubicBezTo>
                    <a:lnTo>
                      <a:pt x="2080" y="1639"/>
                    </a:lnTo>
                    <a:lnTo>
                      <a:pt x="3497" y="1324"/>
                    </a:lnTo>
                    <a:cubicBezTo>
                      <a:pt x="3532" y="1338"/>
                      <a:pt x="3563" y="1344"/>
                      <a:pt x="3592" y="1344"/>
                    </a:cubicBezTo>
                    <a:cubicBezTo>
                      <a:pt x="3693" y="1344"/>
                      <a:pt x="3756" y="1265"/>
                      <a:pt x="3781" y="1167"/>
                    </a:cubicBezTo>
                    <a:cubicBezTo>
                      <a:pt x="3812" y="1072"/>
                      <a:pt x="3781" y="946"/>
                      <a:pt x="3686" y="820"/>
                    </a:cubicBezTo>
                    <a:lnTo>
                      <a:pt x="2867" y="1"/>
                    </a:ln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Google Shape;9001;p68">
                <a:extLst>
                  <a:ext uri="{FF2B5EF4-FFF2-40B4-BE49-F238E27FC236}">
                    <a16:creationId xmlns:a16="http://schemas.microsoft.com/office/drawing/2014/main" id="{5F6E25D0-BB4D-DF86-C3C3-846500626C13}"/>
                  </a:ext>
                </a:extLst>
              </p:cNvPr>
              <p:cNvSpPr/>
              <p:nvPr/>
            </p:nvSpPr>
            <p:spPr>
              <a:xfrm>
                <a:off x="0" y="209900"/>
                <a:ext cx="95325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93" extrusionOk="0">
                    <a:moveTo>
                      <a:pt x="946" y="1"/>
                    </a:moveTo>
                    <a:lnTo>
                      <a:pt x="126" y="851"/>
                    </a:lnTo>
                    <a:cubicBezTo>
                      <a:pt x="0" y="851"/>
                      <a:pt x="0" y="1009"/>
                      <a:pt x="32" y="1104"/>
                    </a:cubicBezTo>
                    <a:cubicBezTo>
                      <a:pt x="95" y="1230"/>
                      <a:pt x="158" y="1324"/>
                      <a:pt x="315" y="1356"/>
                    </a:cubicBezTo>
                    <a:lnTo>
                      <a:pt x="1733" y="1671"/>
                    </a:lnTo>
                    <a:lnTo>
                      <a:pt x="2048" y="3214"/>
                    </a:lnTo>
                    <a:cubicBezTo>
                      <a:pt x="2080" y="3309"/>
                      <a:pt x="2174" y="3435"/>
                      <a:pt x="2300" y="3466"/>
                    </a:cubicBezTo>
                    <a:cubicBezTo>
                      <a:pt x="2328" y="3485"/>
                      <a:pt x="2361" y="3492"/>
                      <a:pt x="2396" y="3492"/>
                    </a:cubicBezTo>
                    <a:cubicBezTo>
                      <a:pt x="2482" y="3492"/>
                      <a:pt x="2580" y="3448"/>
                      <a:pt x="2647" y="3403"/>
                    </a:cubicBezTo>
                    <a:lnTo>
                      <a:pt x="3813" y="2112"/>
                    </a:lnTo>
                    <a:lnTo>
                      <a:pt x="3813" y="2112"/>
                    </a:lnTo>
                    <a:lnTo>
                      <a:pt x="3624" y="2143"/>
                    </a:lnTo>
                    <a:lnTo>
                      <a:pt x="3561" y="2143"/>
                    </a:lnTo>
                    <a:cubicBezTo>
                      <a:pt x="3119" y="2143"/>
                      <a:pt x="2773" y="1891"/>
                      <a:pt x="2552" y="1513"/>
                    </a:cubicBezTo>
                    <a:lnTo>
                      <a:pt x="2206" y="631"/>
                    </a:lnTo>
                    <a:lnTo>
                      <a:pt x="1355" y="284"/>
                    </a:lnTo>
                    <a:cubicBezTo>
                      <a:pt x="1198" y="221"/>
                      <a:pt x="1072" y="127"/>
                      <a:pt x="94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E1072CB6-017F-8D14-A09B-C1F9886B9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704754" y="5205259"/>
            <a:ext cx="2033762" cy="117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5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85" descr="Industrial center of city">
            <a:extLst>
              <a:ext uri="{FF2B5EF4-FFF2-40B4-BE49-F238E27FC236}">
                <a16:creationId xmlns:a16="http://schemas.microsoft.com/office/drawing/2014/main" id="{37C7EC90-AFB0-4697-F580-F870174F05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4" r="532" b="574"/>
          <a:stretch/>
        </p:blipFill>
        <p:spPr>
          <a:xfrm rot="5400000">
            <a:off x="2622404" y="-2711594"/>
            <a:ext cx="6857999" cy="122811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5777F37-94A0-FC7A-BAEA-363A39095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8413" y="828742"/>
            <a:ext cx="10879138" cy="529856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sx="60000" sy="60000" algn="tl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63432A-E17D-906E-0936-D509A7F39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03" y="859445"/>
            <a:ext cx="10515600" cy="1325563"/>
          </a:xfrm>
        </p:spPr>
        <p:txBody>
          <a:bodyPr/>
          <a:lstStyle/>
          <a:p>
            <a:pPr algn="ctr"/>
            <a:r>
              <a:rPr lang="en-US" sz="3000">
                <a:solidFill>
                  <a:schemeClr val="tx1"/>
                </a:solidFill>
              </a:rPr>
              <a:t>A WIDE RANGE OF INDUSTRIES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CD0C58A-3EB7-E60B-46A0-7C644DE87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6810" y="3352893"/>
            <a:ext cx="1318186" cy="392522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Agriculture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FB05FB94-85DF-F15A-22CB-658BF281702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72993" y="4761161"/>
            <a:ext cx="1120414" cy="465417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</a:t>
            </a:r>
            <a:b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3C224140-4CF0-ED1A-E845-CCFFC0BE2DF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853470" y="3355133"/>
            <a:ext cx="1281852" cy="392522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Healthcare</a:t>
            </a:r>
          </a:p>
          <a:p>
            <a:endParaRPr lang="en-US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5224412A-29AC-0C49-75B3-1A1ADC113CA7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512589" y="4757913"/>
            <a:ext cx="1963615" cy="627592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b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  <a:p>
            <a:endParaRPr lang="en-US"/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7EC995B9-77ED-7015-C550-8B4E8B6B1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86561" y="3350070"/>
            <a:ext cx="1524000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Cybersecurity</a:t>
            </a:r>
          </a:p>
          <a:p>
            <a:endParaRPr lang="en-US"/>
          </a:p>
        </p:txBody>
      </p:sp>
      <p:sp>
        <p:nvSpPr>
          <p:cNvPr id="51" name="Content Placeholder 50">
            <a:extLst>
              <a:ext uri="{FF2B5EF4-FFF2-40B4-BE49-F238E27FC236}">
                <a16:creationId xmlns:a16="http://schemas.microsoft.com/office/drawing/2014/main" id="{63B311AA-0953-724C-5115-BCE7BEF4234C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3079193" y="4761161"/>
            <a:ext cx="1406665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Education</a:t>
            </a:r>
          </a:p>
          <a:p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56547B36-A571-0D7D-581C-7D3DB65D239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4311727" y="3350070"/>
            <a:ext cx="1715625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Biotechnology</a:t>
            </a:r>
          </a:p>
          <a:p>
            <a:endParaRPr lang="en-US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18821C08-3611-224B-A199-FA1EADF02BE6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4229327" y="4737321"/>
            <a:ext cx="1835745" cy="688224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Advanced </a:t>
            </a:r>
            <a:br>
              <a:rPr lang="en-US" sz="1400" b="1">
                <a:solidFill>
                  <a:srgbClr val="5E5E5E"/>
                </a:solidFill>
                <a:latin typeface="Arial"/>
                <a:cs typeface="Arial"/>
              </a:rPr>
            </a:b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Manufacturing</a:t>
            </a:r>
          </a:p>
          <a:p>
            <a:endParaRPr lang="en-US"/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61E57ACB-FE9D-D642-9D76-B974F82EFA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970077" y="3374847"/>
            <a:ext cx="1963615" cy="500743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  <a:endParaRPr lang="en-US"/>
          </a:p>
        </p:txBody>
      </p:sp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B5BA1EA8-45E5-A3BA-A0F9-DC01DD2BA3B2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424008" y="3343522"/>
            <a:ext cx="1451870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  <a:p>
            <a:endParaRPr lang="en-US"/>
          </a:p>
        </p:txBody>
      </p: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EEDC20E5-31AE-1C22-91DC-0500D1AEA03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5480486" y="4746344"/>
            <a:ext cx="1963615" cy="721147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</a:t>
            </a:r>
            <a:b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Chain</a:t>
            </a:r>
          </a:p>
          <a:p>
            <a:endParaRPr lang="en-US"/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9EBBAC2C-4C15-8CD7-33A9-8E91B3D882D8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7144609" y="4761161"/>
            <a:ext cx="1419266" cy="411264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Infrastructure</a:t>
            </a:r>
            <a:endParaRPr lang="en-US"/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ADFB8293-C38B-C309-76F9-3FB81347B62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996543" y="3352053"/>
            <a:ext cx="846206" cy="402865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en-US"/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6616E94E-A3FF-9CDF-42C7-F1EE9442C0BA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8119218" y="4751936"/>
            <a:ext cx="1963615" cy="465417"/>
          </a:xfrm>
        </p:spPr>
        <p:txBody>
          <a:bodyPr/>
          <a:lstStyle/>
          <a:p>
            <a:pPr algn="ctr"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50" name="Content Placeholder 49">
            <a:extLst>
              <a:ext uri="{FF2B5EF4-FFF2-40B4-BE49-F238E27FC236}">
                <a16:creationId xmlns:a16="http://schemas.microsoft.com/office/drawing/2014/main" id="{81F1559D-7E71-A519-6A38-3C6F0A3FC89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9998701" y="3368591"/>
            <a:ext cx="1163305" cy="411264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Hospitality</a:t>
            </a:r>
            <a:endParaRPr lang="en-US"/>
          </a:p>
        </p:txBody>
      </p:sp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3E92FAA8-B21A-EE2E-0367-F7B85E952144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8999267" y="4739097"/>
            <a:ext cx="3162171" cy="411264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Telecommunications</a:t>
            </a:r>
            <a:endParaRPr lang="en-US" sz="1400" b="1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1400" b="1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96C7CBD-65E2-E57F-E83E-0129253D7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4242" y="2694555"/>
            <a:ext cx="467371" cy="46737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6E42BA1-F338-A351-C7F2-6A3596E8E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05436" y="2739329"/>
            <a:ext cx="416830" cy="45851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412D7CA-EA09-0DCB-4D7A-B771AA669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60232" y="3956913"/>
            <a:ext cx="518424" cy="5184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030FA2C-77D5-A751-5A1D-1DCAD28E4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75481" y="4006691"/>
            <a:ext cx="524864" cy="524864"/>
          </a:xfrm>
          <a:prstGeom prst="rect">
            <a:avLst/>
          </a:prstGeom>
        </p:spPr>
      </p:pic>
      <p:sp>
        <p:nvSpPr>
          <p:cNvPr id="24" name="Freeform 293">
            <a:extLst>
              <a:ext uri="{FF2B5EF4-FFF2-40B4-BE49-F238E27FC236}">
                <a16:creationId xmlns:a16="http://schemas.microsoft.com/office/drawing/2014/main" id="{1CEAC7E8-6360-3B9C-9A31-79A857535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74852" y="2719814"/>
            <a:ext cx="529444" cy="446596"/>
          </a:xfrm>
          <a:custGeom>
            <a:avLst/>
            <a:gdLst>
              <a:gd name="T0" fmla="*/ 367 w 1152"/>
              <a:gd name="T1" fmla="*/ 866 h 971"/>
              <a:gd name="T2" fmla="*/ 367 w 1152"/>
              <a:gd name="T3" fmla="*/ 827 h 971"/>
              <a:gd name="T4" fmla="*/ 907 w 1152"/>
              <a:gd name="T5" fmla="*/ 827 h 971"/>
              <a:gd name="T6" fmla="*/ 907 w 1152"/>
              <a:gd name="T7" fmla="*/ 866 h 971"/>
              <a:gd name="T8" fmla="*/ 907 w 1152"/>
              <a:gd name="T9" fmla="*/ 827 h 971"/>
              <a:gd name="T10" fmla="*/ 122 w 1152"/>
              <a:gd name="T11" fmla="*/ 139 h 971"/>
              <a:gd name="T12" fmla="*/ 578 w 1152"/>
              <a:gd name="T13" fmla="*/ 121 h 971"/>
              <a:gd name="T14" fmla="*/ 596 w 1152"/>
              <a:gd name="T15" fmla="*/ 517 h 971"/>
              <a:gd name="T16" fmla="*/ 140 w 1152"/>
              <a:gd name="T17" fmla="*/ 534 h 971"/>
              <a:gd name="T18" fmla="*/ 157 w 1152"/>
              <a:gd name="T19" fmla="*/ 500 h 971"/>
              <a:gd name="T20" fmla="*/ 561 w 1152"/>
              <a:gd name="T21" fmla="*/ 157 h 971"/>
              <a:gd name="T22" fmla="*/ 157 w 1152"/>
              <a:gd name="T23" fmla="*/ 500 h 971"/>
              <a:gd name="T24" fmla="*/ 810 w 1152"/>
              <a:gd name="T25" fmla="*/ 621 h 971"/>
              <a:gd name="T26" fmla="*/ 810 w 1152"/>
              <a:gd name="T27" fmla="*/ 657 h 971"/>
              <a:gd name="T28" fmla="*/ 893 w 1152"/>
              <a:gd name="T29" fmla="*/ 639 h 971"/>
              <a:gd name="T30" fmla="*/ 1152 w 1152"/>
              <a:gd name="T31" fmla="*/ 753 h 971"/>
              <a:gd name="T32" fmla="*/ 1152 w 1152"/>
              <a:gd name="T33" fmla="*/ 788 h 971"/>
              <a:gd name="T34" fmla="*/ 1031 w 1152"/>
              <a:gd name="T35" fmla="*/ 864 h 971"/>
              <a:gd name="T36" fmla="*/ 784 w 1152"/>
              <a:gd name="T37" fmla="*/ 864 h 971"/>
              <a:gd name="T38" fmla="*/ 367 w 1152"/>
              <a:gd name="T39" fmla="*/ 971 h 971"/>
              <a:gd name="T40" fmla="*/ 76 w 1152"/>
              <a:gd name="T41" fmla="*/ 864 h 971"/>
              <a:gd name="T42" fmla="*/ 0 w 1152"/>
              <a:gd name="T43" fmla="*/ 17 h 971"/>
              <a:gd name="T44" fmla="*/ 700 w 1152"/>
              <a:gd name="T45" fmla="*/ 0 h 971"/>
              <a:gd name="T46" fmla="*/ 718 w 1152"/>
              <a:gd name="T47" fmla="*/ 165 h 971"/>
              <a:gd name="T48" fmla="*/ 979 w 1152"/>
              <a:gd name="T49" fmla="*/ 205 h 971"/>
              <a:gd name="T50" fmla="*/ 1151 w 1152"/>
              <a:gd name="T51" fmla="*/ 546 h 971"/>
              <a:gd name="T52" fmla="*/ 1152 w 1152"/>
              <a:gd name="T53" fmla="*/ 639 h 971"/>
              <a:gd name="T54" fmla="*/ 457 w 1152"/>
              <a:gd name="T55" fmla="*/ 846 h 971"/>
              <a:gd name="T56" fmla="*/ 277 w 1152"/>
              <a:gd name="T57" fmla="*/ 846 h 971"/>
              <a:gd name="T58" fmla="*/ 457 w 1152"/>
              <a:gd name="T59" fmla="*/ 846 h 971"/>
              <a:gd name="T60" fmla="*/ 35 w 1152"/>
              <a:gd name="T61" fmla="*/ 657 h 971"/>
              <a:gd name="T62" fmla="*/ 76 w 1152"/>
              <a:gd name="T63" fmla="*/ 829 h 971"/>
              <a:gd name="T64" fmla="*/ 367 w 1152"/>
              <a:gd name="T65" fmla="*/ 722 h 971"/>
              <a:gd name="T66" fmla="*/ 683 w 1152"/>
              <a:gd name="T67" fmla="*/ 829 h 971"/>
              <a:gd name="T68" fmla="*/ 683 w 1152"/>
              <a:gd name="T69" fmla="*/ 34 h 971"/>
              <a:gd name="T70" fmla="*/ 35 w 1152"/>
              <a:gd name="T71" fmla="*/ 621 h 971"/>
              <a:gd name="T72" fmla="*/ 683 w 1152"/>
              <a:gd name="T73" fmla="*/ 34 h 971"/>
              <a:gd name="T74" fmla="*/ 1107 w 1152"/>
              <a:gd name="T75" fmla="*/ 657 h 971"/>
              <a:gd name="T76" fmla="*/ 1107 w 1152"/>
              <a:gd name="T77" fmla="*/ 735 h 971"/>
              <a:gd name="T78" fmla="*/ 1117 w 1152"/>
              <a:gd name="T79" fmla="*/ 657 h 971"/>
              <a:gd name="T80" fmla="*/ 924 w 1152"/>
              <a:gd name="T81" fmla="*/ 528 h 971"/>
              <a:gd name="T82" fmla="*/ 960 w 1152"/>
              <a:gd name="T83" fmla="*/ 234 h 971"/>
              <a:gd name="T84" fmla="*/ 822 w 1152"/>
              <a:gd name="T85" fmla="*/ 200 h 971"/>
              <a:gd name="T86" fmla="*/ 997 w 1152"/>
              <a:gd name="T87" fmla="*/ 846 h 971"/>
              <a:gd name="T88" fmla="*/ 818 w 1152"/>
              <a:gd name="T89" fmla="*/ 846 h 971"/>
              <a:gd name="T90" fmla="*/ 997 w 1152"/>
              <a:gd name="T91" fmla="*/ 846 h 971"/>
              <a:gd name="T92" fmla="*/ 1117 w 1152"/>
              <a:gd name="T93" fmla="*/ 770 h 971"/>
              <a:gd name="T94" fmla="*/ 1033 w 1152"/>
              <a:gd name="T95" fmla="*/ 696 h 971"/>
              <a:gd name="T96" fmla="*/ 1117 w 1152"/>
              <a:gd name="T97" fmla="*/ 621 h 971"/>
              <a:gd name="T98" fmla="*/ 810 w 1152"/>
              <a:gd name="T99" fmla="*/ 563 h 971"/>
              <a:gd name="T100" fmla="*/ 810 w 1152"/>
              <a:gd name="T101" fmla="*/ 528 h 971"/>
              <a:gd name="T102" fmla="*/ 793 w 1152"/>
              <a:gd name="T103" fmla="*/ 361 h 971"/>
              <a:gd name="T104" fmla="*/ 787 w 1152"/>
              <a:gd name="T105" fmla="*/ 200 h 971"/>
              <a:gd name="T106" fmla="*/ 718 w 1152"/>
              <a:gd name="T107" fmla="*/ 829 h 971"/>
              <a:gd name="T108" fmla="*/ 907 w 1152"/>
              <a:gd name="T109" fmla="*/ 722 h 971"/>
              <a:gd name="T110" fmla="*/ 1076 w 1152"/>
              <a:gd name="T111" fmla="*/ 8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52" h="971">
                <a:moveTo>
                  <a:pt x="386" y="846"/>
                </a:moveTo>
                <a:cubicBezTo>
                  <a:pt x="386" y="857"/>
                  <a:pt x="378" y="866"/>
                  <a:pt x="367" y="866"/>
                </a:cubicBezTo>
                <a:cubicBezTo>
                  <a:pt x="356" y="866"/>
                  <a:pt x="348" y="857"/>
                  <a:pt x="348" y="846"/>
                </a:cubicBezTo>
                <a:cubicBezTo>
                  <a:pt x="348" y="836"/>
                  <a:pt x="356" y="827"/>
                  <a:pt x="367" y="827"/>
                </a:cubicBezTo>
                <a:cubicBezTo>
                  <a:pt x="378" y="827"/>
                  <a:pt x="386" y="836"/>
                  <a:pt x="386" y="846"/>
                </a:cubicBezTo>
                <a:close/>
                <a:moveTo>
                  <a:pt x="907" y="827"/>
                </a:moveTo>
                <a:cubicBezTo>
                  <a:pt x="897" y="827"/>
                  <a:pt x="888" y="836"/>
                  <a:pt x="888" y="846"/>
                </a:cubicBezTo>
                <a:cubicBezTo>
                  <a:pt x="888" y="857"/>
                  <a:pt x="897" y="866"/>
                  <a:pt x="907" y="866"/>
                </a:cubicBezTo>
                <a:cubicBezTo>
                  <a:pt x="918" y="866"/>
                  <a:pt x="927" y="857"/>
                  <a:pt x="927" y="846"/>
                </a:cubicBezTo>
                <a:cubicBezTo>
                  <a:pt x="927" y="836"/>
                  <a:pt x="918" y="827"/>
                  <a:pt x="907" y="827"/>
                </a:cubicBezTo>
                <a:close/>
                <a:moveTo>
                  <a:pt x="122" y="517"/>
                </a:moveTo>
                <a:cubicBezTo>
                  <a:pt x="122" y="139"/>
                  <a:pt x="122" y="139"/>
                  <a:pt x="122" y="139"/>
                </a:cubicBezTo>
                <a:cubicBezTo>
                  <a:pt x="122" y="130"/>
                  <a:pt x="130" y="121"/>
                  <a:pt x="140" y="121"/>
                </a:cubicBezTo>
                <a:cubicBezTo>
                  <a:pt x="578" y="121"/>
                  <a:pt x="578" y="121"/>
                  <a:pt x="578" y="121"/>
                </a:cubicBezTo>
                <a:cubicBezTo>
                  <a:pt x="588" y="121"/>
                  <a:pt x="596" y="130"/>
                  <a:pt x="596" y="139"/>
                </a:cubicBezTo>
                <a:cubicBezTo>
                  <a:pt x="596" y="517"/>
                  <a:pt x="596" y="517"/>
                  <a:pt x="596" y="517"/>
                </a:cubicBezTo>
                <a:cubicBezTo>
                  <a:pt x="596" y="526"/>
                  <a:pt x="588" y="534"/>
                  <a:pt x="578" y="534"/>
                </a:cubicBezTo>
                <a:cubicBezTo>
                  <a:pt x="140" y="534"/>
                  <a:pt x="140" y="534"/>
                  <a:pt x="140" y="534"/>
                </a:cubicBezTo>
                <a:cubicBezTo>
                  <a:pt x="130" y="534"/>
                  <a:pt x="122" y="526"/>
                  <a:pt x="122" y="517"/>
                </a:cubicBezTo>
                <a:close/>
                <a:moveTo>
                  <a:pt x="157" y="500"/>
                </a:moveTo>
                <a:cubicBezTo>
                  <a:pt x="561" y="500"/>
                  <a:pt x="561" y="500"/>
                  <a:pt x="561" y="500"/>
                </a:cubicBezTo>
                <a:cubicBezTo>
                  <a:pt x="561" y="157"/>
                  <a:pt x="561" y="157"/>
                  <a:pt x="561" y="157"/>
                </a:cubicBezTo>
                <a:cubicBezTo>
                  <a:pt x="157" y="157"/>
                  <a:pt x="157" y="157"/>
                  <a:pt x="157" y="157"/>
                </a:cubicBezTo>
                <a:lnTo>
                  <a:pt x="157" y="500"/>
                </a:lnTo>
                <a:close/>
                <a:moveTo>
                  <a:pt x="876" y="621"/>
                </a:moveTo>
                <a:cubicBezTo>
                  <a:pt x="810" y="621"/>
                  <a:pt x="810" y="621"/>
                  <a:pt x="810" y="621"/>
                </a:cubicBezTo>
                <a:cubicBezTo>
                  <a:pt x="801" y="621"/>
                  <a:pt x="793" y="629"/>
                  <a:pt x="793" y="639"/>
                </a:cubicBezTo>
                <a:cubicBezTo>
                  <a:pt x="793" y="649"/>
                  <a:pt x="801" y="657"/>
                  <a:pt x="810" y="657"/>
                </a:cubicBezTo>
                <a:cubicBezTo>
                  <a:pt x="876" y="657"/>
                  <a:pt x="876" y="657"/>
                  <a:pt x="876" y="657"/>
                </a:cubicBezTo>
                <a:cubicBezTo>
                  <a:pt x="885" y="657"/>
                  <a:pt x="893" y="649"/>
                  <a:pt x="893" y="639"/>
                </a:cubicBezTo>
                <a:cubicBezTo>
                  <a:pt x="893" y="629"/>
                  <a:pt x="885" y="621"/>
                  <a:pt x="876" y="621"/>
                </a:cubicBezTo>
                <a:close/>
                <a:moveTo>
                  <a:pt x="1152" y="753"/>
                </a:moveTo>
                <a:cubicBezTo>
                  <a:pt x="1152" y="753"/>
                  <a:pt x="1152" y="753"/>
                  <a:pt x="1152" y="753"/>
                </a:cubicBezTo>
                <a:cubicBezTo>
                  <a:pt x="1152" y="788"/>
                  <a:pt x="1152" y="788"/>
                  <a:pt x="1152" y="788"/>
                </a:cubicBezTo>
                <a:cubicBezTo>
                  <a:pt x="1152" y="830"/>
                  <a:pt x="1118" y="864"/>
                  <a:pt x="1076" y="864"/>
                </a:cubicBezTo>
                <a:cubicBezTo>
                  <a:pt x="1031" y="864"/>
                  <a:pt x="1031" y="864"/>
                  <a:pt x="1031" y="864"/>
                </a:cubicBezTo>
                <a:cubicBezTo>
                  <a:pt x="1022" y="924"/>
                  <a:pt x="970" y="971"/>
                  <a:pt x="907" y="971"/>
                </a:cubicBezTo>
                <a:cubicBezTo>
                  <a:pt x="844" y="971"/>
                  <a:pt x="793" y="924"/>
                  <a:pt x="784" y="864"/>
                </a:cubicBezTo>
                <a:cubicBezTo>
                  <a:pt x="490" y="864"/>
                  <a:pt x="490" y="864"/>
                  <a:pt x="490" y="864"/>
                </a:cubicBezTo>
                <a:cubicBezTo>
                  <a:pt x="482" y="924"/>
                  <a:pt x="430" y="971"/>
                  <a:pt x="367" y="971"/>
                </a:cubicBezTo>
                <a:cubicBezTo>
                  <a:pt x="304" y="971"/>
                  <a:pt x="252" y="924"/>
                  <a:pt x="244" y="864"/>
                </a:cubicBezTo>
                <a:cubicBezTo>
                  <a:pt x="76" y="864"/>
                  <a:pt x="76" y="864"/>
                  <a:pt x="76" y="864"/>
                </a:cubicBezTo>
                <a:cubicBezTo>
                  <a:pt x="34" y="864"/>
                  <a:pt x="0" y="830"/>
                  <a:pt x="0" y="788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7"/>
                  <a:pt x="8" y="0"/>
                  <a:pt x="18" y="0"/>
                </a:cubicBezTo>
                <a:cubicBezTo>
                  <a:pt x="700" y="0"/>
                  <a:pt x="700" y="0"/>
                  <a:pt x="700" y="0"/>
                </a:cubicBezTo>
                <a:cubicBezTo>
                  <a:pt x="710" y="0"/>
                  <a:pt x="718" y="7"/>
                  <a:pt x="718" y="17"/>
                </a:cubicBezTo>
                <a:cubicBezTo>
                  <a:pt x="718" y="165"/>
                  <a:pt x="718" y="165"/>
                  <a:pt x="718" y="165"/>
                </a:cubicBezTo>
                <a:cubicBezTo>
                  <a:pt x="840" y="165"/>
                  <a:pt x="840" y="165"/>
                  <a:pt x="840" y="165"/>
                </a:cubicBezTo>
                <a:cubicBezTo>
                  <a:pt x="891" y="165"/>
                  <a:pt x="939" y="178"/>
                  <a:pt x="979" y="205"/>
                </a:cubicBezTo>
                <a:cubicBezTo>
                  <a:pt x="1058" y="256"/>
                  <a:pt x="1152" y="357"/>
                  <a:pt x="1151" y="546"/>
                </a:cubicBezTo>
                <a:cubicBezTo>
                  <a:pt x="1151" y="546"/>
                  <a:pt x="1151" y="546"/>
                  <a:pt x="1151" y="546"/>
                </a:cubicBezTo>
                <a:cubicBezTo>
                  <a:pt x="1152" y="637"/>
                  <a:pt x="1152" y="637"/>
                  <a:pt x="1152" y="637"/>
                </a:cubicBezTo>
                <a:cubicBezTo>
                  <a:pt x="1152" y="637"/>
                  <a:pt x="1152" y="638"/>
                  <a:pt x="1152" y="639"/>
                </a:cubicBezTo>
                <a:lnTo>
                  <a:pt x="1152" y="753"/>
                </a:lnTo>
                <a:close/>
                <a:moveTo>
                  <a:pt x="457" y="846"/>
                </a:moveTo>
                <a:cubicBezTo>
                  <a:pt x="457" y="797"/>
                  <a:pt x="417" y="756"/>
                  <a:pt x="367" y="756"/>
                </a:cubicBezTo>
                <a:cubicBezTo>
                  <a:pt x="318" y="756"/>
                  <a:pt x="277" y="797"/>
                  <a:pt x="277" y="846"/>
                </a:cubicBezTo>
                <a:cubicBezTo>
                  <a:pt x="277" y="896"/>
                  <a:pt x="318" y="936"/>
                  <a:pt x="367" y="936"/>
                </a:cubicBezTo>
                <a:cubicBezTo>
                  <a:pt x="417" y="936"/>
                  <a:pt x="457" y="896"/>
                  <a:pt x="457" y="846"/>
                </a:cubicBezTo>
                <a:close/>
                <a:moveTo>
                  <a:pt x="683" y="657"/>
                </a:moveTo>
                <a:cubicBezTo>
                  <a:pt x="35" y="657"/>
                  <a:pt x="35" y="657"/>
                  <a:pt x="35" y="657"/>
                </a:cubicBezTo>
                <a:cubicBezTo>
                  <a:pt x="35" y="788"/>
                  <a:pt x="35" y="788"/>
                  <a:pt x="35" y="788"/>
                </a:cubicBezTo>
                <a:cubicBezTo>
                  <a:pt x="35" y="810"/>
                  <a:pt x="53" y="829"/>
                  <a:pt x="76" y="829"/>
                </a:cubicBezTo>
                <a:cubicBezTo>
                  <a:pt x="244" y="829"/>
                  <a:pt x="244" y="829"/>
                  <a:pt x="244" y="829"/>
                </a:cubicBezTo>
                <a:cubicBezTo>
                  <a:pt x="252" y="768"/>
                  <a:pt x="304" y="722"/>
                  <a:pt x="367" y="722"/>
                </a:cubicBezTo>
                <a:cubicBezTo>
                  <a:pt x="430" y="722"/>
                  <a:pt x="482" y="768"/>
                  <a:pt x="490" y="829"/>
                </a:cubicBezTo>
                <a:cubicBezTo>
                  <a:pt x="683" y="829"/>
                  <a:pt x="683" y="829"/>
                  <a:pt x="683" y="829"/>
                </a:cubicBezTo>
                <a:lnTo>
                  <a:pt x="683" y="657"/>
                </a:lnTo>
                <a:close/>
                <a:moveTo>
                  <a:pt x="683" y="34"/>
                </a:moveTo>
                <a:cubicBezTo>
                  <a:pt x="35" y="34"/>
                  <a:pt x="35" y="34"/>
                  <a:pt x="35" y="34"/>
                </a:cubicBezTo>
                <a:cubicBezTo>
                  <a:pt x="35" y="621"/>
                  <a:pt x="35" y="621"/>
                  <a:pt x="35" y="621"/>
                </a:cubicBezTo>
                <a:cubicBezTo>
                  <a:pt x="683" y="621"/>
                  <a:pt x="683" y="621"/>
                  <a:pt x="683" y="621"/>
                </a:cubicBezTo>
                <a:lnTo>
                  <a:pt x="683" y="34"/>
                </a:lnTo>
                <a:close/>
                <a:moveTo>
                  <a:pt x="1117" y="657"/>
                </a:moveTo>
                <a:cubicBezTo>
                  <a:pt x="1107" y="657"/>
                  <a:pt x="1107" y="657"/>
                  <a:pt x="1107" y="657"/>
                </a:cubicBezTo>
                <a:cubicBezTo>
                  <a:pt x="1085" y="657"/>
                  <a:pt x="1068" y="674"/>
                  <a:pt x="1068" y="696"/>
                </a:cubicBezTo>
                <a:cubicBezTo>
                  <a:pt x="1068" y="718"/>
                  <a:pt x="1085" y="735"/>
                  <a:pt x="1107" y="735"/>
                </a:cubicBezTo>
                <a:cubicBezTo>
                  <a:pt x="1117" y="735"/>
                  <a:pt x="1117" y="735"/>
                  <a:pt x="1117" y="735"/>
                </a:cubicBezTo>
                <a:lnTo>
                  <a:pt x="1117" y="657"/>
                </a:lnTo>
                <a:close/>
                <a:moveTo>
                  <a:pt x="822" y="340"/>
                </a:moveTo>
                <a:cubicBezTo>
                  <a:pt x="874" y="391"/>
                  <a:pt x="908" y="454"/>
                  <a:pt x="924" y="528"/>
                </a:cubicBezTo>
                <a:cubicBezTo>
                  <a:pt x="1116" y="528"/>
                  <a:pt x="1116" y="528"/>
                  <a:pt x="1116" y="528"/>
                </a:cubicBezTo>
                <a:cubicBezTo>
                  <a:pt x="1111" y="366"/>
                  <a:pt x="1029" y="279"/>
                  <a:pt x="960" y="234"/>
                </a:cubicBezTo>
                <a:cubicBezTo>
                  <a:pt x="926" y="211"/>
                  <a:pt x="884" y="200"/>
                  <a:pt x="840" y="200"/>
                </a:cubicBezTo>
                <a:cubicBezTo>
                  <a:pt x="822" y="200"/>
                  <a:pt x="822" y="200"/>
                  <a:pt x="822" y="200"/>
                </a:cubicBezTo>
                <a:lnTo>
                  <a:pt x="822" y="340"/>
                </a:lnTo>
                <a:close/>
                <a:moveTo>
                  <a:pt x="997" y="846"/>
                </a:moveTo>
                <a:cubicBezTo>
                  <a:pt x="997" y="797"/>
                  <a:pt x="957" y="756"/>
                  <a:pt x="907" y="756"/>
                </a:cubicBezTo>
                <a:cubicBezTo>
                  <a:pt x="858" y="756"/>
                  <a:pt x="818" y="797"/>
                  <a:pt x="818" y="846"/>
                </a:cubicBezTo>
                <a:cubicBezTo>
                  <a:pt x="818" y="896"/>
                  <a:pt x="858" y="936"/>
                  <a:pt x="907" y="936"/>
                </a:cubicBezTo>
                <a:cubicBezTo>
                  <a:pt x="957" y="936"/>
                  <a:pt x="997" y="896"/>
                  <a:pt x="997" y="846"/>
                </a:cubicBezTo>
                <a:close/>
                <a:moveTo>
                  <a:pt x="1117" y="788"/>
                </a:moveTo>
                <a:cubicBezTo>
                  <a:pt x="1117" y="770"/>
                  <a:pt x="1117" y="770"/>
                  <a:pt x="1117" y="770"/>
                </a:cubicBezTo>
                <a:cubicBezTo>
                  <a:pt x="1107" y="770"/>
                  <a:pt x="1107" y="770"/>
                  <a:pt x="1107" y="770"/>
                </a:cubicBezTo>
                <a:cubicBezTo>
                  <a:pt x="1066" y="770"/>
                  <a:pt x="1033" y="737"/>
                  <a:pt x="1033" y="696"/>
                </a:cubicBezTo>
                <a:cubicBezTo>
                  <a:pt x="1033" y="655"/>
                  <a:pt x="1066" y="621"/>
                  <a:pt x="1107" y="621"/>
                </a:cubicBezTo>
                <a:cubicBezTo>
                  <a:pt x="1117" y="621"/>
                  <a:pt x="1117" y="621"/>
                  <a:pt x="1117" y="621"/>
                </a:cubicBezTo>
                <a:cubicBezTo>
                  <a:pt x="1117" y="563"/>
                  <a:pt x="1117" y="563"/>
                  <a:pt x="1117" y="563"/>
                </a:cubicBezTo>
                <a:cubicBezTo>
                  <a:pt x="810" y="563"/>
                  <a:pt x="810" y="563"/>
                  <a:pt x="810" y="563"/>
                </a:cubicBezTo>
                <a:cubicBezTo>
                  <a:pt x="801" y="563"/>
                  <a:pt x="793" y="555"/>
                  <a:pt x="793" y="546"/>
                </a:cubicBezTo>
                <a:cubicBezTo>
                  <a:pt x="793" y="536"/>
                  <a:pt x="801" y="528"/>
                  <a:pt x="810" y="528"/>
                </a:cubicBezTo>
                <a:cubicBezTo>
                  <a:pt x="888" y="528"/>
                  <a:pt x="888" y="528"/>
                  <a:pt x="888" y="528"/>
                </a:cubicBezTo>
                <a:cubicBezTo>
                  <a:pt x="872" y="462"/>
                  <a:pt x="840" y="406"/>
                  <a:pt x="793" y="361"/>
                </a:cubicBezTo>
                <a:cubicBezTo>
                  <a:pt x="790" y="357"/>
                  <a:pt x="788" y="352"/>
                  <a:pt x="788" y="348"/>
                </a:cubicBezTo>
                <a:cubicBezTo>
                  <a:pt x="787" y="200"/>
                  <a:pt x="787" y="200"/>
                  <a:pt x="787" y="200"/>
                </a:cubicBezTo>
                <a:cubicBezTo>
                  <a:pt x="718" y="200"/>
                  <a:pt x="718" y="200"/>
                  <a:pt x="718" y="200"/>
                </a:cubicBezTo>
                <a:cubicBezTo>
                  <a:pt x="718" y="829"/>
                  <a:pt x="718" y="829"/>
                  <a:pt x="718" y="829"/>
                </a:cubicBezTo>
                <a:cubicBezTo>
                  <a:pt x="784" y="829"/>
                  <a:pt x="784" y="829"/>
                  <a:pt x="784" y="829"/>
                </a:cubicBezTo>
                <a:cubicBezTo>
                  <a:pt x="793" y="768"/>
                  <a:pt x="844" y="722"/>
                  <a:pt x="907" y="722"/>
                </a:cubicBezTo>
                <a:cubicBezTo>
                  <a:pt x="970" y="722"/>
                  <a:pt x="1022" y="768"/>
                  <a:pt x="1031" y="829"/>
                </a:cubicBezTo>
                <a:cubicBezTo>
                  <a:pt x="1076" y="829"/>
                  <a:pt x="1076" y="829"/>
                  <a:pt x="1076" y="829"/>
                </a:cubicBezTo>
                <a:cubicBezTo>
                  <a:pt x="1099" y="829"/>
                  <a:pt x="1117" y="810"/>
                  <a:pt x="1117" y="7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6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Freeform 78">
            <a:extLst>
              <a:ext uri="{FF2B5EF4-FFF2-40B4-BE49-F238E27FC236}">
                <a16:creationId xmlns:a16="http://schemas.microsoft.com/office/drawing/2014/main" id="{ADAD6FA8-6E5B-DF49-CE7A-170A0B918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04153" y="2712787"/>
            <a:ext cx="485054" cy="485054"/>
          </a:xfrm>
          <a:custGeom>
            <a:avLst/>
            <a:gdLst>
              <a:gd name="T0" fmla="*/ 5818 w 7200"/>
              <a:gd name="T1" fmla="*/ 3775 h 7200"/>
              <a:gd name="T2" fmla="*/ 4872 w 7200"/>
              <a:gd name="T3" fmla="*/ 3775 h 7200"/>
              <a:gd name="T4" fmla="*/ 4872 w 7200"/>
              <a:gd name="T5" fmla="*/ 4838 h 7200"/>
              <a:gd name="T6" fmla="*/ 4981 w 7200"/>
              <a:gd name="T7" fmla="*/ 4967 h 7200"/>
              <a:gd name="T8" fmla="*/ 5792 w 7200"/>
              <a:gd name="T9" fmla="*/ 4929 h 7200"/>
              <a:gd name="T10" fmla="*/ 5684 w 7200"/>
              <a:gd name="T11" fmla="*/ 4102 h 7200"/>
              <a:gd name="T12" fmla="*/ 5579 w 7200"/>
              <a:gd name="T13" fmla="*/ 4750 h 7200"/>
              <a:gd name="T14" fmla="*/ 5232 w 7200"/>
              <a:gd name="T15" fmla="*/ 4083 h 7200"/>
              <a:gd name="T16" fmla="*/ 5089 w 7200"/>
              <a:gd name="T17" fmla="*/ 3775 h 7200"/>
              <a:gd name="T18" fmla="*/ 5599 w 7200"/>
              <a:gd name="T19" fmla="*/ 3775 h 7200"/>
              <a:gd name="T20" fmla="*/ 5458 w 7200"/>
              <a:gd name="T21" fmla="*/ 4083 h 7200"/>
              <a:gd name="T22" fmla="*/ 5454 w 7200"/>
              <a:gd name="T23" fmla="*/ 1653 h 7200"/>
              <a:gd name="T24" fmla="*/ 4651 w 7200"/>
              <a:gd name="T25" fmla="*/ 1870 h 7200"/>
              <a:gd name="T26" fmla="*/ 4466 w 7200"/>
              <a:gd name="T27" fmla="*/ 184 h 7200"/>
              <a:gd name="T28" fmla="*/ 4444 w 7200"/>
              <a:gd name="T29" fmla="*/ 164 h 7200"/>
              <a:gd name="T30" fmla="*/ 4405 w 7200"/>
              <a:gd name="T31" fmla="*/ 131 h 7200"/>
              <a:gd name="T32" fmla="*/ 4330 w 7200"/>
              <a:gd name="T33" fmla="*/ 81 h 7200"/>
              <a:gd name="T34" fmla="*/ 4296 w 7200"/>
              <a:gd name="T35" fmla="*/ 63 h 7200"/>
              <a:gd name="T36" fmla="*/ 4266 w 7200"/>
              <a:gd name="T37" fmla="*/ 49 h 7200"/>
              <a:gd name="T38" fmla="*/ 627 w 7200"/>
              <a:gd name="T39" fmla="*/ 0 h 7200"/>
              <a:gd name="T40" fmla="*/ 0 w 7200"/>
              <a:gd name="T41" fmla="*/ 628 h 7200"/>
              <a:gd name="T42" fmla="*/ 183 w 7200"/>
              <a:gd name="T43" fmla="*/ 7017 h 7200"/>
              <a:gd name="T44" fmla="*/ 4023 w 7200"/>
              <a:gd name="T45" fmla="*/ 7200 h 7200"/>
              <a:gd name="T46" fmla="*/ 4651 w 7200"/>
              <a:gd name="T47" fmla="*/ 5554 h 7200"/>
              <a:gd name="T48" fmla="*/ 7200 w 7200"/>
              <a:gd name="T49" fmla="*/ 4799 h 7200"/>
              <a:gd name="T50" fmla="*/ 6539 w 7200"/>
              <a:gd name="T51" fmla="*/ 2745 h 7200"/>
              <a:gd name="T52" fmla="*/ 5345 w 7200"/>
              <a:gd name="T53" fmla="*/ 1867 h 7200"/>
              <a:gd name="T54" fmla="*/ 4370 w 7200"/>
              <a:gd name="T55" fmla="*/ 2739 h 7200"/>
              <a:gd name="T56" fmla="*/ 4651 w 7200"/>
              <a:gd name="T57" fmla="*/ 2155 h 7200"/>
              <a:gd name="T58" fmla="*/ 307 w 7200"/>
              <a:gd name="T59" fmla="*/ 363 h 7200"/>
              <a:gd name="T60" fmla="*/ 334 w 7200"/>
              <a:gd name="T61" fmla="*/ 333 h 7200"/>
              <a:gd name="T62" fmla="*/ 377 w 7200"/>
              <a:gd name="T63" fmla="*/ 296 h 7200"/>
              <a:gd name="T64" fmla="*/ 421 w 7200"/>
              <a:gd name="T65" fmla="*/ 267 h 7200"/>
              <a:gd name="T66" fmla="*/ 4023 w 7200"/>
              <a:gd name="T67" fmla="*/ 211 h 7200"/>
              <a:gd name="T68" fmla="*/ 4438 w 7200"/>
              <a:gd name="T69" fmla="*/ 1057 h 7200"/>
              <a:gd name="T70" fmla="*/ 213 w 7200"/>
              <a:gd name="T71" fmla="*/ 628 h 7200"/>
              <a:gd name="T72" fmla="*/ 4023 w 7200"/>
              <a:gd name="T73" fmla="*/ 6989 h 7200"/>
              <a:gd name="T74" fmla="*/ 213 w 7200"/>
              <a:gd name="T75" fmla="*/ 6575 h 7200"/>
              <a:gd name="T76" fmla="*/ 4438 w 7200"/>
              <a:gd name="T77" fmla="*/ 6143 h 7200"/>
              <a:gd name="T78" fmla="*/ 4438 w 7200"/>
              <a:gd name="T79" fmla="*/ 5932 h 7200"/>
              <a:gd name="T80" fmla="*/ 213 w 7200"/>
              <a:gd name="T81" fmla="*/ 1269 h 7200"/>
              <a:gd name="T82" fmla="*/ 4438 w 7200"/>
              <a:gd name="T83" fmla="*/ 2064 h 7200"/>
              <a:gd name="T84" fmla="*/ 3489 w 7200"/>
              <a:gd name="T85" fmla="*/ 3493 h 7200"/>
              <a:gd name="T86" fmla="*/ 4242 w 7200"/>
              <a:gd name="T87" fmla="*/ 5554 h 7200"/>
              <a:gd name="T88" fmla="*/ 4438 w 7200"/>
              <a:gd name="T89" fmla="*/ 5932 h 7200"/>
              <a:gd name="T90" fmla="*/ 6447 w 7200"/>
              <a:gd name="T91" fmla="*/ 5334 h 7200"/>
              <a:gd name="T92" fmla="*/ 3708 w 7200"/>
              <a:gd name="T93" fmla="*/ 4799 h 7200"/>
              <a:gd name="T94" fmla="*/ 4242 w 7200"/>
              <a:gd name="T95" fmla="*/ 2959 h 7200"/>
              <a:gd name="T96" fmla="*/ 6981 w 7200"/>
              <a:gd name="T97" fmla="*/ 3493 h 7200"/>
              <a:gd name="T98" fmla="*/ 3086 w 7200"/>
              <a:gd name="T99" fmla="*/ 528 h 7200"/>
              <a:gd name="T100" fmla="*/ 3086 w 7200"/>
              <a:gd name="T101" fmla="*/ 741 h 7200"/>
              <a:gd name="T102" fmla="*/ 3086 w 7200"/>
              <a:gd name="T103" fmla="*/ 528 h 7200"/>
              <a:gd name="T104" fmla="*/ 2219 w 7200"/>
              <a:gd name="T105" fmla="*/ 6566 h 7200"/>
              <a:gd name="T106" fmla="*/ 2431 w 7200"/>
              <a:gd name="T107" fmla="*/ 6566 h 7200"/>
              <a:gd name="T108" fmla="*/ 2619 w 7200"/>
              <a:gd name="T109" fmla="*/ 528 h 7200"/>
              <a:gd name="T110" fmla="*/ 1457 w 7200"/>
              <a:gd name="T111" fmla="*/ 634 h 7200"/>
              <a:gd name="T112" fmla="*/ 2619 w 7200"/>
              <a:gd name="T113" fmla="*/ 741 h 7200"/>
              <a:gd name="T114" fmla="*/ 2619 w 7200"/>
              <a:gd name="T115" fmla="*/ 528 h 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00" h="7200">
                <a:moveTo>
                  <a:pt x="5684" y="4102"/>
                </a:moveTo>
                <a:cubicBezTo>
                  <a:pt x="5770" y="4015"/>
                  <a:pt x="5818" y="3899"/>
                  <a:pt x="5818" y="3775"/>
                </a:cubicBezTo>
                <a:cubicBezTo>
                  <a:pt x="5818" y="3516"/>
                  <a:pt x="5604" y="3302"/>
                  <a:pt x="5345" y="3302"/>
                </a:cubicBezTo>
                <a:cubicBezTo>
                  <a:pt x="5083" y="3302"/>
                  <a:pt x="4872" y="3516"/>
                  <a:pt x="4872" y="3775"/>
                </a:cubicBezTo>
                <a:cubicBezTo>
                  <a:pt x="4872" y="3899"/>
                  <a:pt x="4919" y="4015"/>
                  <a:pt x="5005" y="4102"/>
                </a:cubicBezTo>
                <a:cubicBezTo>
                  <a:pt x="4872" y="4838"/>
                  <a:pt x="4872" y="4838"/>
                  <a:pt x="4872" y="4838"/>
                </a:cubicBezTo>
                <a:cubicBezTo>
                  <a:pt x="4867" y="4870"/>
                  <a:pt x="4876" y="4906"/>
                  <a:pt x="4896" y="4929"/>
                </a:cubicBezTo>
                <a:cubicBezTo>
                  <a:pt x="4918" y="4954"/>
                  <a:pt x="4948" y="4967"/>
                  <a:pt x="4981" y="4967"/>
                </a:cubicBezTo>
                <a:cubicBezTo>
                  <a:pt x="5708" y="4967"/>
                  <a:pt x="5708" y="4967"/>
                  <a:pt x="5708" y="4967"/>
                </a:cubicBezTo>
                <a:cubicBezTo>
                  <a:pt x="5741" y="4967"/>
                  <a:pt x="5771" y="4954"/>
                  <a:pt x="5792" y="4929"/>
                </a:cubicBezTo>
                <a:cubicBezTo>
                  <a:pt x="5812" y="4906"/>
                  <a:pt x="5821" y="4870"/>
                  <a:pt x="5815" y="4838"/>
                </a:cubicBezTo>
                <a:lnTo>
                  <a:pt x="5684" y="4102"/>
                </a:lnTo>
                <a:close/>
                <a:moveTo>
                  <a:pt x="5458" y="4083"/>
                </a:moveTo>
                <a:cubicBezTo>
                  <a:pt x="5579" y="4750"/>
                  <a:pt x="5579" y="4750"/>
                  <a:pt x="5579" y="4750"/>
                </a:cubicBezTo>
                <a:cubicBezTo>
                  <a:pt x="5110" y="4750"/>
                  <a:pt x="5110" y="4750"/>
                  <a:pt x="5110" y="4750"/>
                </a:cubicBezTo>
                <a:cubicBezTo>
                  <a:pt x="5232" y="4083"/>
                  <a:pt x="5232" y="4083"/>
                  <a:pt x="5232" y="4083"/>
                </a:cubicBezTo>
                <a:cubicBezTo>
                  <a:pt x="5238" y="4041"/>
                  <a:pt x="5222" y="4002"/>
                  <a:pt x="5190" y="3976"/>
                </a:cubicBezTo>
                <a:cubicBezTo>
                  <a:pt x="5126" y="3928"/>
                  <a:pt x="5089" y="3853"/>
                  <a:pt x="5089" y="3775"/>
                </a:cubicBezTo>
                <a:cubicBezTo>
                  <a:pt x="5089" y="3636"/>
                  <a:pt x="5204" y="3519"/>
                  <a:pt x="5345" y="3519"/>
                </a:cubicBezTo>
                <a:cubicBezTo>
                  <a:pt x="5485" y="3519"/>
                  <a:pt x="5599" y="3636"/>
                  <a:pt x="5599" y="3775"/>
                </a:cubicBezTo>
                <a:cubicBezTo>
                  <a:pt x="5599" y="3853"/>
                  <a:pt x="5562" y="3928"/>
                  <a:pt x="5499" y="3976"/>
                </a:cubicBezTo>
                <a:cubicBezTo>
                  <a:pt x="5467" y="4002"/>
                  <a:pt x="5450" y="4041"/>
                  <a:pt x="5458" y="4083"/>
                </a:cubicBezTo>
                <a:close/>
                <a:moveTo>
                  <a:pt x="6539" y="2745"/>
                </a:moveTo>
                <a:cubicBezTo>
                  <a:pt x="6489" y="2169"/>
                  <a:pt x="6030" y="1705"/>
                  <a:pt x="5454" y="1653"/>
                </a:cubicBezTo>
                <a:cubicBezTo>
                  <a:pt x="5344" y="1638"/>
                  <a:pt x="5235" y="1653"/>
                  <a:pt x="5235" y="1653"/>
                </a:cubicBezTo>
                <a:cubicBezTo>
                  <a:pt x="5019" y="1673"/>
                  <a:pt x="4819" y="1750"/>
                  <a:pt x="4651" y="1870"/>
                </a:cubicBezTo>
                <a:cubicBezTo>
                  <a:pt x="4651" y="628"/>
                  <a:pt x="4651" y="628"/>
                  <a:pt x="4651" y="628"/>
                </a:cubicBezTo>
                <a:cubicBezTo>
                  <a:pt x="4651" y="460"/>
                  <a:pt x="4585" y="302"/>
                  <a:pt x="4466" y="184"/>
                </a:cubicBezTo>
                <a:cubicBezTo>
                  <a:pt x="4460" y="177"/>
                  <a:pt x="4454" y="172"/>
                  <a:pt x="4448" y="167"/>
                </a:cubicBezTo>
                <a:cubicBezTo>
                  <a:pt x="4447" y="166"/>
                  <a:pt x="4446" y="165"/>
                  <a:pt x="4444" y="164"/>
                </a:cubicBezTo>
                <a:cubicBezTo>
                  <a:pt x="4444" y="163"/>
                  <a:pt x="4444" y="163"/>
                  <a:pt x="4443" y="162"/>
                </a:cubicBezTo>
                <a:cubicBezTo>
                  <a:pt x="4431" y="152"/>
                  <a:pt x="4418" y="141"/>
                  <a:pt x="4405" y="131"/>
                </a:cubicBezTo>
                <a:cubicBezTo>
                  <a:pt x="4400" y="127"/>
                  <a:pt x="4396" y="123"/>
                  <a:pt x="4391" y="120"/>
                </a:cubicBezTo>
                <a:cubicBezTo>
                  <a:pt x="4372" y="106"/>
                  <a:pt x="4351" y="93"/>
                  <a:pt x="4330" y="81"/>
                </a:cubicBezTo>
                <a:cubicBezTo>
                  <a:pt x="4325" y="78"/>
                  <a:pt x="4320" y="76"/>
                  <a:pt x="4316" y="73"/>
                </a:cubicBezTo>
                <a:cubicBezTo>
                  <a:pt x="4309" y="70"/>
                  <a:pt x="4303" y="66"/>
                  <a:pt x="4296" y="63"/>
                </a:cubicBezTo>
                <a:cubicBezTo>
                  <a:pt x="4295" y="62"/>
                  <a:pt x="4293" y="62"/>
                  <a:pt x="4292" y="61"/>
                </a:cubicBezTo>
                <a:cubicBezTo>
                  <a:pt x="4283" y="57"/>
                  <a:pt x="4275" y="53"/>
                  <a:pt x="4266" y="49"/>
                </a:cubicBezTo>
                <a:cubicBezTo>
                  <a:pt x="4189" y="16"/>
                  <a:pt x="4107" y="0"/>
                  <a:pt x="4023" y="0"/>
                </a:cubicBezTo>
                <a:cubicBezTo>
                  <a:pt x="627" y="0"/>
                  <a:pt x="627" y="0"/>
                  <a:pt x="627" y="0"/>
                </a:cubicBezTo>
                <a:cubicBezTo>
                  <a:pt x="459" y="0"/>
                  <a:pt x="302" y="65"/>
                  <a:pt x="183" y="184"/>
                </a:cubicBezTo>
                <a:cubicBezTo>
                  <a:pt x="65" y="302"/>
                  <a:pt x="0" y="460"/>
                  <a:pt x="0" y="628"/>
                </a:cubicBezTo>
                <a:cubicBezTo>
                  <a:pt x="0" y="6575"/>
                  <a:pt x="0" y="6575"/>
                  <a:pt x="0" y="6575"/>
                </a:cubicBezTo>
                <a:cubicBezTo>
                  <a:pt x="0" y="6742"/>
                  <a:pt x="65" y="6899"/>
                  <a:pt x="183" y="7017"/>
                </a:cubicBezTo>
                <a:cubicBezTo>
                  <a:pt x="302" y="7135"/>
                  <a:pt x="460" y="7200"/>
                  <a:pt x="627" y="7200"/>
                </a:cubicBezTo>
                <a:cubicBezTo>
                  <a:pt x="4023" y="7200"/>
                  <a:pt x="4023" y="7200"/>
                  <a:pt x="4023" y="7200"/>
                </a:cubicBezTo>
                <a:cubicBezTo>
                  <a:pt x="4369" y="7200"/>
                  <a:pt x="4651" y="6920"/>
                  <a:pt x="4651" y="6575"/>
                </a:cubicBezTo>
                <a:cubicBezTo>
                  <a:pt x="4651" y="5554"/>
                  <a:pt x="4651" y="5554"/>
                  <a:pt x="4651" y="5554"/>
                </a:cubicBezTo>
                <a:cubicBezTo>
                  <a:pt x="6447" y="5554"/>
                  <a:pt x="6447" y="5554"/>
                  <a:pt x="6447" y="5554"/>
                </a:cubicBezTo>
                <a:cubicBezTo>
                  <a:pt x="6861" y="5554"/>
                  <a:pt x="7200" y="5217"/>
                  <a:pt x="7200" y="4799"/>
                </a:cubicBezTo>
                <a:cubicBezTo>
                  <a:pt x="7200" y="3493"/>
                  <a:pt x="7200" y="3493"/>
                  <a:pt x="7200" y="3493"/>
                </a:cubicBezTo>
                <a:cubicBezTo>
                  <a:pt x="7200" y="3108"/>
                  <a:pt x="6910" y="2791"/>
                  <a:pt x="6539" y="2745"/>
                </a:cubicBezTo>
                <a:close/>
                <a:moveTo>
                  <a:pt x="4651" y="2155"/>
                </a:moveTo>
                <a:cubicBezTo>
                  <a:pt x="4828" y="1977"/>
                  <a:pt x="5074" y="1867"/>
                  <a:pt x="5345" y="1867"/>
                </a:cubicBezTo>
                <a:cubicBezTo>
                  <a:pt x="5849" y="1867"/>
                  <a:pt x="6265" y="2249"/>
                  <a:pt x="6319" y="2739"/>
                </a:cubicBezTo>
                <a:cubicBezTo>
                  <a:pt x="4370" y="2739"/>
                  <a:pt x="4370" y="2739"/>
                  <a:pt x="4370" y="2739"/>
                </a:cubicBezTo>
                <a:cubicBezTo>
                  <a:pt x="4380" y="2646"/>
                  <a:pt x="4403" y="2557"/>
                  <a:pt x="4438" y="2474"/>
                </a:cubicBezTo>
                <a:cubicBezTo>
                  <a:pt x="4487" y="2354"/>
                  <a:pt x="4560" y="2246"/>
                  <a:pt x="4651" y="2155"/>
                </a:cubicBezTo>
                <a:close/>
                <a:moveTo>
                  <a:pt x="213" y="628"/>
                </a:moveTo>
                <a:cubicBezTo>
                  <a:pt x="213" y="528"/>
                  <a:pt x="248" y="435"/>
                  <a:pt x="307" y="363"/>
                </a:cubicBezTo>
                <a:cubicBezTo>
                  <a:pt x="307" y="363"/>
                  <a:pt x="307" y="363"/>
                  <a:pt x="307" y="363"/>
                </a:cubicBezTo>
                <a:cubicBezTo>
                  <a:pt x="316" y="353"/>
                  <a:pt x="325" y="343"/>
                  <a:pt x="334" y="333"/>
                </a:cubicBezTo>
                <a:cubicBezTo>
                  <a:pt x="344" y="324"/>
                  <a:pt x="354" y="315"/>
                  <a:pt x="364" y="307"/>
                </a:cubicBezTo>
                <a:cubicBezTo>
                  <a:pt x="368" y="303"/>
                  <a:pt x="373" y="299"/>
                  <a:pt x="377" y="296"/>
                </a:cubicBezTo>
                <a:cubicBezTo>
                  <a:pt x="387" y="289"/>
                  <a:pt x="396" y="282"/>
                  <a:pt x="406" y="276"/>
                </a:cubicBezTo>
                <a:cubicBezTo>
                  <a:pt x="411" y="273"/>
                  <a:pt x="416" y="270"/>
                  <a:pt x="421" y="267"/>
                </a:cubicBezTo>
                <a:cubicBezTo>
                  <a:pt x="482" y="231"/>
                  <a:pt x="552" y="211"/>
                  <a:pt x="627" y="211"/>
                </a:cubicBezTo>
                <a:cubicBezTo>
                  <a:pt x="4023" y="211"/>
                  <a:pt x="4023" y="211"/>
                  <a:pt x="4023" y="211"/>
                </a:cubicBezTo>
                <a:cubicBezTo>
                  <a:pt x="4251" y="211"/>
                  <a:pt x="4438" y="399"/>
                  <a:pt x="4438" y="628"/>
                </a:cubicBezTo>
                <a:cubicBezTo>
                  <a:pt x="4438" y="1057"/>
                  <a:pt x="4438" y="1057"/>
                  <a:pt x="4438" y="1057"/>
                </a:cubicBezTo>
                <a:cubicBezTo>
                  <a:pt x="213" y="1057"/>
                  <a:pt x="213" y="1057"/>
                  <a:pt x="213" y="1057"/>
                </a:cubicBezTo>
                <a:lnTo>
                  <a:pt x="213" y="628"/>
                </a:lnTo>
                <a:close/>
                <a:moveTo>
                  <a:pt x="4438" y="6575"/>
                </a:moveTo>
                <a:cubicBezTo>
                  <a:pt x="4438" y="6803"/>
                  <a:pt x="4251" y="6989"/>
                  <a:pt x="4023" y="6989"/>
                </a:cubicBezTo>
                <a:cubicBezTo>
                  <a:pt x="627" y="6989"/>
                  <a:pt x="627" y="6989"/>
                  <a:pt x="627" y="6989"/>
                </a:cubicBezTo>
                <a:cubicBezTo>
                  <a:pt x="399" y="6989"/>
                  <a:pt x="213" y="6803"/>
                  <a:pt x="213" y="6575"/>
                </a:cubicBezTo>
                <a:cubicBezTo>
                  <a:pt x="213" y="6143"/>
                  <a:pt x="213" y="6143"/>
                  <a:pt x="213" y="6143"/>
                </a:cubicBezTo>
                <a:cubicBezTo>
                  <a:pt x="4438" y="6143"/>
                  <a:pt x="4438" y="6143"/>
                  <a:pt x="4438" y="6143"/>
                </a:cubicBezTo>
                <a:lnTo>
                  <a:pt x="4438" y="6575"/>
                </a:lnTo>
                <a:close/>
                <a:moveTo>
                  <a:pt x="4438" y="5932"/>
                </a:moveTo>
                <a:cubicBezTo>
                  <a:pt x="213" y="5932"/>
                  <a:pt x="213" y="5932"/>
                  <a:pt x="213" y="5932"/>
                </a:cubicBezTo>
                <a:cubicBezTo>
                  <a:pt x="213" y="1269"/>
                  <a:pt x="213" y="1269"/>
                  <a:pt x="213" y="1269"/>
                </a:cubicBezTo>
                <a:cubicBezTo>
                  <a:pt x="4438" y="1269"/>
                  <a:pt x="4438" y="1269"/>
                  <a:pt x="4438" y="1269"/>
                </a:cubicBezTo>
                <a:cubicBezTo>
                  <a:pt x="4438" y="2064"/>
                  <a:pt x="4438" y="2064"/>
                  <a:pt x="4438" y="2064"/>
                </a:cubicBezTo>
                <a:cubicBezTo>
                  <a:pt x="4277" y="2250"/>
                  <a:pt x="4172" y="2486"/>
                  <a:pt x="4150" y="2745"/>
                </a:cubicBezTo>
                <a:cubicBezTo>
                  <a:pt x="3779" y="2791"/>
                  <a:pt x="3489" y="3108"/>
                  <a:pt x="3489" y="3493"/>
                </a:cubicBezTo>
                <a:cubicBezTo>
                  <a:pt x="3489" y="4799"/>
                  <a:pt x="3489" y="4799"/>
                  <a:pt x="3489" y="4799"/>
                </a:cubicBezTo>
                <a:cubicBezTo>
                  <a:pt x="3489" y="5217"/>
                  <a:pt x="3826" y="5554"/>
                  <a:pt x="4242" y="5554"/>
                </a:cubicBezTo>
                <a:cubicBezTo>
                  <a:pt x="4438" y="5554"/>
                  <a:pt x="4438" y="5554"/>
                  <a:pt x="4438" y="5554"/>
                </a:cubicBezTo>
                <a:lnTo>
                  <a:pt x="4438" y="5932"/>
                </a:lnTo>
                <a:close/>
                <a:moveTo>
                  <a:pt x="6981" y="4799"/>
                </a:moveTo>
                <a:cubicBezTo>
                  <a:pt x="6981" y="5097"/>
                  <a:pt x="6741" y="5334"/>
                  <a:pt x="6447" y="5334"/>
                </a:cubicBezTo>
                <a:cubicBezTo>
                  <a:pt x="4242" y="5334"/>
                  <a:pt x="4242" y="5334"/>
                  <a:pt x="4242" y="5334"/>
                </a:cubicBezTo>
                <a:cubicBezTo>
                  <a:pt x="3947" y="5334"/>
                  <a:pt x="3708" y="5097"/>
                  <a:pt x="3708" y="4799"/>
                </a:cubicBezTo>
                <a:cubicBezTo>
                  <a:pt x="3708" y="3493"/>
                  <a:pt x="3708" y="3493"/>
                  <a:pt x="3708" y="3493"/>
                </a:cubicBezTo>
                <a:cubicBezTo>
                  <a:pt x="3708" y="3199"/>
                  <a:pt x="3947" y="2959"/>
                  <a:pt x="4242" y="2959"/>
                </a:cubicBezTo>
                <a:cubicBezTo>
                  <a:pt x="6447" y="2959"/>
                  <a:pt x="6447" y="2959"/>
                  <a:pt x="6447" y="2959"/>
                </a:cubicBezTo>
                <a:cubicBezTo>
                  <a:pt x="6741" y="2959"/>
                  <a:pt x="6981" y="3199"/>
                  <a:pt x="6981" y="3493"/>
                </a:cubicBezTo>
                <a:lnTo>
                  <a:pt x="6981" y="4799"/>
                </a:lnTo>
                <a:close/>
                <a:moveTo>
                  <a:pt x="3086" y="528"/>
                </a:moveTo>
                <a:cubicBezTo>
                  <a:pt x="3028" y="528"/>
                  <a:pt x="2981" y="575"/>
                  <a:pt x="2981" y="634"/>
                </a:cubicBezTo>
                <a:cubicBezTo>
                  <a:pt x="2981" y="694"/>
                  <a:pt x="3028" y="741"/>
                  <a:pt x="3086" y="741"/>
                </a:cubicBezTo>
                <a:cubicBezTo>
                  <a:pt x="3146" y="741"/>
                  <a:pt x="3193" y="694"/>
                  <a:pt x="3193" y="634"/>
                </a:cubicBezTo>
                <a:cubicBezTo>
                  <a:pt x="3193" y="575"/>
                  <a:pt x="3146" y="528"/>
                  <a:pt x="3086" y="528"/>
                </a:cubicBezTo>
                <a:close/>
                <a:moveTo>
                  <a:pt x="2325" y="6459"/>
                </a:moveTo>
                <a:cubicBezTo>
                  <a:pt x="2266" y="6459"/>
                  <a:pt x="2219" y="6509"/>
                  <a:pt x="2219" y="6566"/>
                </a:cubicBezTo>
                <a:cubicBezTo>
                  <a:pt x="2219" y="6626"/>
                  <a:pt x="2266" y="6673"/>
                  <a:pt x="2325" y="6673"/>
                </a:cubicBezTo>
                <a:cubicBezTo>
                  <a:pt x="2382" y="6673"/>
                  <a:pt x="2431" y="6626"/>
                  <a:pt x="2431" y="6566"/>
                </a:cubicBezTo>
                <a:cubicBezTo>
                  <a:pt x="2431" y="6509"/>
                  <a:pt x="2382" y="6459"/>
                  <a:pt x="2325" y="6459"/>
                </a:cubicBezTo>
                <a:close/>
                <a:moveTo>
                  <a:pt x="2619" y="528"/>
                </a:moveTo>
                <a:cubicBezTo>
                  <a:pt x="1562" y="528"/>
                  <a:pt x="1562" y="528"/>
                  <a:pt x="1562" y="528"/>
                </a:cubicBezTo>
                <a:cubicBezTo>
                  <a:pt x="1504" y="528"/>
                  <a:pt x="1457" y="575"/>
                  <a:pt x="1457" y="634"/>
                </a:cubicBezTo>
                <a:cubicBezTo>
                  <a:pt x="1457" y="694"/>
                  <a:pt x="1504" y="741"/>
                  <a:pt x="1562" y="741"/>
                </a:cubicBezTo>
                <a:cubicBezTo>
                  <a:pt x="2619" y="741"/>
                  <a:pt x="2619" y="741"/>
                  <a:pt x="2619" y="741"/>
                </a:cubicBezTo>
                <a:cubicBezTo>
                  <a:pt x="2677" y="741"/>
                  <a:pt x="2726" y="694"/>
                  <a:pt x="2726" y="634"/>
                </a:cubicBezTo>
                <a:cubicBezTo>
                  <a:pt x="2726" y="575"/>
                  <a:pt x="2677" y="528"/>
                  <a:pt x="2619" y="52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36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A82C3AE-588D-14A4-F24F-30868DBB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46539" y="4012607"/>
            <a:ext cx="572073" cy="57207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40AFA40-CB6E-2328-D17B-620699D51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33029" y="2587977"/>
            <a:ext cx="594360" cy="59436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0798FFFA-A85C-B6F5-4A26-FCBD54A88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571540" y="4064336"/>
            <a:ext cx="524864" cy="52486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81B5E09-8955-DC1B-0ABE-5A964E938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99862" y="4015714"/>
            <a:ext cx="524864" cy="524864"/>
          </a:xfrm>
          <a:prstGeom prst="rect">
            <a:avLst/>
          </a:prstGeom>
        </p:spPr>
      </p:pic>
      <p:sp>
        <p:nvSpPr>
          <p:cNvPr id="30" name="Freeform 590">
            <a:extLst>
              <a:ext uri="{FF2B5EF4-FFF2-40B4-BE49-F238E27FC236}">
                <a16:creationId xmlns:a16="http://schemas.microsoft.com/office/drawing/2014/main" id="{9FE500D1-D12C-61D2-D64A-07CED7D8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265538" y="2610975"/>
            <a:ext cx="534072" cy="524865"/>
          </a:xfrm>
          <a:custGeom>
            <a:avLst/>
            <a:gdLst>
              <a:gd name="T0" fmla="*/ 960 w 1152"/>
              <a:gd name="T1" fmla="*/ 340 h 1133"/>
              <a:gd name="T2" fmla="*/ 17 w 1152"/>
              <a:gd name="T3" fmla="*/ 393 h 1133"/>
              <a:gd name="T4" fmla="*/ 0 w 1152"/>
              <a:gd name="T5" fmla="*/ 732 h 1133"/>
              <a:gd name="T6" fmla="*/ 103 w 1152"/>
              <a:gd name="T7" fmla="*/ 821 h 1133"/>
              <a:gd name="T8" fmla="*/ 0 w 1152"/>
              <a:gd name="T9" fmla="*/ 1012 h 1133"/>
              <a:gd name="T10" fmla="*/ 239 w 1152"/>
              <a:gd name="T11" fmla="*/ 1030 h 1133"/>
              <a:gd name="T12" fmla="*/ 875 w 1152"/>
              <a:gd name="T13" fmla="*/ 1133 h 1133"/>
              <a:gd name="T14" fmla="*/ 893 w 1152"/>
              <a:gd name="T15" fmla="*/ 893 h 1133"/>
              <a:gd name="T16" fmla="*/ 962 w 1152"/>
              <a:gd name="T17" fmla="*/ 792 h 1133"/>
              <a:gd name="T18" fmla="*/ 995 w 1152"/>
              <a:gd name="T19" fmla="*/ 410 h 1133"/>
              <a:gd name="T20" fmla="*/ 1134 w 1152"/>
              <a:gd name="T21" fmla="*/ 201 h 1133"/>
              <a:gd name="T22" fmla="*/ 1134 w 1152"/>
              <a:gd name="T23" fmla="*/ 166 h 1133"/>
              <a:gd name="T24" fmla="*/ 35 w 1152"/>
              <a:gd name="T25" fmla="*/ 1012 h 1133"/>
              <a:gd name="T26" fmla="*/ 206 w 1152"/>
              <a:gd name="T27" fmla="*/ 1012 h 1133"/>
              <a:gd name="T28" fmla="*/ 960 w 1152"/>
              <a:gd name="T29" fmla="*/ 1012 h 1133"/>
              <a:gd name="T30" fmla="*/ 790 w 1152"/>
              <a:gd name="T31" fmla="*/ 1012 h 1133"/>
              <a:gd name="T32" fmla="*/ 960 w 1152"/>
              <a:gd name="T33" fmla="*/ 1012 h 1133"/>
              <a:gd name="T34" fmla="*/ 756 w 1152"/>
              <a:gd name="T35" fmla="*/ 994 h 1133"/>
              <a:gd name="T36" fmla="*/ 138 w 1152"/>
              <a:gd name="T37" fmla="*/ 893 h 1133"/>
              <a:gd name="T38" fmla="*/ 177 w 1152"/>
              <a:gd name="T39" fmla="*/ 830 h 1133"/>
              <a:gd name="T40" fmla="*/ 647 w 1152"/>
              <a:gd name="T41" fmla="*/ 774 h 1133"/>
              <a:gd name="T42" fmla="*/ 858 w 1152"/>
              <a:gd name="T43" fmla="*/ 893 h 1133"/>
              <a:gd name="T44" fmla="*/ 944 w 1152"/>
              <a:gd name="T45" fmla="*/ 762 h 1133"/>
              <a:gd name="T46" fmla="*/ 326 w 1152"/>
              <a:gd name="T47" fmla="*/ 746 h 1133"/>
              <a:gd name="T48" fmla="*/ 35 w 1152"/>
              <a:gd name="T49" fmla="*/ 732 h 1133"/>
              <a:gd name="T50" fmla="*/ 960 w 1152"/>
              <a:gd name="T51" fmla="*/ 428 h 1133"/>
              <a:gd name="T52" fmla="*/ 144 w 1152"/>
              <a:gd name="T53" fmla="*/ 1012 h 1133"/>
              <a:gd name="T54" fmla="*/ 96 w 1152"/>
              <a:gd name="T55" fmla="*/ 1012 h 1133"/>
              <a:gd name="T56" fmla="*/ 144 w 1152"/>
              <a:gd name="T57" fmla="*/ 1012 h 1133"/>
              <a:gd name="T58" fmla="*/ 898 w 1152"/>
              <a:gd name="T59" fmla="*/ 1012 h 1133"/>
              <a:gd name="T60" fmla="*/ 851 w 1152"/>
              <a:gd name="T61" fmla="*/ 1012 h 1133"/>
              <a:gd name="T62" fmla="*/ 192 w 1152"/>
              <a:gd name="T63" fmla="*/ 350 h 1133"/>
              <a:gd name="T64" fmla="*/ 759 w 1152"/>
              <a:gd name="T65" fmla="*/ 350 h 1133"/>
              <a:gd name="T66" fmla="*/ 821 w 1152"/>
              <a:gd name="T67" fmla="*/ 332 h 1133"/>
              <a:gd name="T68" fmla="*/ 776 w 1152"/>
              <a:gd name="T69" fmla="*/ 315 h 1133"/>
              <a:gd name="T70" fmla="*/ 515 w 1152"/>
              <a:gd name="T71" fmla="*/ 17 h 1133"/>
              <a:gd name="T72" fmla="*/ 480 w 1152"/>
              <a:gd name="T73" fmla="*/ 17 h 1133"/>
              <a:gd name="T74" fmla="*/ 219 w 1152"/>
              <a:gd name="T75" fmla="*/ 315 h 1133"/>
              <a:gd name="T76" fmla="*/ 174 w 1152"/>
              <a:gd name="T77" fmla="*/ 332 h 1133"/>
              <a:gd name="T78" fmla="*/ 497 w 1152"/>
              <a:gd name="T79" fmla="*/ 88 h 1133"/>
              <a:gd name="T80" fmla="*/ 254 w 1152"/>
              <a:gd name="T81" fmla="*/ 315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152" h="1133">
                <a:moveTo>
                  <a:pt x="1134" y="166"/>
                </a:moveTo>
                <a:cubicBezTo>
                  <a:pt x="1038" y="166"/>
                  <a:pt x="960" y="244"/>
                  <a:pt x="960" y="340"/>
                </a:cubicBezTo>
                <a:cubicBezTo>
                  <a:pt x="960" y="393"/>
                  <a:pt x="960" y="393"/>
                  <a:pt x="960" y="393"/>
                </a:cubicBezTo>
                <a:cubicBezTo>
                  <a:pt x="17" y="393"/>
                  <a:pt x="17" y="393"/>
                  <a:pt x="17" y="393"/>
                </a:cubicBezTo>
                <a:cubicBezTo>
                  <a:pt x="8" y="393"/>
                  <a:pt x="0" y="401"/>
                  <a:pt x="0" y="410"/>
                </a:cubicBezTo>
                <a:cubicBezTo>
                  <a:pt x="0" y="732"/>
                  <a:pt x="0" y="732"/>
                  <a:pt x="0" y="732"/>
                </a:cubicBezTo>
                <a:cubicBezTo>
                  <a:pt x="0" y="757"/>
                  <a:pt x="13" y="780"/>
                  <a:pt x="33" y="792"/>
                </a:cubicBezTo>
                <a:cubicBezTo>
                  <a:pt x="55" y="805"/>
                  <a:pt x="78" y="814"/>
                  <a:pt x="103" y="821"/>
                </a:cubicBezTo>
                <a:cubicBezTo>
                  <a:pt x="103" y="893"/>
                  <a:pt x="103" y="893"/>
                  <a:pt x="103" y="893"/>
                </a:cubicBezTo>
                <a:cubicBezTo>
                  <a:pt x="45" y="902"/>
                  <a:pt x="0" y="952"/>
                  <a:pt x="0" y="1012"/>
                </a:cubicBezTo>
                <a:cubicBezTo>
                  <a:pt x="0" y="1078"/>
                  <a:pt x="54" y="1133"/>
                  <a:pt x="120" y="1133"/>
                </a:cubicBezTo>
                <a:cubicBezTo>
                  <a:pt x="180" y="1133"/>
                  <a:pt x="231" y="1088"/>
                  <a:pt x="239" y="1030"/>
                </a:cubicBezTo>
                <a:cubicBezTo>
                  <a:pt x="756" y="1030"/>
                  <a:pt x="756" y="1030"/>
                  <a:pt x="756" y="1030"/>
                </a:cubicBezTo>
                <a:cubicBezTo>
                  <a:pt x="765" y="1088"/>
                  <a:pt x="815" y="1133"/>
                  <a:pt x="875" y="1133"/>
                </a:cubicBezTo>
                <a:cubicBezTo>
                  <a:pt x="941" y="1133"/>
                  <a:pt x="995" y="1078"/>
                  <a:pt x="995" y="1012"/>
                </a:cubicBezTo>
                <a:cubicBezTo>
                  <a:pt x="995" y="952"/>
                  <a:pt x="951" y="902"/>
                  <a:pt x="893" y="893"/>
                </a:cubicBezTo>
                <a:cubicBezTo>
                  <a:pt x="893" y="820"/>
                  <a:pt x="893" y="820"/>
                  <a:pt x="893" y="820"/>
                </a:cubicBezTo>
                <a:cubicBezTo>
                  <a:pt x="917" y="814"/>
                  <a:pt x="940" y="805"/>
                  <a:pt x="962" y="792"/>
                </a:cubicBezTo>
                <a:cubicBezTo>
                  <a:pt x="983" y="780"/>
                  <a:pt x="995" y="757"/>
                  <a:pt x="995" y="732"/>
                </a:cubicBezTo>
                <a:cubicBezTo>
                  <a:pt x="995" y="410"/>
                  <a:pt x="995" y="410"/>
                  <a:pt x="995" y="410"/>
                </a:cubicBezTo>
                <a:cubicBezTo>
                  <a:pt x="995" y="340"/>
                  <a:pt x="995" y="340"/>
                  <a:pt x="995" y="340"/>
                </a:cubicBezTo>
                <a:cubicBezTo>
                  <a:pt x="995" y="264"/>
                  <a:pt x="1058" y="201"/>
                  <a:pt x="1134" y="201"/>
                </a:cubicBezTo>
                <a:cubicBezTo>
                  <a:pt x="1144" y="201"/>
                  <a:pt x="1152" y="193"/>
                  <a:pt x="1152" y="184"/>
                </a:cubicBezTo>
                <a:cubicBezTo>
                  <a:pt x="1152" y="174"/>
                  <a:pt x="1144" y="166"/>
                  <a:pt x="1134" y="166"/>
                </a:cubicBezTo>
                <a:close/>
                <a:moveTo>
                  <a:pt x="120" y="1097"/>
                </a:moveTo>
                <a:cubicBezTo>
                  <a:pt x="73" y="1097"/>
                  <a:pt x="35" y="1059"/>
                  <a:pt x="35" y="1012"/>
                </a:cubicBezTo>
                <a:cubicBezTo>
                  <a:pt x="35" y="965"/>
                  <a:pt x="73" y="926"/>
                  <a:pt x="120" y="926"/>
                </a:cubicBezTo>
                <a:cubicBezTo>
                  <a:pt x="167" y="926"/>
                  <a:pt x="206" y="965"/>
                  <a:pt x="206" y="1012"/>
                </a:cubicBezTo>
                <a:cubicBezTo>
                  <a:pt x="206" y="1059"/>
                  <a:pt x="167" y="1097"/>
                  <a:pt x="120" y="1097"/>
                </a:cubicBezTo>
                <a:close/>
                <a:moveTo>
                  <a:pt x="960" y="1012"/>
                </a:moveTo>
                <a:cubicBezTo>
                  <a:pt x="960" y="1059"/>
                  <a:pt x="922" y="1097"/>
                  <a:pt x="875" y="1097"/>
                </a:cubicBezTo>
                <a:cubicBezTo>
                  <a:pt x="828" y="1097"/>
                  <a:pt x="790" y="1059"/>
                  <a:pt x="790" y="1012"/>
                </a:cubicBezTo>
                <a:cubicBezTo>
                  <a:pt x="790" y="965"/>
                  <a:pt x="828" y="926"/>
                  <a:pt x="875" y="926"/>
                </a:cubicBezTo>
                <a:cubicBezTo>
                  <a:pt x="922" y="926"/>
                  <a:pt x="960" y="965"/>
                  <a:pt x="960" y="1012"/>
                </a:cubicBezTo>
                <a:close/>
                <a:moveTo>
                  <a:pt x="858" y="893"/>
                </a:moveTo>
                <a:cubicBezTo>
                  <a:pt x="805" y="901"/>
                  <a:pt x="764" y="942"/>
                  <a:pt x="756" y="994"/>
                </a:cubicBezTo>
                <a:cubicBezTo>
                  <a:pt x="239" y="994"/>
                  <a:pt x="239" y="994"/>
                  <a:pt x="239" y="994"/>
                </a:cubicBezTo>
                <a:cubicBezTo>
                  <a:pt x="231" y="942"/>
                  <a:pt x="190" y="901"/>
                  <a:pt x="138" y="893"/>
                </a:cubicBezTo>
                <a:cubicBezTo>
                  <a:pt x="138" y="827"/>
                  <a:pt x="138" y="827"/>
                  <a:pt x="138" y="827"/>
                </a:cubicBezTo>
                <a:cubicBezTo>
                  <a:pt x="151" y="829"/>
                  <a:pt x="164" y="830"/>
                  <a:pt x="177" y="830"/>
                </a:cubicBezTo>
                <a:cubicBezTo>
                  <a:pt x="239" y="830"/>
                  <a:pt x="301" y="811"/>
                  <a:pt x="348" y="774"/>
                </a:cubicBezTo>
                <a:cubicBezTo>
                  <a:pt x="431" y="708"/>
                  <a:pt x="565" y="708"/>
                  <a:pt x="647" y="774"/>
                </a:cubicBezTo>
                <a:cubicBezTo>
                  <a:pt x="704" y="819"/>
                  <a:pt x="783" y="837"/>
                  <a:pt x="858" y="827"/>
                </a:cubicBezTo>
                <a:lnTo>
                  <a:pt x="858" y="893"/>
                </a:lnTo>
                <a:close/>
                <a:moveTo>
                  <a:pt x="960" y="732"/>
                </a:moveTo>
                <a:cubicBezTo>
                  <a:pt x="960" y="745"/>
                  <a:pt x="954" y="756"/>
                  <a:pt x="944" y="762"/>
                </a:cubicBezTo>
                <a:cubicBezTo>
                  <a:pt x="861" y="811"/>
                  <a:pt x="742" y="804"/>
                  <a:pt x="668" y="746"/>
                </a:cubicBezTo>
                <a:cubicBezTo>
                  <a:pt x="574" y="672"/>
                  <a:pt x="421" y="672"/>
                  <a:pt x="326" y="746"/>
                </a:cubicBezTo>
                <a:cubicBezTo>
                  <a:pt x="253" y="804"/>
                  <a:pt x="134" y="811"/>
                  <a:pt x="51" y="762"/>
                </a:cubicBezTo>
                <a:cubicBezTo>
                  <a:pt x="41" y="756"/>
                  <a:pt x="35" y="745"/>
                  <a:pt x="35" y="732"/>
                </a:cubicBezTo>
                <a:cubicBezTo>
                  <a:pt x="35" y="428"/>
                  <a:pt x="35" y="428"/>
                  <a:pt x="35" y="428"/>
                </a:cubicBezTo>
                <a:cubicBezTo>
                  <a:pt x="960" y="428"/>
                  <a:pt x="960" y="428"/>
                  <a:pt x="960" y="428"/>
                </a:cubicBezTo>
                <a:lnTo>
                  <a:pt x="960" y="732"/>
                </a:lnTo>
                <a:close/>
                <a:moveTo>
                  <a:pt x="144" y="1012"/>
                </a:moveTo>
                <a:cubicBezTo>
                  <a:pt x="144" y="1025"/>
                  <a:pt x="133" y="1036"/>
                  <a:pt x="120" y="1036"/>
                </a:cubicBezTo>
                <a:cubicBezTo>
                  <a:pt x="107" y="1036"/>
                  <a:pt x="96" y="1025"/>
                  <a:pt x="96" y="1012"/>
                </a:cubicBezTo>
                <a:cubicBezTo>
                  <a:pt x="96" y="999"/>
                  <a:pt x="107" y="989"/>
                  <a:pt x="120" y="989"/>
                </a:cubicBezTo>
                <a:cubicBezTo>
                  <a:pt x="133" y="989"/>
                  <a:pt x="144" y="999"/>
                  <a:pt x="144" y="1012"/>
                </a:cubicBezTo>
                <a:close/>
                <a:moveTo>
                  <a:pt x="875" y="989"/>
                </a:moveTo>
                <a:cubicBezTo>
                  <a:pt x="888" y="989"/>
                  <a:pt x="898" y="999"/>
                  <a:pt x="898" y="1012"/>
                </a:cubicBezTo>
                <a:cubicBezTo>
                  <a:pt x="898" y="1025"/>
                  <a:pt x="888" y="1036"/>
                  <a:pt x="875" y="1036"/>
                </a:cubicBezTo>
                <a:cubicBezTo>
                  <a:pt x="862" y="1036"/>
                  <a:pt x="851" y="1025"/>
                  <a:pt x="851" y="1012"/>
                </a:cubicBezTo>
                <a:cubicBezTo>
                  <a:pt x="851" y="999"/>
                  <a:pt x="862" y="989"/>
                  <a:pt x="875" y="989"/>
                </a:cubicBezTo>
                <a:close/>
                <a:moveTo>
                  <a:pt x="192" y="350"/>
                </a:moveTo>
                <a:cubicBezTo>
                  <a:pt x="236" y="350"/>
                  <a:pt x="236" y="350"/>
                  <a:pt x="236" y="350"/>
                </a:cubicBezTo>
                <a:cubicBezTo>
                  <a:pt x="759" y="350"/>
                  <a:pt x="759" y="350"/>
                  <a:pt x="759" y="350"/>
                </a:cubicBezTo>
                <a:cubicBezTo>
                  <a:pt x="803" y="350"/>
                  <a:pt x="803" y="350"/>
                  <a:pt x="803" y="350"/>
                </a:cubicBezTo>
                <a:cubicBezTo>
                  <a:pt x="813" y="350"/>
                  <a:pt x="821" y="342"/>
                  <a:pt x="821" y="332"/>
                </a:cubicBezTo>
                <a:cubicBezTo>
                  <a:pt x="821" y="323"/>
                  <a:pt x="813" y="315"/>
                  <a:pt x="803" y="315"/>
                </a:cubicBezTo>
                <a:cubicBezTo>
                  <a:pt x="776" y="315"/>
                  <a:pt x="776" y="315"/>
                  <a:pt x="776" y="315"/>
                </a:cubicBezTo>
                <a:cubicBezTo>
                  <a:pt x="767" y="175"/>
                  <a:pt x="655" y="63"/>
                  <a:pt x="515" y="54"/>
                </a:cubicBezTo>
                <a:cubicBezTo>
                  <a:pt x="515" y="17"/>
                  <a:pt x="515" y="17"/>
                  <a:pt x="515" y="17"/>
                </a:cubicBezTo>
                <a:cubicBezTo>
                  <a:pt x="515" y="8"/>
                  <a:pt x="507" y="0"/>
                  <a:pt x="497" y="0"/>
                </a:cubicBezTo>
                <a:cubicBezTo>
                  <a:pt x="488" y="0"/>
                  <a:pt x="480" y="8"/>
                  <a:pt x="480" y="17"/>
                </a:cubicBezTo>
                <a:cubicBezTo>
                  <a:pt x="480" y="54"/>
                  <a:pt x="480" y="54"/>
                  <a:pt x="480" y="54"/>
                </a:cubicBezTo>
                <a:cubicBezTo>
                  <a:pt x="340" y="63"/>
                  <a:pt x="228" y="175"/>
                  <a:pt x="219" y="315"/>
                </a:cubicBezTo>
                <a:cubicBezTo>
                  <a:pt x="192" y="315"/>
                  <a:pt x="192" y="315"/>
                  <a:pt x="192" y="315"/>
                </a:cubicBezTo>
                <a:cubicBezTo>
                  <a:pt x="182" y="315"/>
                  <a:pt x="174" y="323"/>
                  <a:pt x="174" y="332"/>
                </a:cubicBezTo>
                <a:cubicBezTo>
                  <a:pt x="174" y="342"/>
                  <a:pt x="182" y="350"/>
                  <a:pt x="192" y="350"/>
                </a:cubicBezTo>
                <a:close/>
                <a:moveTo>
                  <a:pt x="497" y="88"/>
                </a:moveTo>
                <a:cubicBezTo>
                  <a:pt x="626" y="88"/>
                  <a:pt x="732" y="188"/>
                  <a:pt x="741" y="315"/>
                </a:cubicBezTo>
                <a:cubicBezTo>
                  <a:pt x="254" y="315"/>
                  <a:pt x="254" y="315"/>
                  <a:pt x="254" y="315"/>
                </a:cubicBezTo>
                <a:cubicBezTo>
                  <a:pt x="263" y="188"/>
                  <a:pt x="369" y="88"/>
                  <a:pt x="497" y="8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6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Freeform 312">
            <a:extLst>
              <a:ext uri="{FF2B5EF4-FFF2-40B4-BE49-F238E27FC236}">
                <a16:creationId xmlns:a16="http://schemas.microsoft.com/office/drawing/2014/main" id="{E6BDAD65-717E-01C4-779B-0707F46B4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 rot="16200000">
            <a:off x="1113580" y="4042305"/>
            <a:ext cx="467122" cy="526326"/>
          </a:xfrm>
          <a:custGeom>
            <a:avLst/>
            <a:gdLst>
              <a:gd name="T0" fmla="*/ 1280 w 1709"/>
              <a:gd name="T1" fmla="*/ 192 h 2309"/>
              <a:gd name="T2" fmla="*/ 1280 w 1709"/>
              <a:gd name="T3" fmla="*/ 455 h 2309"/>
              <a:gd name="T4" fmla="*/ 1400 w 1709"/>
              <a:gd name="T5" fmla="*/ 439 h 2309"/>
              <a:gd name="T6" fmla="*/ 214 w 1709"/>
              <a:gd name="T7" fmla="*/ 669 h 2309"/>
              <a:gd name="T8" fmla="*/ 251 w 1709"/>
              <a:gd name="T9" fmla="*/ 1480 h 2309"/>
              <a:gd name="T10" fmla="*/ 278 w 1709"/>
              <a:gd name="T11" fmla="*/ 1416 h 2309"/>
              <a:gd name="T12" fmla="*/ 639 w 1709"/>
              <a:gd name="T13" fmla="*/ 585 h 2309"/>
              <a:gd name="T14" fmla="*/ 655 w 1709"/>
              <a:gd name="T15" fmla="*/ 616 h 2309"/>
              <a:gd name="T16" fmla="*/ 714 w 1709"/>
              <a:gd name="T17" fmla="*/ 790 h 2309"/>
              <a:gd name="T18" fmla="*/ 841 w 1709"/>
              <a:gd name="T19" fmla="*/ 1297 h 2309"/>
              <a:gd name="T20" fmla="*/ 879 w 1709"/>
              <a:gd name="T21" fmla="*/ 1528 h 2309"/>
              <a:gd name="T22" fmla="*/ 1642 w 1709"/>
              <a:gd name="T23" fmla="*/ 40 h 2309"/>
              <a:gd name="T24" fmla="*/ 1609 w 1709"/>
              <a:gd name="T25" fmla="*/ 19 h 2309"/>
              <a:gd name="T26" fmla="*/ 1577 w 1709"/>
              <a:gd name="T27" fmla="*/ 6 h 2309"/>
              <a:gd name="T28" fmla="*/ 1530 w 1709"/>
              <a:gd name="T29" fmla="*/ 0 h 2309"/>
              <a:gd name="T30" fmla="*/ 542 w 1709"/>
              <a:gd name="T31" fmla="*/ 5 h 2309"/>
              <a:gd name="T32" fmla="*/ 511 w 1709"/>
              <a:gd name="T33" fmla="*/ 15 h 2309"/>
              <a:gd name="T34" fmla="*/ 486 w 1709"/>
              <a:gd name="T35" fmla="*/ 29 h 2309"/>
              <a:gd name="T36" fmla="*/ 451 w 1709"/>
              <a:gd name="T37" fmla="*/ 58 h 2309"/>
              <a:gd name="T38" fmla="*/ 150 w 1709"/>
              <a:gd name="T39" fmla="*/ 407 h 2309"/>
              <a:gd name="T40" fmla="*/ 113 w 1709"/>
              <a:gd name="T41" fmla="*/ 417 h 2309"/>
              <a:gd name="T42" fmla="*/ 89 w 1709"/>
              <a:gd name="T43" fmla="*/ 429 h 2309"/>
              <a:gd name="T44" fmla="*/ 48 w 1709"/>
              <a:gd name="T45" fmla="*/ 461 h 2309"/>
              <a:gd name="T46" fmla="*/ 53 w 1709"/>
              <a:gd name="T47" fmla="*/ 2257 h 2309"/>
              <a:gd name="T48" fmla="*/ 81 w 1709"/>
              <a:gd name="T49" fmla="*/ 2280 h 2309"/>
              <a:gd name="T50" fmla="*/ 107 w 1709"/>
              <a:gd name="T51" fmla="*/ 2294 h 2309"/>
              <a:gd name="T52" fmla="*/ 138 w 1709"/>
              <a:gd name="T53" fmla="*/ 2304 h 2309"/>
              <a:gd name="T54" fmla="*/ 1125 w 1709"/>
              <a:gd name="T55" fmla="*/ 2309 h 2309"/>
              <a:gd name="T56" fmla="*/ 1172 w 1709"/>
              <a:gd name="T57" fmla="*/ 2303 h 2309"/>
              <a:gd name="T58" fmla="*/ 1201 w 1709"/>
              <a:gd name="T59" fmla="*/ 2292 h 2309"/>
              <a:gd name="T60" fmla="*/ 1224 w 1709"/>
              <a:gd name="T61" fmla="*/ 2279 h 2309"/>
              <a:gd name="T62" fmla="*/ 1256 w 1709"/>
              <a:gd name="T63" fmla="*/ 2252 h 2309"/>
              <a:gd name="T64" fmla="*/ 1549 w 1709"/>
              <a:gd name="T65" fmla="*/ 1903 h 2309"/>
              <a:gd name="T66" fmla="*/ 1589 w 1709"/>
              <a:gd name="T67" fmla="*/ 1894 h 2309"/>
              <a:gd name="T68" fmla="*/ 1614 w 1709"/>
              <a:gd name="T69" fmla="*/ 1883 h 2309"/>
              <a:gd name="T70" fmla="*/ 1642 w 1709"/>
              <a:gd name="T71" fmla="*/ 1865 h 2309"/>
              <a:gd name="T72" fmla="*/ 1709 w 1709"/>
              <a:gd name="T73" fmla="*/ 1726 h 2309"/>
              <a:gd name="T74" fmla="*/ 1179 w 1709"/>
              <a:gd name="T75" fmla="*/ 2219 h 2309"/>
              <a:gd name="T76" fmla="*/ 984 w 1709"/>
              <a:gd name="T77" fmla="*/ 1905 h 2309"/>
              <a:gd name="T78" fmla="*/ 452 w 1709"/>
              <a:gd name="T79" fmla="*/ 1848 h 2309"/>
              <a:gd name="T80" fmla="*/ 485 w 1709"/>
              <a:gd name="T81" fmla="*/ 1875 h 2309"/>
              <a:gd name="T82" fmla="*/ 507 w 1709"/>
              <a:gd name="T83" fmla="*/ 1888 h 2309"/>
              <a:gd name="T84" fmla="*/ 536 w 1709"/>
              <a:gd name="T85" fmla="*/ 1898 h 2309"/>
              <a:gd name="T86" fmla="*/ 583 w 1709"/>
              <a:gd name="T87" fmla="*/ 1905 h 2309"/>
              <a:gd name="T88" fmla="*/ 117 w 1709"/>
              <a:gd name="T89" fmla="*/ 2214 h 2309"/>
              <a:gd name="T90" fmla="*/ 404 w 1709"/>
              <a:gd name="T91" fmla="*/ 1726 h 2309"/>
              <a:gd name="T92" fmla="*/ 503 w 1709"/>
              <a:gd name="T93" fmla="*/ 112 h 2309"/>
              <a:gd name="T94" fmla="*/ 1592 w 1709"/>
              <a:gd name="T95" fmla="*/ 1809 h 2309"/>
              <a:gd name="T96" fmla="*/ 529 w 1709"/>
              <a:gd name="T97" fmla="*/ 1815 h 2309"/>
              <a:gd name="T98" fmla="*/ 905 w 1709"/>
              <a:gd name="T99" fmla="*/ 449 h 2309"/>
              <a:gd name="T100" fmla="*/ 1474 w 1709"/>
              <a:gd name="T101" fmla="*/ 1414 h 2309"/>
              <a:gd name="T102" fmla="*/ 1332 w 1709"/>
              <a:gd name="T103" fmla="*/ 1481 h 2309"/>
              <a:gd name="T104" fmla="*/ 1332 w 1709"/>
              <a:gd name="T105" fmla="*/ 1556 h 2309"/>
              <a:gd name="T106" fmla="*/ 841 w 1709"/>
              <a:gd name="T107" fmla="*/ 1135 h 2309"/>
              <a:gd name="T108" fmla="*/ 880 w 1709"/>
              <a:gd name="T109" fmla="*/ 1172 h 2309"/>
              <a:gd name="T110" fmla="*/ 879 w 1709"/>
              <a:gd name="T111" fmla="*/ 548 h 2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09" h="2309">
                <a:moveTo>
                  <a:pt x="1280" y="530"/>
                </a:moveTo>
                <a:cubicBezTo>
                  <a:pt x="1384" y="530"/>
                  <a:pt x="1384" y="530"/>
                  <a:pt x="1384" y="530"/>
                </a:cubicBezTo>
                <a:cubicBezTo>
                  <a:pt x="1434" y="530"/>
                  <a:pt x="1474" y="489"/>
                  <a:pt x="1474" y="439"/>
                </a:cubicBezTo>
                <a:cubicBezTo>
                  <a:pt x="1474" y="282"/>
                  <a:pt x="1474" y="282"/>
                  <a:pt x="1474" y="282"/>
                </a:cubicBezTo>
                <a:cubicBezTo>
                  <a:pt x="1474" y="232"/>
                  <a:pt x="1434" y="192"/>
                  <a:pt x="1384" y="192"/>
                </a:cubicBezTo>
                <a:cubicBezTo>
                  <a:pt x="1280" y="192"/>
                  <a:pt x="1280" y="192"/>
                  <a:pt x="1280" y="192"/>
                </a:cubicBezTo>
                <a:cubicBezTo>
                  <a:pt x="1230" y="192"/>
                  <a:pt x="1190" y="232"/>
                  <a:pt x="1190" y="282"/>
                </a:cubicBezTo>
                <a:cubicBezTo>
                  <a:pt x="1190" y="439"/>
                  <a:pt x="1190" y="439"/>
                  <a:pt x="1190" y="439"/>
                </a:cubicBezTo>
                <a:cubicBezTo>
                  <a:pt x="1190" y="489"/>
                  <a:pt x="1230" y="530"/>
                  <a:pt x="1280" y="530"/>
                </a:cubicBezTo>
                <a:close/>
                <a:moveTo>
                  <a:pt x="1400" y="439"/>
                </a:moveTo>
                <a:cubicBezTo>
                  <a:pt x="1400" y="448"/>
                  <a:pt x="1393" y="455"/>
                  <a:pt x="1384" y="455"/>
                </a:cubicBezTo>
                <a:cubicBezTo>
                  <a:pt x="1280" y="455"/>
                  <a:pt x="1280" y="455"/>
                  <a:pt x="1280" y="455"/>
                </a:cubicBezTo>
                <a:cubicBezTo>
                  <a:pt x="1272" y="455"/>
                  <a:pt x="1265" y="448"/>
                  <a:pt x="1265" y="439"/>
                </a:cubicBezTo>
                <a:cubicBezTo>
                  <a:pt x="1265" y="282"/>
                  <a:pt x="1265" y="282"/>
                  <a:pt x="1265" y="282"/>
                </a:cubicBezTo>
                <a:cubicBezTo>
                  <a:pt x="1265" y="273"/>
                  <a:pt x="1272" y="267"/>
                  <a:pt x="1280" y="267"/>
                </a:cubicBezTo>
                <a:cubicBezTo>
                  <a:pt x="1384" y="267"/>
                  <a:pt x="1384" y="267"/>
                  <a:pt x="1384" y="267"/>
                </a:cubicBezTo>
                <a:cubicBezTo>
                  <a:pt x="1393" y="267"/>
                  <a:pt x="1400" y="273"/>
                  <a:pt x="1400" y="282"/>
                </a:cubicBezTo>
                <a:lnTo>
                  <a:pt x="1400" y="439"/>
                </a:lnTo>
                <a:close/>
                <a:moveTo>
                  <a:pt x="289" y="669"/>
                </a:moveTo>
                <a:cubicBezTo>
                  <a:pt x="289" y="1092"/>
                  <a:pt x="289" y="1092"/>
                  <a:pt x="289" y="1092"/>
                </a:cubicBezTo>
                <a:cubicBezTo>
                  <a:pt x="289" y="1112"/>
                  <a:pt x="272" y="1129"/>
                  <a:pt x="252" y="1129"/>
                </a:cubicBezTo>
                <a:cubicBezTo>
                  <a:pt x="242" y="1129"/>
                  <a:pt x="232" y="1125"/>
                  <a:pt x="225" y="1118"/>
                </a:cubicBezTo>
                <a:cubicBezTo>
                  <a:pt x="218" y="1111"/>
                  <a:pt x="214" y="1101"/>
                  <a:pt x="214" y="1092"/>
                </a:cubicBezTo>
                <a:cubicBezTo>
                  <a:pt x="214" y="669"/>
                  <a:pt x="214" y="669"/>
                  <a:pt x="214" y="669"/>
                </a:cubicBezTo>
                <a:cubicBezTo>
                  <a:pt x="214" y="648"/>
                  <a:pt x="231" y="631"/>
                  <a:pt x="252" y="631"/>
                </a:cubicBezTo>
                <a:cubicBezTo>
                  <a:pt x="272" y="631"/>
                  <a:pt x="289" y="648"/>
                  <a:pt x="289" y="669"/>
                </a:cubicBezTo>
                <a:close/>
                <a:moveTo>
                  <a:pt x="278" y="1416"/>
                </a:moveTo>
                <a:cubicBezTo>
                  <a:pt x="285" y="1422"/>
                  <a:pt x="289" y="1432"/>
                  <a:pt x="289" y="1442"/>
                </a:cubicBezTo>
                <a:cubicBezTo>
                  <a:pt x="289" y="1451"/>
                  <a:pt x="285" y="1461"/>
                  <a:pt x="278" y="1468"/>
                </a:cubicBezTo>
                <a:cubicBezTo>
                  <a:pt x="272" y="1475"/>
                  <a:pt x="262" y="1480"/>
                  <a:pt x="251" y="1480"/>
                </a:cubicBezTo>
                <a:cubicBezTo>
                  <a:pt x="241" y="1480"/>
                  <a:pt x="231" y="1475"/>
                  <a:pt x="225" y="1468"/>
                </a:cubicBezTo>
                <a:cubicBezTo>
                  <a:pt x="218" y="1461"/>
                  <a:pt x="214" y="1451"/>
                  <a:pt x="214" y="1442"/>
                </a:cubicBezTo>
                <a:cubicBezTo>
                  <a:pt x="214" y="1433"/>
                  <a:pt x="218" y="1423"/>
                  <a:pt x="225" y="1416"/>
                </a:cubicBezTo>
                <a:cubicBezTo>
                  <a:pt x="232" y="1409"/>
                  <a:pt x="241" y="1405"/>
                  <a:pt x="252" y="1405"/>
                </a:cubicBezTo>
                <a:cubicBezTo>
                  <a:pt x="252" y="1405"/>
                  <a:pt x="252" y="1405"/>
                  <a:pt x="252" y="1405"/>
                </a:cubicBezTo>
                <a:cubicBezTo>
                  <a:pt x="262" y="1405"/>
                  <a:pt x="271" y="1409"/>
                  <a:pt x="278" y="1416"/>
                </a:cubicBezTo>
                <a:close/>
                <a:moveTo>
                  <a:pt x="289" y="1267"/>
                </a:moveTo>
                <a:cubicBezTo>
                  <a:pt x="289" y="1287"/>
                  <a:pt x="272" y="1304"/>
                  <a:pt x="251" y="1304"/>
                </a:cubicBezTo>
                <a:cubicBezTo>
                  <a:pt x="231" y="1304"/>
                  <a:pt x="214" y="1287"/>
                  <a:pt x="214" y="1267"/>
                </a:cubicBezTo>
                <a:cubicBezTo>
                  <a:pt x="214" y="1246"/>
                  <a:pt x="231" y="1229"/>
                  <a:pt x="251" y="1229"/>
                </a:cubicBezTo>
                <a:cubicBezTo>
                  <a:pt x="272" y="1229"/>
                  <a:pt x="289" y="1246"/>
                  <a:pt x="289" y="1267"/>
                </a:cubicBezTo>
                <a:close/>
                <a:moveTo>
                  <a:pt x="639" y="585"/>
                </a:moveTo>
                <a:cubicBezTo>
                  <a:pt x="639" y="229"/>
                  <a:pt x="639" y="229"/>
                  <a:pt x="639" y="229"/>
                </a:cubicBezTo>
                <a:cubicBezTo>
                  <a:pt x="639" y="208"/>
                  <a:pt x="656" y="192"/>
                  <a:pt x="677" y="192"/>
                </a:cubicBezTo>
                <a:cubicBezTo>
                  <a:pt x="697" y="192"/>
                  <a:pt x="714" y="209"/>
                  <a:pt x="714" y="229"/>
                </a:cubicBezTo>
                <a:cubicBezTo>
                  <a:pt x="714" y="585"/>
                  <a:pt x="714" y="585"/>
                  <a:pt x="714" y="585"/>
                </a:cubicBezTo>
                <a:cubicBezTo>
                  <a:pt x="714" y="606"/>
                  <a:pt x="697" y="623"/>
                  <a:pt x="677" y="623"/>
                </a:cubicBezTo>
                <a:cubicBezTo>
                  <a:pt x="669" y="623"/>
                  <a:pt x="662" y="621"/>
                  <a:pt x="655" y="616"/>
                </a:cubicBezTo>
                <a:cubicBezTo>
                  <a:pt x="645" y="609"/>
                  <a:pt x="639" y="598"/>
                  <a:pt x="639" y="585"/>
                </a:cubicBezTo>
                <a:close/>
                <a:moveTo>
                  <a:pt x="639" y="1321"/>
                </a:moveTo>
                <a:cubicBezTo>
                  <a:pt x="639" y="790"/>
                  <a:pt x="639" y="790"/>
                  <a:pt x="639" y="790"/>
                </a:cubicBezTo>
                <a:cubicBezTo>
                  <a:pt x="639" y="777"/>
                  <a:pt x="645" y="766"/>
                  <a:pt x="655" y="759"/>
                </a:cubicBezTo>
                <a:cubicBezTo>
                  <a:pt x="662" y="755"/>
                  <a:pt x="669" y="752"/>
                  <a:pt x="677" y="752"/>
                </a:cubicBezTo>
                <a:cubicBezTo>
                  <a:pt x="697" y="752"/>
                  <a:pt x="714" y="769"/>
                  <a:pt x="714" y="790"/>
                </a:cubicBezTo>
                <a:cubicBezTo>
                  <a:pt x="714" y="1321"/>
                  <a:pt x="714" y="1321"/>
                  <a:pt x="714" y="1321"/>
                </a:cubicBezTo>
                <a:cubicBezTo>
                  <a:pt x="714" y="1341"/>
                  <a:pt x="697" y="1358"/>
                  <a:pt x="677" y="1358"/>
                </a:cubicBezTo>
                <a:cubicBezTo>
                  <a:pt x="669" y="1358"/>
                  <a:pt x="662" y="1356"/>
                  <a:pt x="655" y="1351"/>
                </a:cubicBezTo>
                <a:cubicBezTo>
                  <a:pt x="645" y="1344"/>
                  <a:pt x="639" y="1333"/>
                  <a:pt x="639" y="1321"/>
                </a:cubicBezTo>
                <a:close/>
                <a:moveTo>
                  <a:pt x="841" y="1490"/>
                </a:moveTo>
                <a:cubicBezTo>
                  <a:pt x="841" y="1297"/>
                  <a:pt x="841" y="1297"/>
                  <a:pt x="841" y="1297"/>
                </a:cubicBezTo>
                <a:cubicBezTo>
                  <a:pt x="841" y="1276"/>
                  <a:pt x="858" y="1259"/>
                  <a:pt x="879" y="1259"/>
                </a:cubicBezTo>
                <a:cubicBezTo>
                  <a:pt x="880" y="1259"/>
                  <a:pt x="880" y="1259"/>
                  <a:pt x="880" y="1259"/>
                </a:cubicBezTo>
                <a:cubicBezTo>
                  <a:pt x="899" y="1260"/>
                  <a:pt x="916" y="1276"/>
                  <a:pt x="916" y="1297"/>
                </a:cubicBezTo>
                <a:cubicBezTo>
                  <a:pt x="916" y="1490"/>
                  <a:pt x="916" y="1490"/>
                  <a:pt x="916" y="1490"/>
                </a:cubicBezTo>
                <a:cubicBezTo>
                  <a:pt x="916" y="1511"/>
                  <a:pt x="899" y="1528"/>
                  <a:pt x="880" y="1528"/>
                </a:cubicBezTo>
                <a:cubicBezTo>
                  <a:pt x="879" y="1528"/>
                  <a:pt x="879" y="1528"/>
                  <a:pt x="879" y="1528"/>
                </a:cubicBezTo>
                <a:cubicBezTo>
                  <a:pt x="858" y="1528"/>
                  <a:pt x="841" y="1512"/>
                  <a:pt x="841" y="1490"/>
                </a:cubicBezTo>
                <a:close/>
                <a:moveTo>
                  <a:pt x="1662" y="58"/>
                </a:moveTo>
                <a:cubicBezTo>
                  <a:pt x="1660" y="57"/>
                  <a:pt x="1660" y="57"/>
                  <a:pt x="1660" y="57"/>
                </a:cubicBezTo>
                <a:cubicBezTo>
                  <a:pt x="1659" y="55"/>
                  <a:pt x="1657" y="53"/>
                  <a:pt x="1656" y="52"/>
                </a:cubicBezTo>
                <a:cubicBezTo>
                  <a:pt x="1653" y="49"/>
                  <a:pt x="1650" y="46"/>
                  <a:pt x="1648" y="44"/>
                </a:cubicBezTo>
                <a:cubicBezTo>
                  <a:pt x="1646" y="43"/>
                  <a:pt x="1644" y="41"/>
                  <a:pt x="1642" y="40"/>
                </a:cubicBezTo>
                <a:cubicBezTo>
                  <a:pt x="1640" y="38"/>
                  <a:pt x="1637" y="36"/>
                  <a:pt x="1634" y="34"/>
                </a:cubicBezTo>
                <a:cubicBezTo>
                  <a:pt x="1632" y="32"/>
                  <a:pt x="1630" y="31"/>
                  <a:pt x="1627" y="29"/>
                </a:cubicBezTo>
                <a:cubicBezTo>
                  <a:pt x="1625" y="27"/>
                  <a:pt x="1622" y="26"/>
                  <a:pt x="1620" y="24"/>
                </a:cubicBezTo>
                <a:cubicBezTo>
                  <a:pt x="1619" y="24"/>
                  <a:pt x="1619" y="24"/>
                  <a:pt x="1619" y="24"/>
                </a:cubicBezTo>
                <a:cubicBezTo>
                  <a:pt x="1617" y="23"/>
                  <a:pt x="1615" y="21"/>
                  <a:pt x="1613" y="21"/>
                </a:cubicBezTo>
                <a:cubicBezTo>
                  <a:pt x="1612" y="20"/>
                  <a:pt x="1610" y="19"/>
                  <a:pt x="1609" y="19"/>
                </a:cubicBezTo>
                <a:cubicBezTo>
                  <a:pt x="1608" y="18"/>
                  <a:pt x="1607" y="17"/>
                  <a:pt x="1606" y="17"/>
                </a:cubicBezTo>
                <a:cubicBezTo>
                  <a:pt x="1604" y="16"/>
                  <a:pt x="1603" y="16"/>
                  <a:pt x="1602" y="15"/>
                </a:cubicBezTo>
                <a:cubicBezTo>
                  <a:pt x="1600" y="14"/>
                  <a:pt x="1598" y="13"/>
                  <a:pt x="1596" y="13"/>
                </a:cubicBezTo>
                <a:cubicBezTo>
                  <a:pt x="1595" y="12"/>
                  <a:pt x="1595" y="12"/>
                  <a:pt x="1594" y="12"/>
                </a:cubicBezTo>
                <a:cubicBezTo>
                  <a:pt x="1592" y="11"/>
                  <a:pt x="1590" y="10"/>
                  <a:pt x="1587" y="10"/>
                </a:cubicBezTo>
                <a:cubicBezTo>
                  <a:pt x="1584" y="8"/>
                  <a:pt x="1581" y="7"/>
                  <a:pt x="1577" y="6"/>
                </a:cubicBezTo>
                <a:cubicBezTo>
                  <a:pt x="1575" y="6"/>
                  <a:pt x="1573" y="5"/>
                  <a:pt x="1571" y="5"/>
                </a:cubicBezTo>
                <a:cubicBezTo>
                  <a:pt x="1569" y="4"/>
                  <a:pt x="1568" y="4"/>
                  <a:pt x="1566" y="4"/>
                </a:cubicBezTo>
                <a:cubicBezTo>
                  <a:pt x="1564" y="3"/>
                  <a:pt x="1561" y="3"/>
                  <a:pt x="1559" y="2"/>
                </a:cubicBezTo>
                <a:cubicBezTo>
                  <a:pt x="1556" y="2"/>
                  <a:pt x="1553" y="1"/>
                  <a:pt x="1549" y="1"/>
                </a:cubicBezTo>
                <a:cubicBezTo>
                  <a:pt x="1547" y="1"/>
                  <a:pt x="1545" y="1"/>
                  <a:pt x="1543" y="1"/>
                </a:cubicBezTo>
                <a:cubicBezTo>
                  <a:pt x="1538" y="0"/>
                  <a:pt x="1534" y="0"/>
                  <a:pt x="1530" y="0"/>
                </a:cubicBezTo>
                <a:cubicBezTo>
                  <a:pt x="583" y="0"/>
                  <a:pt x="583" y="0"/>
                  <a:pt x="583" y="0"/>
                </a:cubicBezTo>
                <a:cubicBezTo>
                  <a:pt x="579" y="0"/>
                  <a:pt x="575" y="0"/>
                  <a:pt x="570" y="1"/>
                </a:cubicBezTo>
                <a:cubicBezTo>
                  <a:pt x="568" y="1"/>
                  <a:pt x="566" y="1"/>
                  <a:pt x="564" y="1"/>
                </a:cubicBezTo>
                <a:cubicBezTo>
                  <a:pt x="560" y="1"/>
                  <a:pt x="557" y="2"/>
                  <a:pt x="554" y="2"/>
                </a:cubicBezTo>
                <a:cubicBezTo>
                  <a:pt x="552" y="3"/>
                  <a:pt x="549" y="3"/>
                  <a:pt x="547" y="4"/>
                </a:cubicBezTo>
                <a:cubicBezTo>
                  <a:pt x="545" y="4"/>
                  <a:pt x="544" y="4"/>
                  <a:pt x="542" y="5"/>
                </a:cubicBezTo>
                <a:cubicBezTo>
                  <a:pt x="540" y="5"/>
                  <a:pt x="538" y="6"/>
                  <a:pt x="536" y="6"/>
                </a:cubicBezTo>
                <a:cubicBezTo>
                  <a:pt x="532" y="7"/>
                  <a:pt x="529" y="8"/>
                  <a:pt x="526" y="10"/>
                </a:cubicBezTo>
                <a:cubicBezTo>
                  <a:pt x="523" y="10"/>
                  <a:pt x="521" y="11"/>
                  <a:pt x="518" y="12"/>
                </a:cubicBezTo>
                <a:cubicBezTo>
                  <a:pt x="518" y="12"/>
                  <a:pt x="518" y="12"/>
                  <a:pt x="517" y="13"/>
                </a:cubicBezTo>
                <a:cubicBezTo>
                  <a:pt x="517" y="13"/>
                  <a:pt x="517" y="13"/>
                  <a:pt x="517" y="13"/>
                </a:cubicBezTo>
                <a:cubicBezTo>
                  <a:pt x="515" y="13"/>
                  <a:pt x="513" y="14"/>
                  <a:pt x="511" y="15"/>
                </a:cubicBezTo>
                <a:cubicBezTo>
                  <a:pt x="510" y="16"/>
                  <a:pt x="509" y="16"/>
                  <a:pt x="507" y="17"/>
                </a:cubicBezTo>
                <a:cubicBezTo>
                  <a:pt x="506" y="17"/>
                  <a:pt x="505" y="18"/>
                  <a:pt x="504" y="19"/>
                </a:cubicBezTo>
                <a:cubicBezTo>
                  <a:pt x="503" y="19"/>
                  <a:pt x="501" y="20"/>
                  <a:pt x="500" y="20"/>
                </a:cubicBezTo>
                <a:cubicBezTo>
                  <a:pt x="498" y="21"/>
                  <a:pt x="496" y="23"/>
                  <a:pt x="494" y="24"/>
                </a:cubicBezTo>
                <a:cubicBezTo>
                  <a:pt x="493" y="24"/>
                  <a:pt x="493" y="24"/>
                  <a:pt x="493" y="24"/>
                </a:cubicBezTo>
                <a:cubicBezTo>
                  <a:pt x="491" y="26"/>
                  <a:pt x="488" y="27"/>
                  <a:pt x="486" y="29"/>
                </a:cubicBezTo>
                <a:cubicBezTo>
                  <a:pt x="483" y="31"/>
                  <a:pt x="481" y="32"/>
                  <a:pt x="479" y="34"/>
                </a:cubicBezTo>
                <a:cubicBezTo>
                  <a:pt x="476" y="36"/>
                  <a:pt x="473" y="38"/>
                  <a:pt x="471" y="40"/>
                </a:cubicBezTo>
                <a:cubicBezTo>
                  <a:pt x="469" y="41"/>
                  <a:pt x="467" y="43"/>
                  <a:pt x="465" y="44"/>
                </a:cubicBezTo>
                <a:cubicBezTo>
                  <a:pt x="463" y="46"/>
                  <a:pt x="460" y="49"/>
                  <a:pt x="457" y="52"/>
                </a:cubicBezTo>
                <a:cubicBezTo>
                  <a:pt x="456" y="53"/>
                  <a:pt x="454" y="55"/>
                  <a:pt x="452" y="57"/>
                </a:cubicBezTo>
                <a:cubicBezTo>
                  <a:pt x="451" y="58"/>
                  <a:pt x="451" y="58"/>
                  <a:pt x="451" y="58"/>
                </a:cubicBezTo>
                <a:cubicBezTo>
                  <a:pt x="421" y="91"/>
                  <a:pt x="404" y="134"/>
                  <a:pt x="404" y="179"/>
                </a:cubicBezTo>
                <a:cubicBezTo>
                  <a:pt x="404" y="404"/>
                  <a:pt x="404" y="404"/>
                  <a:pt x="404" y="404"/>
                </a:cubicBezTo>
                <a:cubicBezTo>
                  <a:pt x="179" y="404"/>
                  <a:pt x="179" y="404"/>
                  <a:pt x="179" y="404"/>
                </a:cubicBezTo>
                <a:cubicBezTo>
                  <a:pt x="175" y="404"/>
                  <a:pt x="170" y="404"/>
                  <a:pt x="166" y="405"/>
                </a:cubicBezTo>
                <a:cubicBezTo>
                  <a:pt x="164" y="405"/>
                  <a:pt x="162" y="405"/>
                  <a:pt x="160" y="405"/>
                </a:cubicBezTo>
                <a:cubicBezTo>
                  <a:pt x="156" y="406"/>
                  <a:pt x="153" y="406"/>
                  <a:pt x="150" y="407"/>
                </a:cubicBezTo>
                <a:cubicBezTo>
                  <a:pt x="148" y="407"/>
                  <a:pt x="145" y="408"/>
                  <a:pt x="142" y="408"/>
                </a:cubicBezTo>
                <a:cubicBezTo>
                  <a:pt x="141" y="408"/>
                  <a:pt x="139" y="409"/>
                  <a:pt x="138" y="409"/>
                </a:cubicBezTo>
                <a:cubicBezTo>
                  <a:pt x="136" y="410"/>
                  <a:pt x="134" y="410"/>
                  <a:pt x="132" y="411"/>
                </a:cubicBezTo>
                <a:cubicBezTo>
                  <a:pt x="128" y="412"/>
                  <a:pt x="124" y="413"/>
                  <a:pt x="121" y="414"/>
                </a:cubicBezTo>
                <a:cubicBezTo>
                  <a:pt x="119" y="415"/>
                  <a:pt x="117" y="415"/>
                  <a:pt x="114" y="416"/>
                </a:cubicBezTo>
                <a:cubicBezTo>
                  <a:pt x="114" y="417"/>
                  <a:pt x="114" y="417"/>
                  <a:pt x="113" y="417"/>
                </a:cubicBezTo>
                <a:cubicBezTo>
                  <a:pt x="111" y="418"/>
                  <a:pt x="109" y="418"/>
                  <a:pt x="107" y="419"/>
                </a:cubicBezTo>
                <a:cubicBezTo>
                  <a:pt x="106" y="420"/>
                  <a:pt x="104" y="421"/>
                  <a:pt x="103" y="421"/>
                </a:cubicBezTo>
                <a:cubicBezTo>
                  <a:pt x="102" y="422"/>
                  <a:pt x="101" y="422"/>
                  <a:pt x="100" y="423"/>
                </a:cubicBezTo>
                <a:cubicBezTo>
                  <a:pt x="98" y="423"/>
                  <a:pt x="97" y="424"/>
                  <a:pt x="96" y="425"/>
                </a:cubicBezTo>
                <a:cubicBezTo>
                  <a:pt x="94" y="426"/>
                  <a:pt x="92" y="427"/>
                  <a:pt x="90" y="428"/>
                </a:cubicBezTo>
                <a:cubicBezTo>
                  <a:pt x="89" y="429"/>
                  <a:pt x="89" y="429"/>
                  <a:pt x="89" y="429"/>
                </a:cubicBezTo>
                <a:cubicBezTo>
                  <a:pt x="86" y="430"/>
                  <a:pt x="84" y="432"/>
                  <a:pt x="81" y="433"/>
                </a:cubicBezTo>
                <a:cubicBezTo>
                  <a:pt x="79" y="435"/>
                  <a:pt x="77" y="436"/>
                  <a:pt x="75" y="438"/>
                </a:cubicBezTo>
                <a:cubicBezTo>
                  <a:pt x="72" y="440"/>
                  <a:pt x="69" y="442"/>
                  <a:pt x="67" y="444"/>
                </a:cubicBezTo>
                <a:cubicBezTo>
                  <a:pt x="65" y="446"/>
                  <a:pt x="63" y="447"/>
                  <a:pt x="61" y="449"/>
                </a:cubicBezTo>
                <a:cubicBezTo>
                  <a:pt x="59" y="451"/>
                  <a:pt x="56" y="453"/>
                  <a:pt x="53" y="456"/>
                </a:cubicBezTo>
                <a:cubicBezTo>
                  <a:pt x="51" y="458"/>
                  <a:pt x="50" y="459"/>
                  <a:pt x="48" y="461"/>
                </a:cubicBezTo>
                <a:cubicBezTo>
                  <a:pt x="47" y="463"/>
                  <a:pt x="47" y="463"/>
                  <a:pt x="47" y="463"/>
                </a:cubicBezTo>
                <a:cubicBezTo>
                  <a:pt x="17" y="496"/>
                  <a:pt x="0" y="538"/>
                  <a:pt x="0" y="583"/>
                </a:cubicBezTo>
                <a:cubicBezTo>
                  <a:pt x="0" y="2130"/>
                  <a:pt x="0" y="2130"/>
                  <a:pt x="0" y="2130"/>
                </a:cubicBezTo>
                <a:cubicBezTo>
                  <a:pt x="0" y="2175"/>
                  <a:pt x="17" y="2217"/>
                  <a:pt x="47" y="2250"/>
                </a:cubicBezTo>
                <a:cubicBezTo>
                  <a:pt x="48" y="2252"/>
                  <a:pt x="48" y="2252"/>
                  <a:pt x="48" y="2252"/>
                </a:cubicBezTo>
                <a:cubicBezTo>
                  <a:pt x="50" y="2254"/>
                  <a:pt x="51" y="2255"/>
                  <a:pt x="53" y="2257"/>
                </a:cubicBezTo>
                <a:cubicBezTo>
                  <a:pt x="55" y="2259"/>
                  <a:pt x="56" y="2260"/>
                  <a:pt x="58" y="2262"/>
                </a:cubicBezTo>
                <a:cubicBezTo>
                  <a:pt x="60" y="2263"/>
                  <a:pt x="60" y="2263"/>
                  <a:pt x="60" y="2263"/>
                </a:cubicBezTo>
                <a:cubicBezTo>
                  <a:pt x="62" y="2265"/>
                  <a:pt x="64" y="2267"/>
                  <a:pt x="67" y="2269"/>
                </a:cubicBezTo>
                <a:cubicBezTo>
                  <a:pt x="69" y="2271"/>
                  <a:pt x="71" y="2273"/>
                  <a:pt x="74" y="2275"/>
                </a:cubicBezTo>
                <a:cubicBezTo>
                  <a:pt x="76" y="2276"/>
                  <a:pt x="78" y="2278"/>
                  <a:pt x="81" y="2279"/>
                </a:cubicBezTo>
                <a:cubicBezTo>
                  <a:pt x="81" y="2280"/>
                  <a:pt x="81" y="2280"/>
                  <a:pt x="81" y="2280"/>
                </a:cubicBezTo>
                <a:cubicBezTo>
                  <a:pt x="82" y="2280"/>
                  <a:pt x="82" y="2280"/>
                  <a:pt x="83" y="2281"/>
                </a:cubicBezTo>
                <a:cubicBezTo>
                  <a:pt x="84" y="2282"/>
                  <a:pt x="86" y="2283"/>
                  <a:pt x="88" y="2284"/>
                </a:cubicBezTo>
                <a:cubicBezTo>
                  <a:pt x="90" y="2285"/>
                  <a:pt x="92" y="2286"/>
                  <a:pt x="94" y="2287"/>
                </a:cubicBezTo>
                <a:cubicBezTo>
                  <a:pt x="96" y="2288"/>
                  <a:pt x="98" y="2290"/>
                  <a:pt x="100" y="2290"/>
                </a:cubicBezTo>
                <a:cubicBezTo>
                  <a:pt x="101" y="2291"/>
                  <a:pt x="102" y="2292"/>
                  <a:pt x="103" y="2292"/>
                </a:cubicBezTo>
                <a:cubicBezTo>
                  <a:pt x="104" y="2293"/>
                  <a:pt x="106" y="2293"/>
                  <a:pt x="107" y="2294"/>
                </a:cubicBezTo>
                <a:cubicBezTo>
                  <a:pt x="109" y="2294"/>
                  <a:pt x="110" y="2295"/>
                  <a:pt x="112" y="2296"/>
                </a:cubicBezTo>
                <a:cubicBezTo>
                  <a:pt x="117" y="2298"/>
                  <a:pt x="117" y="2298"/>
                  <a:pt x="117" y="2298"/>
                </a:cubicBezTo>
                <a:cubicBezTo>
                  <a:pt x="118" y="2298"/>
                  <a:pt x="118" y="2298"/>
                  <a:pt x="119" y="2299"/>
                </a:cubicBezTo>
                <a:cubicBezTo>
                  <a:pt x="121" y="2299"/>
                  <a:pt x="123" y="2300"/>
                  <a:pt x="125" y="2300"/>
                </a:cubicBezTo>
                <a:cubicBezTo>
                  <a:pt x="127" y="2301"/>
                  <a:pt x="130" y="2302"/>
                  <a:pt x="132" y="2303"/>
                </a:cubicBezTo>
                <a:cubicBezTo>
                  <a:pt x="134" y="2303"/>
                  <a:pt x="136" y="2304"/>
                  <a:pt x="138" y="2304"/>
                </a:cubicBezTo>
                <a:cubicBezTo>
                  <a:pt x="140" y="2305"/>
                  <a:pt x="141" y="2305"/>
                  <a:pt x="143" y="2305"/>
                </a:cubicBezTo>
                <a:cubicBezTo>
                  <a:pt x="146" y="2306"/>
                  <a:pt x="148" y="2306"/>
                  <a:pt x="151" y="2307"/>
                </a:cubicBezTo>
                <a:cubicBezTo>
                  <a:pt x="154" y="2307"/>
                  <a:pt x="157" y="2307"/>
                  <a:pt x="160" y="2308"/>
                </a:cubicBezTo>
                <a:cubicBezTo>
                  <a:pt x="162" y="2308"/>
                  <a:pt x="164" y="2308"/>
                  <a:pt x="166" y="2308"/>
                </a:cubicBezTo>
                <a:cubicBezTo>
                  <a:pt x="170" y="2309"/>
                  <a:pt x="175" y="2309"/>
                  <a:pt x="179" y="2309"/>
                </a:cubicBezTo>
                <a:cubicBezTo>
                  <a:pt x="1125" y="2309"/>
                  <a:pt x="1125" y="2309"/>
                  <a:pt x="1125" y="2309"/>
                </a:cubicBezTo>
                <a:cubicBezTo>
                  <a:pt x="1130" y="2309"/>
                  <a:pt x="1134" y="2309"/>
                  <a:pt x="1138" y="2308"/>
                </a:cubicBezTo>
                <a:cubicBezTo>
                  <a:pt x="1141" y="2308"/>
                  <a:pt x="1143" y="2308"/>
                  <a:pt x="1145" y="2308"/>
                </a:cubicBezTo>
                <a:cubicBezTo>
                  <a:pt x="1148" y="2307"/>
                  <a:pt x="1150" y="2307"/>
                  <a:pt x="1153" y="2307"/>
                </a:cubicBezTo>
                <a:cubicBezTo>
                  <a:pt x="1156" y="2306"/>
                  <a:pt x="1159" y="2306"/>
                  <a:pt x="1161" y="2305"/>
                </a:cubicBezTo>
                <a:cubicBezTo>
                  <a:pt x="1163" y="2305"/>
                  <a:pt x="1165" y="2305"/>
                  <a:pt x="1166" y="2304"/>
                </a:cubicBezTo>
                <a:cubicBezTo>
                  <a:pt x="1168" y="2304"/>
                  <a:pt x="1170" y="2303"/>
                  <a:pt x="1172" y="2303"/>
                </a:cubicBezTo>
                <a:cubicBezTo>
                  <a:pt x="1175" y="2302"/>
                  <a:pt x="1177" y="2301"/>
                  <a:pt x="1180" y="2300"/>
                </a:cubicBezTo>
                <a:cubicBezTo>
                  <a:pt x="1182" y="2300"/>
                  <a:pt x="1183" y="2299"/>
                  <a:pt x="1185" y="2299"/>
                </a:cubicBezTo>
                <a:cubicBezTo>
                  <a:pt x="1186" y="2298"/>
                  <a:pt x="1187" y="2298"/>
                  <a:pt x="1188" y="2298"/>
                </a:cubicBezTo>
                <a:cubicBezTo>
                  <a:pt x="1193" y="2296"/>
                  <a:pt x="1193" y="2296"/>
                  <a:pt x="1193" y="2296"/>
                </a:cubicBezTo>
                <a:cubicBezTo>
                  <a:pt x="1194" y="2295"/>
                  <a:pt x="1196" y="2294"/>
                  <a:pt x="1197" y="2294"/>
                </a:cubicBezTo>
                <a:cubicBezTo>
                  <a:pt x="1199" y="2293"/>
                  <a:pt x="1200" y="2293"/>
                  <a:pt x="1201" y="2292"/>
                </a:cubicBezTo>
                <a:cubicBezTo>
                  <a:pt x="1202" y="2292"/>
                  <a:pt x="1203" y="2291"/>
                  <a:pt x="1204" y="2291"/>
                </a:cubicBezTo>
                <a:cubicBezTo>
                  <a:pt x="1206" y="2290"/>
                  <a:pt x="1208" y="2288"/>
                  <a:pt x="1210" y="2288"/>
                </a:cubicBezTo>
                <a:cubicBezTo>
                  <a:pt x="1212" y="2286"/>
                  <a:pt x="1214" y="2285"/>
                  <a:pt x="1216" y="2284"/>
                </a:cubicBezTo>
                <a:cubicBezTo>
                  <a:pt x="1218" y="2283"/>
                  <a:pt x="1220" y="2282"/>
                  <a:pt x="1222" y="2281"/>
                </a:cubicBezTo>
                <a:cubicBezTo>
                  <a:pt x="1222" y="2280"/>
                  <a:pt x="1223" y="2280"/>
                  <a:pt x="1223" y="2280"/>
                </a:cubicBezTo>
                <a:cubicBezTo>
                  <a:pt x="1224" y="2279"/>
                  <a:pt x="1224" y="2279"/>
                  <a:pt x="1224" y="2279"/>
                </a:cubicBezTo>
                <a:cubicBezTo>
                  <a:pt x="1226" y="2278"/>
                  <a:pt x="1228" y="2276"/>
                  <a:pt x="1231" y="2275"/>
                </a:cubicBezTo>
                <a:cubicBezTo>
                  <a:pt x="1233" y="2273"/>
                  <a:pt x="1235" y="2271"/>
                  <a:pt x="1238" y="2269"/>
                </a:cubicBezTo>
                <a:cubicBezTo>
                  <a:pt x="1240" y="2267"/>
                  <a:pt x="1243" y="2265"/>
                  <a:pt x="1245" y="2263"/>
                </a:cubicBezTo>
                <a:cubicBezTo>
                  <a:pt x="1246" y="2262"/>
                  <a:pt x="1246" y="2262"/>
                  <a:pt x="1246" y="2262"/>
                </a:cubicBezTo>
                <a:cubicBezTo>
                  <a:pt x="1248" y="2260"/>
                  <a:pt x="1250" y="2259"/>
                  <a:pt x="1251" y="2257"/>
                </a:cubicBezTo>
                <a:cubicBezTo>
                  <a:pt x="1253" y="2255"/>
                  <a:pt x="1255" y="2254"/>
                  <a:pt x="1256" y="2252"/>
                </a:cubicBezTo>
                <a:cubicBezTo>
                  <a:pt x="1258" y="2250"/>
                  <a:pt x="1258" y="2250"/>
                  <a:pt x="1258" y="2250"/>
                </a:cubicBezTo>
                <a:cubicBezTo>
                  <a:pt x="1288" y="2217"/>
                  <a:pt x="1304" y="2175"/>
                  <a:pt x="1304" y="2130"/>
                </a:cubicBezTo>
                <a:cubicBezTo>
                  <a:pt x="1304" y="1905"/>
                  <a:pt x="1304" y="1905"/>
                  <a:pt x="1304" y="1905"/>
                </a:cubicBezTo>
                <a:cubicBezTo>
                  <a:pt x="1530" y="1905"/>
                  <a:pt x="1530" y="1905"/>
                  <a:pt x="1530" y="1905"/>
                </a:cubicBezTo>
                <a:cubicBezTo>
                  <a:pt x="1534" y="1905"/>
                  <a:pt x="1538" y="1904"/>
                  <a:pt x="1543" y="1904"/>
                </a:cubicBezTo>
                <a:cubicBezTo>
                  <a:pt x="1545" y="1904"/>
                  <a:pt x="1547" y="1904"/>
                  <a:pt x="1549" y="1903"/>
                </a:cubicBezTo>
                <a:cubicBezTo>
                  <a:pt x="1552" y="1903"/>
                  <a:pt x="1555" y="1903"/>
                  <a:pt x="1558" y="1902"/>
                </a:cubicBezTo>
                <a:cubicBezTo>
                  <a:pt x="1560" y="1902"/>
                  <a:pt x="1563" y="1901"/>
                  <a:pt x="1566" y="1901"/>
                </a:cubicBezTo>
                <a:cubicBezTo>
                  <a:pt x="1567" y="1901"/>
                  <a:pt x="1569" y="1900"/>
                  <a:pt x="1571" y="1900"/>
                </a:cubicBezTo>
                <a:cubicBezTo>
                  <a:pt x="1573" y="1899"/>
                  <a:pt x="1575" y="1899"/>
                  <a:pt x="1576" y="1898"/>
                </a:cubicBezTo>
                <a:cubicBezTo>
                  <a:pt x="1579" y="1898"/>
                  <a:pt x="1582" y="1897"/>
                  <a:pt x="1584" y="1896"/>
                </a:cubicBezTo>
                <a:cubicBezTo>
                  <a:pt x="1586" y="1895"/>
                  <a:pt x="1588" y="1895"/>
                  <a:pt x="1589" y="1894"/>
                </a:cubicBezTo>
                <a:cubicBezTo>
                  <a:pt x="1590" y="1894"/>
                  <a:pt x="1591" y="1894"/>
                  <a:pt x="1592" y="1893"/>
                </a:cubicBezTo>
                <a:cubicBezTo>
                  <a:pt x="1597" y="1891"/>
                  <a:pt x="1597" y="1891"/>
                  <a:pt x="1597" y="1891"/>
                </a:cubicBezTo>
                <a:cubicBezTo>
                  <a:pt x="1599" y="1891"/>
                  <a:pt x="1600" y="1890"/>
                  <a:pt x="1601" y="1889"/>
                </a:cubicBezTo>
                <a:cubicBezTo>
                  <a:pt x="1603" y="1889"/>
                  <a:pt x="1604" y="1888"/>
                  <a:pt x="1606" y="1888"/>
                </a:cubicBezTo>
                <a:cubicBezTo>
                  <a:pt x="1607" y="1887"/>
                  <a:pt x="1608" y="1887"/>
                  <a:pt x="1608" y="1886"/>
                </a:cubicBezTo>
                <a:cubicBezTo>
                  <a:pt x="1611" y="1885"/>
                  <a:pt x="1613" y="1884"/>
                  <a:pt x="1614" y="1883"/>
                </a:cubicBezTo>
                <a:cubicBezTo>
                  <a:pt x="1617" y="1882"/>
                  <a:pt x="1619" y="1881"/>
                  <a:pt x="1620" y="1880"/>
                </a:cubicBezTo>
                <a:cubicBezTo>
                  <a:pt x="1622" y="1879"/>
                  <a:pt x="1624" y="1878"/>
                  <a:pt x="1626" y="1876"/>
                </a:cubicBezTo>
                <a:cubicBezTo>
                  <a:pt x="1627" y="1876"/>
                  <a:pt x="1627" y="1876"/>
                  <a:pt x="1628" y="1875"/>
                </a:cubicBezTo>
                <a:cubicBezTo>
                  <a:pt x="1628" y="1875"/>
                  <a:pt x="1628" y="1875"/>
                  <a:pt x="1628" y="1875"/>
                </a:cubicBezTo>
                <a:cubicBezTo>
                  <a:pt x="1630" y="1874"/>
                  <a:pt x="1633" y="1872"/>
                  <a:pt x="1635" y="1870"/>
                </a:cubicBezTo>
                <a:cubicBezTo>
                  <a:pt x="1637" y="1868"/>
                  <a:pt x="1640" y="1867"/>
                  <a:pt x="1642" y="1865"/>
                </a:cubicBezTo>
                <a:cubicBezTo>
                  <a:pt x="1645" y="1863"/>
                  <a:pt x="1647" y="1861"/>
                  <a:pt x="1649" y="1859"/>
                </a:cubicBezTo>
                <a:cubicBezTo>
                  <a:pt x="1651" y="1857"/>
                  <a:pt x="1651" y="1857"/>
                  <a:pt x="1651" y="1857"/>
                </a:cubicBezTo>
                <a:cubicBezTo>
                  <a:pt x="1652" y="1856"/>
                  <a:pt x="1654" y="1854"/>
                  <a:pt x="1656" y="1853"/>
                </a:cubicBezTo>
                <a:cubicBezTo>
                  <a:pt x="1657" y="1851"/>
                  <a:pt x="1659" y="1849"/>
                  <a:pt x="1660" y="1848"/>
                </a:cubicBezTo>
                <a:cubicBezTo>
                  <a:pt x="1662" y="1846"/>
                  <a:pt x="1662" y="1846"/>
                  <a:pt x="1662" y="1846"/>
                </a:cubicBezTo>
                <a:cubicBezTo>
                  <a:pt x="1692" y="1813"/>
                  <a:pt x="1709" y="1770"/>
                  <a:pt x="1709" y="1726"/>
                </a:cubicBezTo>
                <a:cubicBezTo>
                  <a:pt x="1709" y="179"/>
                  <a:pt x="1709" y="179"/>
                  <a:pt x="1709" y="179"/>
                </a:cubicBezTo>
                <a:cubicBezTo>
                  <a:pt x="1709" y="134"/>
                  <a:pt x="1692" y="91"/>
                  <a:pt x="1662" y="58"/>
                </a:cubicBezTo>
                <a:close/>
                <a:moveTo>
                  <a:pt x="1229" y="1905"/>
                </a:moveTo>
                <a:cubicBezTo>
                  <a:pt x="1229" y="2130"/>
                  <a:pt x="1229" y="2130"/>
                  <a:pt x="1229" y="2130"/>
                </a:cubicBezTo>
                <a:cubicBezTo>
                  <a:pt x="1229" y="2163"/>
                  <a:pt x="1214" y="2194"/>
                  <a:pt x="1188" y="2214"/>
                </a:cubicBezTo>
                <a:cubicBezTo>
                  <a:pt x="1185" y="2216"/>
                  <a:pt x="1182" y="2218"/>
                  <a:pt x="1179" y="2219"/>
                </a:cubicBezTo>
                <a:cubicBezTo>
                  <a:pt x="1178" y="2220"/>
                  <a:pt x="1176" y="2221"/>
                  <a:pt x="1175" y="2222"/>
                </a:cubicBezTo>
                <a:cubicBezTo>
                  <a:pt x="1160" y="2230"/>
                  <a:pt x="1143" y="2234"/>
                  <a:pt x="1125" y="2234"/>
                </a:cubicBezTo>
                <a:cubicBezTo>
                  <a:pt x="1059" y="2234"/>
                  <a:pt x="1059" y="2234"/>
                  <a:pt x="1059" y="2234"/>
                </a:cubicBezTo>
                <a:cubicBezTo>
                  <a:pt x="1059" y="1905"/>
                  <a:pt x="1059" y="1905"/>
                  <a:pt x="1059" y="1905"/>
                </a:cubicBezTo>
                <a:lnTo>
                  <a:pt x="1229" y="1905"/>
                </a:lnTo>
                <a:close/>
                <a:moveTo>
                  <a:pt x="984" y="1905"/>
                </a:moveTo>
                <a:cubicBezTo>
                  <a:pt x="984" y="2234"/>
                  <a:pt x="984" y="2234"/>
                  <a:pt x="984" y="2234"/>
                </a:cubicBezTo>
                <a:cubicBezTo>
                  <a:pt x="792" y="2234"/>
                  <a:pt x="792" y="2234"/>
                  <a:pt x="792" y="2234"/>
                </a:cubicBezTo>
                <a:cubicBezTo>
                  <a:pt x="792" y="1905"/>
                  <a:pt x="792" y="1905"/>
                  <a:pt x="792" y="1905"/>
                </a:cubicBezTo>
                <a:lnTo>
                  <a:pt x="984" y="1905"/>
                </a:lnTo>
                <a:close/>
                <a:moveTo>
                  <a:pt x="451" y="1846"/>
                </a:moveTo>
                <a:cubicBezTo>
                  <a:pt x="452" y="1848"/>
                  <a:pt x="452" y="1848"/>
                  <a:pt x="452" y="1848"/>
                </a:cubicBezTo>
                <a:cubicBezTo>
                  <a:pt x="454" y="1849"/>
                  <a:pt x="456" y="1851"/>
                  <a:pt x="457" y="1853"/>
                </a:cubicBezTo>
                <a:cubicBezTo>
                  <a:pt x="459" y="1854"/>
                  <a:pt x="461" y="1856"/>
                  <a:pt x="462" y="1857"/>
                </a:cubicBezTo>
                <a:cubicBezTo>
                  <a:pt x="464" y="1859"/>
                  <a:pt x="464" y="1859"/>
                  <a:pt x="464" y="1859"/>
                </a:cubicBezTo>
                <a:cubicBezTo>
                  <a:pt x="466" y="1861"/>
                  <a:pt x="468" y="1863"/>
                  <a:pt x="471" y="1865"/>
                </a:cubicBezTo>
                <a:cubicBezTo>
                  <a:pt x="473" y="1867"/>
                  <a:pt x="476" y="1868"/>
                  <a:pt x="478" y="1870"/>
                </a:cubicBezTo>
                <a:cubicBezTo>
                  <a:pt x="480" y="1872"/>
                  <a:pt x="483" y="1874"/>
                  <a:pt x="485" y="1875"/>
                </a:cubicBezTo>
                <a:cubicBezTo>
                  <a:pt x="485" y="1875"/>
                  <a:pt x="485" y="1875"/>
                  <a:pt x="485" y="1875"/>
                </a:cubicBezTo>
                <a:cubicBezTo>
                  <a:pt x="486" y="1876"/>
                  <a:pt x="486" y="1876"/>
                  <a:pt x="487" y="1876"/>
                </a:cubicBezTo>
                <a:cubicBezTo>
                  <a:pt x="489" y="1877"/>
                  <a:pt x="491" y="1879"/>
                  <a:pt x="492" y="1880"/>
                </a:cubicBezTo>
                <a:cubicBezTo>
                  <a:pt x="494" y="1881"/>
                  <a:pt x="496" y="1882"/>
                  <a:pt x="499" y="1883"/>
                </a:cubicBezTo>
                <a:cubicBezTo>
                  <a:pt x="500" y="1884"/>
                  <a:pt x="502" y="1885"/>
                  <a:pt x="504" y="1886"/>
                </a:cubicBezTo>
                <a:cubicBezTo>
                  <a:pt x="505" y="1887"/>
                  <a:pt x="506" y="1887"/>
                  <a:pt x="507" y="1888"/>
                </a:cubicBezTo>
                <a:cubicBezTo>
                  <a:pt x="509" y="1888"/>
                  <a:pt x="510" y="1889"/>
                  <a:pt x="511" y="1889"/>
                </a:cubicBezTo>
                <a:cubicBezTo>
                  <a:pt x="513" y="1890"/>
                  <a:pt x="514" y="1891"/>
                  <a:pt x="516" y="1891"/>
                </a:cubicBezTo>
                <a:cubicBezTo>
                  <a:pt x="521" y="1893"/>
                  <a:pt x="521" y="1893"/>
                  <a:pt x="521" y="1893"/>
                </a:cubicBezTo>
                <a:cubicBezTo>
                  <a:pt x="522" y="1894"/>
                  <a:pt x="523" y="1894"/>
                  <a:pt x="523" y="1894"/>
                </a:cubicBezTo>
                <a:cubicBezTo>
                  <a:pt x="525" y="1895"/>
                  <a:pt x="527" y="1895"/>
                  <a:pt x="529" y="1896"/>
                </a:cubicBezTo>
                <a:cubicBezTo>
                  <a:pt x="531" y="1897"/>
                  <a:pt x="534" y="1898"/>
                  <a:pt x="536" y="1898"/>
                </a:cubicBezTo>
                <a:cubicBezTo>
                  <a:pt x="538" y="1899"/>
                  <a:pt x="540" y="1899"/>
                  <a:pt x="542" y="1900"/>
                </a:cubicBezTo>
                <a:cubicBezTo>
                  <a:pt x="544" y="1900"/>
                  <a:pt x="546" y="1901"/>
                  <a:pt x="547" y="1901"/>
                </a:cubicBezTo>
                <a:cubicBezTo>
                  <a:pt x="550" y="1901"/>
                  <a:pt x="553" y="1902"/>
                  <a:pt x="555" y="1902"/>
                </a:cubicBezTo>
                <a:cubicBezTo>
                  <a:pt x="558" y="1903"/>
                  <a:pt x="561" y="1903"/>
                  <a:pt x="564" y="1903"/>
                </a:cubicBezTo>
                <a:cubicBezTo>
                  <a:pt x="566" y="1904"/>
                  <a:pt x="568" y="1904"/>
                  <a:pt x="570" y="1904"/>
                </a:cubicBezTo>
                <a:cubicBezTo>
                  <a:pt x="575" y="1904"/>
                  <a:pt x="579" y="1905"/>
                  <a:pt x="583" y="1905"/>
                </a:cubicBezTo>
                <a:cubicBezTo>
                  <a:pt x="717" y="1905"/>
                  <a:pt x="717" y="1905"/>
                  <a:pt x="717" y="1905"/>
                </a:cubicBezTo>
                <a:cubicBezTo>
                  <a:pt x="717" y="2234"/>
                  <a:pt x="717" y="2234"/>
                  <a:pt x="717" y="2234"/>
                </a:cubicBezTo>
                <a:cubicBezTo>
                  <a:pt x="179" y="2234"/>
                  <a:pt x="179" y="2234"/>
                  <a:pt x="179" y="2234"/>
                </a:cubicBezTo>
                <a:cubicBezTo>
                  <a:pt x="161" y="2234"/>
                  <a:pt x="145" y="2230"/>
                  <a:pt x="129" y="2222"/>
                </a:cubicBezTo>
                <a:cubicBezTo>
                  <a:pt x="128" y="2221"/>
                  <a:pt x="126" y="2220"/>
                  <a:pt x="125" y="2219"/>
                </a:cubicBezTo>
                <a:cubicBezTo>
                  <a:pt x="122" y="2218"/>
                  <a:pt x="119" y="2216"/>
                  <a:pt x="117" y="2214"/>
                </a:cubicBezTo>
                <a:cubicBezTo>
                  <a:pt x="91" y="2194"/>
                  <a:pt x="75" y="2163"/>
                  <a:pt x="75" y="2130"/>
                </a:cubicBezTo>
                <a:cubicBezTo>
                  <a:pt x="75" y="583"/>
                  <a:pt x="75" y="583"/>
                  <a:pt x="75" y="583"/>
                </a:cubicBezTo>
                <a:cubicBezTo>
                  <a:pt x="75" y="559"/>
                  <a:pt x="84" y="535"/>
                  <a:pt x="99" y="517"/>
                </a:cubicBezTo>
                <a:cubicBezTo>
                  <a:pt x="119" y="493"/>
                  <a:pt x="148" y="479"/>
                  <a:pt x="179" y="479"/>
                </a:cubicBezTo>
                <a:cubicBezTo>
                  <a:pt x="404" y="479"/>
                  <a:pt x="404" y="479"/>
                  <a:pt x="404" y="479"/>
                </a:cubicBezTo>
                <a:cubicBezTo>
                  <a:pt x="404" y="1726"/>
                  <a:pt x="404" y="1726"/>
                  <a:pt x="404" y="1726"/>
                </a:cubicBezTo>
                <a:cubicBezTo>
                  <a:pt x="404" y="1770"/>
                  <a:pt x="421" y="1813"/>
                  <a:pt x="451" y="1846"/>
                </a:cubicBezTo>
                <a:close/>
                <a:moveTo>
                  <a:pt x="529" y="1815"/>
                </a:moveTo>
                <a:cubicBezTo>
                  <a:pt x="526" y="1813"/>
                  <a:pt x="524" y="1811"/>
                  <a:pt x="521" y="1809"/>
                </a:cubicBezTo>
                <a:cubicBezTo>
                  <a:pt x="495" y="1789"/>
                  <a:pt x="480" y="1759"/>
                  <a:pt x="480" y="1726"/>
                </a:cubicBezTo>
                <a:cubicBezTo>
                  <a:pt x="480" y="179"/>
                  <a:pt x="480" y="179"/>
                  <a:pt x="480" y="179"/>
                </a:cubicBezTo>
                <a:cubicBezTo>
                  <a:pt x="480" y="155"/>
                  <a:pt x="488" y="131"/>
                  <a:pt x="503" y="112"/>
                </a:cubicBezTo>
                <a:cubicBezTo>
                  <a:pt x="523" y="88"/>
                  <a:pt x="552" y="75"/>
                  <a:pt x="583" y="75"/>
                </a:cubicBezTo>
                <a:cubicBezTo>
                  <a:pt x="1530" y="75"/>
                  <a:pt x="1530" y="75"/>
                  <a:pt x="1530" y="75"/>
                </a:cubicBezTo>
                <a:cubicBezTo>
                  <a:pt x="1561" y="75"/>
                  <a:pt x="1590" y="88"/>
                  <a:pt x="1610" y="112"/>
                </a:cubicBezTo>
                <a:cubicBezTo>
                  <a:pt x="1625" y="131"/>
                  <a:pt x="1633" y="155"/>
                  <a:pt x="1633" y="179"/>
                </a:cubicBezTo>
                <a:cubicBezTo>
                  <a:pt x="1633" y="1726"/>
                  <a:pt x="1633" y="1726"/>
                  <a:pt x="1633" y="1726"/>
                </a:cubicBezTo>
                <a:cubicBezTo>
                  <a:pt x="1633" y="1759"/>
                  <a:pt x="1618" y="1789"/>
                  <a:pt x="1592" y="1809"/>
                </a:cubicBezTo>
                <a:cubicBezTo>
                  <a:pt x="1589" y="1811"/>
                  <a:pt x="1586" y="1813"/>
                  <a:pt x="1584" y="1815"/>
                </a:cubicBezTo>
                <a:cubicBezTo>
                  <a:pt x="1582" y="1816"/>
                  <a:pt x="1581" y="1817"/>
                  <a:pt x="1579" y="1817"/>
                </a:cubicBezTo>
                <a:cubicBezTo>
                  <a:pt x="1564" y="1826"/>
                  <a:pt x="1547" y="1830"/>
                  <a:pt x="1530" y="1830"/>
                </a:cubicBezTo>
                <a:cubicBezTo>
                  <a:pt x="583" y="1830"/>
                  <a:pt x="583" y="1830"/>
                  <a:pt x="583" y="1830"/>
                </a:cubicBezTo>
                <a:cubicBezTo>
                  <a:pt x="566" y="1830"/>
                  <a:pt x="549" y="1826"/>
                  <a:pt x="534" y="1817"/>
                </a:cubicBezTo>
                <a:cubicBezTo>
                  <a:pt x="532" y="1817"/>
                  <a:pt x="531" y="1816"/>
                  <a:pt x="529" y="1815"/>
                </a:cubicBezTo>
                <a:close/>
                <a:moveTo>
                  <a:pt x="841" y="424"/>
                </a:moveTo>
                <a:cubicBezTo>
                  <a:pt x="841" y="230"/>
                  <a:pt x="841" y="230"/>
                  <a:pt x="841" y="230"/>
                </a:cubicBezTo>
                <a:cubicBezTo>
                  <a:pt x="841" y="209"/>
                  <a:pt x="858" y="193"/>
                  <a:pt x="879" y="193"/>
                </a:cubicBezTo>
                <a:cubicBezTo>
                  <a:pt x="899" y="193"/>
                  <a:pt x="916" y="209"/>
                  <a:pt x="916" y="230"/>
                </a:cubicBezTo>
                <a:cubicBezTo>
                  <a:pt x="916" y="424"/>
                  <a:pt x="916" y="424"/>
                  <a:pt x="916" y="424"/>
                </a:cubicBezTo>
                <a:cubicBezTo>
                  <a:pt x="916" y="433"/>
                  <a:pt x="912" y="442"/>
                  <a:pt x="905" y="449"/>
                </a:cubicBezTo>
                <a:cubicBezTo>
                  <a:pt x="898" y="457"/>
                  <a:pt x="889" y="461"/>
                  <a:pt x="879" y="461"/>
                </a:cubicBezTo>
                <a:cubicBezTo>
                  <a:pt x="858" y="461"/>
                  <a:pt x="841" y="444"/>
                  <a:pt x="841" y="424"/>
                </a:cubicBezTo>
                <a:close/>
                <a:moveTo>
                  <a:pt x="1332" y="1731"/>
                </a:moveTo>
                <a:cubicBezTo>
                  <a:pt x="1410" y="1731"/>
                  <a:pt x="1474" y="1667"/>
                  <a:pt x="1474" y="1589"/>
                </a:cubicBezTo>
                <a:cubicBezTo>
                  <a:pt x="1474" y="1556"/>
                  <a:pt x="1463" y="1526"/>
                  <a:pt x="1443" y="1501"/>
                </a:cubicBezTo>
                <a:cubicBezTo>
                  <a:pt x="1463" y="1476"/>
                  <a:pt x="1474" y="1446"/>
                  <a:pt x="1474" y="1414"/>
                </a:cubicBezTo>
                <a:cubicBezTo>
                  <a:pt x="1474" y="1335"/>
                  <a:pt x="1410" y="1271"/>
                  <a:pt x="1332" y="1271"/>
                </a:cubicBezTo>
                <a:cubicBezTo>
                  <a:pt x="1254" y="1271"/>
                  <a:pt x="1190" y="1335"/>
                  <a:pt x="1190" y="1414"/>
                </a:cubicBezTo>
                <a:cubicBezTo>
                  <a:pt x="1190" y="1445"/>
                  <a:pt x="1200" y="1475"/>
                  <a:pt x="1220" y="1501"/>
                </a:cubicBezTo>
                <a:cubicBezTo>
                  <a:pt x="1200" y="1527"/>
                  <a:pt x="1190" y="1557"/>
                  <a:pt x="1190" y="1589"/>
                </a:cubicBezTo>
                <a:cubicBezTo>
                  <a:pt x="1190" y="1667"/>
                  <a:pt x="1254" y="1731"/>
                  <a:pt x="1332" y="1731"/>
                </a:cubicBezTo>
                <a:close/>
                <a:moveTo>
                  <a:pt x="1332" y="1481"/>
                </a:moveTo>
                <a:cubicBezTo>
                  <a:pt x="1295" y="1481"/>
                  <a:pt x="1265" y="1451"/>
                  <a:pt x="1265" y="1414"/>
                </a:cubicBezTo>
                <a:cubicBezTo>
                  <a:pt x="1265" y="1377"/>
                  <a:pt x="1295" y="1346"/>
                  <a:pt x="1332" y="1346"/>
                </a:cubicBezTo>
                <a:cubicBezTo>
                  <a:pt x="1369" y="1346"/>
                  <a:pt x="1400" y="1377"/>
                  <a:pt x="1400" y="1414"/>
                </a:cubicBezTo>
                <a:cubicBezTo>
                  <a:pt x="1400" y="1451"/>
                  <a:pt x="1369" y="1481"/>
                  <a:pt x="1332" y="1481"/>
                </a:cubicBezTo>
                <a:close/>
                <a:moveTo>
                  <a:pt x="1280" y="1546"/>
                </a:moveTo>
                <a:cubicBezTo>
                  <a:pt x="1297" y="1553"/>
                  <a:pt x="1314" y="1556"/>
                  <a:pt x="1332" y="1556"/>
                </a:cubicBezTo>
                <a:cubicBezTo>
                  <a:pt x="1350" y="1556"/>
                  <a:pt x="1368" y="1553"/>
                  <a:pt x="1385" y="1546"/>
                </a:cubicBezTo>
                <a:cubicBezTo>
                  <a:pt x="1394" y="1558"/>
                  <a:pt x="1400" y="1573"/>
                  <a:pt x="1400" y="1589"/>
                </a:cubicBezTo>
                <a:cubicBezTo>
                  <a:pt x="1400" y="1626"/>
                  <a:pt x="1369" y="1656"/>
                  <a:pt x="1332" y="1656"/>
                </a:cubicBezTo>
                <a:cubicBezTo>
                  <a:pt x="1295" y="1656"/>
                  <a:pt x="1265" y="1626"/>
                  <a:pt x="1265" y="1589"/>
                </a:cubicBezTo>
                <a:cubicBezTo>
                  <a:pt x="1265" y="1572"/>
                  <a:pt x="1270" y="1557"/>
                  <a:pt x="1280" y="1546"/>
                </a:cubicBezTo>
                <a:close/>
                <a:moveTo>
                  <a:pt x="841" y="1135"/>
                </a:moveTo>
                <a:cubicBezTo>
                  <a:pt x="841" y="941"/>
                  <a:pt x="841" y="941"/>
                  <a:pt x="841" y="941"/>
                </a:cubicBezTo>
                <a:cubicBezTo>
                  <a:pt x="841" y="920"/>
                  <a:pt x="858" y="904"/>
                  <a:pt x="879" y="904"/>
                </a:cubicBezTo>
                <a:cubicBezTo>
                  <a:pt x="880" y="904"/>
                  <a:pt x="880" y="904"/>
                  <a:pt x="880" y="904"/>
                </a:cubicBezTo>
                <a:cubicBezTo>
                  <a:pt x="899" y="904"/>
                  <a:pt x="916" y="921"/>
                  <a:pt x="916" y="941"/>
                </a:cubicBezTo>
                <a:cubicBezTo>
                  <a:pt x="916" y="1135"/>
                  <a:pt x="916" y="1135"/>
                  <a:pt x="916" y="1135"/>
                </a:cubicBezTo>
                <a:cubicBezTo>
                  <a:pt x="916" y="1155"/>
                  <a:pt x="899" y="1172"/>
                  <a:pt x="880" y="1172"/>
                </a:cubicBezTo>
                <a:cubicBezTo>
                  <a:pt x="879" y="1172"/>
                  <a:pt x="879" y="1172"/>
                  <a:pt x="879" y="1172"/>
                </a:cubicBezTo>
                <a:cubicBezTo>
                  <a:pt x="858" y="1172"/>
                  <a:pt x="841" y="1156"/>
                  <a:pt x="841" y="1135"/>
                </a:cubicBezTo>
                <a:close/>
                <a:moveTo>
                  <a:pt x="841" y="780"/>
                </a:moveTo>
                <a:cubicBezTo>
                  <a:pt x="841" y="585"/>
                  <a:pt x="841" y="585"/>
                  <a:pt x="841" y="585"/>
                </a:cubicBezTo>
                <a:cubicBezTo>
                  <a:pt x="841" y="565"/>
                  <a:pt x="857" y="548"/>
                  <a:pt x="878" y="548"/>
                </a:cubicBezTo>
                <a:cubicBezTo>
                  <a:pt x="879" y="548"/>
                  <a:pt x="879" y="548"/>
                  <a:pt x="879" y="548"/>
                </a:cubicBezTo>
                <a:cubicBezTo>
                  <a:pt x="899" y="548"/>
                  <a:pt x="916" y="565"/>
                  <a:pt x="916" y="585"/>
                </a:cubicBezTo>
                <a:cubicBezTo>
                  <a:pt x="916" y="780"/>
                  <a:pt x="916" y="780"/>
                  <a:pt x="916" y="780"/>
                </a:cubicBezTo>
                <a:cubicBezTo>
                  <a:pt x="916" y="800"/>
                  <a:pt x="899" y="816"/>
                  <a:pt x="880" y="817"/>
                </a:cubicBezTo>
                <a:cubicBezTo>
                  <a:pt x="879" y="817"/>
                  <a:pt x="879" y="817"/>
                  <a:pt x="879" y="817"/>
                </a:cubicBezTo>
                <a:cubicBezTo>
                  <a:pt x="858" y="817"/>
                  <a:pt x="841" y="800"/>
                  <a:pt x="841" y="78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6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ACB0C3CD-4DD7-8259-6F99-B07B01D6C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855750" y="2654818"/>
            <a:ext cx="534072" cy="531457"/>
          </a:xfrm>
          <a:custGeom>
            <a:avLst/>
            <a:gdLst>
              <a:gd name="T0" fmla="*/ 793 w 1152"/>
              <a:gd name="T1" fmla="*/ 261 h 1149"/>
              <a:gd name="T2" fmla="*/ 700 w 1152"/>
              <a:gd name="T3" fmla="*/ 0 h 1149"/>
              <a:gd name="T4" fmla="*/ 722 w 1152"/>
              <a:gd name="T5" fmla="*/ 127 h 1149"/>
              <a:gd name="T6" fmla="*/ 332 w 1152"/>
              <a:gd name="T7" fmla="*/ 127 h 1149"/>
              <a:gd name="T8" fmla="*/ 354 w 1152"/>
              <a:gd name="T9" fmla="*/ 0 h 1149"/>
              <a:gd name="T10" fmla="*/ 261 w 1152"/>
              <a:gd name="T11" fmla="*/ 261 h 1149"/>
              <a:gd name="T12" fmla="*/ 0 w 1152"/>
              <a:gd name="T13" fmla="*/ 365 h 1149"/>
              <a:gd name="T14" fmla="*/ 192 w 1152"/>
              <a:gd name="T15" fmla="*/ 1029 h 1149"/>
              <a:gd name="T16" fmla="*/ 797 w 1152"/>
              <a:gd name="T17" fmla="*/ 1029 h 1149"/>
              <a:gd name="T18" fmla="*/ 1152 w 1152"/>
              <a:gd name="T19" fmla="*/ 926 h 1149"/>
              <a:gd name="T20" fmla="*/ 670 w 1152"/>
              <a:gd name="T21" fmla="*/ 66 h 1149"/>
              <a:gd name="T22" fmla="*/ 700 w 1152"/>
              <a:gd name="T23" fmla="*/ 96 h 1149"/>
              <a:gd name="T24" fmla="*/ 384 w 1152"/>
              <a:gd name="T25" fmla="*/ 66 h 1149"/>
              <a:gd name="T26" fmla="*/ 354 w 1152"/>
              <a:gd name="T27" fmla="*/ 34 h 1149"/>
              <a:gd name="T28" fmla="*/ 501 w 1152"/>
              <a:gd name="T29" fmla="*/ 644 h 1149"/>
              <a:gd name="T30" fmla="*/ 423 w 1152"/>
              <a:gd name="T31" fmla="*/ 600 h 1149"/>
              <a:gd name="T32" fmla="*/ 631 w 1152"/>
              <a:gd name="T33" fmla="*/ 600 h 1149"/>
              <a:gd name="T34" fmla="*/ 553 w 1152"/>
              <a:gd name="T35" fmla="*/ 644 h 1149"/>
              <a:gd name="T36" fmla="*/ 637 w 1152"/>
              <a:gd name="T37" fmla="*/ 549 h 1149"/>
              <a:gd name="T38" fmla="*/ 416 w 1152"/>
              <a:gd name="T39" fmla="*/ 549 h 1149"/>
              <a:gd name="T40" fmla="*/ 637 w 1152"/>
              <a:gd name="T41" fmla="*/ 549 h 1149"/>
              <a:gd name="T42" fmla="*/ 104 w 1152"/>
              <a:gd name="T43" fmla="*/ 297 h 1149"/>
              <a:gd name="T44" fmla="*/ 104 w 1152"/>
              <a:gd name="T45" fmla="*/ 995 h 1149"/>
              <a:gd name="T46" fmla="*/ 260 w 1152"/>
              <a:gd name="T47" fmla="*/ 297 h 1149"/>
              <a:gd name="T48" fmla="*/ 449 w 1152"/>
              <a:gd name="T49" fmla="*/ 661 h 1149"/>
              <a:gd name="T50" fmla="*/ 509 w 1152"/>
              <a:gd name="T51" fmla="*/ 736 h 1149"/>
              <a:gd name="T52" fmla="*/ 210 w 1152"/>
              <a:gd name="T53" fmla="*/ 297 h 1149"/>
              <a:gd name="T54" fmla="*/ 761 w 1152"/>
              <a:gd name="T55" fmla="*/ 1029 h 1149"/>
              <a:gd name="T56" fmla="*/ 721 w 1152"/>
              <a:gd name="T57" fmla="*/ 840 h 1149"/>
              <a:gd name="T58" fmla="*/ 782 w 1152"/>
              <a:gd name="T59" fmla="*/ 901 h 1149"/>
              <a:gd name="T60" fmla="*/ 878 w 1152"/>
              <a:gd name="T61" fmla="*/ 840 h 1149"/>
              <a:gd name="T62" fmla="*/ 764 w 1152"/>
              <a:gd name="T63" fmla="*/ 934 h 1149"/>
              <a:gd name="T64" fmla="*/ 544 w 1152"/>
              <a:gd name="T65" fmla="*/ 736 h 1149"/>
              <a:gd name="T66" fmla="*/ 605 w 1152"/>
              <a:gd name="T67" fmla="*/ 661 h 1149"/>
              <a:gd name="T68" fmla="*/ 793 w 1152"/>
              <a:gd name="T69" fmla="*/ 297 h 1149"/>
              <a:gd name="T70" fmla="*/ 799 w 1152"/>
              <a:gd name="T71" fmla="*/ 995 h 1149"/>
              <a:gd name="T72" fmla="*/ 977 w 1152"/>
              <a:gd name="T73" fmla="*/ 995 h 1149"/>
              <a:gd name="T74" fmla="*/ 1117 w 1152"/>
              <a:gd name="T75" fmla="*/ 365 h 1149"/>
              <a:gd name="T76" fmla="*/ 1065 w 1152"/>
              <a:gd name="T77" fmla="*/ 733 h 1149"/>
              <a:gd name="T78" fmla="*/ 1030 w 1152"/>
              <a:gd name="T79" fmla="*/ 558 h 1149"/>
              <a:gd name="T80" fmla="*/ 122 w 1152"/>
              <a:gd name="T81" fmla="*/ 820 h 1149"/>
              <a:gd name="T82" fmla="*/ 105 w 1152"/>
              <a:gd name="T83" fmla="*/ 803 h 1149"/>
              <a:gd name="T84" fmla="*/ 105 w 1152"/>
              <a:gd name="T85" fmla="*/ 454 h 1149"/>
              <a:gd name="T86" fmla="*/ 87 w 1152"/>
              <a:gd name="T87" fmla="*/ 471 h 1149"/>
              <a:gd name="T88" fmla="*/ 87 w 1152"/>
              <a:gd name="T89" fmla="*/ 645 h 1149"/>
              <a:gd name="T90" fmla="*/ 1065 w 1152"/>
              <a:gd name="T91" fmla="*/ 810 h 1149"/>
              <a:gd name="T92" fmla="*/ 1047 w 1152"/>
              <a:gd name="T93" fmla="*/ 792 h 1149"/>
              <a:gd name="T94" fmla="*/ 782 w 1152"/>
              <a:gd name="T95" fmla="*/ 857 h 1149"/>
              <a:gd name="T96" fmla="*/ 799 w 1152"/>
              <a:gd name="T97" fmla="*/ 840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52" h="1149">
                <a:moveTo>
                  <a:pt x="1048" y="261"/>
                </a:moveTo>
                <a:cubicBezTo>
                  <a:pt x="960" y="261"/>
                  <a:pt x="960" y="261"/>
                  <a:pt x="960" y="261"/>
                </a:cubicBezTo>
                <a:cubicBezTo>
                  <a:pt x="793" y="261"/>
                  <a:pt x="793" y="261"/>
                  <a:pt x="793" y="261"/>
                </a:cubicBezTo>
                <a:cubicBezTo>
                  <a:pt x="789" y="206"/>
                  <a:pt x="775" y="153"/>
                  <a:pt x="750" y="106"/>
                </a:cubicBezTo>
                <a:cubicBezTo>
                  <a:pt x="760" y="95"/>
                  <a:pt x="765" y="81"/>
                  <a:pt x="765" y="66"/>
                </a:cubicBezTo>
                <a:cubicBezTo>
                  <a:pt x="765" y="29"/>
                  <a:pt x="736" y="0"/>
                  <a:pt x="700" y="0"/>
                </a:cubicBezTo>
                <a:cubicBezTo>
                  <a:pt x="664" y="0"/>
                  <a:pt x="635" y="29"/>
                  <a:pt x="635" y="66"/>
                </a:cubicBezTo>
                <a:cubicBezTo>
                  <a:pt x="635" y="101"/>
                  <a:pt x="664" y="131"/>
                  <a:pt x="700" y="131"/>
                </a:cubicBezTo>
                <a:cubicBezTo>
                  <a:pt x="708" y="131"/>
                  <a:pt x="715" y="129"/>
                  <a:pt x="722" y="127"/>
                </a:cubicBezTo>
                <a:cubicBezTo>
                  <a:pt x="742" y="167"/>
                  <a:pt x="755" y="213"/>
                  <a:pt x="758" y="261"/>
                </a:cubicBezTo>
                <a:cubicBezTo>
                  <a:pt x="296" y="261"/>
                  <a:pt x="296" y="261"/>
                  <a:pt x="296" y="261"/>
                </a:cubicBezTo>
                <a:cubicBezTo>
                  <a:pt x="299" y="213"/>
                  <a:pt x="312" y="167"/>
                  <a:pt x="332" y="127"/>
                </a:cubicBezTo>
                <a:cubicBezTo>
                  <a:pt x="339" y="129"/>
                  <a:pt x="346" y="131"/>
                  <a:pt x="354" y="131"/>
                </a:cubicBezTo>
                <a:cubicBezTo>
                  <a:pt x="390" y="131"/>
                  <a:pt x="419" y="101"/>
                  <a:pt x="419" y="66"/>
                </a:cubicBezTo>
                <a:cubicBezTo>
                  <a:pt x="419" y="29"/>
                  <a:pt x="390" y="0"/>
                  <a:pt x="354" y="0"/>
                </a:cubicBezTo>
                <a:cubicBezTo>
                  <a:pt x="318" y="0"/>
                  <a:pt x="288" y="29"/>
                  <a:pt x="288" y="66"/>
                </a:cubicBezTo>
                <a:cubicBezTo>
                  <a:pt x="288" y="81"/>
                  <a:pt x="294" y="95"/>
                  <a:pt x="303" y="106"/>
                </a:cubicBezTo>
                <a:cubicBezTo>
                  <a:pt x="279" y="153"/>
                  <a:pt x="264" y="206"/>
                  <a:pt x="261" y="261"/>
                </a:cubicBezTo>
                <a:cubicBezTo>
                  <a:pt x="192" y="261"/>
                  <a:pt x="192" y="261"/>
                  <a:pt x="192" y="261"/>
                </a:cubicBezTo>
                <a:cubicBezTo>
                  <a:pt x="104" y="261"/>
                  <a:pt x="104" y="261"/>
                  <a:pt x="104" y="261"/>
                </a:cubicBezTo>
                <a:cubicBezTo>
                  <a:pt x="46" y="261"/>
                  <a:pt x="0" y="308"/>
                  <a:pt x="0" y="365"/>
                </a:cubicBezTo>
                <a:cubicBezTo>
                  <a:pt x="0" y="926"/>
                  <a:pt x="0" y="926"/>
                  <a:pt x="0" y="926"/>
                </a:cubicBezTo>
                <a:cubicBezTo>
                  <a:pt x="0" y="983"/>
                  <a:pt x="46" y="1029"/>
                  <a:pt x="104" y="1029"/>
                </a:cubicBezTo>
                <a:cubicBezTo>
                  <a:pt x="192" y="1029"/>
                  <a:pt x="192" y="1029"/>
                  <a:pt x="192" y="1029"/>
                </a:cubicBezTo>
                <a:cubicBezTo>
                  <a:pt x="512" y="1029"/>
                  <a:pt x="512" y="1029"/>
                  <a:pt x="512" y="1029"/>
                </a:cubicBezTo>
                <a:cubicBezTo>
                  <a:pt x="524" y="1097"/>
                  <a:pt x="583" y="1149"/>
                  <a:pt x="654" y="1149"/>
                </a:cubicBezTo>
                <a:cubicBezTo>
                  <a:pt x="726" y="1149"/>
                  <a:pt x="785" y="1097"/>
                  <a:pt x="797" y="1029"/>
                </a:cubicBezTo>
                <a:cubicBezTo>
                  <a:pt x="960" y="1029"/>
                  <a:pt x="960" y="1029"/>
                  <a:pt x="960" y="1029"/>
                </a:cubicBezTo>
                <a:cubicBezTo>
                  <a:pt x="1048" y="1029"/>
                  <a:pt x="1048" y="1029"/>
                  <a:pt x="1048" y="1029"/>
                </a:cubicBezTo>
                <a:cubicBezTo>
                  <a:pt x="1106" y="1029"/>
                  <a:pt x="1152" y="983"/>
                  <a:pt x="1152" y="926"/>
                </a:cubicBezTo>
                <a:cubicBezTo>
                  <a:pt x="1152" y="365"/>
                  <a:pt x="1152" y="365"/>
                  <a:pt x="1152" y="365"/>
                </a:cubicBezTo>
                <a:cubicBezTo>
                  <a:pt x="1152" y="308"/>
                  <a:pt x="1106" y="261"/>
                  <a:pt x="1048" y="261"/>
                </a:cubicBezTo>
                <a:close/>
                <a:moveTo>
                  <a:pt x="670" y="66"/>
                </a:moveTo>
                <a:cubicBezTo>
                  <a:pt x="670" y="48"/>
                  <a:pt x="683" y="34"/>
                  <a:pt x="700" y="34"/>
                </a:cubicBezTo>
                <a:cubicBezTo>
                  <a:pt x="717" y="34"/>
                  <a:pt x="730" y="48"/>
                  <a:pt x="730" y="66"/>
                </a:cubicBezTo>
                <a:cubicBezTo>
                  <a:pt x="730" y="82"/>
                  <a:pt x="717" y="96"/>
                  <a:pt x="700" y="96"/>
                </a:cubicBezTo>
                <a:cubicBezTo>
                  <a:pt x="683" y="96"/>
                  <a:pt x="670" y="82"/>
                  <a:pt x="670" y="66"/>
                </a:cubicBezTo>
                <a:close/>
                <a:moveTo>
                  <a:pt x="354" y="34"/>
                </a:moveTo>
                <a:cubicBezTo>
                  <a:pt x="370" y="34"/>
                  <a:pt x="384" y="48"/>
                  <a:pt x="384" y="66"/>
                </a:cubicBezTo>
                <a:cubicBezTo>
                  <a:pt x="384" y="82"/>
                  <a:pt x="370" y="96"/>
                  <a:pt x="354" y="96"/>
                </a:cubicBezTo>
                <a:cubicBezTo>
                  <a:pt x="337" y="96"/>
                  <a:pt x="323" y="82"/>
                  <a:pt x="323" y="66"/>
                </a:cubicBezTo>
                <a:cubicBezTo>
                  <a:pt x="323" y="48"/>
                  <a:pt x="337" y="34"/>
                  <a:pt x="354" y="34"/>
                </a:cubicBezTo>
                <a:close/>
                <a:moveTo>
                  <a:pt x="527" y="704"/>
                </a:moveTo>
                <a:cubicBezTo>
                  <a:pt x="513" y="704"/>
                  <a:pt x="501" y="692"/>
                  <a:pt x="501" y="678"/>
                </a:cubicBezTo>
                <a:cubicBezTo>
                  <a:pt x="501" y="644"/>
                  <a:pt x="501" y="644"/>
                  <a:pt x="501" y="644"/>
                </a:cubicBezTo>
                <a:cubicBezTo>
                  <a:pt x="501" y="634"/>
                  <a:pt x="493" y="626"/>
                  <a:pt x="484" y="626"/>
                </a:cubicBezTo>
                <a:cubicBezTo>
                  <a:pt x="449" y="626"/>
                  <a:pt x="449" y="626"/>
                  <a:pt x="449" y="626"/>
                </a:cubicBezTo>
                <a:cubicBezTo>
                  <a:pt x="435" y="626"/>
                  <a:pt x="423" y="615"/>
                  <a:pt x="423" y="600"/>
                </a:cubicBezTo>
                <a:cubicBezTo>
                  <a:pt x="423" y="586"/>
                  <a:pt x="435" y="575"/>
                  <a:pt x="449" y="575"/>
                </a:cubicBezTo>
                <a:cubicBezTo>
                  <a:pt x="605" y="575"/>
                  <a:pt x="605" y="575"/>
                  <a:pt x="605" y="575"/>
                </a:cubicBezTo>
                <a:cubicBezTo>
                  <a:pt x="619" y="575"/>
                  <a:pt x="631" y="586"/>
                  <a:pt x="631" y="600"/>
                </a:cubicBezTo>
                <a:cubicBezTo>
                  <a:pt x="631" y="615"/>
                  <a:pt x="619" y="626"/>
                  <a:pt x="605" y="626"/>
                </a:cubicBezTo>
                <a:cubicBezTo>
                  <a:pt x="570" y="626"/>
                  <a:pt x="570" y="626"/>
                  <a:pt x="570" y="626"/>
                </a:cubicBezTo>
                <a:cubicBezTo>
                  <a:pt x="560" y="626"/>
                  <a:pt x="553" y="634"/>
                  <a:pt x="553" y="644"/>
                </a:cubicBezTo>
                <a:cubicBezTo>
                  <a:pt x="553" y="678"/>
                  <a:pt x="553" y="678"/>
                  <a:pt x="553" y="678"/>
                </a:cubicBezTo>
                <a:cubicBezTo>
                  <a:pt x="553" y="692"/>
                  <a:pt x="541" y="704"/>
                  <a:pt x="527" y="704"/>
                </a:cubicBezTo>
                <a:close/>
                <a:moveTo>
                  <a:pt x="637" y="549"/>
                </a:moveTo>
                <a:cubicBezTo>
                  <a:pt x="628" y="543"/>
                  <a:pt x="617" y="540"/>
                  <a:pt x="605" y="540"/>
                </a:cubicBezTo>
                <a:cubicBezTo>
                  <a:pt x="449" y="540"/>
                  <a:pt x="449" y="540"/>
                  <a:pt x="449" y="540"/>
                </a:cubicBezTo>
                <a:cubicBezTo>
                  <a:pt x="437" y="540"/>
                  <a:pt x="426" y="543"/>
                  <a:pt x="416" y="549"/>
                </a:cubicBezTo>
                <a:cubicBezTo>
                  <a:pt x="346" y="500"/>
                  <a:pt x="298" y="406"/>
                  <a:pt x="295" y="297"/>
                </a:cubicBezTo>
                <a:cubicBezTo>
                  <a:pt x="759" y="297"/>
                  <a:pt x="759" y="297"/>
                  <a:pt x="759" y="297"/>
                </a:cubicBezTo>
                <a:cubicBezTo>
                  <a:pt x="756" y="406"/>
                  <a:pt x="708" y="500"/>
                  <a:pt x="637" y="549"/>
                </a:cubicBezTo>
                <a:close/>
                <a:moveTo>
                  <a:pt x="35" y="926"/>
                </a:moveTo>
                <a:cubicBezTo>
                  <a:pt x="35" y="365"/>
                  <a:pt x="35" y="365"/>
                  <a:pt x="35" y="365"/>
                </a:cubicBezTo>
                <a:cubicBezTo>
                  <a:pt x="35" y="327"/>
                  <a:pt x="65" y="297"/>
                  <a:pt x="104" y="297"/>
                </a:cubicBezTo>
                <a:cubicBezTo>
                  <a:pt x="175" y="297"/>
                  <a:pt x="175" y="297"/>
                  <a:pt x="175" y="297"/>
                </a:cubicBezTo>
                <a:cubicBezTo>
                  <a:pt x="175" y="995"/>
                  <a:pt x="175" y="995"/>
                  <a:pt x="175" y="995"/>
                </a:cubicBezTo>
                <a:cubicBezTo>
                  <a:pt x="104" y="995"/>
                  <a:pt x="104" y="995"/>
                  <a:pt x="104" y="995"/>
                </a:cubicBezTo>
                <a:cubicBezTo>
                  <a:pt x="65" y="995"/>
                  <a:pt x="35" y="964"/>
                  <a:pt x="35" y="926"/>
                </a:cubicBezTo>
                <a:close/>
                <a:moveTo>
                  <a:pt x="210" y="297"/>
                </a:moveTo>
                <a:cubicBezTo>
                  <a:pt x="260" y="297"/>
                  <a:pt x="260" y="297"/>
                  <a:pt x="260" y="297"/>
                </a:cubicBezTo>
                <a:cubicBezTo>
                  <a:pt x="263" y="416"/>
                  <a:pt x="316" y="519"/>
                  <a:pt x="394" y="576"/>
                </a:cubicBezTo>
                <a:cubicBezTo>
                  <a:pt x="390" y="583"/>
                  <a:pt x="389" y="592"/>
                  <a:pt x="389" y="600"/>
                </a:cubicBezTo>
                <a:cubicBezTo>
                  <a:pt x="389" y="634"/>
                  <a:pt x="416" y="661"/>
                  <a:pt x="449" y="661"/>
                </a:cubicBezTo>
                <a:cubicBezTo>
                  <a:pt x="466" y="661"/>
                  <a:pt x="466" y="661"/>
                  <a:pt x="466" y="661"/>
                </a:cubicBezTo>
                <a:cubicBezTo>
                  <a:pt x="466" y="678"/>
                  <a:pt x="466" y="678"/>
                  <a:pt x="466" y="678"/>
                </a:cubicBezTo>
                <a:cubicBezTo>
                  <a:pt x="466" y="705"/>
                  <a:pt x="484" y="729"/>
                  <a:pt x="509" y="736"/>
                </a:cubicBezTo>
                <a:cubicBezTo>
                  <a:pt x="509" y="995"/>
                  <a:pt x="509" y="995"/>
                  <a:pt x="509" y="995"/>
                </a:cubicBezTo>
                <a:cubicBezTo>
                  <a:pt x="210" y="995"/>
                  <a:pt x="210" y="995"/>
                  <a:pt x="210" y="995"/>
                </a:cubicBezTo>
                <a:lnTo>
                  <a:pt x="210" y="297"/>
                </a:lnTo>
                <a:close/>
                <a:moveTo>
                  <a:pt x="654" y="1114"/>
                </a:moveTo>
                <a:cubicBezTo>
                  <a:pt x="602" y="1114"/>
                  <a:pt x="559" y="1078"/>
                  <a:pt x="547" y="1029"/>
                </a:cubicBezTo>
                <a:cubicBezTo>
                  <a:pt x="761" y="1029"/>
                  <a:pt x="761" y="1029"/>
                  <a:pt x="761" y="1029"/>
                </a:cubicBezTo>
                <a:cubicBezTo>
                  <a:pt x="750" y="1078"/>
                  <a:pt x="706" y="1114"/>
                  <a:pt x="654" y="1114"/>
                </a:cubicBezTo>
                <a:close/>
                <a:moveTo>
                  <a:pt x="782" y="901"/>
                </a:moveTo>
                <a:cubicBezTo>
                  <a:pt x="748" y="901"/>
                  <a:pt x="721" y="873"/>
                  <a:pt x="721" y="840"/>
                </a:cubicBezTo>
                <a:cubicBezTo>
                  <a:pt x="721" y="805"/>
                  <a:pt x="748" y="778"/>
                  <a:pt x="782" y="778"/>
                </a:cubicBezTo>
                <a:cubicBezTo>
                  <a:pt x="815" y="778"/>
                  <a:pt x="843" y="805"/>
                  <a:pt x="843" y="840"/>
                </a:cubicBezTo>
                <a:cubicBezTo>
                  <a:pt x="843" y="873"/>
                  <a:pt x="815" y="901"/>
                  <a:pt x="782" y="901"/>
                </a:cubicBezTo>
                <a:close/>
                <a:moveTo>
                  <a:pt x="799" y="995"/>
                </a:moveTo>
                <a:cubicBezTo>
                  <a:pt x="799" y="934"/>
                  <a:pt x="799" y="934"/>
                  <a:pt x="799" y="934"/>
                </a:cubicBezTo>
                <a:cubicBezTo>
                  <a:pt x="844" y="926"/>
                  <a:pt x="878" y="886"/>
                  <a:pt x="878" y="840"/>
                </a:cubicBezTo>
                <a:cubicBezTo>
                  <a:pt x="878" y="786"/>
                  <a:pt x="835" y="743"/>
                  <a:pt x="782" y="743"/>
                </a:cubicBezTo>
                <a:cubicBezTo>
                  <a:pt x="729" y="743"/>
                  <a:pt x="686" y="786"/>
                  <a:pt x="686" y="840"/>
                </a:cubicBezTo>
                <a:cubicBezTo>
                  <a:pt x="686" y="886"/>
                  <a:pt x="720" y="926"/>
                  <a:pt x="764" y="934"/>
                </a:cubicBezTo>
                <a:cubicBezTo>
                  <a:pt x="764" y="995"/>
                  <a:pt x="764" y="995"/>
                  <a:pt x="764" y="995"/>
                </a:cubicBezTo>
                <a:cubicBezTo>
                  <a:pt x="544" y="995"/>
                  <a:pt x="544" y="995"/>
                  <a:pt x="544" y="995"/>
                </a:cubicBezTo>
                <a:cubicBezTo>
                  <a:pt x="544" y="736"/>
                  <a:pt x="544" y="736"/>
                  <a:pt x="544" y="736"/>
                </a:cubicBezTo>
                <a:cubicBezTo>
                  <a:pt x="569" y="729"/>
                  <a:pt x="587" y="705"/>
                  <a:pt x="587" y="678"/>
                </a:cubicBezTo>
                <a:cubicBezTo>
                  <a:pt x="587" y="661"/>
                  <a:pt x="587" y="661"/>
                  <a:pt x="587" y="661"/>
                </a:cubicBezTo>
                <a:cubicBezTo>
                  <a:pt x="605" y="661"/>
                  <a:pt x="605" y="661"/>
                  <a:pt x="605" y="661"/>
                </a:cubicBezTo>
                <a:cubicBezTo>
                  <a:pt x="638" y="661"/>
                  <a:pt x="665" y="634"/>
                  <a:pt x="665" y="600"/>
                </a:cubicBezTo>
                <a:cubicBezTo>
                  <a:pt x="665" y="592"/>
                  <a:pt x="663" y="584"/>
                  <a:pt x="660" y="576"/>
                </a:cubicBezTo>
                <a:cubicBezTo>
                  <a:pt x="738" y="520"/>
                  <a:pt x="791" y="416"/>
                  <a:pt x="793" y="297"/>
                </a:cubicBezTo>
                <a:cubicBezTo>
                  <a:pt x="943" y="297"/>
                  <a:pt x="943" y="297"/>
                  <a:pt x="943" y="297"/>
                </a:cubicBezTo>
                <a:cubicBezTo>
                  <a:pt x="943" y="995"/>
                  <a:pt x="943" y="995"/>
                  <a:pt x="943" y="995"/>
                </a:cubicBezTo>
                <a:lnTo>
                  <a:pt x="799" y="995"/>
                </a:lnTo>
                <a:close/>
                <a:moveTo>
                  <a:pt x="1117" y="926"/>
                </a:moveTo>
                <a:cubicBezTo>
                  <a:pt x="1117" y="964"/>
                  <a:pt x="1086" y="995"/>
                  <a:pt x="1048" y="995"/>
                </a:cubicBezTo>
                <a:cubicBezTo>
                  <a:pt x="977" y="995"/>
                  <a:pt x="977" y="995"/>
                  <a:pt x="977" y="995"/>
                </a:cubicBezTo>
                <a:cubicBezTo>
                  <a:pt x="977" y="297"/>
                  <a:pt x="977" y="297"/>
                  <a:pt x="977" y="297"/>
                </a:cubicBezTo>
                <a:cubicBezTo>
                  <a:pt x="1048" y="297"/>
                  <a:pt x="1048" y="297"/>
                  <a:pt x="1048" y="297"/>
                </a:cubicBezTo>
                <a:cubicBezTo>
                  <a:pt x="1086" y="297"/>
                  <a:pt x="1117" y="327"/>
                  <a:pt x="1117" y="365"/>
                </a:cubicBezTo>
                <a:lnTo>
                  <a:pt x="1117" y="926"/>
                </a:lnTo>
                <a:close/>
                <a:moveTo>
                  <a:pt x="1065" y="558"/>
                </a:moveTo>
                <a:cubicBezTo>
                  <a:pt x="1065" y="733"/>
                  <a:pt x="1065" y="733"/>
                  <a:pt x="1065" y="733"/>
                </a:cubicBezTo>
                <a:cubicBezTo>
                  <a:pt x="1065" y="742"/>
                  <a:pt x="1057" y="750"/>
                  <a:pt x="1047" y="750"/>
                </a:cubicBezTo>
                <a:cubicBezTo>
                  <a:pt x="1038" y="750"/>
                  <a:pt x="1030" y="742"/>
                  <a:pt x="1030" y="733"/>
                </a:cubicBezTo>
                <a:cubicBezTo>
                  <a:pt x="1030" y="558"/>
                  <a:pt x="1030" y="558"/>
                  <a:pt x="1030" y="558"/>
                </a:cubicBezTo>
                <a:cubicBezTo>
                  <a:pt x="1030" y="548"/>
                  <a:pt x="1038" y="541"/>
                  <a:pt x="1047" y="541"/>
                </a:cubicBezTo>
                <a:cubicBezTo>
                  <a:pt x="1057" y="541"/>
                  <a:pt x="1065" y="548"/>
                  <a:pt x="1065" y="558"/>
                </a:cubicBezTo>
                <a:close/>
                <a:moveTo>
                  <a:pt x="122" y="820"/>
                </a:moveTo>
                <a:cubicBezTo>
                  <a:pt x="122" y="830"/>
                  <a:pt x="114" y="838"/>
                  <a:pt x="105" y="838"/>
                </a:cubicBezTo>
                <a:cubicBezTo>
                  <a:pt x="95" y="838"/>
                  <a:pt x="87" y="830"/>
                  <a:pt x="87" y="820"/>
                </a:cubicBezTo>
                <a:cubicBezTo>
                  <a:pt x="87" y="811"/>
                  <a:pt x="95" y="803"/>
                  <a:pt x="105" y="803"/>
                </a:cubicBezTo>
                <a:cubicBezTo>
                  <a:pt x="114" y="803"/>
                  <a:pt x="122" y="811"/>
                  <a:pt x="122" y="820"/>
                </a:cubicBezTo>
                <a:close/>
                <a:moveTo>
                  <a:pt x="87" y="471"/>
                </a:moveTo>
                <a:cubicBezTo>
                  <a:pt x="87" y="461"/>
                  <a:pt x="95" y="454"/>
                  <a:pt x="105" y="454"/>
                </a:cubicBezTo>
                <a:cubicBezTo>
                  <a:pt x="114" y="454"/>
                  <a:pt x="122" y="461"/>
                  <a:pt x="122" y="471"/>
                </a:cubicBezTo>
                <a:cubicBezTo>
                  <a:pt x="122" y="481"/>
                  <a:pt x="114" y="488"/>
                  <a:pt x="105" y="488"/>
                </a:cubicBezTo>
                <a:cubicBezTo>
                  <a:pt x="95" y="488"/>
                  <a:pt x="87" y="481"/>
                  <a:pt x="87" y="471"/>
                </a:cubicBezTo>
                <a:close/>
                <a:moveTo>
                  <a:pt x="122" y="645"/>
                </a:moveTo>
                <a:cubicBezTo>
                  <a:pt x="122" y="655"/>
                  <a:pt x="114" y="663"/>
                  <a:pt x="105" y="663"/>
                </a:cubicBezTo>
                <a:cubicBezTo>
                  <a:pt x="95" y="663"/>
                  <a:pt x="87" y="655"/>
                  <a:pt x="87" y="645"/>
                </a:cubicBezTo>
                <a:cubicBezTo>
                  <a:pt x="87" y="636"/>
                  <a:pt x="95" y="628"/>
                  <a:pt x="105" y="628"/>
                </a:cubicBezTo>
                <a:cubicBezTo>
                  <a:pt x="114" y="628"/>
                  <a:pt x="122" y="636"/>
                  <a:pt x="122" y="645"/>
                </a:cubicBezTo>
                <a:close/>
                <a:moveTo>
                  <a:pt x="1065" y="810"/>
                </a:moveTo>
                <a:cubicBezTo>
                  <a:pt x="1065" y="819"/>
                  <a:pt x="1057" y="828"/>
                  <a:pt x="1047" y="828"/>
                </a:cubicBezTo>
                <a:cubicBezTo>
                  <a:pt x="1037" y="828"/>
                  <a:pt x="1030" y="819"/>
                  <a:pt x="1030" y="810"/>
                </a:cubicBezTo>
                <a:cubicBezTo>
                  <a:pt x="1030" y="800"/>
                  <a:pt x="1037" y="792"/>
                  <a:pt x="1047" y="792"/>
                </a:cubicBezTo>
                <a:cubicBezTo>
                  <a:pt x="1057" y="792"/>
                  <a:pt x="1065" y="800"/>
                  <a:pt x="1065" y="810"/>
                </a:cubicBezTo>
                <a:close/>
                <a:moveTo>
                  <a:pt x="799" y="840"/>
                </a:moveTo>
                <a:cubicBezTo>
                  <a:pt x="799" y="849"/>
                  <a:pt x="791" y="857"/>
                  <a:pt x="782" y="857"/>
                </a:cubicBezTo>
                <a:cubicBezTo>
                  <a:pt x="772" y="857"/>
                  <a:pt x="764" y="849"/>
                  <a:pt x="764" y="840"/>
                </a:cubicBezTo>
                <a:cubicBezTo>
                  <a:pt x="764" y="830"/>
                  <a:pt x="772" y="822"/>
                  <a:pt x="782" y="822"/>
                </a:cubicBezTo>
                <a:cubicBezTo>
                  <a:pt x="791" y="822"/>
                  <a:pt x="799" y="830"/>
                  <a:pt x="799" y="8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6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Freeform 644">
            <a:extLst>
              <a:ext uri="{FF2B5EF4-FFF2-40B4-BE49-F238E27FC236}">
                <a16:creationId xmlns:a16="http://schemas.microsoft.com/office/drawing/2014/main" id="{5E94ED6F-4AD5-C861-1256-874A37468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65584" y="4005511"/>
            <a:ext cx="529444" cy="529444"/>
          </a:xfrm>
          <a:custGeom>
            <a:avLst/>
            <a:gdLst>
              <a:gd name="T0" fmla="*/ 174 w 1154"/>
              <a:gd name="T1" fmla="*/ 662 h 1152"/>
              <a:gd name="T2" fmla="*/ 113 w 1154"/>
              <a:gd name="T3" fmla="*/ 737 h 1152"/>
              <a:gd name="T4" fmla="*/ 44 w 1154"/>
              <a:gd name="T5" fmla="*/ 805 h 1152"/>
              <a:gd name="T6" fmla="*/ 45 w 1154"/>
              <a:gd name="T7" fmla="*/ 971 h 1152"/>
              <a:gd name="T8" fmla="*/ 349 w 1154"/>
              <a:gd name="T9" fmla="*/ 1152 h 1152"/>
              <a:gd name="T10" fmla="*/ 393 w 1154"/>
              <a:gd name="T11" fmla="*/ 1067 h 1152"/>
              <a:gd name="T12" fmla="*/ 417 w 1154"/>
              <a:gd name="T13" fmla="*/ 1042 h 1152"/>
              <a:gd name="T14" fmla="*/ 498 w 1154"/>
              <a:gd name="T15" fmla="*/ 985 h 1152"/>
              <a:gd name="T16" fmla="*/ 1036 w 1154"/>
              <a:gd name="T17" fmla="*/ 489 h 1152"/>
              <a:gd name="T18" fmla="*/ 367 w 1154"/>
              <a:gd name="T19" fmla="*/ 854 h 1152"/>
              <a:gd name="T20" fmla="*/ 276 w 1154"/>
              <a:gd name="T21" fmla="*/ 1086 h 1152"/>
              <a:gd name="T22" fmla="*/ 313 w 1154"/>
              <a:gd name="T23" fmla="*/ 1074 h 1152"/>
              <a:gd name="T24" fmla="*/ 365 w 1154"/>
              <a:gd name="T25" fmla="*/ 1038 h 1152"/>
              <a:gd name="T26" fmla="*/ 433 w 1154"/>
              <a:gd name="T27" fmla="*/ 970 h 1152"/>
              <a:gd name="T28" fmla="*/ 468 w 1154"/>
              <a:gd name="T29" fmla="*/ 955 h 1152"/>
              <a:gd name="T30" fmla="*/ 376 w 1154"/>
              <a:gd name="T31" fmla="*/ 652 h 1152"/>
              <a:gd name="T32" fmla="*/ 203 w 1154"/>
              <a:gd name="T33" fmla="*/ 683 h 1152"/>
              <a:gd name="T34" fmla="*/ 900 w 1154"/>
              <a:gd name="T35" fmla="*/ 743 h 1152"/>
              <a:gd name="T36" fmla="*/ 314 w 1154"/>
              <a:gd name="T37" fmla="*/ 175 h 1152"/>
              <a:gd name="T38" fmla="*/ 501 w 1154"/>
              <a:gd name="T39" fmla="*/ 60 h 1152"/>
              <a:gd name="T40" fmla="*/ 600 w 1154"/>
              <a:gd name="T41" fmla="*/ 996 h 1152"/>
              <a:gd name="T42" fmla="*/ 174 w 1154"/>
              <a:gd name="T43" fmla="*/ 536 h 1152"/>
              <a:gd name="T44" fmla="*/ 183 w 1154"/>
              <a:gd name="T45" fmla="*/ 334 h 1152"/>
              <a:gd name="T46" fmla="*/ 183 w 1154"/>
              <a:gd name="T47" fmla="*/ 334 h 1152"/>
              <a:gd name="T48" fmla="*/ 1118 w 1154"/>
              <a:gd name="T49" fmla="*/ 640 h 1152"/>
              <a:gd name="T50" fmla="*/ 1050 w 1154"/>
              <a:gd name="T51" fmla="*/ 250 h 1152"/>
              <a:gd name="T52" fmla="*/ 1010 w 1154"/>
              <a:gd name="T53" fmla="*/ 852 h 1152"/>
              <a:gd name="T54" fmla="*/ 986 w 1154"/>
              <a:gd name="T55" fmla="*/ 827 h 1152"/>
              <a:gd name="T56" fmla="*/ 1136 w 1154"/>
              <a:gd name="T57" fmla="*/ 461 h 1152"/>
              <a:gd name="T58" fmla="*/ 711 w 1154"/>
              <a:gd name="T59" fmla="*/ 1 h 1152"/>
              <a:gd name="T60" fmla="*/ 897 w 1154"/>
              <a:gd name="T61" fmla="*/ 80 h 1152"/>
              <a:gd name="T62" fmla="*/ 897 w 1154"/>
              <a:gd name="T63" fmla="*/ 80 h 1152"/>
              <a:gd name="T64" fmla="*/ 799 w 1154"/>
              <a:gd name="T65" fmla="*/ 960 h 1152"/>
              <a:gd name="T66" fmla="*/ 876 w 1154"/>
              <a:gd name="T67" fmla="*/ 361 h 1152"/>
              <a:gd name="T68" fmla="*/ 731 w 1154"/>
              <a:gd name="T69" fmla="*/ 324 h 1152"/>
              <a:gd name="T70" fmla="*/ 597 w 1154"/>
              <a:gd name="T71" fmla="*/ 246 h 1152"/>
              <a:gd name="T72" fmla="*/ 464 w 1154"/>
              <a:gd name="T73" fmla="*/ 307 h 1152"/>
              <a:gd name="T74" fmla="*/ 403 w 1154"/>
              <a:gd name="T75" fmla="*/ 440 h 1152"/>
              <a:gd name="T76" fmla="*/ 481 w 1154"/>
              <a:gd name="T77" fmla="*/ 574 h 1152"/>
              <a:gd name="T78" fmla="*/ 518 w 1154"/>
              <a:gd name="T79" fmla="*/ 719 h 1152"/>
              <a:gd name="T80" fmla="*/ 656 w 1154"/>
              <a:gd name="T81" fmla="*/ 769 h 1152"/>
              <a:gd name="T82" fmla="*/ 794 w 1154"/>
              <a:gd name="T83" fmla="*/ 719 h 1152"/>
              <a:gd name="T84" fmla="*/ 831 w 1154"/>
              <a:gd name="T85" fmla="*/ 574 h 1152"/>
              <a:gd name="T86" fmla="*/ 909 w 1154"/>
              <a:gd name="T87" fmla="*/ 440 h 1152"/>
              <a:gd name="T88" fmla="*/ 795 w 1154"/>
              <a:gd name="T89" fmla="*/ 568 h 1152"/>
              <a:gd name="T90" fmla="*/ 743 w 1154"/>
              <a:gd name="T91" fmla="*/ 639 h 1152"/>
              <a:gd name="T92" fmla="*/ 630 w 1154"/>
              <a:gd name="T93" fmla="*/ 733 h 1152"/>
              <a:gd name="T94" fmla="*/ 508 w 1154"/>
              <a:gd name="T95" fmla="*/ 683 h 1152"/>
              <a:gd name="T96" fmla="*/ 509 w 1154"/>
              <a:gd name="T97" fmla="*/ 548 h 1152"/>
              <a:gd name="T98" fmla="*/ 509 w 1154"/>
              <a:gd name="T99" fmla="*/ 449 h 1152"/>
              <a:gd name="T100" fmla="*/ 508 w 1154"/>
              <a:gd name="T101" fmla="*/ 314 h 1152"/>
              <a:gd name="T102" fmla="*/ 630 w 1154"/>
              <a:gd name="T103" fmla="*/ 264 h 1152"/>
              <a:gd name="T104" fmla="*/ 743 w 1154"/>
              <a:gd name="T105" fmla="*/ 358 h 1152"/>
              <a:gd name="T106" fmla="*/ 795 w 1154"/>
              <a:gd name="T107" fmla="*/ 430 h 1152"/>
              <a:gd name="T108" fmla="*/ 588 w 1154"/>
              <a:gd name="T109" fmla="*/ 431 h 1152"/>
              <a:gd name="T110" fmla="*/ 724 w 1154"/>
              <a:gd name="T111" fmla="*/ 566 h 1152"/>
              <a:gd name="T112" fmla="*/ 656 w 1154"/>
              <a:gd name="T113" fmla="*/ 560 h 1152"/>
              <a:gd name="T114" fmla="*/ 656 w 1154"/>
              <a:gd name="T115" fmla="*/ 437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54" h="1152">
                <a:moveTo>
                  <a:pt x="910" y="215"/>
                </a:moveTo>
                <a:cubicBezTo>
                  <a:pt x="763" y="83"/>
                  <a:pt x="528" y="89"/>
                  <a:pt x="388" y="229"/>
                </a:cubicBezTo>
                <a:cubicBezTo>
                  <a:pt x="326" y="290"/>
                  <a:pt x="287" y="371"/>
                  <a:pt x="278" y="458"/>
                </a:cubicBezTo>
                <a:cubicBezTo>
                  <a:pt x="270" y="531"/>
                  <a:pt x="235" y="602"/>
                  <a:pt x="178" y="659"/>
                </a:cubicBezTo>
                <a:cubicBezTo>
                  <a:pt x="174" y="662"/>
                  <a:pt x="174" y="662"/>
                  <a:pt x="174" y="662"/>
                </a:cubicBezTo>
                <a:cubicBezTo>
                  <a:pt x="168" y="655"/>
                  <a:pt x="168" y="655"/>
                  <a:pt x="168" y="655"/>
                </a:cubicBezTo>
                <a:cubicBezTo>
                  <a:pt x="161" y="648"/>
                  <a:pt x="150" y="648"/>
                  <a:pt x="143" y="655"/>
                </a:cubicBezTo>
                <a:cubicBezTo>
                  <a:pt x="136" y="662"/>
                  <a:pt x="136" y="673"/>
                  <a:pt x="143" y="680"/>
                </a:cubicBezTo>
                <a:cubicBezTo>
                  <a:pt x="156" y="693"/>
                  <a:pt x="156" y="693"/>
                  <a:pt x="156" y="693"/>
                </a:cubicBezTo>
                <a:cubicBezTo>
                  <a:pt x="153" y="716"/>
                  <a:pt x="135" y="734"/>
                  <a:pt x="113" y="737"/>
                </a:cubicBezTo>
                <a:cubicBezTo>
                  <a:pt x="99" y="724"/>
                  <a:pt x="99" y="724"/>
                  <a:pt x="99" y="724"/>
                </a:cubicBezTo>
                <a:cubicBezTo>
                  <a:pt x="93" y="717"/>
                  <a:pt x="81" y="717"/>
                  <a:pt x="75" y="724"/>
                </a:cubicBezTo>
                <a:cubicBezTo>
                  <a:pt x="68" y="731"/>
                  <a:pt x="68" y="741"/>
                  <a:pt x="75" y="749"/>
                </a:cubicBezTo>
                <a:cubicBezTo>
                  <a:pt x="88" y="762"/>
                  <a:pt x="88" y="762"/>
                  <a:pt x="88" y="762"/>
                </a:cubicBezTo>
                <a:cubicBezTo>
                  <a:pt x="85" y="784"/>
                  <a:pt x="67" y="803"/>
                  <a:pt x="44" y="805"/>
                </a:cubicBezTo>
                <a:cubicBezTo>
                  <a:pt x="31" y="792"/>
                  <a:pt x="31" y="792"/>
                  <a:pt x="31" y="792"/>
                </a:cubicBezTo>
                <a:cubicBezTo>
                  <a:pt x="24" y="785"/>
                  <a:pt x="13" y="785"/>
                  <a:pt x="6" y="792"/>
                </a:cubicBezTo>
                <a:cubicBezTo>
                  <a:pt x="0" y="799"/>
                  <a:pt x="0" y="810"/>
                  <a:pt x="6" y="817"/>
                </a:cubicBezTo>
                <a:cubicBezTo>
                  <a:pt x="44" y="854"/>
                  <a:pt x="44" y="854"/>
                  <a:pt x="44" y="854"/>
                </a:cubicBezTo>
                <a:cubicBezTo>
                  <a:pt x="13" y="887"/>
                  <a:pt x="13" y="939"/>
                  <a:pt x="45" y="971"/>
                </a:cubicBezTo>
                <a:cubicBezTo>
                  <a:pt x="183" y="1109"/>
                  <a:pt x="183" y="1109"/>
                  <a:pt x="183" y="1109"/>
                </a:cubicBezTo>
                <a:cubicBezTo>
                  <a:pt x="199" y="1126"/>
                  <a:pt x="221" y="1134"/>
                  <a:pt x="243" y="1134"/>
                </a:cubicBezTo>
                <a:cubicBezTo>
                  <a:pt x="263" y="1134"/>
                  <a:pt x="284" y="1126"/>
                  <a:pt x="300" y="1111"/>
                </a:cubicBezTo>
                <a:cubicBezTo>
                  <a:pt x="336" y="1147"/>
                  <a:pt x="336" y="1147"/>
                  <a:pt x="336" y="1147"/>
                </a:cubicBezTo>
                <a:cubicBezTo>
                  <a:pt x="340" y="1150"/>
                  <a:pt x="344" y="1152"/>
                  <a:pt x="349" y="1152"/>
                </a:cubicBezTo>
                <a:cubicBezTo>
                  <a:pt x="353" y="1152"/>
                  <a:pt x="358" y="1150"/>
                  <a:pt x="361" y="1147"/>
                </a:cubicBezTo>
                <a:cubicBezTo>
                  <a:pt x="368" y="1140"/>
                  <a:pt x="368" y="1129"/>
                  <a:pt x="361" y="1122"/>
                </a:cubicBezTo>
                <a:cubicBezTo>
                  <a:pt x="349" y="1110"/>
                  <a:pt x="349" y="1110"/>
                  <a:pt x="349" y="1110"/>
                </a:cubicBezTo>
                <a:cubicBezTo>
                  <a:pt x="351" y="1099"/>
                  <a:pt x="355" y="1089"/>
                  <a:pt x="364" y="1081"/>
                </a:cubicBezTo>
                <a:cubicBezTo>
                  <a:pt x="371" y="1073"/>
                  <a:pt x="382" y="1068"/>
                  <a:pt x="393" y="1067"/>
                </a:cubicBezTo>
                <a:cubicBezTo>
                  <a:pt x="405" y="1078"/>
                  <a:pt x="405" y="1078"/>
                  <a:pt x="405" y="1078"/>
                </a:cubicBezTo>
                <a:cubicBezTo>
                  <a:pt x="408" y="1082"/>
                  <a:pt x="413" y="1083"/>
                  <a:pt x="417" y="1083"/>
                </a:cubicBezTo>
                <a:cubicBezTo>
                  <a:pt x="422" y="1083"/>
                  <a:pt x="426" y="1082"/>
                  <a:pt x="429" y="1078"/>
                </a:cubicBezTo>
                <a:cubicBezTo>
                  <a:pt x="436" y="1071"/>
                  <a:pt x="436" y="1061"/>
                  <a:pt x="429" y="1054"/>
                </a:cubicBezTo>
                <a:cubicBezTo>
                  <a:pt x="417" y="1042"/>
                  <a:pt x="417" y="1042"/>
                  <a:pt x="417" y="1042"/>
                </a:cubicBezTo>
                <a:cubicBezTo>
                  <a:pt x="421" y="1019"/>
                  <a:pt x="438" y="1001"/>
                  <a:pt x="461" y="998"/>
                </a:cubicBezTo>
                <a:cubicBezTo>
                  <a:pt x="473" y="1010"/>
                  <a:pt x="473" y="1010"/>
                  <a:pt x="473" y="1010"/>
                </a:cubicBezTo>
                <a:cubicBezTo>
                  <a:pt x="477" y="1013"/>
                  <a:pt x="481" y="1015"/>
                  <a:pt x="485" y="1015"/>
                </a:cubicBezTo>
                <a:cubicBezTo>
                  <a:pt x="490" y="1015"/>
                  <a:pt x="494" y="1013"/>
                  <a:pt x="498" y="1010"/>
                </a:cubicBezTo>
                <a:cubicBezTo>
                  <a:pt x="505" y="1003"/>
                  <a:pt x="505" y="992"/>
                  <a:pt x="498" y="985"/>
                </a:cubicBezTo>
                <a:cubicBezTo>
                  <a:pt x="493" y="980"/>
                  <a:pt x="493" y="980"/>
                  <a:pt x="493" y="980"/>
                </a:cubicBezTo>
                <a:cubicBezTo>
                  <a:pt x="502" y="970"/>
                  <a:pt x="502" y="970"/>
                  <a:pt x="502" y="970"/>
                </a:cubicBezTo>
                <a:cubicBezTo>
                  <a:pt x="555" y="918"/>
                  <a:pt x="624" y="884"/>
                  <a:pt x="698" y="877"/>
                </a:cubicBezTo>
                <a:cubicBezTo>
                  <a:pt x="785" y="867"/>
                  <a:pt x="863" y="829"/>
                  <a:pt x="925" y="767"/>
                </a:cubicBezTo>
                <a:cubicBezTo>
                  <a:pt x="1000" y="693"/>
                  <a:pt x="1039" y="594"/>
                  <a:pt x="1036" y="489"/>
                </a:cubicBezTo>
                <a:cubicBezTo>
                  <a:pt x="1033" y="383"/>
                  <a:pt x="989" y="286"/>
                  <a:pt x="910" y="215"/>
                </a:cubicBezTo>
                <a:close/>
                <a:moveTo>
                  <a:pt x="300" y="788"/>
                </a:moveTo>
                <a:cubicBezTo>
                  <a:pt x="358" y="695"/>
                  <a:pt x="358" y="695"/>
                  <a:pt x="358" y="695"/>
                </a:cubicBezTo>
                <a:cubicBezTo>
                  <a:pt x="381" y="735"/>
                  <a:pt x="420" y="773"/>
                  <a:pt x="460" y="797"/>
                </a:cubicBezTo>
                <a:cubicBezTo>
                  <a:pt x="367" y="854"/>
                  <a:pt x="367" y="854"/>
                  <a:pt x="367" y="854"/>
                </a:cubicBezTo>
                <a:lnTo>
                  <a:pt x="300" y="788"/>
                </a:lnTo>
                <a:close/>
                <a:moveTo>
                  <a:pt x="208" y="1084"/>
                </a:moveTo>
                <a:cubicBezTo>
                  <a:pt x="70" y="947"/>
                  <a:pt x="70" y="947"/>
                  <a:pt x="70" y="947"/>
                </a:cubicBezTo>
                <a:cubicBezTo>
                  <a:pt x="51" y="928"/>
                  <a:pt x="51" y="898"/>
                  <a:pt x="68" y="879"/>
                </a:cubicBezTo>
                <a:cubicBezTo>
                  <a:pt x="276" y="1086"/>
                  <a:pt x="276" y="1086"/>
                  <a:pt x="276" y="1086"/>
                </a:cubicBezTo>
                <a:cubicBezTo>
                  <a:pt x="257" y="1104"/>
                  <a:pt x="227" y="1103"/>
                  <a:pt x="208" y="1084"/>
                </a:cubicBezTo>
                <a:close/>
                <a:moveTo>
                  <a:pt x="339" y="1056"/>
                </a:moveTo>
                <a:cubicBezTo>
                  <a:pt x="331" y="1064"/>
                  <a:pt x="325" y="1072"/>
                  <a:pt x="321" y="1082"/>
                </a:cubicBezTo>
                <a:cubicBezTo>
                  <a:pt x="313" y="1074"/>
                  <a:pt x="313" y="1074"/>
                  <a:pt x="313" y="1074"/>
                </a:cubicBezTo>
                <a:cubicBezTo>
                  <a:pt x="313" y="1074"/>
                  <a:pt x="313" y="1074"/>
                  <a:pt x="313" y="1074"/>
                </a:cubicBezTo>
                <a:cubicBezTo>
                  <a:pt x="81" y="842"/>
                  <a:pt x="81" y="842"/>
                  <a:pt x="81" y="842"/>
                </a:cubicBezTo>
                <a:cubicBezTo>
                  <a:pt x="81" y="842"/>
                  <a:pt x="81" y="842"/>
                  <a:pt x="81" y="842"/>
                </a:cubicBezTo>
                <a:cubicBezTo>
                  <a:pt x="73" y="834"/>
                  <a:pt x="73" y="834"/>
                  <a:pt x="73" y="834"/>
                </a:cubicBezTo>
                <a:cubicBezTo>
                  <a:pt x="92" y="825"/>
                  <a:pt x="108" y="809"/>
                  <a:pt x="116" y="790"/>
                </a:cubicBezTo>
                <a:cubicBezTo>
                  <a:pt x="365" y="1038"/>
                  <a:pt x="365" y="1038"/>
                  <a:pt x="365" y="1038"/>
                </a:cubicBezTo>
                <a:cubicBezTo>
                  <a:pt x="355" y="1042"/>
                  <a:pt x="346" y="1048"/>
                  <a:pt x="339" y="1056"/>
                </a:cubicBezTo>
                <a:close/>
                <a:moveTo>
                  <a:pt x="390" y="1013"/>
                </a:moveTo>
                <a:cubicBezTo>
                  <a:pt x="141" y="765"/>
                  <a:pt x="141" y="765"/>
                  <a:pt x="141" y="765"/>
                </a:cubicBezTo>
                <a:cubicBezTo>
                  <a:pt x="160" y="756"/>
                  <a:pt x="176" y="741"/>
                  <a:pt x="185" y="722"/>
                </a:cubicBezTo>
                <a:cubicBezTo>
                  <a:pt x="433" y="970"/>
                  <a:pt x="433" y="970"/>
                  <a:pt x="433" y="970"/>
                </a:cubicBezTo>
                <a:cubicBezTo>
                  <a:pt x="414" y="979"/>
                  <a:pt x="398" y="994"/>
                  <a:pt x="390" y="1013"/>
                </a:cubicBezTo>
                <a:close/>
                <a:moveTo>
                  <a:pt x="900" y="743"/>
                </a:moveTo>
                <a:cubicBezTo>
                  <a:pt x="844" y="799"/>
                  <a:pt x="773" y="833"/>
                  <a:pt x="694" y="842"/>
                </a:cubicBezTo>
                <a:cubicBezTo>
                  <a:pt x="613" y="851"/>
                  <a:pt x="536" y="888"/>
                  <a:pt x="477" y="946"/>
                </a:cubicBezTo>
                <a:cubicBezTo>
                  <a:pt x="468" y="955"/>
                  <a:pt x="468" y="955"/>
                  <a:pt x="468" y="955"/>
                </a:cubicBezTo>
                <a:cubicBezTo>
                  <a:pt x="392" y="880"/>
                  <a:pt x="392" y="880"/>
                  <a:pt x="392" y="880"/>
                </a:cubicBezTo>
                <a:cubicBezTo>
                  <a:pt x="505" y="810"/>
                  <a:pt x="505" y="810"/>
                  <a:pt x="505" y="810"/>
                </a:cubicBezTo>
                <a:cubicBezTo>
                  <a:pt x="510" y="807"/>
                  <a:pt x="514" y="800"/>
                  <a:pt x="513" y="793"/>
                </a:cubicBezTo>
                <a:cubicBezTo>
                  <a:pt x="513" y="787"/>
                  <a:pt x="508" y="781"/>
                  <a:pt x="502" y="779"/>
                </a:cubicBezTo>
                <a:cubicBezTo>
                  <a:pt x="453" y="760"/>
                  <a:pt x="395" y="702"/>
                  <a:pt x="376" y="652"/>
                </a:cubicBezTo>
                <a:cubicBezTo>
                  <a:pt x="373" y="647"/>
                  <a:pt x="368" y="642"/>
                  <a:pt x="361" y="641"/>
                </a:cubicBezTo>
                <a:cubicBezTo>
                  <a:pt x="355" y="641"/>
                  <a:pt x="348" y="644"/>
                  <a:pt x="345" y="650"/>
                </a:cubicBezTo>
                <a:cubicBezTo>
                  <a:pt x="275" y="762"/>
                  <a:pt x="275" y="762"/>
                  <a:pt x="275" y="762"/>
                </a:cubicBezTo>
                <a:cubicBezTo>
                  <a:pt x="199" y="687"/>
                  <a:pt x="199" y="687"/>
                  <a:pt x="199" y="687"/>
                </a:cubicBezTo>
                <a:cubicBezTo>
                  <a:pt x="203" y="683"/>
                  <a:pt x="203" y="683"/>
                  <a:pt x="203" y="683"/>
                </a:cubicBezTo>
                <a:cubicBezTo>
                  <a:pt x="265" y="621"/>
                  <a:pt x="304" y="542"/>
                  <a:pt x="313" y="461"/>
                </a:cubicBezTo>
                <a:cubicBezTo>
                  <a:pt x="321" y="382"/>
                  <a:pt x="356" y="310"/>
                  <a:pt x="412" y="254"/>
                </a:cubicBezTo>
                <a:cubicBezTo>
                  <a:pt x="540" y="127"/>
                  <a:pt x="753" y="121"/>
                  <a:pt x="886" y="241"/>
                </a:cubicBezTo>
                <a:cubicBezTo>
                  <a:pt x="958" y="305"/>
                  <a:pt x="999" y="394"/>
                  <a:pt x="1001" y="489"/>
                </a:cubicBezTo>
                <a:cubicBezTo>
                  <a:pt x="1004" y="585"/>
                  <a:pt x="968" y="675"/>
                  <a:pt x="900" y="743"/>
                </a:cubicBezTo>
                <a:close/>
                <a:moveTo>
                  <a:pt x="302" y="170"/>
                </a:moveTo>
                <a:cubicBezTo>
                  <a:pt x="295" y="163"/>
                  <a:pt x="295" y="152"/>
                  <a:pt x="302" y="145"/>
                </a:cubicBezTo>
                <a:cubicBezTo>
                  <a:pt x="309" y="138"/>
                  <a:pt x="320" y="138"/>
                  <a:pt x="326" y="145"/>
                </a:cubicBezTo>
                <a:cubicBezTo>
                  <a:pt x="333" y="152"/>
                  <a:pt x="333" y="163"/>
                  <a:pt x="326" y="170"/>
                </a:cubicBezTo>
                <a:cubicBezTo>
                  <a:pt x="323" y="174"/>
                  <a:pt x="319" y="175"/>
                  <a:pt x="314" y="175"/>
                </a:cubicBezTo>
                <a:cubicBezTo>
                  <a:pt x="309" y="175"/>
                  <a:pt x="305" y="174"/>
                  <a:pt x="302" y="170"/>
                </a:cubicBezTo>
                <a:close/>
                <a:moveTo>
                  <a:pt x="479" y="49"/>
                </a:moveTo>
                <a:cubicBezTo>
                  <a:pt x="476" y="39"/>
                  <a:pt x="481" y="30"/>
                  <a:pt x="490" y="26"/>
                </a:cubicBezTo>
                <a:cubicBezTo>
                  <a:pt x="499" y="23"/>
                  <a:pt x="509" y="28"/>
                  <a:pt x="512" y="37"/>
                </a:cubicBezTo>
                <a:cubicBezTo>
                  <a:pt x="515" y="46"/>
                  <a:pt x="511" y="56"/>
                  <a:pt x="501" y="60"/>
                </a:cubicBezTo>
                <a:cubicBezTo>
                  <a:pt x="500" y="60"/>
                  <a:pt x="498" y="60"/>
                  <a:pt x="496" y="60"/>
                </a:cubicBezTo>
                <a:cubicBezTo>
                  <a:pt x="488" y="60"/>
                  <a:pt x="482" y="56"/>
                  <a:pt x="479" y="49"/>
                </a:cubicBezTo>
                <a:close/>
                <a:moveTo>
                  <a:pt x="620" y="980"/>
                </a:moveTo>
                <a:cubicBezTo>
                  <a:pt x="618" y="989"/>
                  <a:pt x="611" y="996"/>
                  <a:pt x="602" y="996"/>
                </a:cubicBezTo>
                <a:cubicBezTo>
                  <a:pt x="601" y="996"/>
                  <a:pt x="601" y="996"/>
                  <a:pt x="600" y="996"/>
                </a:cubicBezTo>
                <a:cubicBezTo>
                  <a:pt x="591" y="995"/>
                  <a:pt x="584" y="986"/>
                  <a:pt x="585" y="977"/>
                </a:cubicBezTo>
                <a:cubicBezTo>
                  <a:pt x="586" y="967"/>
                  <a:pt x="594" y="960"/>
                  <a:pt x="604" y="961"/>
                </a:cubicBezTo>
                <a:cubicBezTo>
                  <a:pt x="614" y="962"/>
                  <a:pt x="621" y="971"/>
                  <a:pt x="620" y="980"/>
                </a:cubicBezTo>
                <a:close/>
                <a:moveTo>
                  <a:pt x="159" y="555"/>
                </a:moveTo>
                <a:cubicBezTo>
                  <a:pt x="158" y="546"/>
                  <a:pt x="165" y="537"/>
                  <a:pt x="174" y="536"/>
                </a:cubicBezTo>
                <a:cubicBezTo>
                  <a:pt x="184" y="535"/>
                  <a:pt x="192" y="541"/>
                  <a:pt x="194" y="551"/>
                </a:cubicBezTo>
                <a:cubicBezTo>
                  <a:pt x="195" y="561"/>
                  <a:pt x="188" y="569"/>
                  <a:pt x="178" y="570"/>
                </a:cubicBezTo>
                <a:cubicBezTo>
                  <a:pt x="177" y="570"/>
                  <a:pt x="177" y="570"/>
                  <a:pt x="176" y="570"/>
                </a:cubicBezTo>
                <a:cubicBezTo>
                  <a:pt x="167" y="570"/>
                  <a:pt x="160" y="564"/>
                  <a:pt x="159" y="555"/>
                </a:cubicBezTo>
                <a:close/>
                <a:moveTo>
                  <a:pt x="183" y="334"/>
                </a:moveTo>
                <a:cubicBezTo>
                  <a:pt x="186" y="325"/>
                  <a:pt x="197" y="320"/>
                  <a:pt x="206" y="323"/>
                </a:cubicBezTo>
                <a:cubicBezTo>
                  <a:pt x="215" y="326"/>
                  <a:pt x="220" y="336"/>
                  <a:pt x="216" y="345"/>
                </a:cubicBezTo>
                <a:cubicBezTo>
                  <a:pt x="214" y="352"/>
                  <a:pt x="207" y="357"/>
                  <a:pt x="200" y="357"/>
                </a:cubicBezTo>
                <a:cubicBezTo>
                  <a:pt x="198" y="357"/>
                  <a:pt x="196" y="357"/>
                  <a:pt x="194" y="356"/>
                </a:cubicBezTo>
                <a:cubicBezTo>
                  <a:pt x="185" y="353"/>
                  <a:pt x="180" y="343"/>
                  <a:pt x="183" y="334"/>
                </a:cubicBezTo>
                <a:close/>
                <a:moveTo>
                  <a:pt x="1129" y="663"/>
                </a:moveTo>
                <a:cubicBezTo>
                  <a:pt x="1126" y="670"/>
                  <a:pt x="1120" y="674"/>
                  <a:pt x="1112" y="674"/>
                </a:cubicBezTo>
                <a:cubicBezTo>
                  <a:pt x="1110" y="674"/>
                  <a:pt x="1109" y="674"/>
                  <a:pt x="1107" y="674"/>
                </a:cubicBezTo>
                <a:cubicBezTo>
                  <a:pt x="1098" y="670"/>
                  <a:pt x="1093" y="660"/>
                  <a:pt x="1096" y="651"/>
                </a:cubicBezTo>
                <a:cubicBezTo>
                  <a:pt x="1099" y="642"/>
                  <a:pt x="1109" y="637"/>
                  <a:pt x="1118" y="640"/>
                </a:cubicBezTo>
                <a:cubicBezTo>
                  <a:pt x="1127" y="643"/>
                  <a:pt x="1132" y="653"/>
                  <a:pt x="1129" y="663"/>
                </a:cubicBezTo>
                <a:close/>
                <a:moveTo>
                  <a:pt x="1079" y="231"/>
                </a:moveTo>
                <a:cubicBezTo>
                  <a:pt x="1084" y="239"/>
                  <a:pt x="1082" y="250"/>
                  <a:pt x="1074" y="255"/>
                </a:cubicBezTo>
                <a:cubicBezTo>
                  <a:pt x="1071" y="257"/>
                  <a:pt x="1068" y="258"/>
                  <a:pt x="1064" y="258"/>
                </a:cubicBezTo>
                <a:cubicBezTo>
                  <a:pt x="1059" y="258"/>
                  <a:pt x="1053" y="255"/>
                  <a:pt x="1050" y="250"/>
                </a:cubicBezTo>
                <a:cubicBezTo>
                  <a:pt x="1044" y="242"/>
                  <a:pt x="1047" y="231"/>
                  <a:pt x="1055" y="226"/>
                </a:cubicBezTo>
                <a:cubicBezTo>
                  <a:pt x="1063" y="221"/>
                  <a:pt x="1074" y="223"/>
                  <a:pt x="1079" y="231"/>
                </a:cubicBezTo>
                <a:close/>
                <a:moveTo>
                  <a:pt x="1011" y="826"/>
                </a:moveTo>
                <a:cubicBezTo>
                  <a:pt x="1018" y="834"/>
                  <a:pt x="1018" y="845"/>
                  <a:pt x="1011" y="851"/>
                </a:cubicBezTo>
                <a:cubicBezTo>
                  <a:pt x="1011" y="852"/>
                  <a:pt x="1010" y="852"/>
                  <a:pt x="1010" y="852"/>
                </a:cubicBezTo>
                <a:cubicBezTo>
                  <a:pt x="1010" y="852"/>
                  <a:pt x="1010" y="852"/>
                  <a:pt x="1010" y="852"/>
                </a:cubicBezTo>
                <a:cubicBezTo>
                  <a:pt x="1007" y="856"/>
                  <a:pt x="1002" y="858"/>
                  <a:pt x="998" y="858"/>
                </a:cubicBezTo>
                <a:cubicBezTo>
                  <a:pt x="993" y="858"/>
                  <a:pt x="988" y="856"/>
                  <a:pt x="985" y="852"/>
                </a:cubicBezTo>
                <a:cubicBezTo>
                  <a:pt x="978" y="846"/>
                  <a:pt x="978" y="835"/>
                  <a:pt x="985" y="827"/>
                </a:cubicBezTo>
                <a:cubicBezTo>
                  <a:pt x="986" y="827"/>
                  <a:pt x="986" y="827"/>
                  <a:pt x="986" y="827"/>
                </a:cubicBezTo>
                <a:cubicBezTo>
                  <a:pt x="986" y="827"/>
                  <a:pt x="986" y="827"/>
                  <a:pt x="986" y="827"/>
                </a:cubicBezTo>
                <a:cubicBezTo>
                  <a:pt x="993" y="820"/>
                  <a:pt x="1004" y="820"/>
                  <a:pt x="1011" y="826"/>
                </a:cubicBezTo>
                <a:close/>
                <a:moveTo>
                  <a:pt x="1153" y="441"/>
                </a:moveTo>
                <a:cubicBezTo>
                  <a:pt x="1154" y="451"/>
                  <a:pt x="1147" y="460"/>
                  <a:pt x="1138" y="461"/>
                </a:cubicBezTo>
                <a:cubicBezTo>
                  <a:pt x="1137" y="461"/>
                  <a:pt x="1136" y="461"/>
                  <a:pt x="1136" y="461"/>
                </a:cubicBezTo>
                <a:cubicBezTo>
                  <a:pt x="1127" y="461"/>
                  <a:pt x="1120" y="454"/>
                  <a:pt x="1118" y="445"/>
                </a:cubicBezTo>
                <a:cubicBezTo>
                  <a:pt x="1117" y="436"/>
                  <a:pt x="1124" y="427"/>
                  <a:pt x="1134" y="425"/>
                </a:cubicBezTo>
                <a:cubicBezTo>
                  <a:pt x="1143" y="425"/>
                  <a:pt x="1152" y="432"/>
                  <a:pt x="1153" y="441"/>
                </a:cubicBezTo>
                <a:close/>
                <a:moveTo>
                  <a:pt x="692" y="17"/>
                </a:moveTo>
                <a:cubicBezTo>
                  <a:pt x="693" y="7"/>
                  <a:pt x="701" y="0"/>
                  <a:pt x="711" y="1"/>
                </a:cubicBezTo>
                <a:cubicBezTo>
                  <a:pt x="721" y="2"/>
                  <a:pt x="728" y="11"/>
                  <a:pt x="727" y="20"/>
                </a:cubicBezTo>
                <a:cubicBezTo>
                  <a:pt x="726" y="30"/>
                  <a:pt x="718" y="36"/>
                  <a:pt x="709" y="36"/>
                </a:cubicBezTo>
                <a:cubicBezTo>
                  <a:pt x="709" y="36"/>
                  <a:pt x="708" y="36"/>
                  <a:pt x="707" y="36"/>
                </a:cubicBezTo>
                <a:cubicBezTo>
                  <a:pt x="697" y="35"/>
                  <a:pt x="691" y="26"/>
                  <a:pt x="692" y="17"/>
                </a:cubicBezTo>
                <a:close/>
                <a:moveTo>
                  <a:pt x="897" y="80"/>
                </a:moveTo>
                <a:cubicBezTo>
                  <a:pt x="902" y="72"/>
                  <a:pt x="913" y="69"/>
                  <a:pt x="922" y="74"/>
                </a:cubicBezTo>
                <a:cubicBezTo>
                  <a:pt x="930" y="79"/>
                  <a:pt x="932" y="90"/>
                  <a:pt x="927" y="98"/>
                </a:cubicBezTo>
                <a:cubicBezTo>
                  <a:pt x="924" y="104"/>
                  <a:pt x="918" y="106"/>
                  <a:pt x="912" y="106"/>
                </a:cubicBezTo>
                <a:cubicBezTo>
                  <a:pt x="909" y="106"/>
                  <a:pt x="906" y="106"/>
                  <a:pt x="903" y="104"/>
                </a:cubicBezTo>
                <a:cubicBezTo>
                  <a:pt x="895" y="98"/>
                  <a:pt x="892" y="88"/>
                  <a:pt x="897" y="80"/>
                </a:cubicBezTo>
                <a:close/>
                <a:moveTo>
                  <a:pt x="832" y="949"/>
                </a:moveTo>
                <a:cubicBezTo>
                  <a:pt x="835" y="958"/>
                  <a:pt x="831" y="968"/>
                  <a:pt x="821" y="971"/>
                </a:cubicBezTo>
                <a:cubicBezTo>
                  <a:pt x="821" y="971"/>
                  <a:pt x="821" y="971"/>
                  <a:pt x="822" y="971"/>
                </a:cubicBezTo>
                <a:cubicBezTo>
                  <a:pt x="820" y="971"/>
                  <a:pt x="818" y="972"/>
                  <a:pt x="816" y="972"/>
                </a:cubicBezTo>
                <a:cubicBezTo>
                  <a:pt x="808" y="972"/>
                  <a:pt x="802" y="967"/>
                  <a:pt x="799" y="960"/>
                </a:cubicBezTo>
                <a:cubicBezTo>
                  <a:pt x="796" y="951"/>
                  <a:pt x="801" y="941"/>
                  <a:pt x="810" y="938"/>
                </a:cubicBezTo>
                <a:cubicBezTo>
                  <a:pt x="819" y="935"/>
                  <a:pt x="829" y="939"/>
                  <a:pt x="832" y="949"/>
                </a:cubicBezTo>
                <a:close/>
                <a:moveTo>
                  <a:pt x="833" y="428"/>
                </a:moveTo>
                <a:cubicBezTo>
                  <a:pt x="832" y="426"/>
                  <a:pt x="831" y="425"/>
                  <a:pt x="831" y="423"/>
                </a:cubicBezTo>
                <a:cubicBezTo>
                  <a:pt x="876" y="361"/>
                  <a:pt x="876" y="361"/>
                  <a:pt x="876" y="361"/>
                </a:cubicBezTo>
                <a:cubicBezTo>
                  <a:pt x="881" y="355"/>
                  <a:pt x="881" y="347"/>
                  <a:pt x="876" y="340"/>
                </a:cubicBezTo>
                <a:cubicBezTo>
                  <a:pt x="868" y="329"/>
                  <a:pt x="858" y="317"/>
                  <a:pt x="848" y="307"/>
                </a:cubicBezTo>
                <a:cubicBezTo>
                  <a:pt x="837" y="296"/>
                  <a:pt x="826" y="287"/>
                  <a:pt x="814" y="278"/>
                </a:cubicBezTo>
                <a:cubicBezTo>
                  <a:pt x="808" y="274"/>
                  <a:pt x="800" y="274"/>
                  <a:pt x="794" y="278"/>
                </a:cubicBezTo>
                <a:cubicBezTo>
                  <a:pt x="731" y="324"/>
                  <a:pt x="731" y="324"/>
                  <a:pt x="731" y="324"/>
                </a:cubicBezTo>
                <a:cubicBezTo>
                  <a:pt x="730" y="323"/>
                  <a:pt x="728" y="322"/>
                  <a:pt x="727" y="322"/>
                </a:cubicBezTo>
                <a:cubicBezTo>
                  <a:pt x="714" y="246"/>
                  <a:pt x="714" y="246"/>
                  <a:pt x="714" y="246"/>
                </a:cubicBezTo>
                <a:cubicBezTo>
                  <a:pt x="713" y="238"/>
                  <a:pt x="707" y="232"/>
                  <a:pt x="700" y="231"/>
                </a:cubicBezTo>
                <a:cubicBezTo>
                  <a:pt x="671" y="226"/>
                  <a:pt x="641" y="226"/>
                  <a:pt x="612" y="231"/>
                </a:cubicBezTo>
                <a:cubicBezTo>
                  <a:pt x="605" y="232"/>
                  <a:pt x="599" y="238"/>
                  <a:pt x="597" y="246"/>
                </a:cubicBezTo>
                <a:cubicBezTo>
                  <a:pt x="585" y="322"/>
                  <a:pt x="585" y="322"/>
                  <a:pt x="585" y="322"/>
                </a:cubicBezTo>
                <a:cubicBezTo>
                  <a:pt x="584" y="322"/>
                  <a:pt x="582" y="323"/>
                  <a:pt x="581" y="324"/>
                </a:cubicBezTo>
                <a:cubicBezTo>
                  <a:pt x="518" y="278"/>
                  <a:pt x="518" y="278"/>
                  <a:pt x="518" y="278"/>
                </a:cubicBezTo>
                <a:cubicBezTo>
                  <a:pt x="512" y="274"/>
                  <a:pt x="504" y="274"/>
                  <a:pt x="498" y="278"/>
                </a:cubicBezTo>
                <a:cubicBezTo>
                  <a:pt x="486" y="287"/>
                  <a:pt x="474" y="296"/>
                  <a:pt x="464" y="307"/>
                </a:cubicBezTo>
                <a:cubicBezTo>
                  <a:pt x="454" y="317"/>
                  <a:pt x="444" y="329"/>
                  <a:pt x="436" y="340"/>
                </a:cubicBezTo>
                <a:cubicBezTo>
                  <a:pt x="431" y="347"/>
                  <a:pt x="431" y="355"/>
                  <a:pt x="436" y="361"/>
                </a:cubicBezTo>
                <a:cubicBezTo>
                  <a:pt x="481" y="423"/>
                  <a:pt x="481" y="423"/>
                  <a:pt x="481" y="423"/>
                </a:cubicBezTo>
                <a:cubicBezTo>
                  <a:pt x="480" y="425"/>
                  <a:pt x="480" y="426"/>
                  <a:pt x="479" y="428"/>
                </a:cubicBezTo>
                <a:cubicBezTo>
                  <a:pt x="403" y="440"/>
                  <a:pt x="403" y="440"/>
                  <a:pt x="403" y="440"/>
                </a:cubicBezTo>
                <a:cubicBezTo>
                  <a:pt x="395" y="441"/>
                  <a:pt x="390" y="447"/>
                  <a:pt x="388" y="454"/>
                </a:cubicBezTo>
                <a:cubicBezTo>
                  <a:pt x="384" y="483"/>
                  <a:pt x="384" y="513"/>
                  <a:pt x="388" y="542"/>
                </a:cubicBezTo>
                <a:cubicBezTo>
                  <a:pt x="390" y="550"/>
                  <a:pt x="395" y="556"/>
                  <a:pt x="403" y="557"/>
                </a:cubicBezTo>
                <a:cubicBezTo>
                  <a:pt x="479" y="569"/>
                  <a:pt x="479" y="569"/>
                  <a:pt x="479" y="569"/>
                </a:cubicBezTo>
                <a:cubicBezTo>
                  <a:pt x="480" y="570"/>
                  <a:pt x="480" y="572"/>
                  <a:pt x="481" y="574"/>
                </a:cubicBezTo>
                <a:cubicBezTo>
                  <a:pt x="436" y="636"/>
                  <a:pt x="436" y="636"/>
                  <a:pt x="436" y="636"/>
                </a:cubicBezTo>
                <a:cubicBezTo>
                  <a:pt x="431" y="642"/>
                  <a:pt x="431" y="651"/>
                  <a:pt x="436" y="656"/>
                </a:cubicBezTo>
                <a:cubicBezTo>
                  <a:pt x="444" y="668"/>
                  <a:pt x="454" y="680"/>
                  <a:pt x="464" y="690"/>
                </a:cubicBezTo>
                <a:cubicBezTo>
                  <a:pt x="475" y="701"/>
                  <a:pt x="486" y="710"/>
                  <a:pt x="498" y="719"/>
                </a:cubicBezTo>
                <a:cubicBezTo>
                  <a:pt x="504" y="723"/>
                  <a:pt x="512" y="723"/>
                  <a:pt x="518" y="719"/>
                </a:cubicBezTo>
                <a:cubicBezTo>
                  <a:pt x="581" y="674"/>
                  <a:pt x="581" y="674"/>
                  <a:pt x="581" y="674"/>
                </a:cubicBezTo>
                <a:cubicBezTo>
                  <a:pt x="582" y="674"/>
                  <a:pt x="584" y="675"/>
                  <a:pt x="585" y="676"/>
                </a:cubicBezTo>
                <a:cubicBezTo>
                  <a:pt x="598" y="752"/>
                  <a:pt x="598" y="752"/>
                  <a:pt x="598" y="752"/>
                </a:cubicBezTo>
                <a:cubicBezTo>
                  <a:pt x="599" y="759"/>
                  <a:pt x="605" y="765"/>
                  <a:pt x="612" y="766"/>
                </a:cubicBezTo>
                <a:cubicBezTo>
                  <a:pt x="627" y="768"/>
                  <a:pt x="641" y="769"/>
                  <a:pt x="656" y="769"/>
                </a:cubicBezTo>
                <a:cubicBezTo>
                  <a:pt x="671" y="769"/>
                  <a:pt x="685" y="768"/>
                  <a:pt x="700" y="766"/>
                </a:cubicBezTo>
                <a:cubicBezTo>
                  <a:pt x="707" y="765"/>
                  <a:pt x="713" y="759"/>
                  <a:pt x="714" y="752"/>
                </a:cubicBezTo>
                <a:cubicBezTo>
                  <a:pt x="727" y="676"/>
                  <a:pt x="727" y="676"/>
                  <a:pt x="727" y="676"/>
                </a:cubicBezTo>
                <a:cubicBezTo>
                  <a:pt x="728" y="675"/>
                  <a:pt x="730" y="674"/>
                  <a:pt x="731" y="674"/>
                </a:cubicBezTo>
                <a:cubicBezTo>
                  <a:pt x="794" y="719"/>
                  <a:pt x="794" y="719"/>
                  <a:pt x="794" y="719"/>
                </a:cubicBezTo>
                <a:cubicBezTo>
                  <a:pt x="800" y="723"/>
                  <a:pt x="808" y="723"/>
                  <a:pt x="814" y="719"/>
                </a:cubicBezTo>
                <a:cubicBezTo>
                  <a:pt x="826" y="710"/>
                  <a:pt x="838" y="701"/>
                  <a:pt x="848" y="690"/>
                </a:cubicBezTo>
                <a:cubicBezTo>
                  <a:pt x="858" y="680"/>
                  <a:pt x="867" y="669"/>
                  <a:pt x="876" y="656"/>
                </a:cubicBezTo>
                <a:cubicBezTo>
                  <a:pt x="881" y="651"/>
                  <a:pt x="881" y="642"/>
                  <a:pt x="876" y="636"/>
                </a:cubicBezTo>
                <a:cubicBezTo>
                  <a:pt x="831" y="574"/>
                  <a:pt x="831" y="574"/>
                  <a:pt x="831" y="574"/>
                </a:cubicBezTo>
                <a:cubicBezTo>
                  <a:pt x="831" y="572"/>
                  <a:pt x="832" y="570"/>
                  <a:pt x="833" y="569"/>
                </a:cubicBezTo>
                <a:cubicBezTo>
                  <a:pt x="909" y="557"/>
                  <a:pt x="909" y="557"/>
                  <a:pt x="909" y="557"/>
                </a:cubicBezTo>
                <a:cubicBezTo>
                  <a:pt x="916" y="556"/>
                  <a:pt x="922" y="550"/>
                  <a:pt x="923" y="542"/>
                </a:cubicBezTo>
                <a:cubicBezTo>
                  <a:pt x="928" y="513"/>
                  <a:pt x="928" y="484"/>
                  <a:pt x="924" y="454"/>
                </a:cubicBezTo>
                <a:cubicBezTo>
                  <a:pt x="922" y="447"/>
                  <a:pt x="916" y="441"/>
                  <a:pt x="909" y="440"/>
                </a:cubicBezTo>
                <a:lnTo>
                  <a:pt x="833" y="428"/>
                </a:lnTo>
                <a:close/>
                <a:moveTo>
                  <a:pt x="891" y="524"/>
                </a:moveTo>
                <a:cubicBezTo>
                  <a:pt x="817" y="536"/>
                  <a:pt x="817" y="536"/>
                  <a:pt x="817" y="536"/>
                </a:cubicBezTo>
                <a:cubicBezTo>
                  <a:pt x="811" y="537"/>
                  <a:pt x="805" y="541"/>
                  <a:pt x="803" y="548"/>
                </a:cubicBezTo>
                <a:cubicBezTo>
                  <a:pt x="801" y="555"/>
                  <a:pt x="798" y="562"/>
                  <a:pt x="795" y="568"/>
                </a:cubicBezTo>
                <a:cubicBezTo>
                  <a:pt x="792" y="574"/>
                  <a:pt x="793" y="581"/>
                  <a:pt x="797" y="586"/>
                </a:cubicBezTo>
                <a:cubicBezTo>
                  <a:pt x="840" y="646"/>
                  <a:pt x="840" y="646"/>
                  <a:pt x="840" y="646"/>
                </a:cubicBezTo>
                <a:cubicBezTo>
                  <a:pt x="835" y="653"/>
                  <a:pt x="829" y="660"/>
                  <a:pt x="823" y="666"/>
                </a:cubicBezTo>
                <a:cubicBezTo>
                  <a:pt x="817" y="672"/>
                  <a:pt x="811" y="677"/>
                  <a:pt x="804" y="683"/>
                </a:cubicBezTo>
                <a:cubicBezTo>
                  <a:pt x="743" y="639"/>
                  <a:pt x="743" y="639"/>
                  <a:pt x="743" y="639"/>
                </a:cubicBezTo>
                <a:cubicBezTo>
                  <a:pt x="738" y="635"/>
                  <a:pt x="731" y="635"/>
                  <a:pt x="725" y="638"/>
                </a:cubicBezTo>
                <a:cubicBezTo>
                  <a:pt x="719" y="641"/>
                  <a:pt x="713" y="643"/>
                  <a:pt x="705" y="646"/>
                </a:cubicBezTo>
                <a:cubicBezTo>
                  <a:pt x="699" y="648"/>
                  <a:pt x="695" y="653"/>
                  <a:pt x="694" y="660"/>
                </a:cubicBezTo>
                <a:cubicBezTo>
                  <a:pt x="682" y="733"/>
                  <a:pt x="682" y="733"/>
                  <a:pt x="682" y="733"/>
                </a:cubicBezTo>
                <a:cubicBezTo>
                  <a:pt x="665" y="735"/>
                  <a:pt x="647" y="735"/>
                  <a:pt x="630" y="733"/>
                </a:cubicBezTo>
                <a:cubicBezTo>
                  <a:pt x="618" y="660"/>
                  <a:pt x="618" y="660"/>
                  <a:pt x="618" y="660"/>
                </a:cubicBezTo>
                <a:cubicBezTo>
                  <a:pt x="617" y="653"/>
                  <a:pt x="613" y="648"/>
                  <a:pt x="607" y="646"/>
                </a:cubicBezTo>
                <a:cubicBezTo>
                  <a:pt x="600" y="643"/>
                  <a:pt x="593" y="641"/>
                  <a:pt x="587" y="638"/>
                </a:cubicBezTo>
                <a:cubicBezTo>
                  <a:pt x="581" y="635"/>
                  <a:pt x="574" y="635"/>
                  <a:pt x="569" y="639"/>
                </a:cubicBezTo>
                <a:cubicBezTo>
                  <a:pt x="508" y="683"/>
                  <a:pt x="508" y="683"/>
                  <a:pt x="508" y="683"/>
                </a:cubicBezTo>
                <a:cubicBezTo>
                  <a:pt x="502" y="678"/>
                  <a:pt x="495" y="672"/>
                  <a:pt x="489" y="666"/>
                </a:cubicBezTo>
                <a:cubicBezTo>
                  <a:pt x="483" y="660"/>
                  <a:pt x="477" y="653"/>
                  <a:pt x="472" y="646"/>
                </a:cubicBezTo>
                <a:cubicBezTo>
                  <a:pt x="515" y="586"/>
                  <a:pt x="515" y="586"/>
                  <a:pt x="515" y="586"/>
                </a:cubicBezTo>
                <a:cubicBezTo>
                  <a:pt x="519" y="581"/>
                  <a:pt x="520" y="574"/>
                  <a:pt x="517" y="568"/>
                </a:cubicBezTo>
                <a:cubicBezTo>
                  <a:pt x="514" y="561"/>
                  <a:pt x="511" y="554"/>
                  <a:pt x="509" y="548"/>
                </a:cubicBezTo>
                <a:cubicBezTo>
                  <a:pt x="507" y="542"/>
                  <a:pt x="501" y="537"/>
                  <a:pt x="495" y="536"/>
                </a:cubicBezTo>
                <a:cubicBezTo>
                  <a:pt x="421" y="524"/>
                  <a:pt x="421" y="524"/>
                  <a:pt x="421" y="524"/>
                </a:cubicBezTo>
                <a:cubicBezTo>
                  <a:pt x="419" y="507"/>
                  <a:pt x="419" y="490"/>
                  <a:pt x="421" y="473"/>
                </a:cubicBezTo>
                <a:cubicBezTo>
                  <a:pt x="495" y="461"/>
                  <a:pt x="495" y="461"/>
                  <a:pt x="495" y="461"/>
                </a:cubicBezTo>
                <a:cubicBezTo>
                  <a:pt x="501" y="460"/>
                  <a:pt x="507" y="455"/>
                  <a:pt x="509" y="449"/>
                </a:cubicBezTo>
                <a:cubicBezTo>
                  <a:pt x="511" y="442"/>
                  <a:pt x="514" y="436"/>
                  <a:pt x="517" y="430"/>
                </a:cubicBezTo>
                <a:cubicBezTo>
                  <a:pt x="520" y="423"/>
                  <a:pt x="519" y="417"/>
                  <a:pt x="515" y="411"/>
                </a:cubicBezTo>
                <a:cubicBezTo>
                  <a:pt x="472" y="351"/>
                  <a:pt x="472" y="351"/>
                  <a:pt x="472" y="351"/>
                </a:cubicBezTo>
                <a:cubicBezTo>
                  <a:pt x="477" y="344"/>
                  <a:pt x="483" y="338"/>
                  <a:pt x="489" y="332"/>
                </a:cubicBezTo>
                <a:cubicBezTo>
                  <a:pt x="495" y="325"/>
                  <a:pt x="501" y="320"/>
                  <a:pt x="508" y="314"/>
                </a:cubicBezTo>
                <a:cubicBezTo>
                  <a:pt x="569" y="358"/>
                  <a:pt x="569" y="358"/>
                  <a:pt x="569" y="358"/>
                </a:cubicBezTo>
                <a:cubicBezTo>
                  <a:pt x="574" y="362"/>
                  <a:pt x="581" y="362"/>
                  <a:pt x="587" y="359"/>
                </a:cubicBezTo>
                <a:cubicBezTo>
                  <a:pt x="593" y="356"/>
                  <a:pt x="600" y="353"/>
                  <a:pt x="607" y="351"/>
                </a:cubicBezTo>
                <a:cubicBezTo>
                  <a:pt x="613" y="349"/>
                  <a:pt x="617" y="344"/>
                  <a:pt x="618" y="337"/>
                </a:cubicBezTo>
                <a:cubicBezTo>
                  <a:pt x="630" y="264"/>
                  <a:pt x="630" y="264"/>
                  <a:pt x="630" y="264"/>
                </a:cubicBezTo>
                <a:cubicBezTo>
                  <a:pt x="647" y="262"/>
                  <a:pt x="665" y="262"/>
                  <a:pt x="682" y="264"/>
                </a:cubicBezTo>
                <a:cubicBezTo>
                  <a:pt x="694" y="337"/>
                  <a:pt x="694" y="337"/>
                  <a:pt x="694" y="337"/>
                </a:cubicBezTo>
                <a:cubicBezTo>
                  <a:pt x="695" y="344"/>
                  <a:pt x="699" y="349"/>
                  <a:pt x="705" y="351"/>
                </a:cubicBezTo>
                <a:cubicBezTo>
                  <a:pt x="713" y="354"/>
                  <a:pt x="719" y="356"/>
                  <a:pt x="725" y="359"/>
                </a:cubicBezTo>
                <a:cubicBezTo>
                  <a:pt x="731" y="362"/>
                  <a:pt x="738" y="362"/>
                  <a:pt x="743" y="358"/>
                </a:cubicBezTo>
                <a:cubicBezTo>
                  <a:pt x="804" y="314"/>
                  <a:pt x="804" y="314"/>
                  <a:pt x="804" y="314"/>
                </a:cubicBezTo>
                <a:cubicBezTo>
                  <a:pt x="810" y="320"/>
                  <a:pt x="817" y="325"/>
                  <a:pt x="823" y="332"/>
                </a:cubicBezTo>
                <a:cubicBezTo>
                  <a:pt x="829" y="338"/>
                  <a:pt x="835" y="344"/>
                  <a:pt x="840" y="351"/>
                </a:cubicBezTo>
                <a:cubicBezTo>
                  <a:pt x="797" y="411"/>
                  <a:pt x="797" y="411"/>
                  <a:pt x="797" y="411"/>
                </a:cubicBezTo>
                <a:cubicBezTo>
                  <a:pt x="793" y="417"/>
                  <a:pt x="792" y="423"/>
                  <a:pt x="795" y="430"/>
                </a:cubicBezTo>
                <a:cubicBezTo>
                  <a:pt x="798" y="435"/>
                  <a:pt x="801" y="442"/>
                  <a:pt x="803" y="449"/>
                </a:cubicBezTo>
                <a:cubicBezTo>
                  <a:pt x="805" y="455"/>
                  <a:pt x="811" y="460"/>
                  <a:pt x="817" y="461"/>
                </a:cubicBezTo>
                <a:cubicBezTo>
                  <a:pt x="891" y="473"/>
                  <a:pt x="891" y="473"/>
                  <a:pt x="891" y="473"/>
                </a:cubicBezTo>
                <a:cubicBezTo>
                  <a:pt x="893" y="490"/>
                  <a:pt x="893" y="507"/>
                  <a:pt x="891" y="524"/>
                </a:cubicBezTo>
                <a:close/>
                <a:moveTo>
                  <a:pt x="588" y="431"/>
                </a:moveTo>
                <a:cubicBezTo>
                  <a:pt x="570" y="449"/>
                  <a:pt x="560" y="473"/>
                  <a:pt x="560" y="498"/>
                </a:cubicBezTo>
                <a:cubicBezTo>
                  <a:pt x="560" y="524"/>
                  <a:pt x="570" y="548"/>
                  <a:pt x="588" y="566"/>
                </a:cubicBezTo>
                <a:cubicBezTo>
                  <a:pt x="606" y="585"/>
                  <a:pt x="630" y="595"/>
                  <a:pt x="656" y="595"/>
                </a:cubicBezTo>
                <a:cubicBezTo>
                  <a:pt x="656" y="595"/>
                  <a:pt x="656" y="595"/>
                  <a:pt x="656" y="595"/>
                </a:cubicBezTo>
                <a:cubicBezTo>
                  <a:pt x="682" y="595"/>
                  <a:pt x="706" y="585"/>
                  <a:pt x="724" y="566"/>
                </a:cubicBezTo>
                <a:cubicBezTo>
                  <a:pt x="742" y="549"/>
                  <a:pt x="752" y="524"/>
                  <a:pt x="752" y="498"/>
                </a:cubicBezTo>
                <a:cubicBezTo>
                  <a:pt x="752" y="473"/>
                  <a:pt x="742" y="449"/>
                  <a:pt x="724" y="431"/>
                </a:cubicBezTo>
                <a:cubicBezTo>
                  <a:pt x="687" y="393"/>
                  <a:pt x="625" y="393"/>
                  <a:pt x="588" y="431"/>
                </a:cubicBezTo>
                <a:close/>
                <a:moveTo>
                  <a:pt x="699" y="542"/>
                </a:moveTo>
                <a:cubicBezTo>
                  <a:pt x="688" y="553"/>
                  <a:pt x="672" y="560"/>
                  <a:pt x="656" y="560"/>
                </a:cubicBezTo>
                <a:cubicBezTo>
                  <a:pt x="656" y="560"/>
                  <a:pt x="656" y="560"/>
                  <a:pt x="656" y="560"/>
                </a:cubicBezTo>
                <a:cubicBezTo>
                  <a:pt x="640" y="560"/>
                  <a:pt x="624" y="553"/>
                  <a:pt x="613" y="542"/>
                </a:cubicBezTo>
                <a:cubicBezTo>
                  <a:pt x="601" y="530"/>
                  <a:pt x="595" y="515"/>
                  <a:pt x="595" y="498"/>
                </a:cubicBezTo>
                <a:cubicBezTo>
                  <a:pt x="595" y="482"/>
                  <a:pt x="601" y="467"/>
                  <a:pt x="613" y="455"/>
                </a:cubicBezTo>
                <a:cubicBezTo>
                  <a:pt x="625" y="443"/>
                  <a:pt x="640" y="437"/>
                  <a:pt x="656" y="437"/>
                </a:cubicBezTo>
                <a:cubicBezTo>
                  <a:pt x="672" y="437"/>
                  <a:pt x="687" y="443"/>
                  <a:pt x="699" y="455"/>
                </a:cubicBezTo>
                <a:cubicBezTo>
                  <a:pt x="711" y="467"/>
                  <a:pt x="717" y="482"/>
                  <a:pt x="717" y="498"/>
                </a:cubicBezTo>
                <a:cubicBezTo>
                  <a:pt x="717" y="515"/>
                  <a:pt x="711" y="530"/>
                  <a:pt x="699" y="5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6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pprenticeshipUSA logo">
            <a:extLst>
              <a:ext uri="{FF2B5EF4-FFF2-40B4-BE49-F238E27FC236}">
                <a16:creationId xmlns:a16="http://schemas.microsoft.com/office/drawing/2014/main" id="{53BB5450-97D3-45A4-0729-64EDF92B46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2765" y="6363469"/>
            <a:ext cx="1865113" cy="258811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4C8FC62E-F5C1-D581-5F44-19C3A6AB3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80799" y="2706983"/>
            <a:ext cx="594360" cy="601666"/>
          </a:xfrm>
          <a:prstGeom prst="rect">
            <a:avLst/>
          </a:prstGeom>
        </p:spPr>
      </p:pic>
      <p:pic>
        <p:nvPicPr>
          <p:cNvPr id="35" name="Graphic 37">
            <a:extLst>
              <a:ext uri="{FF2B5EF4-FFF2-40B4-BE49-F238E27FC236}">
                <a16:creationId xmlns:a16="http://schemas.microsoft.com/office/drawing/2014/main" id="{E1675A4B-3661-8EE7-7804-0EC0DC604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3384853" y="3903429"/>
            <a:ext cx="718108" cy="718108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F5E96F-7624-84C7-E9DD-7A0D0FF0D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AABEC-672F-4B68-B914-690DA978312C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318166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8" ma:contentTypeDescription="Create a new document." ma:contentTypeScope="" ma:versionID="5b933cd1acb288297476560340938f3c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af74da39986b8d27c6ff3911d4e108df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f00f82b-dce9-458f-ab1d-1c5fd145e219" xsi:nil="true"/>
    <TaxCatchAll xmlns="4cd59d27-ca2b-4708-b9c7-7fa281384922" xsi:nil="true"/>
    <ClassificationLevel xmlns="2f00f82b-dce9-458f-ab1d-1c5fd145e219" xsi:nil="true"/>
    <lcf76f155ced4ddcb4097134ff3c332f xmlns="2f00f82b-dce9-458f-ab1d-1c5fd145e21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D97B28-4A04-448A-968F-78013922FF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00f82b-dce9-458f-ab1d-1c5fd145e219"/>
    <ds:schemaRef ds:uri="4cd59d27-ca2b-4708-b9c7-7fa2813849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F91B00-A4F7-4746-BB9D-3813D8E1C664}">
  <ds:schemaRefs>
    <ds:schemaRef ds:uri="http://schemas.microsoft.com/office/2006/metadata/properties"/>
    <ds:schemaRef ds:uri="2f00f82b-dce9-458f-ab1d-1c5fd145e219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4cd59d27-ca2b-4708-b9c7-7fa281384922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2A1AC59-E596-43EB-B750-D07EDA3A6F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2158</Words>
  <Application>Microsoft Office PowerPoint</Application>
  <PresentationFormat>Widescreen</PresentationFormat>
  <Paragraphs>254</Paragraphs>
  <Slides>34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Aptos</vt:lpstr>
      <vt:lpstr>Arial</vt:lpstr>
      <vt:lpstr>Arial Black</vt:lpstr>
      <vt:lpstr>Calibri</vt:lpstr>
      <vt:lpstr>Calibri Light</vt:lpstr>
      <vt:lpstr>Courier New</vt:lpstr>
      <vt:lpstr>Montserrat</vt:lpstr>
      <vt:lpstr>Montserrat Light</vt:lpstr>
      <vt:lpstr>Montserrat SemiBold</vt:lpstr>
      <vt:lpstr>Segoe UI</vt:lpstr>
      <vt:lpstr>Wingdings</vt:lpstr>
      <vt:lpstr>Wingdings 2</vt:lpstr>
      <vt:lpstr>6_Office Theme</vt:lpstr>
      <vt:lpstr>2_Office Theme</vt:lpstr>
      <vt:lpstr>Aligning Workforce and Registered Apprenticeship: Key Components for Success</vt:lpstr>
      <vt:lpstr>Presenters</vt:lpstr>
      <vt:lpstr>Welcome and Agenda</vt:lpstr>
      <vt:lpstr>Center of Excellence Overview</vt:lpstr>
      <vt:lpstr>Basic Building Blocks of  Registered Apprenticeship</vt:lpstr>
      <vt:lpstr>Getting to Know You 1</vt:lpstr>
      <vt:lpstr>Registered Apprenticeship </vt:lpstr>
      <vt:lpstr>Five Core Components of Apprenticeship</vt:lpstr>
      <vt:lpstr>A WIDE RANGE OF INDUSTRIES</vt:lpstr>
      <vt:lpstr>Apprenticeship Stakeholders</vt:lpstr>
      <vt:lpstr>Six Key Components of Workforce System Alignment with RA</vt:lpstr>
      <vt:lpstr>New Tool</vt:lpstr>
      <vt:lpstr>Creating RA-Aligned Policies</vt:lpstr>
      <vt:lpstr>Creating RA-Aligned Policies 3</vt:lpstr>
      <vt:lpstr>New Tool 1</vt:lpstr>
      <vt:lpstr>Embedding RA SMEs</vt:lpstr>
      <vt:lpstr>Embedding RA SMEs 3</vt:lpstr>
      <vt:lpstr>New Tool 2</vt:lpstr>
      <vt:lpstr>Equipping BSRs</vt:lpstr>
      <vt:lpstr>Embedding BSRs</vt:lpstr>
      <vt:lpstr>New Tool 3</vt:lpstr>
      <vt:lpstr>Improving Data Sharing and Data System Alignment</vt:lpstr>
      <vt:lpstr>Improving Data Sharing and Data System Alignment 1</vt:lpstr>
      <vt:lpstr>New Tool 4</vt:lpstr>
      <vt:lpstr>Serving as an RA Convener</vt:lpstr>
      <vt:lpstr>Serving as an RA Convener 3</vt:lpstr>
      <vt:lpstr>New Tool 5</vt:lpstr>
      <vt:lpstr>Becoming an RA Sponsor</vt:lpstr>
      <vt:lpstr>Becoming an RA Sponsor4</vt:lpstr>
      <vt:lpstr>Action Planning and Next Steps</vt:lpstr>
      <vt:lpstr>Key Questions for You to Consider</vt:lpstr>
      <vt:lpstr>Questions 1 </vt:lpstr>
      <vt:lpstr>Become a Center Partner</vt:lpstr>
      <vt:lpstr>Email us your questions at RA_COE@SafalPartners.com</vt:lpstr>
    </vt:vector>
  </TitlesOfParts>
  <Manager>Jana Bauer, Judy Blanchard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CWA Workcon 2025 PUBLIC COPY</dc:title>
  <dc:creator>Katie Adams, Melissa Aguilar-Southard, Jana Bauer</dc:creator>
  <cp:lastModifiedBy>Colleen Beck</cp:lastModifiedBy>
  <cp:revision>1</cp:revision>
  <dcterms:created xsi:type="dcterms:W3CDTF">2025-04-30T15:34:14Z</dcterms:created>
  <dcterms:modified xsi:type="dcterms:W3CDTF">2025-04-30T18:46:48Z</dcterms:modified>
  <cp:category>Workforce Development, Registered Apprenticeship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</Properties>
</file>