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48" r:id="rId5"/>
  </p:sldMasterIdLst>
  <p:notesMasterIdLst>
    <p:notesMasterId r:id="rId17"/>
  </p:notesMasterIdLst>
  <p:sldIdLst>
    <p:sldId id="256" r:id="rId6"/>
    <p:sldId id="264" r:id="rId7"/>
    <p:sldId id="1709" r:id="rId8"/>
    <p:sldId id="1737" r:id="rId9"/>
    <p:sldId id="278" r:id="rId10"/>
    <p:sldId id="1741" r:id="rId11"/>
    <p:sldId id="1745" r:id="rId12"/>
    <p:sldId id="1744" r:id="rId13"/>
    <p:sldId id="270" r:id="rId14"/>
    <p:sldId id="1736"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59C752-2525-71CB-7807-7B9AB669AB9E}" name="Clare Vanderpool" initials="CV" userId="S::clare.vanderpool@safalpartners.com::e960daf4-3a69-4cc2-9c12-e5ed686c0160" providerId="AD"/>
  <p188:author id="{6C9E338E-3575-D922-8638-DBB3198D8DE7}" name="Katie Adams" initials="KA" userId="S::Katie.Adams@safalpartners.com::9f2e6d00-44bd-4c75-9c75-d813f6b933da" providerId="AD"/>
  <p188:author id="{F5CDE29B-3EFC-D5BE-8DDE-F756FF4E4250}" name="Jana Bauer" initials="JB" userId="S::jana.bauer@safalpartners.com::f18a3f3c-4c69-4a10-b4b6-ac99762a0cf5" providerId="AD"/>
  <p188:author id="{CE21EBCB-E5FB-F1E1-A17D-C1C739217AFE}" name="Katie Adams" initials="KA" userId="S::katie.adams@safalpartners.com::9f2e6d00-44bd-4c75-9c75-d813f6b933da" providerId="AD"/>
  <p188:author id="{BEA4BADA-3A62-75E9-1149-3637B0CB55BB}" name="Fleet, Abby" initials="FA" userId="S::afleet@bcm.edu::c878d58f-c565-41dc-a684-9d168b397a3f" providerId="AD"/>
  <p188:author id="{99D8F1DF-9179-D62F-B323-FB64596310B0}" name="Jennifer Cowns" initials="JC" userId="S::jennifer.cowns@safalpartners.com::c8959f4d-51a8-4bd9-b274-b156c9774b25" providerId="AD"/>
  <p188:author id="{8885EAF5-A2DF-7948-9D26-6EB82AE714C3}" name="Colleen Beck" initials="CB"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801"/>
    <a:srgbClr val="FFC000"/>
    <a:srgbClr val="01D9AB"/>
    <a:srgbClr val="26FFE0"/>
    <a:srgbClr val="04A9F4"/>
    <a:srgbClr val="D4B2E4"/>
    <a:srgbClr val="00015E"/>
    <a:srgbClr val="FAAB1C"/>
    <a:srgbClr val="009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AAB08-50C3-83A5-8124-D3EEB7707441}" v="2" dt="2025-05-13T20:38:35.138"/>
    <p1510:client id="{55EC70F3-822E-4548-8651-C9ECF0D8FFE5}" v="6" dt="2025-05-13T20:51:37.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0"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75E80-5214-4D9F-9836-139C1E5E55DE}"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B9C84-A7DA-45F9-846D-9152DECA8268}" type="slidenum">
              <a:rPr lang="en-US" smtClean="0"/>
              <a:t>‹#›</a:t>
            </a:fld>
            <a:endParaRPr lang="en-US"/>
          </a:p>
        </p:txBody>
      </p:sp>
    </p:spTree>
    <p:extLst>
      <p:ext uri="{BB962C8B-B14F-4D97-AF65-F5344CB8AC3E}">
        <p14:creationId xmlns:p14="http://schemas.microsoft.com/office/powerpoint/2010/main" val="321428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Jeffrey W. Smith</a:t>
            </a:r>
            <a:endParaRPr lang="en-US">
              <a:cs typeface="Calibri"/>
            </a:endParaRPr>
          </a:p>
          <a:p>
            <a:r>
              <a:rPr lang="en-US"/>
              <a:t>Workforce Liaison/Program Analyst |Office of Apprenticeship | U.S. Department of Labor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0CB9C84-A7DA-45F9-846D-9152DECA8268}" type="slidenum">
              <a:rPr lang="en-US" smtClean="0"/>
              <a:t>2</a:t>
            </a:fld>
            <a:endParaRPr lang="en-US"/>
          </a:p>
        </p:txBody>
      </p:sp>
    </p:spTree>
    <p:extLst>
      <p:ext uri="{BB962C8B-B14F-4D97-AF65-F5344CB8AC3E}">
        <p14:creationId xmlns:p14="http://schemas.microsoft.com/office/powerpoint/2010/main" val="275304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State-level work group or committee to the SWDB </a:t>
            </a:r>
          </a:p>
          <a:p>
            <a:pPr lvl="1"/>
            <a:r>
              <a:rPr lang="en-US"/>
              <a:t>Apprenticeship Idaho Coalition</a:t>
            </a:r>
          </a:p>
          <a:p>
            <a:pPr lvl="2"/>
            <a:r>
              <a:rPr lang="en-US"/>
              <a:t>Aligning Key Drivers to Lead Together</a:t>
            </a:r>
          </a:p>
          <a:p>
            <a:pPr lvl="3"/>
            <a:r>
              <a:rPr lang="en-US"/>
              <a:t>Apprenticeship Office</a:t>
            </a:r>
          </a:p>
          <a:p>
            <a:pPr lvl="3"/>
            <a:r>
              <a:rPr lang="en-US"/>
              <a:t>Business</a:t>
            </a:r>
          </a:p>
          <a:p>
            <a:pPr lvl="3"/>
            <a:r>
              <a:rPr lang="en-US"/>
              <a:t>Education</a:t>
            </a:r>
          </a:p>
          <a:p>
            <a:pPr lvl="3"/>
            <a:r>
              <a:rPr lang="en-US"/>
              <a:t>Workforce System</a:t>
            </a:r>
          </a:p>
          <a:p>
            <a:pPr lvl="3"/>
            <a:r>
              <a:rPr lang="en-US"/>
              <a:t>Key Stakeholders</a:t>
            </a:r>
          </a:p>
          <a:p>
            <a:r>
              <a:rPr lang="en-US"/>
              <a:t>Apprenticeship Expertise in AJCs </a:t>
            </a:r>
          </a:p>
          <a:p>
            <a:pPr lvl="1"/>
            <a:r>
              <a:rPr lang="en-US"/>
              <a:t>Florida’s Investment in Local Systems</a:t>
            </a:r>
          </a:p>
          <a:p>
            <a:pPr lvl="2"/>
            <a:r>
              <a:rPr lang="en-US"/>
              <a:t>State Level Guidance and Support</a:t>
            </a:r>
          </a:p>
          <a:p>
            <a:pPr lvl="2"/>
            <a:r>
              <a:rPr lang="en-US"/>
              <a:t>Locals Making it Happen</a:t>
            </a:r>
          </a:p>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3</a:t>
            </a:fld>
            <a:endParaRPr lang="en-US"/>
          </a:p>
        </p:txBody>
      </p:sp>
    </p:spTree>
    <p:extLst>
      <p:ext uri="{BB962C8B-B14F-4D97-AF65-F5344CB8AC3E}">
        <p14:creationId xmlns:p14="http://schemas.microsoft.com/office/powerpoint/2010/main" val="59161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Safal was awarded the opportunity to lead the US DOL Registered Apprenticeship Technical Assistance Center of Excellence for Strategic Partnerships and Systems Alignment in 2021. </a:t>
            </a:r>
            <a:endParaRPr lang="en-US"/>
          </a:p>
          <a:p>
            <a:endParaRPr lang="en-US"/>
          </a:p>
          <a:p>
            <a:r>
              <a:rPr lang="en-US"/>
              <a:t>We are here to help close the gap between the apprenticeship and workforce systems and accelerate partnerships across education, economic development, and other partners to increase adoption of RA nationwide. </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The Center is supported by five national partners including the National Association of Workforce Development Professionals, the Coalition on Adult Basic Education, the National Disability Institute, FASTPORT, and the Wireless Infrastructure Association.</a:t>
            </a:r>
            <a:endParaRPr lang="en-US"/>
          </a:p>
          <a:p>
            <a:endParaRPr lang="en-US">
              <a:cs typeface="Calibri" panose="020F0502020204030204"/>
            </a:endParaRPr>
          </a:p>
          <a:p>
            <a:r>
              <a:rPr lang="en-US"/>
              <a:t>Our national partners were strategically chosen to help us reach specific groups whether on the workforce, education or employer side </a:t>
            </a:r>
            <a:endParaRPr lang="en-US">
              <a:cs typeface="Calibri"/>
            </a:endParaRPr>
          </a:p>
          <a:p>
            <a:endParaRPr lang="en-US">
              <a:ea typeface="Calibri"/>
              <a:cs typeface="Calibri"/>
            </a:endParaRPr>
          </a:p>
          <a:p>
            <a:r>
              <a:rPr lang="en-US">
                <a:cs typeface="Calibri" panose="020F0502020204030204"/>
              </a:rPr>
              <a:t>California Workforce Association (CWA) is our partner in the state, helping increase workforce system awareness and utilization of RA as a workforce solution for both employers and jobseekers.</a:t>
            </a:r>
          </a:p>
          <a:p>
            <a:endParaRPr lang="en-US" b="1"/>
          </a:p>
          <a:p>
            <a:r>
              <a:rPr lang="en-US" b="1"/>
              <a:t>The Center of Excellence provides no-cost technical assistance – online, in-person and through hybrid delivery - to accelerate sustainable partnerships and align apprenticeship, workforce and education systems.</a:t>
            </a:r>
            <a:endParaRPr lang="en-US" b="1">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ontserrat Medium"/>
              </a:rPr>
              <a:t>Our website is continually updated with relevant news, TA resources and tools including frameworks, case studies, webinars, customizable templates, questionnaires, and more. </a:t>
            </a:r>
            <a:endParaRPr lang="en-US" sz="1200">
              <a:latin typeface="Montserrat Medium" panose="00000600000000000000" pitchFamily="2" charset="0"/>
            </a:endParaRPr>
          </a:p>
          <a:p>
            <a:endParaRPr lang="en-US">
              <a:latin typeface="Montserrat Medium"/>
            </a:endParaRPr>
          </a:p>
          <a:p>
            <a:r>
              <a:rPr lang="en-US">
                <a:latin typeface="Montserrat Medium"/>
              </a:rPr>
              <a:t>Since 2021 more than 3,000 organizations have become no-cost Center partners and utilized our tools – such as the "RA Partner Profile Questionnaire" - to accelerate their organizations' understanding and effective usage of RA. </a:t>
            </a:r>
          </a:p>
          <a:p>
            <a:endParaRPr lang="en-US">
              <a:latin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Link to </a:t>
            </a:r>
            <a:r>
              <a:rPr lang="en-US" b="1"/>
              <a:t>Questionnaire</a:t>
            </a:r>
            <a:r>
              <a:rPr lang="en-US"/>
              <a:t> - </a:t>
            </a:r>
            <a:r>
              <a:rPr lang="en-US" sz="1800" kern="100">
                <a:effectLst/>
                <a:latin typeface="Calibri"/>
                <a:ea typeface="Calibri" panose="020F0502020204030204" pitchFamily="34" charset="0"/>
                <a:cs typeface="Calibri"/>
              </a:rPr>
              <a:t>https://dolcoe.safalapps.com/sites/default/files/2022-11/Partnership%20Questionnaire.pdf</a:t>
            </a:r>
            <a:endParaRPr lang="en-US" b="0" i="0">
              <a:solidFill>
                <a:srgbClr val="232222"/>
              </a:solidFill>
              <a:effectLst/>
              <a:latin typeface="Calibri"/>
              <a:cs typeface="Calibri"/>
            </a:endParaRPr>
          </a:p>
          <a:p>
            <a:r>
              <a:rPr lang="en-US" b="0" i="0">
                <a:solidFill>
                  <a:srgbClr val="232222"/>
                </a:solidFill>
                <a:effectLst/>
                <a:latin typeface="IBM-Plex-Sans"/>
              </a:rPr>
              <a:t>This questionnaire is intended to help you build a network in your area around Registered Apprenticeship (RA). With the information gathered here, your board should be better able to engage with and convene RA stakeholders to expand RA program opportunities. It is designed to be used in conjunction with the USDOL RA TA Center of Excellence “Workforce Board Guide to Identifying Pre-Apprenticeship and Apprenticeship Partners” publication. This publication and more information on the Center can be found online at dolcoe.safalapps.com﻿</a:t>
            </a:r>
            <a:endParaRPr lang="en-US"/>
          </a:p>
        </p:txBody>
      </p:sp>
      <p:sp>
        <p:nvSpPr>
          <p:cNvPr id="4" name="Slide Number Placeholder 3"/>
          <p:cNvSpPr>
            <a:spLocks noGrp="1"/>
          </p:cNvSpPr>
          <p:nvPr>
            <p:ph type="sldNum" sz="quarter" idx="5"/>
          </p:nvPr>
        </p:nvSpPr>
        <p:spPr/>
        <p:txBody>
          <a:bodyPr/>
          <a:lstStyle/>
          <a:p>
            <a:fld id="{212F3256-0F80-4475-8BEB-548FAFFD8D93}" type="slidenum">
              <a:rPr lang="en-US" smtClean="0"/>
              <a:t>5</a:t>
            </a:fld>
            <a:endParaRPr lang="en-US"/>
          </a:p>
        </p:txBody>
      </p:sp>
    </p:spTree>
    <p:extLst>
      <p:ext uri="{BB962C8B-B14F-4D97-AF65-F5344CB8AC3E}">
        <p14:creationId xmlns:p14="http://schemas.microsoft.com/office/powerpoint/2010/main" val="284674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 will introduce panel</a:t>
            </a:r>
          </a:p>
        </p:txBody>
      </p:sp>
      <p:sp>
        <p:nvSpPr>
          <p:cNvPr id="4" name="Slide Number Placeholder 3"/>
          <p:cNvSpPr>
            <a:spLocks noGrp="1"/>
          </p:cNvSpPr>
          <p:nvPr>
            <p:ph type="sldNum" sz="quarter" idx="5"/>
          </p:nvPr>
        </p:nvSpPr>
        <p:spPr/>
        <p:txBody>
          <a:bodyPr/>
          <a:lstStyle/>
          <a:p>
            <a:fld id="{D82F87B3-AEC0-4A48-9BB8-61B7C21FDCE8}" type="slidenum">
              <a:rPr lang="en-US" smtClean="0"/>
              <a:t>10</a:t>
            </a:fld>
            <a:endParaRPr lang="en-US"/>
          </a:p>
        </p:txBody>
      </p:sp>
    </p:spTree>
    <p:extLst>
      <p:ext uri="{BB962C8B-B14F-4D97-AF65-F5344CB8AC3E}">
        <p14:creationId xmlns:p14="http://schemas.microsoft.com/office/powerpoint/2010/main" val="1963481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5/13/2025</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37205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41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5/13/2025</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491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5/13/2025</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25977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5/13/2025</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5232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5/13/2025</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3370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5172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a:alphaModFix amt="50000"/>
          </a:blip>
          <a:srcRect t="13718" b="9028"/>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53252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95604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0C02-6E11-57D3-DA67-0650742B4C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60972C-ACD8-147B-2E4D-F04E86D5F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D4663A-6566-A0FE-C7B6-8DFC5B9A2125}"/>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5" name="Footer Placeholder 4">
            <a:extLst>
              <a:ext uri="{FF2B5EF4-FFF2-40B4-BE49-F238E27FC236}">
                <a16:creationId xmlns:a16="http://schemas.microsoft.com/office/drawing/2014/main" id="{95E79440-4692-0DE2-BBE5-C4B747A8F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ABD02-40F9-9617-FBEF-5ABABA4E5998}"/>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3930421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ACD0-A78E-1652-8207-81725813B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102B9-504B-E0C6-B328-FEFD0F7A18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27924-9113-73A4-C88B-F1C183A59251}"/>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5" name="Footer Placeholder 4">
            <a:extLst>
              <a:ext uri="{FF2B5EF4-FFF2-40B4-BE49-F238E27FC236}">
                <a16:creationId xmlns:a16="http://schemas.microsoft.com/office/drawing/2014/main" id="{ADC2DCCA-ED94-B749-FEEB-C8D422A26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75093-8A6A-CBAB-2D09-67EA393EE78A}"/>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42549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594874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6005-2AD5-DBF5-EE02-6B5D5F9AAA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F1D7FF-0E81-D711-BF71-11EB39DAC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5F953-C756-DDAA-A73F-4AF24A57E8D8}"/>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5" name="Footer Placeholder 4">
            <a:extLst>
              <a:ext uri="{FF2B5EF4-FFF2-40B4-BE49-F238E27FC236}">
                <a16:creationId xmlns:a16="http://schemas.microsoft.com/office/drawing/2014/main" id="{31F2D4D6-1F5F-AB12-634A-8439EB3F2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EA128-9808-6CB3-82C9-28C0FBD88C55}"/>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149630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C436-DB24-56CD-5C7C-3BA630400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EFD30-58EF-33AD-C873-59E71BDBC6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031653-B716-B401-F9F0-9408EBCF9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C9C89F-0052-C574-C3F4-7CCCD2FEB769}"/>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6" name="Footer Placeholder 5">
            <a:extLst>
              <a:ext uri="{FF2B5EF4-FFF2-40B4-BE49-F238E27FC236}">
                <a16:creationId xmlns:a16="http://schemas.microsoft.com/office/drawing/2014/main" id="{4FD74B4F-CE03-C099-7F43-BEE874F48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A5A54-1997-9684-5B2B-39DDABC86B59}"/>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4065901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7DC9-7F5F-5EC6-9B6B-4B6B7B6D3D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F6A5FB-FD2E-C566-090D-083E20EC99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E963C-6406-9D64-EFEA-FE8478537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8715B5-0435-77CB-01EF-A7C25DB74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83E34-0889-22E6-820A-6B3218A09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41284-C4D0-7771-0811-DEE9AA1D9F2A}"/>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8" name="Footer Placeholder 7">
            <a:extLst>
              <a:ext uri="{FF2B5EF4-FFF2-40B4-BE49-F238E27FC236}">
                <a16:creationId xmlns:a16="http://schemas.microsoft.com/office/drawing/2014/main" id="{ECA3F3C7-912F-0943-D659-A698ECCAFD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1F8343-4509-5581-9D3C-D3A7ECC399EE}"/>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2546555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D596-A236-9BCA-827B-D190BF856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6BC12C-F63A-C621-86E1-49958B939F4E}"/>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4" name="Footer Placeholder 3">
            <a:extLst>
              <a:ext uri="{FF2B5EF4-FFF2-40B4-BE49-F238E27FC236}">
                <a16:creationId xmlns:a16="http://schemas.microsoft.com/office/drawing/2014/main" id="{F3CD3488-3892-5845-A167-D1E851E3E6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BF695E-7C42-F192-4B6F-8A156A312E3F}"/>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1863996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20E0A4-04D3-FFC7-A3C7-81C8B1661C03}"/>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3" name="Footer Placeholder 2">
            <a:extLst>
              <a:ext uri="{FF2B5EF4-FFF2-40B4-BE49-F238E27FC236}">
                <a16:creationId xmlns:a16="http://schemas.microsoft.com/office/drawing/2014/main" id="{20024049-74F7-C583-DB5D-1580E14120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AAA529-EDC0-AE06-958E-1680ACF73F00}"/>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1547585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1F64-7B90-BF45-1366-4FAD5DA2A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67AF87-5C12-4812-C622-8CB4887A8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06BB44-8ED5-36EA-1E20-6A95A2981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6E62B-7152-7A83-BC73-43D3E339233E}"/>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6" name="Footer Placeholder 5">
            <a:extLst>
              <a:ext uri="{FF2B5EF4-FFF2-40B4-BE49-F238E27FC236}">
                <a16:creationId xmlns:a16="http://schemas.microsoft.com/office/drawing/2014/main" id="{08986720-7147-18D5-69E4-5BA5CD490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5C463-B429-443C-46C4-D2A4012C38EA}"/>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234058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369D-D7A0-F9BD-0557-302F4F6AB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B72120-F4EC-DD36-C7DE-32BBB695D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1A6EB-2780-1BBB-0F83-928F49B5F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84F64-F569-5340-8550-E2439D6A3801}"/>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6" name="Footer Placeholder 5">
            <a:extLst>
              <a:ext uri="{FF2B5EF4-FFF2-40B4-BE49-F238E27FC236}">
                <a16:creationId xmlns:a16="http://schemas.microsoft.com/office/drawing/2014/main" id="{6D251AF9-62F3-5DFB-C06D-5B6DE1285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C759D-7B4E-FDD2-ABB2-3034D43697DC}"/>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332822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2E22-7745-15B8-8D07-23E40F3B75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911B98-B1D9-FACC-A25E-AFEF75B144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80064-F6D4-D041-591E-BBE6CD318746}"/>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5" name="Footer Placeholder 4">
            <a:extLst>
              <a:ext uri="{FF2B5EF4-FFF2-40B4-BE49-F238E27FC236}">
                <a16:creationId xmlns:a16="http://schemas.microsoft.com/office/drawing/2014/main" id="{7300FBD4-A605-5A38-9A75-8D3E66D52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A1548-D776-BEAF-0157-D1663438055B}"/>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113968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63852-4302-3000-3509-B7BF3C1D83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93AD27-949C-300C-F28B-3720A206B8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2C56A-CBC2-9BEE-F7BB-2FD41A95C766}"/>
              </a:ext>
            </a:extLst>
          </p:cNvPr>
          <p:cNvSpPr>
            <a:spLocks noGrp="1"/>
          </p:cNvSpPr>
          <p:nvPr>
            <p:ph type="dt" sz="half" idx="10"/>
          </p:nvPr>
        </p:nvSpPr>
        <p:spPr/>
        <p:txBody>
          <a:bodyPr/>
          <a:lstStyle/>
          <a:p>
            <a:fld id="{ABFAA12D-BB30-4905-83AB-FA53B58A9BC2}" type="datetimeFigureOut">
              <a:rPr lang="en-US" smtClean="0"/>
              <a:t>5/13/2025</a:t>
            </a:fld>
            <a:endParaRPr lang="en-US"/>
          </a:p>
        </p:txBody>
      </p:sp>
      <p:sp>
        <p:nvSpPr>
          <p:cNvPr id="5" name="Footer Placeholder 4">
            <a:extLst>
              <a:ext uri="{FF2B5EF4-FFF2-40B4-BE49-F238E27FC236}">
                <a16:creationId xmlns:a16="http://schemas.microsoft.com/office/drawing/2014/main" id="{1297E5CE-9F8B-3F38-CF42-5FECC6ABE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FE98B-652C-9442-1D70-15CDB1299210}"/>
              </a:ext>
            </a:extLst>
          </p:cNvPr>
          <p:cNvSpPr>
            <a:spLocks noGrp="1"/>
          </p:cNvSpPr>
          <p:nvPr>
            <p:ph type="sldNum" sz="quarter" idx="12"/>
          </p:nvPr>
        </p:nvSpPr>
        <p:spPr/>
        <p:txBody>
          <a:bodyPr/>
          <a:lstStyle/>
          <a:p>
            <a:fld id="{3695A2C5-9633-4B1B-973F-DE29F911DEED}" type="slidenum">
              <a:rPr lang="en-US" smtClean="0"/>
              <a:t>‹#›</a:t>
            </a:fld>
            <a:endParaRPr lang="en-US"/>
          </a:p>
        </p:txBody>
      </p:sp>
    </p:spTree>
    <p:extLst>
      <p:ext uri="{BB962C8B-B14F-4D97-AF65-F5344CB8AC3E}">
        <p14:creationId xmlns:p14="http://schemas.microsoft.com/office/powerpoint/2010/main" val="214513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26866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5/13/2025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40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5/13/2025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00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5/13/2025</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40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84034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3023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a:alphaModFix amt="50000"/>
          </a:blip>
          <a:srcRect t="13718" b="9028"/>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86009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2902221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73" r:id="rId6"/>
    <p:sldLayoutId id="2147483674" r:id="rId7"/>
    <p:sldLayoutId id="2147483663" r:id="rId8"/>
    <p:sldLayoutId id="2147483660" r:id="rId9"/>
    <p:sldLayoutId id="2147483661" r:id="rId10"/>
    <p:sldLayoutId id="2147483675" r:id="rId11"/>
    <p:sldLayoutId id="2147483676" r:id="rId12"/>
    <p:sldLayoutId id="2147483677" r:id="rId13"/>
    <p:sldLayoutId id="2147483678" r:id="rId14"/>
    <p:sldLayoutId id="2147483664" r:id="rId15"/>
    <p:sldLayoutId id="2147483665" r:id="rId16"/>
    <p:sldLayoutId id="2147483667" r:id="rId17"/>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6B280A-C85D-6584-4DBA-BE9E2DEA4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B30FD-0049-55C3-A80C-9E6014E23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6E68D-7119-57AA-177C-A325713AE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AA12D-BB30-4905-83AB-FA53B58A9BC2}" type="datetimeFigureOut">
              <a:rPr lang="en-US" smtClean="0"/>
              <a:t>5/13/2025</a:t>
            </a:fld>
            <a:endParaRPr lang="en-US"/>
          </a:p>
        </p:txBody>
      </p:sp>
      <p:sp>
        <p:nvSpPr>
          <p:cNvPr id="5" name="Footer Placeholder 4">
            <a:extLst>
              <a:ext uri="{FF2B5EF4-FFF2-40B4-BE49-F238E27FC236}">
                <a16:creationId xmlns:a16="http://schemas.microsoft.com/office/drawing/2014/main" id="{24592699-BB24-430D-1D51-9347CD25A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E8EC3A-F127-4E38-C5D7-FF399AC28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5A2C5-9633-4B1B-973F-DE29F911DEED}" type="slidenum">
              <a:rPr lang="en-US" smtClean="0"/>
              <a:t>‹#›</a:t>
            </a:fld>
            <a:endParaRPr lang="en-US"/>
          </a:p>
        </p:txBody>
      </p:sp>
    </p:spTree>
    <p:extLst>
      <p:ext uri="{BB962C8B-B14F-4D97-AF65-F5344CB8AC3E}">
        <p14:creationId xmlns:p14="http://schemas.microsoft.com/office/powerpoint/2010/main" val="412961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dolcoe.safalapps.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dolcoe.safalapps.com/resources/resourcesandtools"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0575" y="1397285"/>
            <a:ext cx="9133726" cy="1489897"/>
          </a:xfrm>
        </p:spPr>
        <p:txBody>
          <a:bodyPr>
            <a:normAutofit fontScale="90000"/>
          </a:bodyPr>
          <a:lstStyle/>
          <a:p>
            <a:r>
              <a:rPr lang="en-US" dirty="0">
                <a:latin typeface="Montserrat"/>
              </a:rPr>
              <a:t>Leveling Up Your Workforce Board's Alignment with Registered Apprenticeship</a:t>
            </a:r>
            <a:br>
              <a:rPr lang="en-US" sz="1100" dirty="0">
                <a:latin typeface="Montserrat"/>
              </a:rPr>
            </a:br>
            <a:br>
              <a:rPr lang="en-US" dirty="0">
                <a:latin typeface="Montserrat"/>
              </a:rPr>
            </a:br>
            <a:r>
              <a:rPr lang="en-US" sz="1800" dirty="0">
                <a:latin typeface="Montserrat"/>
              </a:rPr>
              <a:t>Center of Excellence Office Hours</a:t>
            </a: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a:lstStyle/>
          <a:p>
            <a:r>
              <a:rPr lang="en-US"/>
              <a:t>December 7, 2023</a:t>
            </a:r>
          </a:p>
        </p:txBody>
      </p:sp>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a:xfrm>
            <a:off x="866899" y="559490"/>
            <a:ext cx="11086562" cy="981300"/>
          </a:xfrm>
        </p:spPr>
        <p:txBody>
          <a:bodyPr>
            <a:normAutofit/>
          </a:bodyPr>
          <a:lstStyle/>
          <a:p>
            <a:r>
              <a:rPr lang="en-US" sz="4400" kern="10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a:latin typeface="Montserrat" panose="00000500000000000000" pitchFamily="2" charset="0"/>
            </a:endParaRPr>
          </a:p>
        </p:txBody>
      </p:sp>
      <p:sp>
        <p:nvSpPr>
          <p:cNvPr id="10" name="Text Placeholder 9">
            <a:extLst>
              <a:ext uri="{FF2B5EF4-FFF2-40B4-BE49-F238E27FC236}">
                <a16:creationId xmlns:a16="http://schemas.microsoft.com/office/drawing/2014/main" id="{81845639-1E26-0359-DB26-05F348816E1A}"/>
              </a:ext>
            </a:extLst>
          </p:cNvPr>
          <p:cNvSpPr>
            <a:spLocks noGrp="1"/>
          </p:cNvSpPr>
          <p:nvPr>
            <p:ph type="body" sz="quarter" idx="21"/>
          </p:nvPr>
        </p:nvSpPr>
        <p:spPr>
          <a:xfrm>
            <a:off x="1127653" y="2254732"/>
            <a:ext cx="6322143" cy="3158837"/>
          </a:xfrm>
        </p:spPr>
        <p:txBody>
          <a:bodyPr vert="horz" lIns="91440" tIns="45720" rIns="91440" bIns="45720" rtlCol="0" anchor="t">
            <a:normAutofit fontScale="85000" lnSpcReduction="10000"/>
          </a:bodyPr>
          <a:lstStyle/>
          <a:p>
            <a:pPr marL="608965" indent="-422910" algn="l">
              <a:spcAft>
                <a:spcPts val="1200"/>
              </a:spcAft>
              <a:buClr>
                <a:srgbClr val="00005F"/>
              </a:buClr>
              <a:buSzPct val="100000"/>
              <a:buFont typeface="Wingdings" panose="05000000000000000000" pitchFamily="2" charset="2"/>
              <a:buChar char="þ"/>
            </a:pPr>
            <a:r>
              <a:rPr lang="en-US" sz="3800" b="1">
                <a:latin typeface="Montserrat"/>
              </a:rPr>
              <a:t>Receive</a:t>
            </a:r>
            <a:r>
              <a:rPr lang="en-US" sz="3800">
                <a:latin typeface="Montserrat"/>
              </a:rPr>
              <a:t> no-cost expert TA, </a:t>
            </a:r>
            <a:br>
              <a:rPr lang="en-US" sz="3800" dirty="0">
                <a:latin typeface="Montserrat" panose="00000500000000000000" pitchFamily="2" charset="0"/>
              </a:rPr>
            </a:br>
            <a:r>
              <a:rPr lang="en-US" sz="3800">
                <a:latin typeface="Montserrat"/>
              </a:rPr>
              <a:t>materials, and assistance</a:t>
            </a:r>
          </a:p>
          <a:p>
            <a:pPr marL="608965" indent="-422910" algn="l">
              <a:spcAft>
                <a:spcPts val="1200"/>
              </a:spcAft>
              <a:buClr>
                <a:srgbClr val="00005F"/>
              </a:buClr>
              <a:buSzPct val="100000"/>
              <a:buFont typeface="Wingdings" panose="05000000000000000000" pitchFamily="2" charset="2"/>
              <a:buChar char="þ"/>
            </a:pPr>
            <a:r>
              <a:rPr lang="en-US" sz="3800" b="1" dirty="0">
                <a:latin typeface="Montserrat" panose="00000500000000000000" pitchFamily="2" charset="0"/>
              </a:rPr>
              <a:t>Network </a:t>
            </a:r>
            <a:r>
              <a:rPr lang="en-US" sz="3800" dirty="0">
                <a:latin typeface="Montserrat" panose="00000500000000000000" pitchFamily="2" charset="0"/>
              </a:rPr>
              <a:t>with potential </a:t>
            </a:r>
            <a:br>
              <a:rPr lang="en-US" sz="3800" dirty="0">
                <a:latin typeface="Montserrat" panose="00000500000000000000" pitchFamily="2" charset="0"/>
              </a:rPr>
            </a:br>
            <a:r>
              <a:rPr lang="en-US" sz="3800" dirty="0">
                <a:latin typeface="Montserrat" panose="00000500000000000000" pitchFamily="2" charset="0"/>
              </a:rPr>
              <a:t>partners nationwide</a:t>
            </a:r>
          </a:p>
          <a:p>
            <a:pPr marL="608965" indent="-422910" algn="l">
              <a:spcAft>
                <a:spcPts val="1200"/>
              </a:spcAft>
              <a:buClr>
                <a:srgbClr val="00005F"/>
              </a:buClr>
              <a:buSzPct val="100000"/>
              <a:buFont typeface="Wingdings" panose="05000000000000000000" pitchFamily="2" charset="2"/>
              <a:buChar char="þ"/>
            </a:pPr>
            <a:r>
              <a:rPr lang="en-US" sz="3800" b="1" dirty="0">
                <a:latin typeface="Montserrat" panose="00000500000000000000" pitchFamily="2" charset="0"/>
              </a:rPr>
              <a:t>Be </a:t>
            </a:r>
            <a:r>
              <a:rPr lang="en-US" sz="3800" dirty="0">
                <a:latin typeface="Montserrat" panose="00000500000000000000" pitchFamily="2" charset="0"/>
              </a:rPr>
              <a:t>nationally recognized for your work</a:t>
            </a:r>
            <a:endParaRPr lang="en-US" sz="3800" dirty="0">
              <a:latin typeface="Montserrat" panose="00000500000000000000" pitchFamily="2" charset="0"/>
              <a:ea typeface="Raleway"/>
              <a:cs typeface="Raleway"/>
              <a:sym typeface="Raleway"/>
            </a:endParaRPr>
          </a:p>
          <a:p>
            <a:endParaRPr lang="en-US" dirty="0"/>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04967" y="1794207"/>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5BE49544-79DE-0E6B-30D9-34F68798EF33}"/>
              </a:ext>
            </a:extLst>
          </p:cNvPr>
          <p:cNvSpPr txBox="1">
            <a:spLocks/>
          </p:cNvSpPr>
          <p:nvPr/>
        </p:nvSpPr>
        <p:spPr>
          <a:xfrm>
            <a:off x="8055883" y="1947926"/>
            <a:ext cx="2743200" cy="867930"/>
          </a:xfrm>
          <a:prstGeom prst="rect">
            <a:avLst/>
          </a:prstGeom>
          <a:noFill/>
          <a:ln w="9525">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a:stretch>
            <a:fillRect/>
          </a:stretch>
        </p:blipFill>
        <p:spPr>
          <a:xfrm>
            <a:off x="8224434" y="3069273"/>
            <a:ext cx="2448622" cy="2511050"/>
          </a:xfrm>
          <a:prstGeom prst="rect">
            <a:avLst/>
          </a:prstGeom>
        </p:spPr>
      </p:pic>
    </p:spTree>
    <p:extLst>
      <p:ext uri="{BB962C8B-B14F-4D97-AF65-F5344CB8AC3E}">
        <p14:creationId xmlns:p14="http://schemas.microsoft.com/office/powerpoint/2010/main" val="107754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84F70-E12F-6972-62F5-991C90F5C10E}"/>
              </a:ext>
            </a:extLst>
          </p:cNvPr>
          <p:cNvSpPr>
            <a:spLocks noGrp="1"/>
          </p:cNvSpPr>
          <p:nvPr>
            <p:ph type="title"/>
          </p:nvPr>
        </p:nvSpPr>
        <p:spPr>
          <a:xfrm>
            <a:off x="831850" y="1718975"/>
            <a:ext cx="10515600" cy="415746"/>
          </a:xfrm>
        </p:spPr>
        <p:txBody>
          <a:bodyPr>
            <a:normAutofit fontScale="90000"/>
          </a:bodyPr>
          <a:lstStyle/>
          <a:p>
            <a:r>
              <a:rPr lang="en-US"/>
              <a:t>Email us your questions at </a:t>
            </a:r>
            <a:r>
              <a:rPr lang="en-US" err="1"/>
              <a:t>RA_COE@SafalPartners.com</a:t>
            </a:r>
            <a:endParaRPr lang="en-US"/>
          </a:p>
        </p:txBody>
      </p:sp>
      <p:sp>
        <p:nvSpPr>
          <p:cNvPr id="2" name="Text Placeholder 1">
            <a:extLst>
              <a:ext uri="{FF2B5EF4-FFF2-40B4-BE49-F238E27FC236}">
                <a16:creationId xmlns:a16="http://schemas.microsoft.com/office/drawing/2014/main" id="{37BC6D76-6797-C7FE-017C-FFAFAB3FAE94}"/>
              </a:ext>
            </a:extLst>
          </p:cNvPr>
          <p:cNvSpPr>
            <a:spLocks noGrp="1"/>
          </p:cNvSpPr>
          <p:nvPr>
            <p:ph type="body" idx="1"/>
          </p:nvPr>
        </p:nvSpPr>
        <p:spPr>
          <a:xfrm>
            <a:off x="838200" y="3870036"/>
            <a:ext cx="10515600" cy="1200711"/>
          </a:xfrm>
        </p:spPr>
        <p:txBody>
          <a:bodyPr/>
          <a:lstStyle/>
          <a:p>
            <a:r>
              <a:rPr lang="en-US"/>
              <a:t>For more information, visit: </a:t>
            </a:r>
            <a:r>
              <a:rPr lang="en-US" err="1"/>
              <a:t>dolcoe.safalapps.com</a:t>
            </a:r>
            <a:endParaRPr lang="en-US"/>
          </a:p>
          <a:p>
            <a:endParaRPr lang="en-US"/>
          </a:p>
        </p:txBody>
      </p:sp>
      <p:sp>
        <p:nvSpPr>
          <p:cNvPr id="4" name="Slide Number Placeholder 5">
            <a:extLst>
              <a:ext uri="{FF2B5EF4-FFF2-40B4-BE49-F238E27FC236}">
                <a16:creationId xmlns:a16="http://schemas.microsoft.com/office/drawing/2014/main" id="{FE647BFC-4FA8-02B1-5616-37E052694288}"/>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412778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355922"/>
            <a:ext cx="4751231" cy="1325562"/>
          </a:xfrm>
        </p:spPr>
        <p:txBody>
          <a:bodyPr/>
          <a:lstStyle/>
          <a:p>
            <a:r>
              <a:rPr lang="en-US">
                <a:solidFill>
                  <a:schemeClr val="bg1"/>
                </a:solidFill>
              </a:rPr>
              <a:t>Presenters</a:t>
            </a:r>
          </a:p>
        </p:txBody>
      </p:sp>
      <p:pic>
        <p:nvPicPr>
          <p:cNvPr id="7" name="Picture 6" descr="Lisa Rice">
            <a:extLst>
              <a:ext uri="{FF2B5EF4-FFF2-40B4-BE49-F238E27FC236}">
                <a16:creationId xmlns:a16="http://schemas.microsoft.com/office/drawing/2014/main" id="{992739FA-EDB7-7664-35C9-84FA53BF517F}"/>
              </a:ext>
            </a:extLst>
          </p:cNvPr>
          <p:cNvPicPr>
            <a:picLocks noChangeAspect="1"/>
          </p:cNvPicPr>
          <p:nvPr/>
        </p:nvPicPr>
        <p:blipFill>
          <a:blip r:embed="rId3"/>
          <a:srcRect t="2749" b="2749"/>
          <a:stretch/>
        </p:blipFill>
        <p:spPr>
          <a:xfrm>
            <a:off x="2022216" y="1941313"/>
            <a:ext cx="2261117" cy="2352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pole tekstowe 5">
            <a:extLst>
              <a:ext uri="{FF2B5EF4-FFF2-40B4-BE49-F238E27FC236}">
                <a16:creationId xmlns:a16="http://schemas.microsoft.com/office/drawing/2014/main" id="{77EF8A1B-EF80-4723-BFD1-68A6BBD952DF}"/>
              </a:ext>
            </a:extLst>
          </p:cNvPr>
          <p:cNvSpPr txBox="1"/>
          <p:nvPr/>
        </p:nvSpPr>
        <p:spPr>
          <a:xfrm>
            <a:off x="1150645" y="4500888"/>
            <a:ext cx="4004259" cy="523220"/>
          </a:xfrm>
          <a:prstGeom prst="rect">
            <a:avLst/>
          </a:prstGeom>
          <a:noFill/>
        </p:spPr>
        <p:txBody>
          <a:bodyPr wrap="square" rtlCol="0">
            <a:spAutoFit/>
          </a:bodyPr>
          <a:lstStyle/>
          <a:p>
            <a:pPr algn="ctr"/>
            <a:r>
              <a:rPr lang="en-US" sz="2800" b="1">
                <a:solidFill>
                  <a:srgbClr val="0D274D"/>
                </a:solidFill>
                <a:latin typeface="Montserrat" panose="00000500000000000000" pitchFamily="2" charset="0"/>
              </a:rPr>
              <a:t>Lisa Rice</a:t>
            </a:r>
            <a:endParaRPr lang="pl-PL" sz="2800" b="1">
              <a:solidFill>
                <a:srgbClr val="0D274D"/>
              </a:solidFill>
              <a:latin typeface="Montserrat" panose="00000500000000000000" pitchFamily="2" charset="0"/>
            </a:endParaRPr>
          </a:p>
        </p:txBody>
      </p:sp>
      <p:sp>
        <p:nvSpPr>
          <p:cNvPr id="24" name="pole tekstowe 6">
            <a:extLst>
              <a:ext uri="{FF2B5EF4-FFF2-40B4-BE49-F238E27FC236}">
                <a16:creationId xmlns:a16="http://schemas.microsoft.com/office/drawing/2014/main" id="{F23486E9-0743-91D5-F9B7-B0D408B3A2BF}"/>
              </a:ext>
            </a:extLst>
          </p:cNvPr>
          <p:cNvSpPr txBox="1"/>
          <p:nvPr/>
        </p:nvSpPr>
        <p:spPr>
          <a:xfrm>
            <a:off x="1189910" y="4965895"/>
            <a:ext cx="3925729" cy="789319"/>
          </a:xfrm>
          <a:prstGeom prst="rect">
            <a:avLst/>
          </a:prstGeom>
          <a:noFill/>
        </p:spPr>
        <p:txBody>
          <a:bodyPr wrap="square" lIns="91440" tIns="45720" rIns="91440" bIns="45720" rtlCol="0" anchor="t">
            <a:spAutoFit/>
          </a:bodyPr>
          <a:lstStyle/>
          <a:p>
            <a:pPr algn="ctr">
              <a:lnSpc>
                <a:spcPct val="150000"/>
              </a:lnSpc>
            </a:pPr>
            <a:r>
              <a:rPr lang="en-US" sz="1600">
                <a:solidFill>
                  <a:srgbClr val="0D274D"/>
                </a:solidFill>
                <a:latin typeface="Montserrat"/>
                <a:ea typeface="Roboto"/>
              </a:rPr>
              <a:t>Subject Matter Expert</a:t>
            </a:r>
          </a:p>
          <a:p>
            <a:pPr algn="ctr">
              <a:lnSpc>
                <a:spcPct val="150000"/>
              </a:lnSpc>
            </a:pPr>
            <a:r>
              <a:rPr lang="en-US" sz="1600">
                <a:solidFill>
                  <a:srgbClr val="0D274D"/>
                </a:solidFill>
                <a:latin typeface="Montserrat"/>
                <a:ea typeface="Roboto"/>
              </a:rPr>
              <a:t>Safal Partners</a:t>
            </a:r>
            <a:endParaRPr lang="pl-PL" sz="1600">
              <a:solidFill>
                <a:srgbClr val="0D274D"/>
              </a:solidFill>
              <a:latin typeface="Montserrat"/>
              <a:ea typeface="Roboto"/>
            </a:endParaRPr>
          </a:p>
        </p:txBody>
      </p:sp>
      <p:pic>
        <p:nvPicPr>
          <p:cNvPr id="28" name="Picture 27" descr="Jeffrey Smith">
            <a:extLst>
              <a:ext uri="{FF2B5EF4-FFF2-40B4-BE49-F238E27FC236}">
                <a16:creationId xmlns:a16="http://schemas.microsoft.com/office/drawing/2014/main" id="{AD59ED7D-5EEE-0288-4097-1133B4493E43}"/>
              </a:ext>
            </a:extLst>
          </p:cNvPr>
          <p:cNvPicPr>
            <a:picLocks noChangeAspect="1"/>
          </p:cNvPicPr>
          <p:nvPr/>
        </p:nvPicPr>
        <p:blipFill>
          <a:blip r:embed="rId4"/>
          <a:srcRect l="773" r="773"/>
          <a:stretch/>
        </p:blipFill>
        <p:spPr>
          <a:xfrm>
            <a:off x="7021365" y="1908500"/>
            <a:ext cx="2261117" cy="2414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6" name="pole tekstowe 5">
            <a:extLst>
              <a:ext uri="{FF2B5EF4-FFF2-40B4-BE49-F238E27FC236}">
                <a16:creationId xmlns:a16="http://schemas.microsoft.com/office/drawing/2014/main" id="{FA7EFEFE-C425-1E92-D69E-482CB8EB8A35}"/>
              </a:ext>
            </a:extLst>
          </p:cNvPr>
          <p:cNvSpPr txBox="1"/>
          <p:nvPr/>
        </p:nvSpPr>
        <p:spPr>
          <a:xfrm>
            <a:off x="6149795" y="4509753"/>
            <a:ext cx="4004259" cy="523220"/>
          </a:xfrm>
          <a:prstGeom prst="rect">
            <a:avLst/>
          </a:prstGeom>
          <a:noFill/>
        </p:spPr>
        <p:txBody>
          <a:bodyPr wrap="square" lIns="91440" tIns="45720" rIns="91440" bIns="45720" rtlCol="0" anchor="t">
            <a:spAutoFit/>
          </a:bodyPr>
          <a:lstStyle/>
          <a:p>
            <a:pPr algn="ctr"/>
            <a:r>
              <a:rPr lang="en-US" sz="2800" b="1">
                <a:solidFill>
                  <a:srgbClr val="0D274D"/>
                </a:solidFill>
                <a:latin typeface="Montserrat"/>
              </a:rPr>
              <a:t>Jeffrey Smith</a:t>
            </a:r>
            <a:endParaRPr lang="pl-PL" sz="2800" b="1">
              <a:solidFill>
                <a:srgbClr val="0D274D"/>
              </a:solidFill>
              <a:latin typeface="Montserrat" panose="00000500000000000000" pitchFamily="2" charset="0"/>
            </a:endParaRPr>
          </a:p>
        </p:txBody>
      </p:sp>
      <p:sp>
        <p:nvSpPr>
          <p:cNvPr id="25" name="pole tekstowe 6">
            <a:extLst>
              <a:ext uri="{FF2B5EF4-FFF2-40B4-BE49-F238E27FC236}">
                <a16:creationId xmlns:a16="http://schemas.microsoft.com/office/drawing/2014/main" id="{E6FCB904-0C8E-1E33-4DB1-D0C33A2E1E52}"/>
              </a:ext>
            </a:extLst>
          </p:cNvPr>
          <p:cNvSpPr txBox="1"/>
          <p:nvPr/>
        </p:nvSpPr>
        <p:spPr>
          <a:xfrm>
            <a:off x="5967833" y="5024108"/>
            <a:ext cx="4368180" cy="1158651"/>
          </a:xfrm>
          <a:prstGeom prst="rect">
            <a:avLst/>
          </a:prstGeom>
          <a:noFill/>
        </p:spPr>
        <p:txBody>
          <a:bodyPr wrap="square" lIns="91440" tIns="45720" rIns="91440" bIns="45720" rtlCol="0" anchor="t">
            <a:spAutoFit/>
          </a:bodyPr>
          <a:lstStyle/>
          <a:p>
            <a:pPr algn="ctr">
              <a:lnSpc>
                <a:spcPct val="150000"/>
              </a:lnSpc>
            </a:pPr>
            <a:r>
              <a:rPr lang="en-US" sz="1600" dirty="0">
                <a:solidFill>
                  <a:srgbClr val="0D274D"/>
                </a:solidFill>
                <a:latin typeface="Montserrat"/>
                <a:ea typeface="Roboto"/>
              </a:rPr>
              <a:t>Workforce Liaison / Program Analyst</a:t>
            </a:r>
            <a:endParaRPr lang="en-US" sz="1600" dirty="0"/>
          </a:p>
          <a:p>
            <a:pPr algn="ctr">
              <a:lnSpc>
                <a:spcPct val="150000"/>
              </a:lnSpc>
            </a:pPr>
            <a:r>
              <a:rPr lang="en-US" sz="1600" dirty="0">
                <a:solidFill>
                  <a:srgbClr val="0D274D"/>
                </a:solidFill>
                <a:latin typeface="Montserrat"/>
                <a:ea typeface="Roboto"/>
              </a:rPr>
              <a:t>Office of Apprenticeship</a:t>
            </a:r>
          </a:p>
          <a:p>
            <a:pPr algn="ctr">
              <a:lnSpc>
                <a:spcPct val="150000"/>
              </a:lnSpc>
            </a:pPr>
            <a:r>
              <a:rPr lang="en-US" sz="1600" dirty="0">
                <a:solidFill>
                  <a:srgbClr val="0D274D"/>
                </a:solidFill>
                <a:latin typeface="Montserrat"/>
                <a:ea typeface="Roboto"/>
              </a:rPr>
              <a:t>U.S. Department of Labor</a:t>
            </a:r>
          </a:p>
        </p:txBody>
      </p:sp>
      <p:pic>
        <p:nvPicPr>
          <p:cNvPr id="3" name="Picture 2">
            <a:extLst>
              <a:ext uri="{FF2B5EF4-FFF2-40B4-BE49-F238E27FC236}">
                <a16:creationId xmlns:a16="http://schemas.microsoft.com/office/drawing/2014/main" id="{F9B7233E-7F2D-26F5-A43D-3755338FF52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99A3010-1B50-056D-7563-459D8B5A1D7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193613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964736" y="2434216"/>
            <a:ext cx="6283036" cy="2677682"/>
          </a:xfrm>
        </p:spPr>
        <p:txBody>
          <a:bodyPr>
            <a:normAutofit/>
          </a:bodyPr>
          <a:lstStyle/>
          <a:p>
            <a:pPr>
              <a:lnSpc>
                <a:spcPct val="100000"/>
              </a:lnSpc>
            </a:pPr>
            <a:r>
              <a:rPr lang="en-US">
                <a:solidFill>
                  <a:schemeClr val="tx1"/>
                </a:solidFill>
                <a:latin typeface="Montserrat Medium"/>
                <a:cs typeface="Segoe UI"/>
              </a:rPr>
              <a:t>Center of Excellence Overview</a:t>
            </a:r>
            <a:endParaRPr lang="en-US">
              <a:solidFill>
                <a:schemeClr val="tx1"/>
              </a:solidFill>
              <a:latin typeface="Montserrat Medium" panose="00000600000000000000" pitchFamily="2" charset="0"/>
              <a:cs typeface="Segoe UI" panose="020B0502040204020203" pitchFamily="34" charset="0"/>
            </a:endParaRPr>
          </a:p>
          <a:p>
            <a:pPr>
              <a:lnSpc>
                <a:spcPct val="100000"/>
              </a:lnSpc>
            </a:pPr>
            <a:r>
              <a:rPr lang="en-US">
                <a:solidFill>
                  <a:schemeClr val="tx1"/>
                </a:solidFill>
                <a:latin typeface="Montserrat Medium" panose="00000600000000000000" pitchFamily="2" charset="0"/>
                <a:cs typeface="Segoe UI" panose="020B0502040204020203" pitchFamily="34" charset="0"/>
              </a:rPr>
              <a:t>Levels of Alignment Overview </a:t>
            </a:r>
          </a:p>
          <a:p>
            <a:pPr>
              <a:lnSpc>
                <a:spcPct val="100000"/>
              </a:lnSpc>
            </a:pPr>
            <a:r>
              <a:rPr lang="en-US">
                <a:solidFill>
                  <a:schemeClr val="tx1"/>
                </a:solidFill>
                <a:latin typeface="Montserrat Medium" panose="00000600000000000000" pitchFamily="2" charset="0"/>
                <a:cs typeface="Segoe UI" panose="020B0502040204020203" pitchFamily="34" charset="0"/>
              </a:rPr>
              <a:t>Breakout Rooms</a:t>
            </a:r>
          </a:p>
          <a:p>
            <a:pPr>
              <a:lnSpc>
                <a:spcPct val="100000"/>
              </a:lnSpc>
            </a:pPr>
            <a:r>
              <a:rPr lang="en-US">
                <a:solidFill>
                  <a:schemeClr val="tx1"/>
                </a:solidFill>
                <a:latin typeface="Montserrat Medium" panose="00000600000000000000" pitchFamily="2" charset="0"/>
                <a:cs typeface="Segoe UI" panose="020B0502040204020203" pitchFamily="34" charset="0"/>
              </a:rPr>
              <a:t>Questions and Discussion</a:t>
            </a:r>
          </a:p>
          <a:p>
            <a:endParaRPr lang="en-US"/>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a:stretch>
            <a:fillRect/>
          </a:stretch>
        </p:blipFill>
        <p:spPr>
          <a:xfrm>
            <a:off x="7247772" y="1690688"/>
            <a:ext cx="4197466" cy="4197466"/>
          </a:xfrm>
          <a:prstGeom prst="rect">
            <a:avLst/>
          </a:prstGeom>
        </p:spPr>
      </p:pic>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122187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200" y="1825624"/>
            <a:ext cx="7414260" cy="4456891"/>
          </a:xfrm>
        </p:spPr>
        <p:txBody>
          <a:bodyPr vert="horz" lIns="91440" tIns="45720" rIns="91440" bIns="45720" rtlCol="0" anchor="t">
            <a:normAutofit fontScale="62500" lnSpcReduction="20000"/>
          </a:bodyPr>
          <a:lstStyle/>
          <a:p>
            <a:pPr>
              <a:lnSpc>
                <a:spcPct val="110000"/>
              </a:lnSpc>
            </a:pPr>
            <a:r>
              <a:rPr lang="en-US" sz="4000">
                <a:solidFill>
                  <a:schemeClr val="tx1"/>
                </a:solidFill>
                <a:latin typeface="Montserrat Medium"/>
                <a:ea typeface="+mn-lt"/>
                <a:cs typeface="Segoe UI"/>
              </a:rPr>
              <a:t>U.S. DOL initiative to increase systems alignment across apprenticeship, education, and workforce</a:t>
            </a:r>
          </a:p>
          <a:p>
            <a:pPr>
              <a:lnSpc>
                <a:spcPct val="110000"/>
              </a:lnSpc>
            </a:pPr>
            <a:r>
              <a:rPr lang="en-US" sz="4000">
                <a:solidFill>
                  <a:schemeClr val="tx1"/>
                </a:solidFill>
                <a:latin typeface="Montserrat Medium"/>
                <a:ea typeface="+mn-lt"/>
                <a:cs typeface="Segoe UI"/>
              </a:rPr>
              <a:t>Led by Safal Partners</a:t>
            </a:r>
            <a:r>
              <a:rPr lang="en-US" sz="2400">
                <a:solidFill>
                  <a:schemeClr val="tx1"/>
                </a:solidFill>
              </a:rPr>
              <a:t>; </a:t>
            </a:r>
            <a:r>
              <a:rPr lang="en-US" sz="3600">
                <a:solidFill>
                  <a:schemeClr val="tx1"/>
                </a:solidFill>
                <a:latin typeface="Montserrat Medium"/>
                <a:ea typeface="+mn-lt"/>
                <a:cs typeface="Segoe UI"/>
              </a:rPr>
              <a:t>5 national partners</a:t>
            </a:r>
            <a:endParaRPr lang="en-US">
              <a:solidFill>
                <a:schemeClr val="tx1"/>
              </a:solidFill>
              <a:ea typeface="+mn-lt"/>
              <a:cs typeface="Segoe UI"/>
            </a:endParaRPr>
          </a:p>
          <a:p>
            <a:pPr>
              <a:lnSpc>
                <a:spcPct val="110000"/>
              </a:lnSpc>
            </a:pPr>
            <a:r>
              <a:rPr lang="en-US" sz="4000">
                <a:solidFill>
                  <a:schemeClr val="tx1"/>
                </a:solidFill>
                <a:latin typeface="Montserrat Medium"/>
                <a:ea typeface="+mn-lt"/>
                <a:cs typeface="Segoe UI"/>
              </a:rPr>
              <a:t>We provide </a:t>
            </a:r>
            <a:r>
              <a:rPr lang="en-US" sz="4000" u="sng">
                <a:solidFill>
                  <a:schemeClr val="tx1"/>
                </a:solidFill>
                <a:latin typeface="Montserrat Medium"/>
                <a:ea typeface="+mn-lt"/>
                <a:cs typeface="Segoe UI"/>
              </a:rPr>
              <a:t>no-cost</a:t>
            </a:r>
            <a:r>
              <a:rPr lang="en-US" sz="4000">
                <a:solidFill>
                  <a:schemeClr val="tx1"/>
                </a:solidFill>
                <a:latin typeface="Montserrat Medium"/>
                <a:ea typeface="+mn-lt"/>
                <a:cs typeface="Segoe UI"/>
              </a:rPr>
              <a:t> TA including:</a:t>
            </a:r>
          </a:p>
          <a:p>
            <a:pPr lvl="1">
              <a:lnSpc>
                <a:spcPct val="110000"/>
              </a:lnSpc>
            </a:pPr>
            <a:r>
              <a:rPr lang="en-US" sz="3600">
                <a:solidFill>
                  <a:schemeClr val="tx1"/>
                </a:solidFill>
                <a:latin typeface="Montserrat Medium"/>
                <a:ea typeface="+mn-lt"/>
                <a:cs typeface="Segoe UI"/>
              </a:rPr>
              <a:t>Monthly webinars</a:t>
            </a:r>
          </a:p>
          <a:p>
            <a:pPr lvl="1">
              <a:lnSpc>
                <a:spcPct val="110000"/>
              </a:lnSpc>
            </a:pPr>
            <a:r>
              <a:rPr lang="en-US" sz="3600">
                <a:solidFill>
                  <a:schemeClr val="tx1"/>
                </a:solidFill>
                <a:latin typeface="Montserrat Medium"/>
                <a:ea typeface="+mn-lt"/>
                <a:cs typeface="Segoe UI"/>
              </a:rPr>
              <a:t>Quarterly virtual office hours</a:t>
            </a:r>
          </a:p>
          <a:p>
            <a:pPr lvl="1">
              <a:lnSpc>
                <a:spcPct val="110000"/>
              </a:lnSpc>
            </a:pPr>
            <a:r>
              <a:rPr lang="en-US" sz="3600">
                <a:solidFill>
                  <a:schemeClr val="tx1"/>
                </a:solidFill>
                <a:latin typeface="Montserrat Medium"/>
                <a:ea typeface="+mn-lt"/>
                <a:cs typeface="Segoe UI"/>
              </a:rPr>
              <a:t>Individual TA/coaching sessions</a:t>
            </a:r>
            <a:endParaRPr lang="en-US">
              <a:solidFill>
                <a:schemeClr val="tx1"/>
              </a:solidFill>
              <a:ea typeface="+mn-lt"/>
              <a:cs typeface="Segoe UI"/>
            </a:endParaRPr>
          </a:p>
          <a:p>
            <a:pPr lvl="1">
              <a:lnSpc>
                <a:spcPct val="110000"/>
              </a:lnSpc>
            </a:pPr>
            <a:r>
              <a:rPr lang="en-US" sz="3600">
                <a:latin typeface="Montserrat Medium"/>
                <a:ea typeface="+mn-lt"/>
                <a:cs typeface="Segoe UI"/>
              </a:rPr>
              <a:t>Online resources (desk aids, guides, frameworks, etc.)</a:t>
            </a:r>
            <a:br>
              <a:rPr lang="en-US" sz="3600">
                <a:latin typeface="Montserrat Medium" panose="00000600000000000000" pitchFamily="2" charset="0"/>
                <a:ea typeface="+mn-lt"/>
                <a:cs typeface="Segoe UI" panose="020B0502040204020203" pitchFamily="34" charset="0"/>
              </a:rPr>
            </a:br>
            <a:endParaRPr lang="en-US"/>
          </a:p>
        </p:txBody>
      </p:sp>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5339068" y="5961549"/>
            <a:ext cx="3917022" cy="315912"/>
          </a:xfrm>
        </p:spPr>
        <p:txBody>
          <a:bodyPr>
            <a:normAutofit fontScale="62500" lnSpcReduction="20000"/>
          </a:bodyPr>
          <a:lstStyle/>
          <a:p>
            <a:pPr marL="0" indent="0">
              <a:buNone/>
            </a:pPr>
            <a:r>
              <a:rPr lang="en-US" sz="2800">
                <a:solidFill>
                  <a:srgbClr val="0563C1"/>
                </a:solidFill>
                <a:hlinkClick r:id="rId3">
                  <a:extLst>
                    <a:ext uri="{A12FA001-AC4F-418D-AE19-62706E023703}">
                      <ahyp:hlinkClr xmlns:ahyp="http://schemas.microsoft.com/office/drawing/2018/hyperlinkcolor" val="tx"/>
                    </a:ext>
                  </a:extLst>
                </a:hlinkClick>
              </a:rPr>
              <a:t>Visit our website, request T</a:t>
            </a:r>
            <a:r>
              <a:rPr lang="en-US" sz="2800">
                <a:solidFill>
                  <a:schemeClr val="accent1"/>
                </a:solidFill>
                <a:hlinkClick r:id="rId3">
                  <a:extLst>
                    <a:ext uri="{A12FA001-AC4F-418D-AE19-62706E023703}">
                      <ahyp:hlinkClr xmlns:ahyp="http://schemas.microsoft.com/office/drawing/2018/hyperlinkcolor" val="tx"/>
                    </a:ext>
                  </a:extLst>
                </a:hlinkClick>
              </a:rPr>
              <a:t>A</a:t>
            </a:r>
            <a:endParaRPr lang="en-US" sz="2800">
              <a:solidFill>
                <a:schemeClr val="accent1"/>
              </a:solidFill>
            </a:endParaRPr>
          </a:p>
          <a:p>
            <a:pPr marL="0" indent="0">
              <a:buNone/>
            </a:pPr>
            <a:endParaRPr lang="en-US"/>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4"/>
          <a:stretch>
            <a:fillRect/>
          </a:stretch>
        </p:blipFill>
        <p:spPr>
          <a:xfrm>
            <a:off x="10007346" y="575484"/>
            <a:ext cx="1563476" cy="1566053"/>
          </a:xfrm>
          <a:prstGeom prst="rect">
            <a:avLst/>
          </a:prstGeom>
        </p:spPr>
      </p:pic>
      <p:pic>
        <p:nvPicPr>
          <p:cNvPr id="8" name="Picture 7" descr="Center of Excellence Five Key Partner logos: NAWDP, COABE, NDI, WIA, and FASTPORT">
            <a:extLst>
              <a:ext uri="{FF2B5EF4-FFF2-40B4-BE49-F238E27FC236}">
                <a16:creationId xmlns:a16="http://schemas.microsoft.com/office/drawing/2014/main" id="{5BE37307-D472-5BF7-AC8B-4DFE01164EC8}"/>
              </a:ext>
            </a:extLst>
          </p:cNvPr>
          <p:cNvPicPr>
            <a:picLocks noChangeAspect="1"/>
          </p:cNvPicPr>
          <p:nvPr/>
        </p:nvPicPr>
        <p:blipFill>
          <a:blip r:embed="rId5"/>
          <a:stretch>
            <a:fillRect/>
          </a:stretch>
        </p:blipFill>
        <p:spPr>
          <a:xfrm>
            <a:off x="8252460" y="2276473"/>
            <a:ext cx="3099645" cy="2227979"/>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9406" y="4587859"/>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320158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a:xfrm>
            <a:off x="762000" y="408996"/>
            <a:ext cx="10515600" cy="1325563"/>
          </a:xfrm>
        </p:spPr>
        <p:txBody>
          <a:bodyPr/>
          <a:lstStyle/>
          <a:p>
            <a:r>
              <a:rPr lang="en-US">
                <a:latin typeface="Montserrat"/>
              </a:rPr>
              <a:t>Online Resources, On-Demand TA</a:t>
            </a:r>
            <a:endParaRPr lang="en-US"/>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stretch>
            <a:fillRect/>
          </a:stretch>
        </p:blipFill>
        <p:spPr>
          <a:xfrm>
            <a:off x="635268" y="1884770"/>
            <a:ext cx="5148763" cy="3089352"/>
          </a:xfrm>
          <a:prstGeom prst="rect">
            <a:avLst/>
          </a:prstGeom>
        </p:spPr>
      </p:pic>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282474" y="1645920"/>
            <a:ext cx="4794178" cy="4096512"/>
          </a:xfrm>
          <a:prstGeom prst="rect">
            <a:avLst/>
          </a:prstGeom>
          <a:noFill/>
          <a:ln w="76200">
            <a:solidFill>
              <a:schemeClr val="accent1">
                <a:lumMod val="50000"/>
              </a:schemeClr>
            </a:solidFill>
          </a:ln>
        </p:spPr>
        <p:txBody>
          <a:bodyPr wrap="square" rtlCol="0">
            <a:spAutoFit/>
          </a:bodyPr>
          <a:lstStyle/>
          <a:p>
            <a:endParaRPr lang="en-US"/>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a:xfrm>
            <a:off x="6389425" y="1734559"/>
            <a:ext cx="4535424" cy="4351338"/>
          </a:xfrm>
        </p:spPr>
        <p:txBody>
          <a:bodyPr>
            <a:normAutofit/>
          </a:bodyPr>
          <a:lstStyle/>
          <a:p>
            <a:pPr marL="0" indent="0" algn="ctr">
              <a:buNone/>
            </a:pPr>
            <a:r>
              <a:rPr lang="en-US" sz="2400" b="1">
                <a:latin typeface="Montserrat Medium" panose="00000600000000000000" pitchFamily="2" charset="0"/>
                <a:cs typeface="Arial" panose="020B0604020202020204" pitchFamily="34" charset="0"/>
              </a:rPr>
              <a:t>Registered Apprenticeship Partner Profile Questionnaire </a:t>
            </a:r>
          </a:p>
        </p:txBody>
      </p:sp>
      <p:pic>
        <p:nvPicPr>
          <p:cNvPr id="18" name="Picture 17">
            <a:extLst>
              <a:ext uri="{FF2B5EF4-FFF2-40B4-BE49-F238E27FC236}">
                <a16:creationId xmlns:a16="http://schemas.microsoft.com/office/drawing/2014/main" id="{6FCE91DD-3CD0-0E5F-1BEE-9960A2096D8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98926" y="3002095"/>
            <a:ext cx="2737761" cy="1573000"/>
          </a:xfrm>
          <a:prstGeom prst="rect">
            <a:avLst/>
          </a:prstGeom>
        </p:spPr>
      </p:pic>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8950591" y="3813047"/>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 for Partner Profile Questionnaire: https://dolcoe.safalapps.com/sites/default/files/2022-11/Partnership%20Questionnaire.pdf">
            <a:extLst>
              <a:ext uri="{FF2B5EF4-FFF2-40B4-BE49-F238E27FC236}">
                <a16:creationId xmlns:a16="http://schemas.microsoft.com/office/drawing/2014/main" id="{9DB89EC1-7D79-7378-E8C7-58A78A294F90}"/>
              </a:ext>
            </a:extLst>
          </p:cNvPr>
          <p:cNvPicPr>
            <a:picLocks noChangeAspect="1"/>
          </p:cNvPicPr>
          <p:nvPr/>
        </p:nvPicPr>
        <p:blipFill>
          <a:blip r:embed="rId5"/>
          <a:stretch>
            <a:fillRect/>
          </a:stretch>
        </p:blipFill>
        <p:spPr>
          <a:xfrm>
            <a:off x="9055100" y="3870139"/>
            <a:ext cx="1520726" cy="1585900"/>
          </a:xfrm>
          <a:prstGeom prst="rect">
            <a:avLst/>
          </a:prstGeom>
        </p:spPr>
      </p:pic>
      <p:sp>
        <p:nvSpPr>
          <p:cNvPr id="5" name="TextBox 4">
            <a:extLst>
              <a:ext uri="{FF2B5EF4-FFF2-40B4-BE49-F238E27FC236}">
                <a16:creationId xmlns:a16="http://schemas.microsoft.com/office/drawing/2014/main" id="{99ACF2EC-90A1-7B09-574D-0AF25A53E8D2}"/>
              </a:ext>
            </a:extLst>
          </p:cNvPr>
          <p:cNvSpPr txBox="1"/>
          <p:nvPr/>
        </p:nvSpPr>
        <p:spPr>
          <a:xfrm>
            <a:off x="3511260" y="5964744"/>
            <a:ext cx="5763723" cy="369332"/>
          </a:xfrm>
          <a:prstGeom prst="rect">
            <a:avLst/>
          </a:prstGeom>
          <a:noFill/>
        </p:spPr>
        <p:txBody>
          <a:bodyPr wrap="square" rtlCol="0">
            <a:spAutoFit/>
          </a:bodyPr>
          <a:lstStyle/>
          <a:p>
            <a:r>
              <a:rPr lang="en-US">
                <a:hlinkClick r:id="rId6"/>
              </a:rPr>
              <a:t>https://dolcoe.safalapps.com/resources/resourcesandtools</a:t>
            </a:r>
            <a:endParaRPr lang="en-US"/>
          </a:p>
        </p:txBody>
      </p:sp>
      <p:sp>
        <p:nvSpPr>
          <p:cNvPr id="6" name="Slide Number Placeholder 5">
            <a:extLst>
              <a:ext uri="{FF2B5EF4-FFF2-40B4-BE49-F238E27FC236}">
                <a16:creationId xmlns:a16="http://schemas.microsoft.com/office/drawing/2014/main" id="{00FAC045-D57B-1A88-656D-4BA90BCEFBEF}"/>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380390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rmAutofit/>
          </a:bodyPr>
          <a:lstStyle/>
          <a:p>
            <a:pPr algn="ctr"/>
            <a:r>
              <a:rPr lang="en-US" sz="5400">
                <a:solidFill>
                  <a:schemeClr val="bg1"/>
                </a:solidFill>
                <a:latin typeface="Montserrat"/>
              </a:rPr>
              <a:t>Levels of Alignment</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282362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95825B-C275-CB54-F57C-3A6F846293D8}"/>
              </a:ext>
            </a:extLst>
          </p:cNvPr>
          <p:cNvSpPr>
            <a:spLocks noGrp="1"/>
          </p:cNvSpPr>
          <p:nvPr>
            <p:ph type="ctrTitle"/>
          </p:nvPr>
        </p:nvSpPr>
        <p:spPr>
          <a:xfrm>
            <a:off x="1524000" y="-505715"/>
            <a:ext cx="9144000" cy="319861"/>
          </a:xfrm>
        </p:spPr>
        <p:txBody>
          <a:bodyPr>
            <a:normAutofit/>
          </a:bodyPr>
          <a:lstStyle/>
          <a:p>
            <a:r>
              <a:rPr lang="en-US" sz="1400" dirty="0"/>
              <a:t>Levels of Workforce Engagement in and Utilization of Registered Apprenticeship</a:t>
            </a:r>
          </a:p>
        </p:txBody>
      </p:sp>
      <p:pic>
        <p:nvPicPr>
          <p:cNvPr id="5" name="Picture 4" descr="Levels of Workfore Engagment in and Utilizations of Registered Apprenticeship&#10;Level 1 - Policy&#10;Level 2 - Jobseekers&#10;Level 3 - Sponsors/Businesses&#10;Level 4- Staffing&#10;Level 5 - Convenor&#10;Level 6 - Sponsor&#10;">
            <a:extLst>
              <a:ext uri="{FF2B5EF4-FFF2-40B4-BE49-F238E27FC236}">
                <a16:creationId xmlns:a16="http://schemas.microsoft.com/office/drawing/2014/main" id="{44032A29-175E-2BD1-83FC-04266A4A0DCC}"/>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E0041B84-995F-793A-E6FB-9C73FE0973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095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2738-8D92-D030-1823-584E11063D3D}"/>
              </a:ext>
            </a:extLst>
          </p:cNvPr>
          <p:cNvSpPr>
            <a:spLocks noGrp="1"/>
          </p:cNvSpPr>
          <p:nvPr>
            <p:ph type="title"/>
          </p:nvPr>
        </p:nvSpPr>
        <p:spPr>
          <a:xfrm>
            <a:off x="838200" y="-1407"/>
            <a:ext cx="10515600" cy="1325563"/>
          </a:xfrm>
        </p:spPr>
        <p:txBody>
          <a:bodyPr/>
          <a:lstStyle/>
          <a:p>
            <a:pPr algn="ctr"/>
            <a:r>
              <a:rPr lang="en-US" sz="2800" b="1" dirty="0">
                <a:latin typeface="Calibri"/>
                <a:ea typeface="+mj-lt"/>
                <a:cs typeface="+mj-lt"/>
              </a:rPr>
              <a:t>DRAFT: Levels of Workforce Engagement in/Utilization of </a:t>
            </a:r>
            <a:br>
              <a:rPr lang="en-US" sz="2800" b="1" dirty="0">
                <a:latin typeface="Calibri"/>
                <a:ea typeface="+mj-lt"/>
                <a:cs typeface="+mj-lt"/>
              </a:rPr>
            </a:br>
            <a:r>
              <a:rPr lang="en-US" sz="2800" b="1" dirty="0">
                <a:latin typeface="Calibri"/>
                <a:ea typeface="+mj-lt"/>
                <a:cs typeface="+mj-lt"/>
              </a:rPr>
              <a:t>Registered Apprenticeship</a:t>
            </a:r>
            <a:endParaRPr lang="en-US" sz="2800" b="1" dirty="0">
              <a:latin typeface="Calibri"/>
              <a:cs typeface="Calibri"/>
            </a:endParaRPr>
          </a:p>
          <a:p>
            <a:endParaRPr lang="en-US" dirty="0">
              <a:cs typeface="Calibri Light"/>
            </a:endParaRPr>
          </a:p>
        </p:txBody>
      </p:sp>
      <p:graphicFrame>
        <p:nvGraphicFramePr>
          <p:cNvPr id="8" name="Content Placeholder 7">
            <a:extLst>
              <a:ext uri="{FF2B5EF4-FFF2-40B4-BE49-F238E27FC236}">
                <a16:creationId xmlns:a16="http://schemas.microsoft.com/office/drawing/2014/main" id="{C472EEB8-57C8-8A5C-3630-48BB11964327}"/>
              </a:ext>
            </a:extLst>
          </p:cNvPr>
          <p:cNvGraphicFramePr>
            <a:graphicFrameLocks noGrp="1"/>
          </p:cNvGraphicFramePr>
          <p:nvPr>
            <p:ph idx="1"/>
            <p:extLst>
              <p:ext uri="{D42A27DB-BD31-4B8C-83A1-F6EECF244321}">
                <p14:modId xmlns:p14="http://schemas.microsoft.com/office/powerpoint/2010/main" val="1364209849"/>
              </p:ext>
            </p:extLst>
          </p:nvPr>
        </p:nvGraphicFramePr>
        <p:xfrm>
          <a:off x="144683" y="819873"/>
          <a:ext cx="11893309" cy="5428714"/>
        </p:xfrm>
        <a:graphic>
          <a:graphicData uri="http://schemas.openxmlformats.org/drawingml/2006/table">
            <a:tbl>
              <a:tblPr firstRow="1" firstCol="1" bandRow="1">
                <a:tableStyleId>{5C22544A-7EE6-4342-B048-85BDC9FD1C3A}</a:tableStyleId>
              </a:tblPr>
              <a:tblGrid>
                <a:gridCol w="1698997">
                  <a:extLst>
                    <a:ext uri="{9D8B030D-6E8A-4147-A177-3AD203B41FA5}">
                      <a16:colId xmlns:a16="http://schemas.microsoft.com/office/drawing/2014/main" val="642953746"/>
                    </a:ext>
                  </a:extLst>
                </a:gridCol>
                <a:gridCol w="2058953">
                  <a:extLst>
                    <a:ext uri="{9D8B030D-6E8A-4147-A177-3AD203B41FA5}">
                      <a16:colId xmlns:a16="http://schemas.microsoft.com/office/drawing/2014/main" val="1986804661"/>
                    </a:ext>
                  </a:extLst>
                </a:gridCol>
                <a:gridCol w="1713395">
                  <a:extLst>
                    <a:ext uri="{9D8B030D-6E8A-4147-A177-3AD203B41FA5}">
                      <a16:colId xmlns:a16="http://schemas.microsoft.com/office/drawing/2014/main" val="859775625"/>
                    </a:ext>
                  </a:extLst>
                </a:gridCol>
                <a:gridCol w="2332521">
                  <a:extLst>
                    <a:ext uri="{9D8B030D-6E8A-4147-A177-3AD203B41FA5}">
                      <a16:colId xmlns:a16="http://schemas.microsoft.com/office/drawing/2014/main" val="1509125304"/>
                    </a:ext>
                  </a:extLst>
                </a:gridCol>
                <a:gridCol w="2638175">
                  <a:extLst>
                    <a:ext uri="{9D8B030D-6E8A-4147-A177-3AD203B41FA5}">
                      <a16:colId xmlns:a16="http://schemas.microsoft.com/office/drawing/2014/main" val="2854319584"/>
                    </a:ext>
                  </a:extLst>
                </a:gridCol>
                <a:gridCol w="1451268">
                  <a:extLst>
                    <a:ext uri="{9D8B030D-6E8A-4147-A177-3AD203B41FA5}">
                      <a16:colId xmlns:a16="http://schemas.microsoft.com/office/drawing/2014/main" val="1859388135"/>
                    </a:ext>
                  </a:extLst>
                </a:gridCol>
              </a:tblGrid>
              <a:tr h="356886">
                <a:tc>
                  <a:txBody>
                    <a:bodyPr/>
                    <a:lstStyle/>
                    <a:p>
                      <a:pPr algn="ctr">
                        <a:spcAft>
                          <a:spcPts val="0"/>
                        </a:spcAft>
                      </a:pPr>
                      <a:r>
                        <a:rPr lang="en-US" sz="1200" b="1" dirty="0">
                          <a:solidFill>
                            <a:srgbClr val="000000"/>
                          </a:solidFill>
                          <a:effectLst/>
                        </a:rPr>
                        <a:t>Level 1 - Policy</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B2E4"/>
                    </a:solidFill>
                  </a:tcPr>
                </a:tc>
                <a:tc>
                  <a:txBody>
                    <a:bodyPr/>
                    <a:lstStyle/>
                    <a:p>
                      <a:pPr algn="ctr">
                        <a:spcAft>
                          <a:spcPts val="0"/>
                        </a:spcAft>
                      </a:pPr>
                      <a:r>
                        <a:rPr lang="en-US" sz="1200" b="1" dirty="0">
                          <a:solidFill>
                            <a:srgbClr val="000000"/>
                          </a:solidFill>
                          <a:effectLst/>
                        </a:rPr>
                        <a:t>Level 2 - Jobseekers</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A9F4"/>
                    </a:solidFill>
                  </a:tcPr>
                </a:tc>
                <a:tc>
                  <a:txBody>
                    <a:bodyPr/>
                    <a:lstStyle/>
                    <a:p>
                      <a:pPr algn="ctr">
                        <a:spcAft>
                          <a:spcPts val="0"/>
                        </a:spcAft>
                      </a:pPr>
                      <a:r>
                        <a:rPr lang="en-US" sz="1200" b="1" dirty="0">
                          <a:solidFill>
                            <a:srgbClr val="000000"/>
                          </a:solidFill>
                          <a:effectLst/>
                        </a:rPr>
                        <a:t>Level 3 – Sponsors/Businesses</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FFE0"/>
                    </a:solidFill>
                  </a:tcPr>
                </a:tc>
                <a:tc>
                  <a:txBody>
                    <a:bodyPr/>
                    <a:lstStyle/>
                    <a:p>
                      <a:pPr algn="ctr">
                        <a:spcAft>
                          <a:spcPts val="0"/>
                        </a:spcAft>
                      </a:pPr>
                      <a:r>
                        <a:rPr lang="en-US" sz="1200" b="1" dirty="0">
                          <a:solidFill>
                            <a:srgbClr val="000000"/>
                          </a:solidFill>
                          <a:effectLst/>
                        </a:rPr>
                        <a:t>Level 4 - Staffing</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D9AB"/>
                    </a:solidFill>
                  </a:tcPr>
                </a:tc>
                <a:tc>
                  <a:txBody>
                    <a:bodyPr/>
                    <a:lstStyle/>
                    <a:p>
                      <a:pPr algn="ctr">
                        <a:spcAft>
                          <a:spcPts val="0"/>
                        </a:spcAft>
                      </a:pPr>
                      <a:r>
                        <a:rPr lang="en-US" sz="1200" b="1" dirty="0">
                          <a:solidFill>
                            <a:srgbClr val="000000"/>
                          </a:solidFill>
                          <a:effectLst/>
                        </a:rPr>
                        <a:t>Level 5 - Convenor</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1200" b="1" dirty="0">
                          <a:solidFill>
                            <a:srgbClr val="000000"/>
                          </a:solidFill>
                          <a:effectLst/>
                        </a:rPr>
                        <a:t>Level 6 - Sponsor**</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801"/>
                    </a:solidFill>
                  </a:tcPr>
                </a:tc>
                <a:extLst>
                  <a:ext uri="{0D108BD9-81ED-4DB2-BD59-A6C34878D82A}">
                    <a16:rowId xmlns:a16="http://schemas.microsoft.com/office/drawing/2014/main" val="861488218"/>
                  </a:ext>
                </a:extLst>
              </a:tr>
              <a:tr h="1427544">
                <a:tc>
                  <a:txBody>
                    <a:bodyPr/>
                    <a:lstStyle/>
                    <a:p>
                      <a:pPr lvl="0">
                        <a:spcAft>
                          <a:spcPts val="0"/>
                        </a:spcAft>
                        <a:buNone/>
                      </a:pPr>
                      <a:r>
                        <a:rPr lang="en-US" sz="1200" b="1" i="0" u="sng" strike="noStrike" noProof="0" dirty="0">
                          <a:solidFill>
                            <a:schemeClr val="tx1"/>
                          </a:solidFill>
                          <a:effectLst/>
                          <a:latin typeface="Calibri"/>
                        </a:rPr>
                        <a:t>Best Practice</a:t>
                      </a:r>
                      <a:r>
                        <a:rPr lang="en-US" sz="1200" b="1" i="0" u="none" strike="noStrike" noProof="0" dirty="0">
                          <a:solidFill>
                            <a:schemeClr val="tx1"/>
                          </a:solidFill>
                          <a:effectLst/>
                          <a:latin typeface="Calibri"/>
                        </a:rPr>
                        <a:t>:</a:t>
                      </a:r>
                      <a:r>
                        <a:rPr lang="en-US" sz="1200" b="0" i="0" u="none" strike="noStrike" noProof="0" dirty="0">
                          <a:solidFill>
                            <a:schemeClr val="tx1"/>
                          </a:solidFill>
                          <a:effectLst/>
                          <a:latin typeface="Calibri"/>
                        </a:rPr>
                        <a:t> </a:t>
                      </a:r>
                      <a:endParaRPr lang="en-US" sz="1200" dirty="0"/>
                    </a:p>
                    <a:p>
                      <a:pPr lvl="0">
                        <a:spcAft>
                          <a:spcPts val="0"/>
                        </a:spcAft>
                        <a:buNone/>
                      </a:pPr>
                      <a:r>
                        <a:rPr lang="en-US" sz="1200" b="0" i="0" u="none" strike="noStrike" noProof="0" dirty="0">
                          <a:solidFill>
                            <a:schemeClr val="tx1"/>
                          </a:solidFill>
                          <a:effectLst/>
                          <a:latin typeface="Calibri"/>
                        </a:rPr>
                        <a:t>State/local RA steering committee, encouraging diversity of RA reps, regular communication protocol between workforce &amp; RA system for ETPL requests</a:t>
                      </a:r>
                      <a:endParaRPr lang="en-US" sz="12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200" b="1" u="sng" dirty="0">
                          <a:effectLst/>
                        </a:rPr>
                        <a:t>Best Practice</a:t>
                      </a:r>
                      <a:r>
                        <a:rPr lang="en-US" sz="1200" b="1" dirty="0">
                          <a:effectLst/>
                        </a:rPr>
                        <a:t>: </a:t>
                      </a:r>
                      <a:endParaRPr lang="en-US" sz="1200" dirty="0">
                        <a:effectLst/>
                      </a:endParaRPr>
                    </a:p>
                    <a:p>
                      <a:pPr>
                        <a:spcAft>
                          <a:spcPts val="0"/>
                        </a:spcAft>
                      </a:pPr>
                      <a:r>
                        <a:rPr lang="en-US" sz="1200" dirty="0">
                          <a:effectLst/>
                        </a:rPr>
                        <a:t>Utilize ITAs to help offset RTI costs, provide supportive services and referrals to other programs for support; co-enrolling WIOA/RA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200" b="1" u="sng" dirty="0">
                          <a:effectLst/>
                        </a:rPr>
                        <a:t>Best Practice</a:t>
                      </a:r>
                      <a:r>
                        <a:rPr lang="en-US" sz="1200" b="1" dirty="0">
                          <a:effectLst/>
                        </a:rPr>
                        <a:t>: </a:t>
                      </a:r>
                      <a:endParaRPr lang="en-US" sz="1200" dirty="0">
                        <a:effectLst/>
                      </a:endParaRPr>
                    </a:p>
                    <a:p>
                      <a:pPr>
                        <a:spcAft>
                          <a:spcPts val="0"/>
                        </a:spcAft>
                      </a:pPr>
                      <a:r>
                        <a:rPr lang="en-US" sz="1200" dirty="0">
                          <a:effectLst/>
                        </a:rPr>
                        <a:t>Host join LWDB/RA System Apprenticeship Accelerators; structured training by RA for BSRs; utilizing OJT contracts to support employers’ apprentice wages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200" b="1" u="sng" dirty="0">
                          <a:effectLst/>
                        </a:rPr>
                        <a:t>Best Practice</a:t>
                      </a:r>
                      <a:r>
                        <a:rPr lang="en-US" sz="1200" b="1" dirty="0">
                          <a:effectLst/>
                        </a:rPr>
                        <a:t>:</a:t>
                      </a:r>
                      <a:endParaRPr lang="en-US" sz="1200" dirty="0">
                        <a:effectLst/>
                      </a:endParaRPr>
                    </a:p>
                    <a:p>
                      <a:pPr>
                        <a:spcAft>
                          <a:spcPts val="0"/>
                        </a:spcAft>
                      </a:pPr>
                      <a:r>
                        <a:rPr lang="en-US" sz="1200" dirty="0">
                          <a:effectLst/>
                        </a:rPr>
                        <a:t>Regular, proactive, collaborative work between workforce RA staff and ATR (for industry, apprentice recruiting)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200" b="1" u="sng" dirty="0">
                          <a:effectLst/>
                        </a:rPr>
                        <a:t>Best Practice</a:t>
                      </a:r>
                      <a:r>
                        <a:rPr lang="en-US" sz="1200" b="1" dirty="0">
                          <a:effectLst/>
                        </a:rPr>
                        <a:t>:</a:t>
                      </a:r>
                      <a:endParaRPr lang="en-US" sz="1200" dirty="0">
                        <a:effectLst/>
                      </a:endParaRPr>
                    </a:p>
                    <a:p>
                      <a:pPr>
                        <a:spcAft>
                          <a:spcPts val="0"/>
                        </a:spcAft>
                      </a:pPr>
                      <a:r>
                        <a:rPr lang="en-US" sz="1200" dirty="0">
                          <a:effectLst/>
                        </a:rPr>
                        <a:t>Create network of RA sponsored programs to accelerate employer participation; serve as fiscal agent for larger network*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200" b="1" u="sng" dirty="0">
                          <a:effectLst/>
                        </a:rPr>
                        <a:t>Best Practice</a:t>
                      </a:r>
                      <a:r>
                        <a:rPr lang="en-US" sz="1200" b="1" dirty="0">
                          <a:effectLst/>
                        </a:rPr>
                        <a:t>:</a:t>
                      </a:r>
                      <a:endParaRPr lang="en-US" sz="1200" dirty="0">
                        <a:effectLst/>
                      </a:endParaRPr>
                    </a:p>
                    <a:p>
                      <a:pPr>
                        <a:spcAft>
                          <a:spcPts val="0"/>
                        </a:spcAft>
                      </a:pPr>
                      <a:r>
                        <a:rPr lang="en-US" sz="1200" dirty="0">
                          <a:effectLst/>
                        </a:rPr>
                        <a:t>Utilizing WIOA and non-WIOA funding (i.e., DOL, state grants) for program administration, employer/apprentice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478072"/>
                  </a:ext>
                </a:extLst>
              </a:tr>
              <a:tr h="1249100">
                <a:tc>
                  <a:txBody>
                    <a:bodyPr/>
                    <a:lstStyle/>
                    <a:p>
                      <a:pPr marL="0" lvl="0" indent="0" algn="l">
                        <a:lnSpc>
                          <a:spcPct val="100000"/>
                        </a:lnSpc>
                        <a:spcBef>
                          <a:spcPts val="0"/>
                        </a:spcBef>
                        <a:spcAft>
                          <a:spcPts val="0"/>
                        </a:spcAft>
                        <a:buNone/>
                      </a:pPr>
                      <a:r>
                        <a:rPr lang="en-US" sz="1200" b="1" i="0" u="none" strike="noStrike" noProof="0" dirty="0">
                          <a:solidFill>
                            <a:schemeClr val="tx1"/>
                          </a:solidFill>
                          <a:effectLst/>
                          <a:latin typeface="Calibri"/>
                        </a:rPr>
                        <a:t>Reflected in:</a:t>
                      </a:r>
                      <a:endParaRPr lang="en-US" sz="1200" dirty="0">
                        <a:solidFill>
                          <a:schemeClr val="tx1"/>
                        </a:solidFill>
                      </a:endParaRPr>
                    </a:p>
                    <a:p>
                      <a:pPr marL="0" lvl="0" indent="0" algn="l">
                        <a:lnSpc>
                          <a:spcPct val="100000"/>
                        </a:lnSpc>
                        <a:spcBef>
                          <a:spcPts val="0"/>
                        </a:spcBef>
                        <a:spcAft>
                          <a:spcPts val="0"/>
                        </a:spcAft>
                        <a:buNone/>
                      </a:pPr>
                      <a:r>
                        <a:rPr lang="en-US" sz="1200" b="0" i="0" u="none" strike="noStrike" noProof="0" dirty="0">
                          <a:solidFill>
                            <a:schemeClr val="tx1"/>
                          </a:solidFill>
                          <a:effectLst/>
                          <a:latin typeface="Calibri"/>
                        </a:rPr>
                        <a:t>ETPLs listing RAPs</a:t>
                      </a:r>
                      <a:endParaRPr lang="en-US" sz="1200">
                        <a:solidFill>
                          <a:schemeClr val="tx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spcAft>
                          <a:spcPts val="0"/>
                        </a:spcAft>
                        <a:buNone/>
                      </a:pPr>
                      <a:r>
                        <a:rPr lang="en-US" sz="1200" b="1" dirty="0">
                          <a:solidFill>
                            <a:schemeClr val="tx1"/>
                          </a:solidFill>
                          <a:effectLst/>
                        </a:rPr>
                        <a:t>Reflected in: </a:t>
                      </a:r>
                      <a:endParaRPr lang="en-US" sz="1200" dirty="0">
                        <a:solidFill>
                          <a:schemeClr val="tx1"/>
                        </a:solidFill>
                        <a:effectLst/>
                      </a:endParaRPr>
                    </a:p>
                    <a:p>
                      <a:pPr marL="0" marR="0" lvl="0" indent="0">
                        <a:spcBef>
                          <a:spcPts val="0"/>
                        </a:spcBef>
                        <a:spcAft>
                          <a:spcPts val="0"/>
                        </a:spcAft>
                        <a:buNone/>
                      </a:pPr>
                      <a:r>
                        <a:rPr lang="en-US" sz="1200" dirty="0">
                          <a:solidFill>
                            <a:schemeClr val="tx1"/>
                          </a:solidFill>
                          <a:effectLst/>
                        </a:rPr>
                        <a:t>WIOA/RA co-enrollment</a:t>
                      </a:r>
                      <a:endParaRPr lang="en-US" sz="1200">
                        <a:solidFill>
                          <a:schemeClr val="tx1"/>
                        </a:solidFill>
                        <a:effectLst/>
                      </a:endParaRPr>
                    </a:p>
                    <a:p>
                      <a:pPr marL="0" marR="0" lvl="0" indent="0">
                        <a:spcBef>
                          <a:spcPts val="0"/>
                        </a:spcBef>
                        <a:spcAft>
                          <a:spcPts val="0"/>
                        </a:spcAft>
                        <a:buNone/>
                      </a:pPr>
                      <a:r>
                        <a:rPr lang="en-US" sz="1200" dirty="0">
                          <a:solidFill>
                            <a:schemeClr val="tx1"/>
                          </a:solidFill>
                          <a:effectLst/>
                        </a:rPr>
                        <a:t>ITA spending</a:t>
                      </a:r>
                      <a:endParaRPr lang="en-US" sz="1200">
                        <a:solidFill>
                          <a:schemeClr val="tx1"/>
                        </a:solidFill>
                        <a:effectLst/>
                      </a:endParaRPr>
                    </a:p>
                    <a:p>
                      <a:pPr marL="0" marR="0" lvl="0" indent="0">
                        <a:spcBef>
                          <a:spcPts val="0"/>
                        </a:spcBef>
                        <a:spcAft>
                          <a:spcPts val="0"/>
                        </a:spcAft>
                        <a:buNone/>
                      </a:pPr>
                      <a:r>
                        <a:rPr lang="en-US" sz="1200" dirty="0">
                          <a:solidFill>
                            <a:schemeClr val="tx1"/>
                          </a:solidFill>
                          <a:effectLst/>
                        </a:rPr>
                        <a:t>Supportive service provision</a:t>
                      </a: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a:spcAft>
                          <a:spcPts val="0"/>
                        </a:spcAft>
                        <a:buNone/>
                      </a:pPr>
                      <a:r>
                        <a:rPr lang="en-US" sz="1200" b="1" dirty="0">
                          <a:solidFill>
                            <a:schemeClr val="tx1"/>
                          </a:solidFill>
                          <a:effectLst/>
                        </a:rPr>
                        <a:t>Reflected in: </a:t>
                      </a:r>
                      <a:endParaRPr lang="en-US" sz="1200" dirty="0">
                        <a:solidFill>
                          <a:schemeClr val="tx1"/>
                        </a:solidFill>
                        <a:effectLst/>
                      </a:endParaRPr>
                    </a:p>
                    <a:p>
                      <a:pPr marL="0" marR="0" lvl="0" indent="0" algn="l">
                        <a:spcBef>
                          <a:spcPts val="0"/>
                        </a:spcBef>
                        <a:spcAft>
                          <a:spcPts val="0"/>
                        </a:spcAft>
                        <a:buNone/>
                      </a:pPr>
                      <a:r>
                        <a:rPr lang="en-US" sz="1200" dirty="0">
                          <a:solidFill>
                            <a:schemeClr val="tx1"/>
                          </a:solidFill>
                          <a:effectLst/>
                        </a:rPr>
                        <a:t>Increase in RA sponsors</a:t>
                      </a:r>
                      <a:endParaRPr lang="en-US" sz="1200">
                        <a:solidFill>
                          <a:schemeClr val="tx1"/>
                        </a:solidFill>
                        <a:effectLst/>
                      </a:endParaRPr>
                    </a:p>
                    <a:p>
                      <a:pPr marL="0" marR="0" lvl="0" indent="0" algn="l">
                        <a:spcBef>
                          <a:spcPts val="0"/>
                        </a:spcBef>
                        <a:spcAft>
                          <a:spcPts val="0"/>
                        </a:spcAft>
                        <a:buNone/>
                      </a:pPr>
                      <a:r>
                        <a:rPr lang="en-US" sz="1200" dirty="0">
                          <a:solidFill>
                            <a:schemeClr val="tx1"/>
                          </a:solidFill>
                          <a:effectLst/>
                        </a:rPr>
                        <a:t>OJT contract spending for RA wage reimbursement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a:spcAft>
                          <a:spcPts val="0"/>
                        </a:spcAft>
                        <a:buNone/>
                      </a:pPr>
                      <a:r>
                        <a:rPr lang="en-US" sz="1200" b="1" dirty="0">
                          <a:solidFill>
                            <a:schemeClr val="tx1"/>
                          </a:solidFill>
                          <a:effectLst/>
                        </a:rPr>
                        <a:t>Reflected in:</a:t>
                      </a:r>
                      <a:endParaRPr lang="en-US" sz="1200" dirty="0">
                        <a:solidFill>
                          <a:schemeClr val="tx1"/>
                        </a:solidFill>
                        <a:effectLst/>
                      </a:endParaRPr>
                    </a:p>
                    <a:p>
                      <a:pPr marL="0" marR="0" lvl="0" indent="0" algn="l">
                        <a:spcBef>
                          <a:spcPts val="0"/>
                        </a:spcBef>
                        <a:spcAft>
                          <a:spcPts val="0"/>
                        </a:spcAft>
                        <a:buNone/>
                      </a:pPr>
                      <a:r>
                        <a:rPr lang="en-US" sz="1200" dirty="0">
                          <a:solidFill>
                            <a:schemeClr val="tx1"/>
                          </a:solidFill>
                          <a:effectLst/>
                        </a:rPr>
                        <a:t>Increase in RA sponsors</a:t>
                      </a:r>
                      <a:endParaRPr lang="en-US" sz="1200">
                        <a:solidFill>
                          <a:schemeClr val="tx1"/>
                        </a:solidFill>
                        <a:effectLst/>
                      </a:endParaRPr>
                    </a:p>
                    <a:p>
                      <a:pPr marL="0" marR="0" lvl="0" indent="0" algn="l">
                        <a:spcBef>
                          <a:spcPts val="0"/>
                        </a:spcBef>
                        <a:spcAft>
                          <a:spcPts val="0"/>
                        </a:spcAft>
                        <a:buNone/>
                      </a:pPr>
                      <a:r>
                        <a:rPr lang="en-US" sz="1200" dirty="0">
                          <a:solidFill>
                            <a:schemeClr val="tx1"/>
                          </a:solidFill>
                          <a:effectLst/>
                        </a:rPr>
                        <a:t>Increase in RA/WIOA co-enrollment</a:t>
                      </a:r>
                    </a:p>
                    <a:p>
                      <a:pPr marL="0" marR="0" lvl="0" indent="0" algn="l">
                        <a:spcBef>
                          <a:spcPts val="0"/>
                        </a:spcBef>
                        <a:spcAft>
                          <a:spcPts val="0"/>
                        </a:spcAft>
                        <a:buNone/>
                      </a:pPr>
                      <a:r>
                        <a:rPr lang="en-US" sz="1200" dirty="0">
                          <a:solidFill>
                            <a:schemeClr val="tx1"/>
                          </a:solidFill>
                          <a:effectLst/>
                        </a:rPr>
                        <a:t>Increase in funded services for RA support</a:t>
                      </a: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a:spcAft>
                          <a:spcPts val="0"/>
                        </a:spcAft>
                        <a:buNone/>
                      </a:pPr>
                      <a:r>
                        <a:rPr lang="en-US" sz="1200" b="1" dirty="0">
                          <a:solidFill>
                            <a:schemeClr val="tx1"/>
                          </a:solidFill>
                          <a:effectLst/>
                        </a:rPr>
                        <a:t>Reflected in: </a:t>
                      </a:r>
                      <a:endParaRPr lang="en-US" sz="1200" dirty="0">
                        <a:solidFill>
                          <a:schemeClr val="tx1"/>
                        </a:solidFill>
                        <a:effectLst/>
                      </a:endParaRPr>
                    </a:p>
                    <a:p>
                      <a:pPr marL="0" marR="0" lvl="0" indent="0" algn="l">
                        <a:spcBef>
                          <a:spcPts val="0"/>
                        </a:spcBef>
                        <a:spcAft>
                          <a:spcPts val="0"/>
                        </a:spcAft>
                        <a:buNone/>
                      </a:pPr>
                      <a:r>
                        <a:rPr lang="en-US" sz="1200" dirty="0">
                          <a:solidFill>
                            <a:schemeClr val="tx1"/>
                          </a:solidFill>
                          <a:effectLst/>
                        </a:rPr>
                        <a:t>Increase in participating employers</a:t>
                      </a:r>
                      <a:endParaRPr lang="en-US" sz="1200">
                        <a:solidFill>
                          <a:schemeClr val="tx1"/>
                        </a:solidFill>
                        <a:effectLst/>
                      </a:endParaRPr>
                    </a:p>
                    <a:p>
                      <a:pPr marL="0" marR="0" lvl="0" indent="0" algn="l">
                        <a:spcBef>
                          <a:spcPts val="0"/>
                        </a:spcBef>
                        <a:spcAft>
                          <a:spcPts val="0"/>
                        </a:spcAft>
                        <a:buNone/>
                      </a:pPr>
                      <a:r>
                        <a:rPr lang="en-US" sz="1200" dirty="0">
                          <a:solidFill>
                            <a:schemeClr val="tx1"/>
                          </a:solidFill>
                          <a:effectLst/>
                        </a:rPr>
                        <a:t>Increase in apprentice support from WDB (WIOA and non-WIOA funding)</a:t>
                      </a: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spcAft>
                          <a:spcPts val="0"/>
                        </a:spcAft>
                        <a:buNone/>
                      </a:pPr>
                      <a:r>
                        <a:rPr lang="en-US" sz="1200" b="1" dirty="0">
                          <a:solidFill>
                            <a:schemeClr val="tx1"/>
                          </a:solidFill>
                          <a:effectLst/>
                        </a:rPr>
                        <a:t>Reflected in:</a:t>
                      </a:r>
                      <a:endParaRPr lang="en-US" sz="1200" dirty="0">
                        <a:solidFill>
                          <a:schemeClr val="tx1"/>
                        </a:solidFill>
                        <a:effectLst/>
                      </a:endParaRPr>
                    </a:p>
                    <a:p>
                      <a:pPr marL="0" marR="0" lvl="0" indent="0">
                        <a:spcBef>
                          <a:spcPts val="0"/>
                        </a:spcBef>
                        <a:spcAft>
                          <a:spcPts val="0"/>
                        </a:spcAft>
                        <a:buNone/>
                      </a:pPr>
                      <a:r>
                        <a:rPr lang="en-US" sz="1200" dirty="0">
                          <a:solidFill>
                            <a:schemeClr val="tx1"/>
                          </a:solidFill>
                          <a:effectLst/>
                        </a:rPr>
                        <a:t>WDB RA sponsorship rates</a:t>
                      </a:r>
                      <a:endParaRPr lang="en-US" sz="1200">
                        <a:solidFill>
                          <a:schemeClr val="tx1"/>
                        </a:solidFill>
                        <a:effectLst/>
                      </a:endParaRPr>
                    </a:p>
                    <a:p>
                      <a:pPr marL="0" marR="0" lvl="0" indent="0">
                        <a:spcBef>
                          <a:spcPts val="0"/>
                        </a:spcBef>
                        <a:spcAft>
                          <a:spcPts val="0"/>
                        </a:spcAft>
                        <a:buNone/>
                      </a:pPr>
                      <a:r>
                        <a:rPr lang="en-US" sz="1200" dirty="0">
                          <a:solidFill>
                            <a:schemeClr val="tx1"/>
                          </a:solidFill>
                          <a:effectLst/>
                        </a:rPr>
                        <a:t>Participating employers</a:t>
                      </a:r>
                      <a:endParaRPr lang="en-US" sz="1200">
                        <a:solidFill>
                          <a:schemeClr val="tx1"/>
                        </a:solidFill>
                        <a:effectLst/>
                      </a:endParaRPr>
                    </a:p>
                    <a:p>
                      <a:pPr marL="0" marR="0" lvl="0" indent="0">
                        <a:spcBef>
                          <a:spcPts val="0"/>
                        </a:spcBef>
                        <a:spcAft>
                          <a:spcPts val="0"/>
                        </a:spcAft>
                        <a:buNone/>
                      </a:pPr>
                      <a:r>
                        <a:rPr lang="en-US" sz="1200" dirty="0">
                          <a:solidFill>
                            <a:schemeClr val="tx1"/>
                          </a:solidFill>
                          <a:effectLst/>
                        </a:rPr>
                        <a:t>Apprentice registrations</a:t>
                      </a: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3342926"/>
                  </a:ext>
                </a:extLst>
              </a:tr>
              <a:tr h="2319754">
                <a:tc>
                  <a:txBody>
                    <a:bodyPr/>
                    <a:lstStyle/>
                    <a:p>
                      <a:pPr marL="0" lvl="0" indent="0" algn="l">
                        <a:lnSpc>
                          <a:spcPct val="100000"/>
                        </a:lnSpc>
                        <a:spcBef>
                          <a:spcPts val="0"/>
                        </a:spcBef>
                        <a:spcAft>
                          <a:spcPts val="0"/>
                        </a:spcAft>
                        <a:buNone/>
                      </a:pPr>
                      <a:r>
                        <a:rPr lang="en-US" sz="1200" b="1" i="0" u="none" strike="noStrike" noProof="0" dirty="0">
                          <a:solidFill>
                            <a:schemeClr val="tx1"/>
                          </a:solidFill>
                          <a:effectLst/>
                          <a:latin typeface="Calibri"/>
                        </a:rPr>
                        <a:t>Steps to Move to Next Level:</a:t>
                      </a:r>
                      <a:endParaRPr lang="en-US" sz="1200" dirty="0">
                        <a:solidFill>
                          <a:schemeClr val="tx1"/>
                        </a:solidFill>
                      </a:endParaRPr>
                    </a:p>
                    <a:p>
                      <a:pPr marL="0" lvl="0" indent="0" algn="l">
                        <a:lnSpc>
                          <a:spcPct val="100000"/>
                        </a:lnSpc>
                        <a:spcBef>
                          <a:spcPts val="0"/>
                        </a:spcBef>
                        <a:spcAft>
                          <a:spcPts val="0"/>
                        </a:spcAft>
                        <a:buNone/>
                      </a:pPr>
                      <a:r>
                        <a:rPr lang="en-US" sz="1200" b="0" i="0" u="none" strike="noStrike" noProof="0" dirty="0">
                          <a:solidFill>
                            <a:schemeClr val="tx1"/>
                          </a:solidFill>
                          <a:effectLst/>
                          <a:latin typeface="Calibri"/>
                        </a:rPr>
                        <a:t>Train case managers on RA benefits for job seekers</a:t>
                      </a:r>
                      <a:endParaRPr lang="en-US" sz="1200">
                        <a:solidFill>
                          <a:schemeClr val="tx1"/>
                        </a:solidFill>
                      </a:endParaRPr>
                    </a:p>
                    <a:p>
                      <a:pPr marL="0" lvl="0" indent="0" algn="l">
                        <a:lnSpc>
                          <a:spcPct val="100000"/>
                        </a:lnSpc>
                        <a:spcBef>
                          <a:spcPts val="0"/>
                        </a:spcBef>
                        <a:spcAft>
                          <a:spcPts val="0"/>
                        </a:spcAft>
                        <a:buNone/>
                      </a:pPr>
                      <a:endParaRPr lang="en-US" sz="1200" b="0" i="0" u="none" strike="noStrike" noProof="0" dirty="0">
                        <a:solidFill>
                          <a:schemeClr val="tx1"/>
                        </a:solidFill>
                        <a:effectLst/>
                        <a:latin typeface="Calibri"/>
                      </a:endParaRPr>
                    </a:p>
                    <a:p>
                      <a:pPr marL="0" lvl="0" indent="0" algn="l">
                        <a:lnSpc>
                          <a:spcPct val="100000"/>
                        </a:lnSpc>
                        <a:spcBef>
                          <a:spcPts val="0"/>
                        </a:spcBef>
                        <a:spcAft>
                          <a:spcPts val="0"/>
                        </a:spcAft>
                        <a:buNone/>
                      </a:pPr>
                      <a:r>
                        <a:rPr lang="en-US" sz="1200" b="0" i="0" u="none" strike="noStrike" noProof="0" dirty="0">
                          <a:solidFill>
                            <a:schemeClr val="tx1"/>
                          </a:solidFill>
                          <a:effectLst/>
                          <a:latin typeface="Calibri"/>
                        </a:rPr>
                        <a:t>Create/provide tools to local RA sponsors for reverse referrals (for WIOA eligibility certification)</a:t>
                      </a:r>
                      <a:endParaRPr lang="en-US" sz="1200" dirty="0">
                        <a:solidFill>
                          <a:schemeClr val="tx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spcAft>
                          <a:spcPts val="0"/>
                        </a:spcAft>
                        <a:buNone/>
                      </a:pPr>
                      <a:r>
                        <a:rPr lang="en-US" sz="1200" b="1" dirty="0">
                          <a:solidFill>
                            <a:schemeClr val="tx1"/>
                          </a:solidFill>
                          <a:effectLst/>
                        </a:rPr>
                        <a:t>Steps to Move to Next Level:</a:t>
                      </a:r>
                      <a:endParaRPr lang="en-US" sz="1200" dirty="0">
                        <a:solidFill>
                          <a:schemeClr val="tx1"/>
                        </a:solidFill>
                        <a:effectLst/>
                      </a:endParaRPr>
                    </a:p>
                    <a:p>
                      <a:pPr marL="0" marR="0" lvl="0" indent="0">
                        <a:spcBef>
                          <a:spcPts val="0"/>
                        </a:spcBef>
                        <a:spcAft>
                          <a:spcPts val="0"/>
                        </a:spcAft>
                        <a:buNone/>
                      </a:pPr>
                      <a:r>
                        <a:rPr lang="en-US" sz="1200" dirty="0">
                          <a:solidFill>
                            <a:schemeClr val="tx1"/>
                          </a:solidFill>
                          <a:effectLst/>
                        </a:rPr>
                        <a:t>Train BSRs on RA</a:t>
                      </a:r>
                    </a:p>
                    <a:p>
                      <a:pPr marL="0" marR="0" lvl="0" indent="0">
                        <a:spcBef>
                          <a:spcPts val="0"/>
                        </a:spcBef>
                        <a:spcAft>
                          <a:spcPts val="0"/>
                        </a:spcAft>
                        <a:buNone/>
                      </a:pPr>
                      <a:r>
                        <a:rPr lang="en-US" sz="1200" dirty="0">
                          <a:solidFill>
                            <a:schemeClr val="tx1"/>
                          </a:solidFill>
                          <a:effectLst/>
                        </a:rPr>
                        <a:t>Create/share Apprenticeship.gov materials on RA benefits for employers</a:t>
                      </a:r>
                    </a:p>
                    <a:p>
                      <a:pPr marL="0" marR="0" lvl="0" indent="0">
                        <a:spcBef>
                          <a:spcPts val="0"/>
                        </a:spcBef>
                        <a:spcAft>
                          <a:spcPts val="0"/>
                        </a:spcAft>
                        <a:buNone/>
                      </a:pPr>
                      <a:endParaRPr lang="en-US" sz="1200" dirty="0">
                        <a:solidFill>
                          <a:schemeClr val="tx1"/>
                        </a:solidFill>
                        <a:effectLst/>
                      </a:endParaRPr>
                    </a:p>
                    <a:p>
                      <a:pPr marL="0" marR="0" lvl="0" indent="0">
                        <a:spcBef>
                          <a:spcPts val="0"/>
                        </a:spcBef>
                        <a:spcAft>
                          <a:spcPts val="0"/>
                        </a:spcAft>
                        <a:buNone/>
                      </a:pPr>
                      <a:r>
                        <a:rPr lang="en-US" sz="1200" dirty="0">
                          <a:solidFill>
                            <a:schemeClr val="tx1"/>
                          </a:solidFill>
                          <a:effectLst/>
                        </a:rPr>
                        <a:t>Review DOL Industry Intermediary list for assistance in employer engagement in high-priority occupations</a:t>
                      </a:r>
                      <a:endParaRPr lang="en-US" dirty="0">
                        <a:solidFill>
                          <a:schemeClr val="tx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a:spcAft>
                          <a:spcPts val="0"/>
                        </a:spcAft>
                        <a:buNone/>
                      </a:pPr>
                      <a:r>
                        <a:rPr lang="en-US" sz="1200" b="1" dirty="0">
                          <a:solidFill>
                            <a:schemeClr val="tx1"/>
                          </a:solidFill>
                          <a:effectLst/>
                        </a:rPr>
                        <a:t>Steps to Move to Next Level:</a:t>
                      </a:r>
                      <a:endParaRPr lang="en-US" sz="1200" dirty="0">
                        <a:solidFill>
                          <a:schemeClr val="tx1"/>
                        </a:solidFill>
                        <a:effectLst/>
                      </a:endParaRPr>
                    </a:p>
                    <a:p>
                      <a:pPr marL="0" marR="0" lvl="0" indent="0" algn="l">
                        <a:lnSpc>
                          <a:spcPct val="107000"/>
                        </a:lnSpc>
                        <a:spcBef>
                          <a:spcPts val="0"/>
                        </a:spcBef>
                        <a:spcAft>
                          <a:spcPts val="800"/>
                        </a:spcAft>
                        <a:buNone/>
                      </a:pPr>
                      <a:r>
                        <a:rPr lang="en-US" sz="1200" dirty="0">
                          <a:solidFill>
                            <a:schemeClr val="tx1"/>
                          </a:solidFill>
                          <a:effectLst/>
                        </a:rPr>
                        <a:t>Explore state models of co-locating RA expertise (i.e. FL, others)</a:t>
                      </a:r>
                      <a:endParaRPr lang="en-US" sz="1200">
                        <a:solidFill>
                          <a:schemeClr val="tx1"/>
                        </a:solidFill>
                        <a:effectLst/>
                      </a:endParaRPr>
                    </a:p>
                    <a:p>
                      <a:pPr marL="0" marR="0" lvl="0" indent="0" algn="l">
                        <a:lnSpc>
                          <a:spcPct val="107000"/>
                        </a:lnSpc>
                        <a:spcBef>
                          <a:spcPts val="0"/>
                        </a:spcBef>
                        <a:spcAft>
                          <a:spcPts val="800"/>
                        </a:spcAft>
                        <a:buNone/>
                      </a:pPr>
                      <a:r>
                        <a:rPr lang="en-US" sz="1200" dirty="0">
                          <a:solidFill>
                            <a:schemeClr val="tx1"/>
                          </a:solidFill>
                          <a:effectLst/>
                        </a:rPr>
                        <a:t>Discuss use of Governor’s Set Aside Funds with state board to support embedding RA SME in AJCs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a:spcAft>
                          <a:spcPts val="0"/>
                        </a:spcAft>
                        <a:buNone/>
                      </a:pPr>
                      <a:r>
                        <a:rPr lang="en-US" sz="1200" b="1" dirty="0">
                          <a:solidFill>
                            <a:schemeClr val="tx1"/>
                          </a:solidFill>
                          <a:effectLst/>
                        </a:rPr>
                        <a:t>Steps to Move to Next Level:</a:t>
                      </a:r>
                      <a:endParaRPr lang="en-US" sz="1200" dirty="0">
                        <a:solidFill>
                          <a:schemeClr val="tx1"/>
                        </a:solidFill>
                        <a:effectLst/>
                      </a:endParaRPr>
                    </a:p>
                    <a:p>
                      <a:pPr marL="0" marR="0" lvl="0" indent="0" algn="l">
                        <a:lnSpc>
                          <a:spcPct val="107000"/>
                        </a:lnSpc>
                        <a:spcBef>
                          <a:spcPts val="0"/>
                        </a:spcBef>
                        <a:spcAft>
                          <a:spcPts val="800"/>
                        </a:spcAft>
                        <a:buNone/>
                      </a:pPr>
                      <a:r>
                        <a:rPr lang="en-US" sz="1200" dirty="0">
                          <a:solidFill>
                            <a:schemeClr val="tx1"/>
                          </a:solidFill>
                          <a:effectLst/>
                        </a:rPr>
                        <a:t>BSRs and AJC RA SMEs coordinate on which employers are responding to/engaged in RA outreach</a:t>
                      </a:r>
                    </a:p>
                    <a:p>
                      <a:pPr marL="0" marR="0" lvl="0" indent="0" algn="l">
                        <a:lnSpc>
                          <a:spcPct val="107000"/>
                        </a:lnSpc>
                        <a:spcBef>
                          <a:spcPts val="0"/>
                        </a:spcBef>
                        <a:spcAft>
                          <a:spcPts val="800"/>
                        </a:spcAft>
                        <a:buNone/>
                      </a:pPr>
                      <a:r>
                        <a:rPr lang="en-US" sz="1200" dirty="0">
                          <a:solidFill>
                            <a:schemeClr val="tx1"/>
                          </a:solidFill>
                          <a:effectLst/>
                        </a:rPr>
                        <a:t>RA SMEs meet regularly and coordinate with ATRs on high-quality program development</a:t>
                      </a:r>
                      <a:endParaRPr lang="en-US">
                        <a:solidFill>
                          <a:schemeClr val="tx1"/>
                        </a:solidFill>
                      </a:endParaRPr>
                    </a:p>
                    <a:p>
                      <a:pPr marL="0" marR="0" lvl="0" indent="0" algn="l">
                        <a:lnSpc>
                          <a:spcPct val="107000"/>
                        </a:lnSpc>
                        <a:spcBef>
                          <a:spcPts val="0"/>
                        </a:spcBef>
                        <a:spcAft>
                          <a:spcPts val="800"/>
                        </a:spcAft>
                        <a:buNone/>
                      </a:pPr>
                      <a:r>
                        <a:rPr lang="en-US" sz="1200" dirty="0">
                          <a:solidFill>
                            <a:schemeClr val="tx1"/>
                          </a:solidFill>
                          <a:effectLst/>
                        </a:rPr>
                        <a:t>Co-enrollment training is delivered to case managers on rolling basis</a:t>
                      </a: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a:spcAft>
                          <a:spcPts val="0"/>
                        </a:spcAft>
                        <a:buNone/>
                      </a:pPr>
                      <a:r>
                        <a:rPr lang="en-US" sz="1200" b="1" dirty="0">
                          <a:solidFill>
                            <a:schemeClr val="tx1"/>
                          </a:solidFill>
                          <a:effectLst/>
                        </a:rPr>
                        <a:t>Steps to Move to Next Level:</a:t>
                      </a:r>
                      <a:endParaRPr lang="en-US" sz="1200" dirty="0">
                        <a:solidFill>
                          <a:schemeClr val="tx1"/>
                        </a:solidFill>
                        <a:effectLst/>
                      </a:endParaRPr>
                    </a:p>
                    <a:p>
                      <a:pPr marL="0" marR="0" lvl="0" indent="0" algn="l">
                        <a:spcBef>
                          <a:spcPts val="0"/>
                        </a:spcBef>
                        <a:spcAft>
                          <a:spcPts val="0"/>
                        </a:spcAft>
                        <a:buNone/>
                      </a:pPr>
                      <a:r>
                        <a:rPr lang="en-US" sz="1200" dirty="0">
                          <a:solidFill>
                            <a:schemeClr val="tx1"/>
                          </a:solidFill>
                          <a:effectLst/>
                        </a:rPr>
                        <a:t>LWDB evaluate local LMI, employer interest in RA</a:t>
                      </a:r>
                      <a:endParaRPr lang="en-US" sz="1200">
                        <a:solidFill>
                          <a:schemeClr val="tx1"/>
                        </a:solidFill>
                        <a:effectLst/>
                      </a:endParaRPr>
                    </a:p>
                    <a:p>
                      <a:pPr marL="0" marR="0" lvl="0" indent="0" algn="l">
                        <a:spcBef>
                          <a:spcPts val="0"/>
                        </a:spcBef>
                        <a:spcAft>
                          <a:spcPts val="0"/>
                        </a:spcAft>
                        <a:buNone/>
                      </a:pPr>
                      <a:endParaRPr lang="en-US" sz="1200" dirty="0">
                        <a:solidFill>
                          <a:schemeClr val="tx1"/>
                        </a:solidFill>
                        <a:effectLst/>
                      </a:endParaRPr>
                    </a:p>
                    <a:p>
                      <a:pPr marL="0" marR="0" lvl="0" indent="0" algn="l">
                        <a:spcBef>
                          <a:spcPts val="0"/>
                        </a:spcBef>
                        <a:spcAft>
                          <a:spcPts val="0"/>
                        </a:spcAft>
                        <a:buNone/>
                      </a:pPr>
                      <a:r>
                        <a:rPr lang="en-US" sz="1200" dirty="0">
                          <a:solidFill>
                            <a:schemeClr val="tx1"/>
                          </a:solidFill>
                          <a:effectLst/>
                        </a:rPr>
                        <a:t>LWDB meets with ATR to develop process for gathering information into RA standards</a:t>
                      </a:r>
                      <a:endParaRPr lang="en-US" sz="1200">
                        <a:solidFill>
                          <a:schemeClr val="tx1"/>
                        </a:solidFill>
                        <a:effectLst/>
                      </a:endParaRPr>
                    </a:p>
                    <a:p>
                      <a:pPr marL="0" marR="0" lvl="0" indent="0" algn="l">
                        <a:spcBef>
                          <a:spcPts val="0"/>
                        </a:spcBef>
                        <a:spcAft>
                          <a:spcPts val="0"/>
                        </a:spcAft>
                        <a:buNone/>
                      </a:pPr>
                      <a:endParaRPr lang="en-US" sz="1200" dirty="0">
                        <a:solidFill>
                          <a:schemeClr val="tx1"/>
                        </a:solidFill>
                        <a:effectLst/>
                      </a:endParaRPr>
                    </a:p>
                    <a:p>
                      <a:pPr marL="0" marR="0" lvl="0" indent="0" algn="l">
                        <a:spcBef>
                          <a:spcPts val="0"/>
                        </a:spcBef>
                        <a:spcAft>
                          <a:spcPts val="0"/>
                        </a:spcAft>
                        <a:buNone/>
                      </a:pPr>
                      <a:r>
                        <a:rPr lang="en-US" sz="1200" dirty="0">
                          <a:solidFill>
                            <a:schemeClr val="tx1"/>
                          </a:solidFill>
                          <a:effectLst/>
                        </a:rPr>
                        <a:t>LWDB develops strategy for dual-pronged RA implementation: employers to join RAP and employers to hire WIOA-certified job seekers for RA roles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spcAft>
                          <a:spcPts val="0"/>
                        </a:spcAft>
                        <a:buFont typeface="Arial"/>
                        <a:buChar char="•"/>
                      </a:pPr>
                      <a:endParaRPr lang="en-US"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157007"/>
                  </a:ext>
                </a:extLst>
              </a:tr>
            </a:tbl>
          </a:graphicData>
        </a:graphic>
      </p:graphicFrame>
      <p:sp>
        <p:nvSpPr>
          <p:cNvPr id="16" name="TextBox 15">
            <a:extLst>
              <a:ext uri="{FF2B5EF4-FFF2-40B4-BE49-F238E27FC236}">
                <a16:creationId xmlns:a16="http://schemas.microsoft.com/office/drawing/2014/main" id="{B4EE8BA1-F9C5-9584-DE26-2C120C4F2CD3}"/>
              </a:ext>
            </a:extLst>
          </p:cNvPr>
          <p:cNvSpPr txBox="1"/>
          <p:nvPr/>
        </p:nvSpPr>
        <p:spPr>
          <a:xfrm>
            <a:off x="77166" y="6351607"/>
            <a:ext cx="12191997"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i="1" dirty="0">
                <a:cs typeface="Calibri"/>
              </a:rPr>
              <a:t>**NOTE</a:t>
            </a:r>
            <a:r>
              <a:rPr lang="en-US" sz="900" i="1" dirty="0">
                <a:cs typeface="Calibri"/>
              </a:rPr>
              <a:t>:  While some LWDBs may move more quickly to become an RA program sponsor prior to embedding RA in AJCs or becoming a local and regional convener/hub, many boards view program sponsorship as a higher-level commitment because it requires dedicated funding and resources for overall program administration. In some cases, having access to non-WIOA funding (e.g., federal or state grant funds, philanthropic support and donations) may influence a board’s decision whether or not to serve as a sponsor earlier in the system alignment process.</a:t>
            </a:r>
          </a:p>
        </p:txBody>
      </p:sp>
    </p:spTree>
    <p:extLst>
      <p:ext uri="{BB962C8B-B14F-4D97-AF65-F5344CB8AC3E}">
        <p14:creationId xmlns:p14="http://schemas.microsoft.com/office/powerpoint/2010/main" val="312706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6120-9F16-A5B2-357C-8EDFB1EBB566}"/>
              </a:ext>
            </a:extLst>
          </p:cNvPr>
          <p:cNvSpPr>
            <a:spLocks noGrp="1"/>
          </p:cNvSpPr>
          <p:nvPr>
            <p:ph type="title"/>
          </p:nvPr>
        </p:nvSpPr>
        <p:spPr/>
        <p:txBody>
          <a:bodyPr/>
          <a:lstStyle/>
          <a:p>
            <a:r>
              <a:rPr lang="en-US"/>
              <a:t>Questions and Discussion</a:t>
            </a:r>
          </a:p>
        </p:txBody>
      </p:sp>
    </p:spTree>
    <p:extLst>
      <p:ext uri="{BB962C8B-B14F-4D97-AF65-F5344CB8AC3E}">
        <p14:creationId xmlns:p14="http://schemas.microsoft.com/office/powerpoint/2010/main" val="176820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8" ma:contentTypeDescription="Create a new document." ma:contentTypeScope="" ma:versionID="5b933cd1acb288297476560340938f3c">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af74da39986b8d27c6ff3911d4e108df"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00f82b-dce9-458f-ab1d-1c5fd145e219">
      <Terms xmlns="http://schemas.microsoft.com/office/infopath/2007/PartnerControls"/>
    </lcf76f155ced4ddcb4097134ff3c332f>
    <TaxCatchAll xmlns="4cd59d27-ca2b-4708-b9c7-7fa281384922" xsi:nil="true"/>
    <_Flow_SignoffStatus xmlns="2f00f82b-dce9-458f-ab1d-1c5fd145e219" xsi:nil="true"/>
    <ClassificationLevel xmlns="2f00f82b-dce9-458f-ab1d-1c5fd145e219" xsi:nil="true"/>
  </documentManagement>
</p:properties>
</file>

<file path=customXml/itemProps1.xml><?xml version="1.0" encoding="utf-8"?>
<ds:datastoreItem xmlns:ds="http://schemas.openxmlformats.org/officeDocument/2006/customXml" ds:itemID="{E6E31030-0F86-49B6-8F64-CD211F09BAB8}">
  <ds:schemaRefs>
    <ds:schemaRef ds:uri="http://schemas.microsoft.com/sharepoint/v3/contenttype/forms"/>
  </ds:schemaRefs>
</ds:datastoreItem>
</file>

<file path=customXml/itemProps2.xml><?xml version="1.0" encoding="utf-8"?>
<ds:datastoreItem xmlns:ds="http://schemas.openxmlformats.org/officeDocument/2006/customXml" ds:itemID="{877D6BE6-56DB-4FA5-91F9-F4ABA57B8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0f82b-dce9-458f-ab1d-1c5fd145e219"/>
    <ds:schemaRef ds:uri="4cd59d27-ca2b-4708-b9c7-7fa281384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3452F-5C8F-425C-B03A-6F781C54F726}">
  <ds:schemaRefs>
    <ds:schemaRef ds:uri="http://purl.org/dc/terms/"/>
    <ds:schemaRef ds:uri="http://purl.org/dc/elements/1.1/"/>
    <ds:schemaRef ds:uri="http://purl.org/dc/dcmitype/"/>
    <ds:schemaRef ds:uri="2f00f82b-dce9-458f-ab1d-1c5fd145e219"/>
    <ds:schemaRef ds:uri="http://schemas.openxmlformats.org/package/2006/metadata/core-properties"/>
    <ds:schemaRef ds:uri="http://schemas.microsoft.com/office/2006/documentManagement/types"/>
    <ds:schemaRef ds:uri="http://schemas.microsoft.com/office/infopath/2007/PartnerControls"/>
    <ds:schemaRef ds:uri="4cd59d27-ca2b-4708-b9c7-7fa28138492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TotalTime>
  <Words>1255</Words>
  <Application>Microsoft Office PowerPoint</Application>
  <PresentationFormat>Widescreen</PresentationFormat>
  <Paragraphs>143</Paragraphs>
  <Slides>11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Calibri</vt:lpstr>
      <vt:lpstr>Calibri Light</vt:lpstr>
      <vt:lpstr>IBM-Plex-Sans</vt:lpstr>
      <vt:lpstr>Montserrat</vt:lpstr>
      <vt:lpstr>Montserrat Medium</vt:lpstr>
      <vt:lpstr>Montserrat SemiBold</vt:lpstr>
      <vt:lpstr>Wingdings</vt:lpstr>
      <vt:lpstr>Wingdings 2</vt:lpstr>
      <vt:lpstr>Office Theme</vt:lpstr>
      <vt:lpstr>Office Theme</vt:lpstr>
      <vt:lpstr>Leveling Up Your Workforce Board's Alignment with Registered Apprenticeship  Center of Excellence Office Hours</vt:lpstr>
      <vt:lpstr>Presenters</vt:lpstr>
      <vt:lpstr>Welcome and Agenda</vt:lpstr>
      <vt:lpstr>Center of Excellence Overview</vt:lpstr>
      <vt:lpstr>Online Resources, On-Demand TA</vt:lpstr>
      <vt:lpstr>Levels of Alignment</vt:lpstr>
      <vt:lpstr>Levels of Workforce Engagement in and Utilization of Registered Apprenticeship</vt:lpstr>
      <vt:lpstr>DRAFT: Levels of Workforce Engagement in/Utilization of  Registered Apprenticeship </vt:lpstr>
      <vt:lpstr>Questions and Discussion</vt:lpstr>
      <vt:lpstr>Contact Us, Become a Partner</vt:lpstr>
      <vt:lpstr>Email us your questions at RA_COE@SafalPartners.com</vt:lpstr>
    </vt:vector>
  </TitlesOfParts>
  <Manager>Judy Blanchard</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Leveling Up Your Workforce Board's Alignment with Registered Apprenticeship</dc:title>
  <dc:creator>Lisa Rice</dc:creator>
  <cp:lastModifiedBy>Colleen Beck</cp:lastModifiedBy>
  <cp:revision>2</cp:revision>
  <dcterms:created xsi:type="dcterms:W3CDTF">2022-12-02T14:40:35Z</dcterms:created>
  <dcterms:modified xsi:type="dcterms:W3CDTF">2025-05-13T21:00:51Z</dcterms:modified>
  <cp:category>Workforce Boards, Registered Apprenticeship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y fmtid="{D5CDD505-2E9C-101B-9397-08002B2CF9AE}" pid="4" name="Order">
    <vt:r8>37900700</vt:r8>
  </property>
  <property fmtid="{D5CDD505-2E9C-101B-9397-08002B2CF9AE}" pid="5" name="_ExtendedDescription">
    <vt:lpwstr/>
  </property>
</Properties>
</file>