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1854" r:id="rId5"/>
    <p:sldId id="2147327695" r:id="rId6"/>
    <p:sldId id="1855" r:id="rId7"/>
    <p:sldId id="2147478589" r:id="rId8"/>
    <p:sldId id="2147478539" r:id="rId9"/>
    <p:sldId id="2147478561" r:id="rId10"/>
    <p:sldId id="2147327908" r:id="rId11"/>
    <p:sldId id="2147327185" r:id="rId12"/>
    <p:sldId id="2147478577" r:id="rId13"/>
    <p:sldId id="2147478564" r:id="rId14"/>
    <p:sldId id="2147478565" r:id="rId15"/>
    <p:sldId id="2147478592" r:id="rId16"/>
    <p:sldId id="2147478555" r:id="rId17"/>
    <p:sldId id="1864" r:id="rId18"/>
    <p:sldId id="2147478584" r:id="rId19"/>
    <p:sldId id="2147478585" r:id="rId20"/>
    <p:sldId id="2147478586" r:id="rId21"/>
    <p:sldId id="2147478591" r:id="rId22"/>
    <p:sldId id="2147478583" r:id="rId23"/>
    <p:sldId id="2147478568" r:id="rId24"/>
    <p:sldId id="2147478580" r:id="rId25"/>
    <p:sldId id="2147478581" r:id="rId26"/>
    <p:sldId id="2147478582" r:id="rId27"/>
    <p:sldId id="2147478587" r:id="rId28"/>
    <p:sldId id="2147478558" r:id="rId29"/>
    <p:sldId id="2147327694" r:id="rId30"/>
    <p:sldId id="214732767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3CCF3E-5113-9917-ECB7-8694DD29A554}" name="Davon Glover" initials="DG" userId="S::davon.glover@safalpartners.com::ef8b6fd4-4fc8-4c6c-bc38-bb63976cd711" providerId="AD"/>
  <p188:author id="{1C363978-593C-497C-1A28-B2866C017889}" name="Lauren Fraulo" initials="LF" userId="S::Lauren.Fraulo@safalpartners.com::d323c613-e09b-4858-ba6f-779347ece142" providerId="AD"/>
  <p188:author id="{F5CDE29B-3EFC-D5BE-8DDE-F756FF4E4250}" name="Jana Bauer" initials="JB" userId="S::jana.bauer@safalpartners.com::f18a3f3c-4c69-4a10-b4b6-ac99762a0cf5" providerId="AD"/>
  <p188:author id="{BC893E9E-C5D7-7C6B-35B2-1E3360190E99}" name="Stacy OKeefe" initials="SO" userId="S::stacy.okeefe@safalpartners.com::5563009d-0437-4d00-98a2-542f8836308c" providerId="AD"/>
  <p188:author id="{8885EAF5-A2DF-7948-9D26-6EB82AE714C3}" name="Colleen Beck" initials="CB" userId="S::colleen.beck@safalpartners.com::ba75c042-afab-452f-9300-eeb2d9ca8f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548E9D-852C-490B-A8E7-C846E08E891C}" v="8" dt="2025-05-20T15:46:29.0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6019" autoAdjust="0"/>
  </p:normalViewPr>
  <p:slideViewPr>
    <p:cSldViewPr snapToGrid="0">
      <p:cViewPr varScale="1">
        <p:scale>
          <a:sx n="85" d="100"/>
          <a:sy n="85" d="100"/>
        </p:scale>
        <p:origin x="15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51EDC-968A-458C-9CE9-7A99B290C531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4265C-B009-46BC-B823-B6FF00EDC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02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178F5-6129-40C1-8942-8C4A80EF1E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17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178F5-6129-40C1-8942-8C4A80EF1E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37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178F5-6129-40C1-8942-8C4A80EF1E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15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178F5-6129-40C1-8942-8C4A80EF1E6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31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178F5-6129-40C1-8942-8C4A80EF1E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81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178F5-6129-40C1-8942-8C4A80EF1E6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15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3D519-350C-45EA-5AD4-4CA2B0ED6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15BB30-5C78-4BC4-6C58-D313117598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901071-342B-E24A-6BFD-D53D48066B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marR="0" lvl="2" indent="0">
              <a:spcAft>
                <a:spcPts val="1200"/>
              </a:spcAft>
              <a:buFont typeface="Wingdings" panose="05000000000000000000" pitchFamily="2" charset="2"/>
              <a:buNone/>
              <a:tabLst>
                <a:tab pos="457200" algn="l"/>
              </a:tabLst>
            </a:pPr>
            <a:endParaRPr lang="en-US" sz="1000" dirty="0">
              <a:effectLst/>
              <a:latin typeface="Aptos" panose="020B00040202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16E4E-879E-4925-81A8-5D1585DCB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1D9C8-AEB3-4865-A542-A346ED4B1B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301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3D9ED-88EA-4238-8BA0-618095270DD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31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178F5-6129-40C1-8942-8C4A80EF1E6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34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4E03E-6815-4949-8D8D-6B4D2EC909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68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C4B27-7E4C-49A8-8ACA-4378FE07A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30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BEF1-B919-412D-AA9B-C66F48BF41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37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E048EE-F6E1-1C4C-9881-042DFC316F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36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299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178F5-6129-40C1-8942-8C4A80EF1E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42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AEDFA-BFBE-FD4A-BB03-C8F1B6BAB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A433B9-4520-2734-532D-1486C82DE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0CD05C-B698-7ED7-8B9E-06B4FA7E81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35D2D-64F2-A426-9677-89DAD6D3D3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178F5-6129-40C1-8942-8C4A80EF1E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6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852A2-3480-92F5-AD70-0E3BE798B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6E6B00-C2D0-2EBC-8536-EDBB93A117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0FBA47-F46B-F6D2-EC44-00CA2F955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5170-B3B9-F8F9-C261-CBEEDDF4E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178F5-6129-40C1-8942-8C4A80EF1E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3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178F5-6129-40C1-8942-8C4A80EF1E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8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F96CD-791E-46BA-CEAB-0D6F1CACF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2301B7-C108-58FD-2905-D6681314A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9FDD5-3029-1011-300D-960300EEE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47F-06CC-49F5-AD17-FEB61794C72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358CE-F4F8-D9E9-BDBD-0F071EB4E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F7871-976E-5924-DF05-43DE2F89F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E80B-A37E-4928-8A2C-7C7DFF46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25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B687B-DF53-56CD-861F-34740A027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A62F66-4BC7-E97B-664D-65ADFF61A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8C913-999D-623B-6C92-DA4090917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47F-06CC-49F5-AD17-FEB61794C72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F0BF3-B3A3-FAE7-F348-D9257860D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44EDD-D0E0-537A-C058-B65ECC248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E80B-A37E-4928-8A2C-7C7DFF46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1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CE8D7F-59E9-9066-5A38-79A44EE30C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6AF0A3-95DE-D9E4-F138-92ECFACE0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5ABC7-EEEB-B5E0-6C74-904FB1358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47F-06CC-49F5-AD17-FEB61794C72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38900-0D02-D47C-CD4B-9748FA54B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CAE79-8937-E415-CA93-EA2E0A5A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E80B-A37E-4928-8A2C-7C7DFF46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10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A577-8D88-F00D-1605-4D3BA5A34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E40539-4AD6-3E39-E31E-CA73BF32F8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E95C0-6CC0-89F2-4A22-919D93C7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925ABA-E350-4952-AD60-0BD4E00778CD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D50D3-9C41-8F81-0BC3-CD2FF7F9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B3E21-E903-6A03-C83C-1A9C2474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BF48-9508-4AE9-9B4A-5A1892C141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D79A9817-D988-E165-64FA-E61079E1B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pic>
        <p:nvPicPr>
          <p:cNvPr id="8" name="Picture 7" descr="Close-up of a handshake&#10;&#10;Description automatically generated">
            <a:extLst>
              <a:ext uri="{FF2B5EF4-FFF2-40B4-BE49-F238E27FC236}">
                <a16:creationId xmlns:a16="http://schemas.microsoft.com/office/drawing/2014/main" id="{51556559-BF7D-F1BF-4791-B63F2B86F4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628188"/>
            <a:ext cx="10929299" cy="6316714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883B995-E7CA-048B-1AD6-58FED6BFBC99}"/>
              </a:ext>
            </a:extLst>
          </p:cNvPr>
          <p:cNvSpPr/>
          <p:nvPr userDrawn="1"/>
        </p:nvSpPr>
        <p:spPr>
          <a:xfrm rot="20691595">
            <a:off x="-3368713" y="-2793227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5ACE32-0760-CF5D-A2EA-49432872CA41}"/>
              </a:ext>
            </a:extLst>
          </p:cNvPr>
          <p:cNvGrpSpPr/>
          <p:nvPr userDrawn="1"/>
        </p:nvGrpSpPr>
        <p:grpSpPr>
          <a:xfrm>
            <a:off x="3980185" y="3340592"/>
            <a:ext cx="4231630" cy="1409191"/>
            <a:chOff x="4392326" y="3605739"/>
            <a:chExt cx="4231630" cy="140919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A84DCF2-B4D7-F293-A123-53837DB847E7}"/>
                </a:ext>
              </a:extLst>
            </p:cNvPr>
            <p:cNvSpPr/>
            <p:nvPr/>
          </p:nvSpPr>
          <p:spPr>
            <a:xfrm>
              <a:off x="7200437" y="3605739"/>
              <a:ext cx="1423519" cy="1409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ue and yellow circle with white text&#10;&#10;Description automatically generated">
              <a:extLst>
                <a:ext uri="{FF2B5EF4-FFF2-40B4-BE49-F238E27FC236}">
                  <a16:creationId xmlns:a16="http://schemas.microsoft.com/office/drawing/2014/main" id="{F4F06F74-700B-EA4B-5E1D-C06ED2D8F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384" y="3633931"/>
              <a:ext cx="1363241" cy="1363241"/>
            </a:xfrm>
            <a:prstGeom prst="rect">
              <a:avLst/>
            </a:prstGeom>
          </p:spPr>
        </p:pic>
        <p:pic>
          <p:nvPicPr>
            <p:cNvPr id="13" name="Picture 12" descr="A black and white logo&#10;&#10;Description automatically generated">
              <a:extLst>
                <a:ext uri="{FF2B5EF4-FFF2-40B4-BE49-F238E27FC236}">
                  <a16:creationId xmlns:a16="http://schemas.microsoft.com/office/drawing/2014/main" id="{D2B7B062-A7A1-C11A-A89A-3BBAB709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326" y="3843721"/>
              <a:ext cx="2556761" cy="991525"/>
            </a:xfrm>
            <a:prstGeom prst="rect">
              <a:avLst/>
            </a:prstGeom>
          </p:spPr>
        </p:pic>
      </p:grp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14FDC6-4DBF-380C-E69C-D94448BE13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8187" y="5004313"/>
            <a:ext cx="7475626" cy="146306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EB8A8-F61D-71FC-0C6F-7D5D5A5CD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6471" y="1589698"/>
            <a:ext cx="7475626" cy="146306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0D0FE85B-93B3-E74E-FBB6-AD93969234BB}"/>
              </a:ext>
            </a:extLst>
          </p:cNvPr>
          <p:cNvSpPr/>
          <p:nvPr userDrawn="1"/>
        </p:nvSpPr>
        <p:spPr>
          <a:xfrm rot="9934473">
            <a:off x="5966227" y="6034249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12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89E172-406E-855D-A2ED-9800AD0E35E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9F87E7D-427D-62E1-E9A8-D0157C81CE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00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549489"/>
            <a:ext cx="12192000" cy="175869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4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441588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645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35F13F-5B94-0DC7-9C81-10A211350C22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A851504-52C0-3838-9E06-88384FBFA6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21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E39E3-622F-A555-049E-A518C2DBDF8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5EC1E43-2F16-C736-8A25-97411AF568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2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6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0661" y="1825626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659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A8E8C8-A59D-3052-82ED-8C2130580D2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2355415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AEA849-50C0-B408-93D4-0029725736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9" y="2894380"/>
            <a:ext cx="1963615" cy="500743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BD77775-D4F9-407D-D724-17211D5D819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8" y="3466347"/>
            <a:ext cx="1963615" cy="402865"/>
          </a:xfrm>
        </p:spPr>
        <p:txBody>
          <a:bodyPr/>
          <a:lstStyle>
            <a:lvl1pPr marL="0" indent="0">
              <a:buNone/>
              <a:defRPr sz="2200" b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E3CF73-4345-50F1-17DF-C6BA43670D0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198" y="3967637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E79E00F-F09C-3CE4-E3D3-CBBB2841F24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29403" y="4541995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2702E37-570C-7009-B1D6-1903AC9D9FF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197" y="5089820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59A654-78DD-C8DB-C7E0-06809ADFF53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8197" y="5628789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D7992D7-3B56-0042-555C-1E04C4CA3C3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010661" y="232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D988478-1D67-FF90-A123-37A5A8DE29B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2995295" y="2894380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C4F53B8-A5ED-FC6E-8A72-D6107C0299D1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2995295" y="3466347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45E8100D-80C1-B096-5B7A-80730DD40A94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2995294" y="396313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506B2BF-EDEF-684E-BFA6-355962720108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2995293" y="453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48D4D098-5F57-925E-56BA-5EE55D90946A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2995293" y="508249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CFE2660-A5A0-9E10-E7A6-AA4AD2335DA1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2995292" y="5632845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0122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9BE1BE-D1DD-35E6-9804-D92B3643B34C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71599B6-21AA-99AD-AEDC-E7ACEA629F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4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977211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977211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E39E3-622F-A555-049E-A518C2DBDF8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5EC1E43-2F16-C736-8A25-97411AF568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0E795D-C5A3-695A-45EB-0C15406EFF18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07432" y="2960310"/>
            <a:ext cx="1623656" cy="977211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23F64C3-9957-EFFF-EAB2-D98AB82C9E34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807432" y="4172806"/>
            <a:ext cx="1623656" cy="977211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D7BDEDA-EABD-0976-4957-90C03C417915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792956" y="5289473"/>
            <a:ext cx="1623656" cy="977211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E060958-C93C-2AFB-DBC3-26E6CE3B784E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2620104" y="2978462"/>
            <a:ext cx="1623656" cy="977211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9819012-2720-4A92-66E6-6565FE8312FA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2620104" y="4165879"/>
            <a:ext cx="1623656" cy="977211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4BDA6C0-9BF0-0597-AAFD-5147FA884404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2594384" y="5353296"/>
            <a:ext cx="1623656" cy="977211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60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BCC5-1770-5ADE-1A79-CBCB5C32F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A661C-1496-8128-8186-83B012ED9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A88CB-EFDA-B3DF-5C0B-85D8643A0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47F-06CC-49F5-AD17-FEB61794C72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B933-B12A-6190-0A3C-7ADF90589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37BA8-D8CC-3D5E-C269-47F3BE4D6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E80B-A37E-4928-8A2C-7C7DFF46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26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B9E3F7F-3235-4369-5DCB-414308FDCFA6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B281683-1F3B-A8A7-7FD6-29E811CE00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09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381A48-443E-0751-1EA8-A1061DA2F052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E5D92458-15A0-A459-9C5C-D365275834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A3933E-D1AB-0CA3-F463-1CF446693B0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1D79AAD-88F9-077C-93B5-5234F5FE6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73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5FC049-3492-680E-2583-AA90AE44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925ABA-E350-4952-AD60-0BD4E00778CD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A228E-51F1-E83F-A4F6-7A9F0ADE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F0DF1-3007-9822-A3B6-63CF56979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BF48-9508-4AE9-9B4A-5A1892C1416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9E17D-EB36-969F-C87A-70F58BB16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257" t="33142" r="3673" b="1335"/>
          <a:stretch/>
        </p:blipFill>
        <p:spPr bwMode="auto">
          <a:xfrm>
            <a:off x="-677322" y="2319871"/>
            <a:ext cx="12869322" cy="4775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D90798B-8318-8768-3698-5C318561B96A}"/>
              </a:ext>
            </a:extLst>
          </p:cNvPr>
          <p:cNvSpPr/>
          <p:nvPr userDrawn="1"/>
        </p:nvSpPr>
        <p:spPr>
          <a:xfrm>
            <a:off x="-351677" y="2474943"/>
            <a:ext cx="12769576" cy="4836358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532ADBA-7569-AAB4-F00F-2A6C356E2347}"/>
              </a:ext>
            </a:extLst>
          </p:cNvPr>
          <p:cNvSpPr/>
          <p:nvPr userDrawn="1"/>
        </p:nvSpPr>
        <p:spPr>
          <a:xfrm rot="20691595">
            <a:off x="-3368713" y="-2793227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CB9101-441D-6539-A6EA-5AB73695BAB3}"/>
              </a:ext>
            </a:extLst>
          </p:cNvPr>
          <p:cNvCxnSpPr>
            <a:cxnSpLocks/>
          </p:cNvCxnSpPr>
          <p:nvPr userDrawn="1"/>
        </p:nvCxnSpPr>
        <p:spPr>
          <a:xfrm>
            <a:off x="11719690" y="451413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57C4CE-F40D-4C01-2BDB-5609D72A9077}"/>
              </a:ext>
            </a:extLst>
          </p:cNvPr>
          <p:cNvCxnSpPr>
            <a:cxnSpLocks/>
          </p:cNvCxnSpPr>
          <p:nvPr userDrawn="1"/>
        </p:nvCxnSpPr>
        <p:spPr>
          <a:xfrm>
            <a:off x="11723163" y="450198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1E5747-B14E-ECEE-842D-3569699C3037}"/>
              </a:ext>
            </a:extLst>
          </p:cNvPr>
          <p:cNvCxnSpPr>
            <a:cxnSpLocks/>
          </p:cNvCxnSpPr>
          <p:nvPr userDrawn="1"/>
        </p:nvCxnSpPr>
        <p:spPr>
          <a:xfrm>
            <a:off x="490118" y="464713"/>
            <a:ext cx="11242985" cy="0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F815896-9654-6324-F471-30FCDDA80152}"/>
              </a:ext>
            </a:extLst>
          </p:cNvPr>
          <p:cNvCxnSpPr>
            <a:cxnSpLocks/>
          </p:cNvCxnSpPr>
          <p:nvPr userDrawn="1"/>
        </p:nvCxnSpPr>
        <p:spPr>
          <a:xfrm>
            <a:off x="474507" y="6400936"/>
            <a:ext cx="11242985" cy="0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06860FA9-166D-AF24-4F88-891CA8C4412E}"/>
              </a:ext>
            </a:extLst>
          </p:cNvPr>
          <p:cNvSpPr/>
          <p:nvPr userDrawn="1"/>
        </p:nvSpPr>
        <p:spPr>
          <a:xfrm rot="9934473">
            <a:off x="6103719" y="6224444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8456A6-4F06-9DDF-4890-870F606A2593}"/>
              </a:ext>
            </a:extLst>
          </p:cNvPr>
          <p:cNvCxnSpPr>
            <a:cxnSpLocks/>
          </p:cNvCxnSpPr>
          <p:nvPr userDrawn="1"/>
        </p:nvCxnSpPr>
        <p:spPr>
          <a:xfrm>
            <a:off x="489829" y="419594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9CB05888-457D-CA0B-2941-4853FD5BB73E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8656490-E151-189D-2D19-06045FA0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Rectangle 20" descr="Decorative">
            <a:extLst>
              <a:ext uri="{FF2B5EF4-FFF2-40B4-BE49-F238E27FC236}">
                <a16:creationId xmlns:a16="http://schemas.microsoft.com/office/drawing/2014/main" id="{24F78415-2906-C1B6-3F23-506754A72655}"/>
              </a:ext>
            </a:extLst>
          </p:cNvPr>
          <p:cNvSpPr/>
          <p:nvPr userDrawn="1"/>
        </p:nvSpPr>
        <p:spPr>
          <a:xfrm>
            <a:off x="-351677" y="2306882"/>
            <a:ext cx="13373401" cy="168061"/>
          </a:xfrm>
          <a:prstGeom prst="rect">
            <a:avLst/>
          </a:prstGeom>
          <a:solidFill>
            <a:srgbClr val="009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102E999-DBCC-E856-0AFD-2FB13E740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28CE00-D8F5-A2AF-D081-C59788708EBD}"/>
              </a:ext>
            </a:extLst>
          </p:cNvPr>
          <p:cNvGrpSpPr/>
          <p:nvPr userDrawn="1"/>
        </p:nvGrpSpPr>
        <p:grpSpPr>
          <a:xfrm>
            <a:off x="3980185" y="4627522"/>
            <a:ext cx="4231630" cy="1409191"/>
            <a:chOff x="4392326" y="3605739"/>
            <a:chExt cx="4231630" cy="140919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C52E834-633B-7E62-1DD0-F42FDDE35DCE}"/>
                </a:ext>
              </a:extLst>
            </p:cNvPr>
            <p:cNvSpPr/>
            <p:nvPr/>
          </p:nvSpPr>
          <p:spPr>
            <a:xfrm>
              <a:off x="7200437" y="3605739"/>
              <a:ext cx="1423519" cy="1409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blue and yellow circle with white text&#10;&#10;Description automatically generated">
              <a:extLst>
                <a:ext uri="{FF2B5EF4-FFF2-40B4-BE49-F238E27FC236}">
                  <a16:creationId xmlns:a16="http://schemas.microsoft.com/office/drawing/2014/main" id="{83FFCFD7-371C-B479-7B31-3B368A87B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384" y="3633931"/>
              <a:ext cx="1363241" cy="1363241"/>
            </a:xfrm>
            <a:prstGeom prst="rect">
              <a:avLst/>
            </a:prstGeom>
          </p:spPr>
        </p:pic>
        <p:pic>
          <p:nvPicPr>
            <p:cNvPr id="31" name="Picture 30" descr="A black and white logo&#10;&#10;Description automatically generated">
              <a:extLst>
                <a:ext uri="{FF2B5EF4-FFF2-40B4-BE49-F238E27FC236}">
                  <a16:creationId xmlns:a16="http://schemas.microsoft.com/office/drawing/2014/main" id="{5E9ADAC3-34D3-6D8B-5836-4704CA175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326" y="3843721"/>
              <a:ext cx="2556761" cy="991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2498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92D9-600F-C9A9-10BF-E9009ED0C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700E2-9B42-8354-2825-5C4B29532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AA5EA-D495-9632-2CD8-65D0D2E40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47F-06CC-49F5-AD17-FEB61794C72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98ED2-8019-562D-775B-E15C9852A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ACE0A-E6CE-D2CE-B098-9A48F83EE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E80B-A37E-4928-8A2C-7C7DFF46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5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432A3-315B-3AFA-06A9-82E71CD2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60F97-9FDA-2728-8A0F-582BBC0D6D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9AE04-4CEC-F7C4-690B-5C09B5A2E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FEE7B-BCA1-AAAC-0F56-840B21828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47F-06CC-49F5-AD17-FEB61794C72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729EB-BBEE-5139-28EA-74ADD011F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0FB36-358D-2570-A36C-B62439521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E80B-A37E-4928-8A2C-7C7DFF46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2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26B1C-1FE0-9B9D-94F1-F1CE49B3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E3A40-354F-DFFD-A74E-E1399DD4D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50160-C783-8AAA-2A8E-047BBBBB6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2EE19-5EB5-D73E-8439-559242A1DF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E3E41B-E0BB-E2A7-4552-6A7AE003FE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A7F5F5-97FF-F136-85D7-1D021BAE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47F-06CC-49F5-AD17-FEB61794C72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7D198-0E1D-FFF6-4FE8-9002F0A2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F03686-0545-39F9-3F02-D95ED045C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E80B-A37E-4928-8A2C-7C7DFF46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4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1783D-4AB3-1AC9-5CAE-AF4524C98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B0CA7F-F3D7-99F4-219D-E4673E804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47F-06CC-49F5-AD17-FEB61794C72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184C6-3F83-8691-F7E9-4122F17A2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8AA12-7F45-75C3-9D6C-D0513E11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E80B-A37E-4928-8A2C-7C7DFF46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6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8D9797-BAFB-0D85-9ECA-C2BEDCFB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47F-06CC-49F5-AD17-FEB61794C72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9E04E6-08D2-745B-6505-2DCF5284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104D1-CDC0-DE96-6D71-4A057DAB1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E80B-A37E-4928-8A2C-7C7DFF46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3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4CCDC-54C4-C42B-704B-A5D700856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243B0-59C5-EACC-74D6-A631BB4F9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EBD3F6-E851-9EA6-ABB3-7A33FB430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6FD7A-0726-F4AE-67A1-9286BF2D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47F-06CC-49F5-AD17-FEB61794C72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E313F-2DDC-109E-8CC9-636C3D90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5F474-B39A-2E88-A798-5071C28A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E80B-A37E-4928-8A2C-7C7DFF46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49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EA513-7590-01AA-336C-15773F0C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8CA224-C1AB-6964-08DF-A241BD78EF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0AF02-8994-520B-E35A-E39AE4659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1B50F-6DCE-00CA-8F33-DAB9713BA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E47F-06CC-49F5-AD17-FEB61794C72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DA90F-5C53-2FE4-7F6D-E37EBAD03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7FDA5-C6BD-874E-79BF-AE82768B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E80B-A37E-4928-8A2C-7C7DFF46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CA2B86-008E-289F-6246-AF2754323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A59CE-315B-E997-C14B-160BB8B40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20AAF-3DC6-81F8-B4F2-4099E67983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0DE47F-06CC-49F5-AD17-FEB61794C72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EDDD3-07B2-637C-FAE0-9B51BAD53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21AFE-D4BD-F153-9534-DB8167C4D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9FE80B-A37E-4928-8A2C-7C7DFF46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1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10" Type="http://schemas.openxmlformats.org/officeDocument/2006/relationships/image" Target="../media/image65.svg"/><Relationship Id="rId4" Type="http://schemas.openxmlformats.org/officeDocument/2006/relationships/image" Target="../media/image74.sv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2.png"/><Relationship Id="rId4" Type="http://schemas.openxmlformats.org/officeDocument/2006/relationships/hyperlink" Target="https://fastport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apprenticeship.gov/resource-hub/guides-and-fact-sheets#top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dolcoe.safalapps.com/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26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lcoe.safalapps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idreflections.blogspot.mx/2015/04/micro-learning-as-workplace-learning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3" Type="http://schemas.openxmlformats.org/officeDocument/2006/relationships/image" Target="../media/image32.jpeg"/><Relationship Id="rId21" Type="http://schemas.openxmlformats.org/officeDocument/2006/relationships/image" Target="../media/image50.pn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23" Type="http://schemas.openxmlformats.org/officeDocument/2006/relationships/image" Target="../media/image52.svg"/><Relationship Id="rId10" Type="http://schemas.openxmlformats.org/officeDocument/2006/relationships/image" Target="../media/image39.png"/><Relationship Id="rId19" Type="http://schemas.openxmlformats.org/officeDocument/2006/relationships/image" Target="../media/image48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DFC8-DA88-8647-B93B-D9D2C0F6D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4387" y="1714947"/>
            <a:ext cx="9144000" cy="1378241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chemeClr val="bg1"/>
                </a:solidFill>
                <a:latin typeface="Aptos"/>
              </a:rPr>
              <a:t>Effective Outreach for Case Managers: Promoting the Value of Registered Apprenticeships to Career Seekers</a:t>
            </a:r>
            <a:br>
              <a:rPr lang="en-US">
                <a:latin typeface="Aptos"/>
              </a:rPr>
            </a:br>
            <a:endParaRPr lang="en-US">
              <a:solidFill>
                <a:schemeClr val="bg1"/>
              </a:solidFill>
              <a:latin typeface="Apto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238ED-6027-E1EC-389B-CA97F24586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Fastport Webinar</a:t>
            </a:r>
          </a:p>
          <a:p>
            <a:r>
              <a:rPr lang="en-US"/>
              <a:t>Wednesday, May 21</a:t>
            </a:r>
            <a:r>
              <a:rPr lang="en-US" baseline="30000"/>
              <a:t>st</a:t>
            </a:r>
            <a:r>
              <a:rPr lang="en-US"/>
              <a:t>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77A87-47B9-8981-503A-D36C2FF08194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497936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62A68-1FBB-90A0-BD08-496282B33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87" y="787791"/>
            <a:ext cx="11175610" cy="90289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"/>
              </a:rPr>
              <a:t>Roles of a Local Workforce System Case Manager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4E595-287D-F3E0-5B50-0C8CC93A01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9727" y="1982737"/>
            <a:ext cx="7009228" cy="5577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>
                <a:solidFill>
                  <a:schemeClr val="tx1"/>
                </a:solidFill>
              </a:rPr>
              <a:t>	</a:t>
            </a:r>
            <a:r>
              <a:rPr lang="en-US" sz="3000">
                <a:solidFill>
                  <a:schemeClr val="tx1"/>
                </a:solidFill>
              </a:rPr>
              <a:t>Career Counseling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C4210-520A-632A-0547-362CED6989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89727" y="2832570"/>
            <a:ext cx="7009228" cy="5577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>
                <a:solidFill>
                  <a:schemeClr val="tx1"/>
                </a:solidFill>
              </a:rPr>
              <a:t>	Job Search Assistance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B1EC43-0CBE-107C-A79E-97B9BE6D41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89727" y="3643107"/>
            <a:ext cx="7009228" cy="5577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>
                <a:solidFill>
                  <a:schemeClr val="tx1"/>
                </a:solidFill>
              </a:rPr>
              <a:t>	Training Referrals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25368-D3FE-80DB-87C4-57A38B7F0117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89727" y="4515337"/>
            <a:ext cx="7009229" cy="5577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>
                <a:solidFill>
                  <a:schemeClr val="tx1"/>
                </a:solidFill>
              </a:rPr>
              <a:t>	Real-time Labor Information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12265B-CB63-8612-025C-71A976E3B37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84287" y="5300271"/>
            <a:ext cx="7114668" cy="5577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	 Reporting and Documenting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5BFCB9-4365-8643-B339-C6942345F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A1944C3-1C77-C5FA-1E7D-88AE35827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1719" y="1944353"/>
            <a:ext cx="682282" cy="663590"/>
          </a:xfrm>
          <a:prstGeom prst="ellipse">
            <a:avLst/>
          </a:prstGeom>
          <a:noFill/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FD9138F-EDAF-888F-21AA-3061124EA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1719" y="2766287"/>
            <a:ext cx="682282" cy="663590"/>
          </a:xfrm>
          <a:prstGeom prst="ellipse">
            <a:avLst/>
          </a:prstGeom>
          <a:noFill/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0B1FA18-BE41-07F6-49EE-47B075945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1719" y="3588221"/>
            <a:ext cx="682282" cy="663590"/>
          </a:xfrm>
          <a:prstGeom prst="ellipse">
            <a:avLst/>
          </a:prstGeom>
          <a:noFill/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B94D55A-B4B0-F9E9-6A48-D30567063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1719" y="4410155"/>
            <a:ext cx="682282" cy="663590"/>
          </a:xfrm>
          <a:prstGeom prst="ellipse">
            <a:avLst/>
          </a:prstGeom>
          <a:noFill/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D7676A5-6A90-6134-DC9B-1A971AE28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1719" y="5232089"/>
            <a:ext cx="682282" cy="663590"/>
          </a:xfrm>
          <a:prstGeom prst="ellipse">
            <a:avLst/>
          </a:prstGeom>
          <a:noFill/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87EE0B9-5B52-6DFD-32DC-180404C5B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9036" y="1996874"/>
            <a:ext cx="507647" cy="50764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C0DA5EF-0CA0-A79A-7630-D5673B38E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1875" y="2908157"/>
            <a:ext cx="341967" cy="34196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C1BA523-AE20-96DD-0232-C52859BB3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9036" y="3674723"/>
            <a:ext cx="457199" cy="45719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7229EC3E-E0B9-2AC2-81C2-1212AF2E2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6772" y="4508672"/>
            <a:ext cx="468201" cy="46820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358C10E-67FF-2C20-D056-A3FC9A5E5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7867" y="5339926"/>
            <a:ext cx="474499" cy="474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07C6CB-BE64-640C-6C92-DFDE08C47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5019" y="2155463"/>
            <a:ext cx="5386981" cy="3495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5226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7A274-6216-671F-1CEC-B5044C40B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09B5A-A3D8-6829-E529-A63AD6B9E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87" y="787791"/>
            <a:ext cx="11175610" cy="902897"/>
          </a:xfrm>
        </p:spPr>
        <p:txBody>
          <a:bodyPr>
            <a:normAutofit/>
          </a:bodyPr>
          <a:lstStyle/>
          <a:p>
            <a:r>
              <a:rPr lang="en-US"/>
              <a:t>Additional Responsibilities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FBF50-241D-4998-2DED-21D5F76FA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4043" y="2039903"/>
            <a:ext cx="7009228" cy="5577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>
                <a:solidFill>
                  <a:schemeClr val="tx1"/>
                </a:solidFill>
              </a:rPr>
              <a:t>	Individualized Support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E468F2-CB62-D6AE-9827-24EEB428868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64043" y="3018866"/>
            <a:ext cx="7009228" cy="5577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>
                <a:solidFill>
                  <a:schemeClr val="tx1"/>
                </a:solidFill>
              </a:rPr>
              <a:t>	</a:t>
            </a:r>
            <a:r>
              <a:rPr lang="en-US" sz="3000">
                <a:solidFill>
                  <a:schemeClr val="tx1"/>
                </a:solidFill>
              </a:rPr>
              <a:t>Resource</a:t>
            </a:r>
            <a:r>
              <a:rPr lang="en-US" sz="3600">
                <a:solidFill>
                  <a:schemeClr val="tx1"/>
                </a:solidFill>
              </a:rPr>
              <a:t> </a:t>
            </a:r>
            <a:r>
              <a:rPr lang="en-US" sz="3000">
                <a:solidFill>
                  <a:schemeClr val="tx1"/>
                </a:solidFill>
              </a:rPr>
              <a:t>Management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CCDD0C-A7B0-BE7E-9700-80901802469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64043" y="3971794"/>
            <a:ext cx="7009228" cy="5577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>
                <a:solidFill>
                  <a:schemeClr val="tx1"/>
                </a:solidFill>
              </a:rPr>
              <a:t>	</a:t>
            </a:r>
            <a:r>
              <a:rPr lang="en-US" sz="3000">
                <a:solidFill>
                  <a:schemeClr val="tx1"/>
                </a:solidFill>
              </a:rPr>
              <a:t>Advocacy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288587-A86F-9441-122C-8B17B2A9D217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64042" y="4941929"/>
            <a:ext cx="7009229" cy="5577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>
                <a:solidFill>
                  <a:schemeClr val="tx1"/>
                </a:solidFill>
              </a:rPr>
              <a:t>	</a:t>
            </a:r>
            <a:r>
              <a:rPr lang="en-US" sz="3000">
                <a:solidFill>
                  <a:schemeClr val="tx1"/>
                </a:solidFill>
              </a:rPr>
              <a:t>Access to Resources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85D2A2-8EA0-09EF-DA38-248B81937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96F581-24AF-E58E-F69B-419B4842A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9317" y="1994383"/>
            <a:ext cx="682282" cy="663590"/>
          </a:xfrm>
          <a:prstGeom prst="ellipse">
            <a:avLst/>
          </a:prstGeom>
          <a:noFill/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7B53CA-FE44-B071-7579-818E8E5A1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9317" y="2947513"/>
            <a:ext cx="682282" cy="663590"/>
          </a:xfrm>
          <a:prstGeom prst="ellipse">
            <a:avLst/>
          </a:prstGeom>
          <a:noFill/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701C66-260B-E8F1-B5C6-4FFA905F8A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9317" y="3894913"/>
            <a:ext cx="682282" cy="663590"/>
          </a:xfrm>
          <a:prstGeom prst="ellipse">
            <a:avLst/>
          </a:prstGeom>
          <a:noFill/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67F853-4802-1D62-F440-918235B94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9317" y="4876766"/>
            <a:ext cx="682282" cy="663590"/>
          </a:xfrm>
          <a:prstGeom prst="ellipse">
            <a:avLst/>
          </a:prstGeom>
          <a:noFill/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52E81AC-B626-F04A-235D-31DBB2A3A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5587" y="2059509"/>
            <a:ext cx="569741" cy="5697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C1699A6-1AC8-E1C3-DAF2-C0230B2F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3280" y="3029439"/>
            <a:ext cx="454353" cy="45435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161F37A-CFC0-0471-A73C-813525101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5587" y="3951248"/>
            <a:ext cx="560116" cy="560116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C7228055-261C-3DC1-C7F5-278D0119A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9621" y="4933050"/>
            <a:ext cx="512048" cy="512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5C03FE-6CDF-A0D2-4A06-FD30C8A94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1288" y="2026423"/>
            <a:ext cx="5778350" cy="3701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7410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78F91-68D8-AF45-421D-A8AAC8044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87EB8-562C-5DC8-9F5E-18092A617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284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Barriers to Work Addressed by Registered Apprenticeships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3EE48-F150-FB68-BC5E-4D670ED80E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5726" y="1834955"/>
            <a:ext cx="9717157" cy="822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>
                <a:solidFill>
                  <a:schemeClr val="tx1"/>
                </a:solidFill>
              </a:rPr>
              <a:t>Registered Apprenticeship (RA) programs are structured to address many barriers to work.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72AD07A2-85F5-B341-C5E6-AE04A865334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145726" y="2728808"/>
            <a:ext cx="2975136" cy="509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>
                <a:solidFill>
                  <a:srgbClr val="00015E"/>
                </a:solidFill>
              </a:rPr>
              <a:t>Potential Barrier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CE9DFF-D385-8D6E-B55B-5F424442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81100" y="3142939"/>
            <a:ext cx="9458325" cy="24300"/>
          </a:xfrm>
          <a:prstGeom prst="line">
            <a:avLst/>
          </a:prstGeom>
          <a:ln w="28575">
            <a:solidFill>
              <a:srgbClr val="0001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BFE8C3-4B99-A119-49C5-C2DE64F0F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33349" y="3269221"/>
            <a:ext cx="548640" cy="548640"/>
            <a:chOff x="3341601" y="5784609"/>
            <a:chExt cx="630565" cy="603014"/>
          </a:xfrm>
        </p:grpSpPr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9052EA48-F2F8-2B92-BEF1-8C7E72BE030D}"/>
                </a:ext>
              </a:extLst>
            </p:cNvPr>
            <p:cNvSpPr/>
            <p:nvPr/>
          </p:nvSpPr>
          <p:spPr>
            <a:xfrm>
              <a:off x="3341601" y="5784609"/>
              <a:ext cx="630565" cy="603014"/>
            </a:xfrm>
            <a:prstGeom prst="flowChartConnector">
              <a:avLst/>
            </a:prstGeom>
            <a:noFill/>
            <a:ln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 descr="Dollar with solid fill">
              <a:extLst>
                <a:ext uri="{FF2B5EF4-FFF2-40B4-BE49-F238E27FC236}">
                  <a16:creationId xmlns:a16="http://schemas.microsoft.com/office/drawing/2014/main" id="{53925BB9-8D4A-36A9-CA2C-E978032C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28283" y="5857516"/>
              <a:ext cx="457200" cy="457200"/>
            </a:xfrm>
            <a:prstGeom prst="rect">
              <a:avLst/>
            </a:prstGeom>
          </p:spPr>
        </p:pic>
      </p:grpSp>
      <p:sp>
        <p:nvSpPr>
          <p:cNvPr id="77" name="Content Placeholder 76">
            <a:extLst>
              <a:ext uri="{FF2B5EF4-FFF2-40B4-BE49-F238E27FC236}">
                <a16:creationId xmlns:a16="http://schemas.microsoft.com/office/drawing/2014/main" id="{935A7343-06B4-E525-48A4-32B4CEA097CF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1727534" y="3357674"/>
            <a:ext cx="1609180" cy="46797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</a:t>
            </a:r>
          </a:p>
          <a:p>
            <a:pPr marL="0" indent="0">
              <a:buNone/>
            </a:pPr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3F50C98-ED45-5A7F-E2FA-399594B95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33349" y="3980671"/>
            <a:ext cx="548640" cy="548640"/>
            <a:chOff x="4175759" y="5889861"/>
            <a:chExt cx="630565" cy="603014"/>
          </a:xfrm>
        </p:grpSpPr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D6598002-04F0-EE99-A318-5E7258129F0F}"/>
                </a:ext>
              </a:extLst>
            </p:cNvPr>
            <p:cNvSpPr/>
            <p:nvPr/>
          </p:nvSpPr>
          <p:spPr>
            <a:xfrm>
              <a:off x="4175759" y="5889861"/>
              <a:ext cx="630565" cy="603014"/>
            </a:xfrm>
            <a:prstGeom prst="flowChartConnector">
              <a:avLst/>
            </a:prstGeom>
            <a:noFill/>
            <a:ln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 descr="Diploma with solid fill">
              <a:extLst>
                <a:ext uri="{FF2B5EF4-FFF2-40B4-BE49-F238E27FC236}">
                  <a16:creationId xmlns:a16="http://schemas.microsoft.com/office/drawing/2014/main" id="{5B90047C-8649-E715-B59D-269057A34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2441" y="5962768"/>
              <a:ext cx="457200" cy="457200"/>
            </a:xfrm>
            <a:prstGeom prst="rect">
              <a:avLst/>
            </a:prstGeom>
          </p:spPr>
        </p:pic>
      </p:grpSp>
      <p:sp>
        <p:nvSpPr>
          <p:cNvPr id="78" name="Content Placeholder 77">
            <a:extLst>
              <a:ext uri="{FF2B5EF4-FFF2-40B4-BE49-F238E27FC236}">
                <a16:creationId xmlns:a16="http://schemas.microsoft.com/office/drawing/2014/main" id="{09024E08-1798-E1D9-0972-D031A6544B35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1727534" y="4083122"/>
            <a:ext cx="3864220" cy="487826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</a:rPr>
              <a:t>Lack of formal education/credentials</a:t>
            </a:r>
          </a:p>
          <a:p>
            <a:pPr marL="0" indent="0">
              <a:buNone/>
            </a:pPr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0148972-A76A-06E0-6CCC-C5C055B2F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33349" y="4678653"/>
            <a:ext cx="548640" cy="548640"/>
            <a:chOff x="5036819" y="5889861"/>
            <a:chExt cx="630565" cy="603014"/>
          </a:xfrm>
        </p:grpSpPr>
        <p:sp>
          <p:nvSpPr>
            <p:cNvPr id="58" name="Flowchart: Connector 57">
              <a:extLst>
                <a:ext uri="{FF2B5EF4-FFF2-40B4-BE49-F238E27FC236}">
                  <a16:creationId xmlns:a16="http://schemas.microsoft.com/office/drawing/2014/main" id="{D6D5070F-DC52-113C-AB11-62FB47B58AAB}"/>
                </a:ext>
              </a:extLst>
            </p:cNvPr>
            <p:cNvSpPr/>
            <p:nvPr/>
          </p:nvSpPr>
          <p:spPr>
            <a:xfrm>
              <a:off x="5036819" y="5889861"/>
              <a:ext cx="630565" cy="603014"/>
            </a:xfrm>
            <a:prstGeom prst="flowChartConnector">
              <a:avLst/>
            </a:prstGeom>
            <a:noFill/>
            <a:ln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Graphic 58" descr="Route (Two Pins With A Path) with solid fill">
              <a:extLst>
                <a:ext uri="{FF2B5EF4-FFF2-40B4-BE49-F238E27FC236}">
                  <a16:creationId xmlns:a16="http://schemas.microsoft.com/office/drawing/2014/main" id="{2CD2A2BB-E8F6-E08C-3143-331DF1B66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23501" y="5962768"/>
              <a:ext cx="457200" cy="457200"/>
            </a:xfrm>
            <a:prstGeom prst="rect">
              <a:avLst/>
            </a:prstGeom>
          </p:spPr>
        </p:pic>
      </p:grpSp>
      <p:sp>
        <p:nvSpPr>
          <p:cNvPr id="79" name="Content Placeholder 78">
            <a:extLst>
              <a:ext uri="{FF2B5EF4-FFF2-40B4-BE49-F238E27FC236}">
                <a16:creationId xmlns:a16="http://schemas.microsoft.com/office/drawing/2014/main" id="{F0FDF68C-E174-D2C3-D23A-460E1260B73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1727534" y="4762015"/>
            <a:ext cx="3686552" cy="509324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</a:rPr>
              <a:t>Limited access to career pathways</a:t>
            </a:r>
          </a:p>
          <a:p>
            <a:pPr marL="0" indent="0">
              <a:buNone/>
            </a:pPr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EB76F4C-CD1E-1F85-D890-03B4CA389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33349" y="5383369"/>
            <a:ext cx="548640" cy="548640"/>
            <a:chOff x="6110539" y="6039020"/>
            <a:chExt cx="630565" cy="603014"/>
          </a:xfrm>
        </p:grpSpPr>
        <p:sp>
          <p:nvSpPr>
            <p:cNvPr id="61" name="Flowchart: Connector 60">
              <a:extLst>
                <a:ext uri="{FF2B5EF4-FFF2-40B4-BE49-F238E27FC236}">
                  <a16:creationId xmlns:a16="http://schemas.microsoft.com/office/drawing/2014/main" id="{EC6538B2-2025-6933-34DD-0C8812308584}"/>
                </a:ext>
              </a:extLst>
            </p:cNvPr>
            <p:cNvSpPr/>
            <p:nvPr/>
          </p:nvSpPr>
          <p:spPr>
            <a:xfrm>
              <a:off x="6110539" y="6039020"/>
              <a:ext cx="630565" cy="603014"/>
            </a:xfrm>
            <a:prstGeom prst="flowChartConnector">
              <a:avLst/>
            </a:prstGeom>
            <a:noFill/>
            <a:ln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Graphic 61" descr="Open hand with solid fill">
              <a:extLst>
                <a:ext uri="{FF2B5EF4-FFF2-40B4-BE49-F238E27FC236}">
                  <a16:creationId xmlns:a16="http://schemas.microsoft.com/office/drawing/2014/main" id="{49463277-E706-24F5-A8AC-DB85E06BE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197221" y="6111927"/>
              <a:ext cx="457200" cy="457200"/>
            </a:xfrm>
            <a:prstGeom prst="rect">
              <a:avLst/>
            </a:prstGeom>
          </p:spPr>
        </p:pic>
      </p:grpSp>
      <p:sp>
        <p:nvSpPr>
          <p:cNvPr id="81" name="Content Placeholder 80">
            <a:extLst>
              <a:ext uri="{FF2B5EF4-FFF2-40B4-BE49-F238E27FC236}">
                <a16:creationId xmlns:a16="http://schemas.microsoft.com/office/drawing/2014/main" id="{3626E88A-5A07-D3B6-99C1-816A204E217D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1727534" y="5493204"/>
            <a:ext cx="2831511" cy="508735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</a:rPr>
              <a:t>Additional supports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4ECF030F-8702-D87E-984D-8300EEA9753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625642" y="2712635"/>
            <a:ext cx="2524804" cy="605739"/>
          </a:xfrm>
        </p:spPr>
        <p:txBody>
          <a:bodyPr/>
          <a:lstStyle/>
          <a:p>
            <a:pPr marL="0" indent="0">
              <a:buNone/>
            </a:pPr>
            <a:r>
              <a:rPr lang="en-US" sz="2600" b="1">
                <a:solidFill>
                  <a:srgbClr val="00015E"/>
                </a:solidFill>
              </a:rPr>
              <a:t>RA Solution</a:t>
            </a:r>
          </a:p>
          <a:p>
            <a:pPr marL="0" indent="0">
              <a:buNone/>
            </a:pP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8937F8-A3CD-AB45-A473-674C60D27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01654" y="3269221"/>
            <a:ext cx="548640" cy="548640"/>
            <a:chOff x="3341601" y="5784609"/>
            <a:chExt cx="630565" cy="603014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B35ECBC8-0194-EF54-AEFB-22BF4719BD3C}"/>
                </a:ext>
              </a:extLst>
            </p:cNvPr>
            <p:cNvSpPr/>
            <p:nvPr/>
          </p:nvSpPr>
          <p:spPr>
            <a:xfrm>
              <a:off x="3341601" y="5784609"/>
              <a:ext cx="630565" cy="603014"/>
            </a:xfrm>
            <a:prstGeom prst="flowChartConnector">
              <a:avLst/>
            </a:prstGeom>
            <a:noFill/>
            <a:ln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 descr="Dollar with solid fill">
              <a:extLst>
                <a:ext uri="{FF2B5EF4-FFF2-40B4-BE49-F238E27FC236}">
                  <a16:creationId xmlns:a16="http://schemas.microsoft.com/office/drawing/2014/main" id="{D9694B20-FF30-3FA3-7CCD-72572FA16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28283" y="5857516"/>
              <a:ext cx="457200" cy="457200"/>
            </a:xfrm>
            <a:prstGeom prst="rect">
              <a:avLst/>
            </a:prstGeom>
          </p:spPr>
        </p:pic>
      </p:grpSp>
      <p:sp>
        <p:nvSpPr>
          <p:cNvPr id="82" name="Content Placeholder 81">
            <a:extLst>
              <a:ext uri="{FF2B5EF4-FFF2-40B4-BE49-F238E27FC236}">
                <a16:creationId xmlns:a16="http://schemas.microsoft.com/office/drawing/2014/main" id="{0196F59A-A0AC-518C-B336-5E6520029B95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6232465" y="3357674"/>
            <a:ext cx="1898103" cy="508735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</a:rPr>
              <a:t>Paid training</a:t>
            </a:r>
          </a:p>
          <a:p>
            <a:pPr marL="0" indent="0">
              <a:buNone/>
            </a:pPr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CFF410-5C4A-5CFE-6A8D-7AD23EEC8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01654" y="3980671"/>
            <a:ext cx="548640" cy="548640"/>
            <a:chOff x="4175759" y="5889861"/>
            <a:chExt cx="630565" cy="603014"/>
          </a:xfrm>
        </p:grpSpPr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9DC4A834-15C5-550E-2ECD-F014DBAB2136}"/>
                </a:ext>
              </a:extLst>
            </p:cNvPr>
            <p:cNvSpPr/>
            <p:nvPr/>
          </p:nvSpPr>
          <p:spPr>
            <a:xfrm>
              <a:off x="4175759" y="5889861"/>
              <a:ext cx="630565" cy="603014"/>
            </a:xfrm>
            <a:prstGeom prst="flowChartConnector">
              <a:avLst/>
            </a:prstGeom>
            <a:noFill/>
            <a:ln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Graphic 55" descr="Diploma with solid fill">
              <a:extLst>
                <a:ext uri="{FF2B5EF4-FFF2-40B4-BE49-F238E27FC236}">
                  <a16:creationId xmlns:a16="http://schemas.microsoft.com/office/drawing/2014/main" id="{8C70E673-2066-370C-1261-DC2B9A59F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2441" y="5962768"/>
              <a:ext cx="457200" cy="457200"/>
            </a:xfrm>
            <a:prstGeom prst="rect">
              <a:avLst/>
            </a:prstGeom>
          </p:spPr>
        </p:pic>
      </p:grpSp>
      <p:sp>
        <p:nvSpPr>
          <p:cNvPr id="68" name="Content Placeholder 67">
            <a:extLst>
              <a:ext uri="{FF2B5EF4-FFF2-40B4-BE49-F238E27FC236}">
                <a16:creationId xmlns:a16="http://schemas.microsoft.com/office/drawing/2014/main" id="{FE69E3CE-F517-F282-83EB-980AA0141C1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32465" y="4083122"/>
            <a:ext cx="3771753" cy="507908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</a:rPr>
              <a:t>Focus on skills/competencies</a:t>
            </a:r>
          </a:p>
          <a:p>
            <a:pPr marL="0" indent="0">
              <a:buNone/>
            </a:pPr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534B900-568C-A202-B0E9-BC3FE9B9B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01654" y="4678653"/>
            <a:ext cx="548640" cy="548640"/>
            <a:chOff x="5036819" y="5889861"/>
            <a:chExt cx="630565" cy="603014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84630344-6E64-CA90-F5A4-B3F4C0205EB5}"/>
                </a:ext>
              </a:extLst>
            </p:cNvPr>
            <p:cNvSpPr/>
            <p:nvPr/>
          </p:nvSpPr>
          <p:spPr>
            <a:xfrm>
              <a:off x="5036819" y="5889861"/>
              <a:ext cx="630565" cy="603014"/>
            </a:xfrm>
            <a:prstGeom prst="flowChartConnector">
              <a:avLst/>
            </a:prstGeom>
            <a:noFill/>
            <a:ln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 descr="Route (Two Pins With A Path) with solid fill">
              <a:extLst>
                <a:ext uri="{FF2B5EF4-FFF2-40B4-BE49-F238E27FC236}">
                  <a16:creationId xmlns:a16="http://schemas.microsoft.com/office/drawing/2014/main" id="{C8153F19-0894-95F7-B01A-512D50442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23501" y="5962768"/>
              <a:ext cx="457200" cy="457200"/>
            </a:xfrm>
            <a:prstGeom prst="rect">
              <a:avLst/>
            </a:prstGeom>
          </p:spPr>
        </p:pic>
      </p:grpSp>
      <p:sp>
        <p:nvSpPr>
          <p:cNvPr id="71" name="Content Placeholder 70">
            <a:extLst>
              <a:ext uri="{FF2B5EF4-FFF2-40B4-BE49-F238E27FC236}">
                <a16:creationId xmlns:a16="http://schemas.microsoft.com/office/drawing/2014/main" id="{1A2E2D3D-BC89-9BC2-6ADA-C26ADE402AD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232465" y="4762015"/>
            <a:ext cx="4041554" cy="510618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</a:rPr>
              <a:t>Structured training and advancement</a:t>
            </a:r>
          </a:p>
          <a:p>
            <a:pPr marL="0" indent="0">
              <a:buNone/>
            </a:pPr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28F0BD8-1872-D793-4F76-C8E9ABEF7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01654" y="5383369"/>
            <a:ext cx="548640" cy="548640"/>
            <a:chOff x="6110539" y="6039020"/>
            <a:chExt cx="630565" cy="603014"/>
          </a:xfrm>
        </p:grpSpPr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CC000458-0661-4D90-328B-A6AEA9598D0B}"/>
                </a:ext>
              </a:extLst>
            </p:cNvPr>
            <p:cNvSpPr/>
            <p:nvPr/>
          </p:nvSpPr>
          <p:spPr>
            <a:xfrm>
              <a:off x="6110539" y="6039020"/>
              <a:ext cx="630565" cy="603014"/>
            </a:xfrm>
            <a:prstGeom prst="flowChartConnector">
              <a:avLst/>
            </a:prstGeom>
            <a:noFill/>
            <a:ln>
              <a:solidFill>
                <a:srgbClr val="0001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Open hand with solid fill">
              <a:extLst>
                <a:ext uri="{FF2B5EF4-FFF2-40B4-BE49-F238E27FC236}">
                  <a16:creationId xmlns:a16="http://schemas.microsoft.com/office/drawing/2014/main" id="{0D9941C2-461D-B859-6795-9AEF1E039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197221" y="6111927"/>
              <a:ext cx="457200" cy="457200"/>
            </a:xfrm>
            <a:prstGeom prst="rect">
              <a:avLst/>
            </a:prstGeom>
          </p:spPr>
        </p:pic>
      </p:grpSp>
      <p:sp>
        <p:nvSpPr>
          <p:cNvPr id="75" name="Content Placeholder 74">
            <a:extLst>
              <a:ext uri="{FF2B5EF4-FFF2-40B4-BE49-F238E27FC236}">
                <a16:creationId xmlns:a16="http://schemas.microsoft.com/office/drawing/2014/main" id="{AA46CA45-7C82-FB20-A2A8-6BD534C8359A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32465" y="5493204"/>
            <a:ext cx="4361158" cy="706971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</a:rPr>
              <a:t>Mentorship, housing and childcare assistance, transportation aid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F77D40-4D6D-DFCC-4272-B83EEEFCF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499501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2C16-10F3-15C7-ABC9-FCB532F8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Guest Presenters</a:t>
            </a:r>
          </a:p>
        </p:txBody>
      </p:sp>
      <p:grpSp>
        <p:nvGrpSpPr>
          <p:cNvPr id="3" name="object 15" descr="Dave Harrison">
            <a:extLst>
              <a:ext uri="{FF2B5EF4-FFF2-40B4-BE49-F238E27FC236}">
                <a16:creationId xmlns:a16="http://schemas.microsoft.com/office/drawing/2014/main" id="{711FF8F2-64E2-E493-D745-9C7828D2FC76}"/>
              </a:ext>
            </a:extLst>
          </p:cNvPr>
          <p:cNvGrpSpPr/>
          <p:nvPr/>
        </p:nvGrpSpPr>
        <p:grpSpPr>
          <a:xfrm>
            <a:off x="2427592" y="1408043"/>
            <a:ext cx="2938259" cy="3264395"/>
            <a:chOff x="2560320" y="1796808"/>
            <a:chExt cx="2938259" cy="3264395"/>
          </a:xfrm>
        </p:grpSpPr>
        <p:pic>
          <p:nvPicPr>
            <p:cNvPr id="4" name="object 16">
              <a:extLst>
                <a:ext uri="{FF2B5EF4-FFF2-40B4-BE49-F238E27FC236}">
                  <a16:creationId xmlns:a16="http://schemas.microsoft.com/office/drawing/2014/main" id="{72F89BDC-26EC-70F9-615D-38BCAA62797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60320" y="1796808"/>
              <a:ext cx="2938259" cy="3264395"/>
            </a:xfrm>
            <a:prstGeom prst="rect">
              <a:avLst/>
            </a:prstGeom>
          </p:spPr>
        </p:pic>
        <p:pic>
          <p:nvPicPr>
            <p:cNvPr id="5" name="object 17">
              <a:extLst>
                <a:ext uri="{FF2B5EF4-FFF2-40B4-BE49-F238E27FC236}">
                  <a16:creationId xmlns:a16="http://schemas.microsoft.com/office/drawing/2014/main" id="{7B63B8C5-9919-3874-A71D-C1A906E625C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04604" y="2141766"/>
              <a:ext cx="2248687" cy="2571098"/>
            </a:xfrm>
            <a:prstGeom prst="rect">
              <a:avLst/>
            </a:prstGeom>
          </p:spPr>
        </p:pic>
        <p:sp>
          <p:nvSpPr>
            <p:cNvPr id="6" name="object 18">
              <a:extLst>
                <a:ext uri="{FF2B5EF4-FFF2-40B4-BE49-F238E27FC236}">
                  <a16:creationId xmlns:a16="http://schemas.microsoft.com/office/drawing/2014/main" id="{1C3436D8-0E46-E1EF-A418-1367B5FDE3B7}"/>
                </a:ext>
              </a:extLst>
            </p:cNvPr>
            <p:cNvSpPr/>
            <p:nvPr/>
          </p:nvSpPr>
          <p:spPr>
            <a:xfrm>
              <a:off x="2860150" y="2097316"/>
              <a:ext cx="2338070" cy="2663825"/>
            </a:xfrm>
            <a:custGeom>
              <a:avLst/>
              <a:gdLst/>
              <a:ahLst/>
              <a:cxnLst/>
              <a:rect l="l" t="t" r="r" b="b"/>
              <a:pathLst>
                <a:path w="2338070" h="2663825">
                  <a:moveTo>
                    <a:pt x="418122" y="0"/>
                  </a:moveTo>
                  <a:lnTo>
                    <a:pt x="2337600" y="0"/>
                  </a:lnTo>
                  <a:lnTo>
                    <a:pt x="2337600" y="2245245"/>
                  </a:lnTo>
                  <a:lnTo>
                    <a:pt x="2335491" y="2286939"/>
                  </a:lnTo>
                  <a:lnTo>
                    <a:pt x="2329141" y="2328570"/>
                  </a:lnTo>
                  <a:lnTo>
                    <a:pt x="2318804" y="2368791"/>
                  </a:lnTo>
                  <a:lnTo>
                    <a:pt x="2304681" y="2407335"/>
                  </a:lnTo>
                  <a:lnTo>
                    <a:pt x="2287016" y="2444013"/>
                  </a:lnTo>
                  <a:lnTo>
                    <a:pt x="2266022" y="2478582"/>
                  </a:lnTo>
                  <a:lnTo>
                    <a:pt x="2241892" y="2510853"/>
                  </a:lnTo>
                  <a:lnTo>
                    <a:pt x="2214841" y="2540609"/>
                  </a:lnTo>
                  <a:lnTo>
                    <a:pt x="2185085" y="2567660"/>
                  </a:lnTo>
                  <a:lnTo>
                    <a:pt x="2152815" y="2591790"/>
                  </a:lnTo>
                  <a:lnTo>
                    <a:pt x="2118245" y="2612796"/>
                  </a:lnTo>
                  <a:lnTo>
                    <a:pt x="2081568" y="2630462"/>
                  </a:lnTo>
                  <a:lnTo>
                    <a:pt x="2043010" y="2644571"/>
                  </a:lnTo>
                  <a:lnTo>
                    <a:pt x="2002802" y="2654909"/>
                  </a:lnTo>
                  <a:lnTo>
                    <a:pt x="1961159" y="2661259"/>
                  </a:lnTo>
                  <a:lnTo>
                    <a:pt x="1919477" y="2663367"/>
                  </a:lnTo>
                  <a:lnTo>
                    <a:pt x="0" y="2663367"/>
                  </a:lnTo>
                  <a:lnTo>
                    <a:pt x="0" y="418122"/>
                  </a:lnTo>
                  <a:lnTo>
                    <a:pt x="2108" y="376440"/>
                  </a:lnTo>
                  <a:lnTo>
                    <a:pt x="8458" y="334797"/>
                  </a:lnTo>
                  <a:lnTo>
                    <a:pt x="18808" y="294589"/>
                  </a:lnTo>
                  <a:lnTo>
                    <a:pt x="32918" y="256032"/>
                  </a:lnTo>
                  <a:lnTo>
                    <a:pt x="50584" y="219354"/>
                  </a:lnTo>
                  <a:lnTo>
                    <a:pt x="71577" y="184785"/>
                  </a:lnTo>
                  <a:lnTo>
                    <a:pt x="95707" y="152514"/>
                  </a:lnTo>
                  <a:lnTo>
                    <a:pt x="122758" y="122758"/>
                  </a:lnTo>
                  <a:lnTo>
                    <a:pt x="152514" y="95707"/>
                  </a:lnTo>
                  <a:lnTo>
                    <a:pt x="184785" y="71577"/>
                  </a:lnTo>
                  <a:lnTo>
                    <a:pt x="219367" y="50571"/>
                  </a:lnTo>
                  <a:lnTo>
                    <a:pt x="256032" y="32905"/>
                  </a:lnTo>
                  <a:lnTo>
                    <a:pt x="294589" y="18796"/>
                  </a:lnTo>
                  <a:lnTo>
                    <a:pt x="334797" y="8458"/>
                  </a:lnTo>
                  <a:lnTo>
                    <a:pt x="376440" y="2108"/>
                  </a:lnTo>
                  <a:lnTo>
                    <a:pt x="418122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69BCD6-0E42-1BA4-09B8-DD91EEDA0E6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80777" y="4521694"/>
            <a:ext cx="2926307" cy="445959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15E"/>
                </a:solidFill>
              </a:rPr>
              <a:t>Dave Harrison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8939CD-21F5-B84D-B36F-DC02C95126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21934" y="5007143"/>
            <a:ext cx="3704750" cy="817923"/>
          </a:xfrm>
        </p:spPr>
        <p:txBody>
          <a:bodyPr>
            <a:no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0"/>
              </a:spcBef>
            </a:pPr>
            <a:r>
              <a:rPr lang="en-US" sz="1600" spc="10">
                <a:solidFill>
                  <a:srgbClr val="404040"/>
                </a:solidFill>
                <a:cs typeface="Calibri"/>
              </a:rPr>
              <a:t>Executive</a:t>
            </a:r>
            <a:r>
              <a:rPr lang="en-US" sz="1600" spc="80">
                <a:solidFill>
                  <a:srgbClr val="404040"/>
                </a:solidFill>
                <a:cs typeface="Calibri"/>
              </a:rPr>
              <a:t> </a:t>
            </a:r>
            <a:r>
              <a:rPr lang="en-US" sz="1600" spc="10">
                <a:solidFill>
                  <a:srgbClr val="404040"/>
                </a:solidFill>
                <a:cs typeface="Calibri"/>
              </a:rPr>
              <a:t>Director</a:t>
            </a:r>
            <a:r>
              <a:rPr lang="en-US" sz="1600" spc="110">
                <a:solidFill>
                  <a:srgbClr val="404040"/>
                </a:solidFill>
                <a:cs typeface="Calibri"/>
              </a:rPr>
              <a:t> </a:t>
            </a:r>
            <a:r>
              <a:rPr lang="en-US" sz="1600" spc="10">
                <a:solidFill>
                  <a:srgbClr val="404040"/>
                </a:solidFill>
                <a:cs typeface="Calibri"/>
              </a:rPr>
              <a:t>of</a:t>
            </a:r>
            <a:r>
              <a:rPr lang="en-US" sz="1600" spc="100">
                <a:solidFill>
                  <a:srgbClr val="404040"/>
                </a:solidFill>
                <a:cs typeface="Calibri"/>
              </a:rPr>
              <a:t> </a:t>
            </a:r>
            <a:r>
              <a:rPr lang="en-US" sz="1600" spc="-10">
                <a:solidFill>
                  <a:srgbClr val="404040"/>
                </a:solidFill>
                <a:cs typeface="Calibri"/>
              </a:rPr>
              <a:t>Workforce </a:t>
            </a:r>
            <a:r>
              <a:rPr lang="en-US" sz="1600">
                <a:solidFill>
                  <a:srgbClr val="404040"/>
                </a:solidFill>
                <a:cs typeface="Calibri"/>
              </a:rPr>
              <a:t>Development</a:t>
            </a:r>
            <a:r>
              <a:rPr lang="en-US" sz="1600" spc="185">
                <a:solidFill>
                  <a:srgbClr val="404040"/>
                </a:solidFill>
                <a:cs typeface="Calibri"/>
              </a:rPr>
              <a:t> </a:t>
            </a:r>
            <a:r>
              <a:rPr lang="en-US" sz="1600" spc="-70">
                <a:solidFill>
                  <a:srgbClr val="404040"/>
                </a:solidFill>
                <a:cs typeface="Calibri"/>
              </a:rPr>
              <a:t>&amp;</a:t>
            </a:r>
            <a:r>
              <a:rPr lang="en-US" sz="1600" spc="145">
                <a:solidFill>
                  <a:srgbClr val="404040"/>
                </a:solidFill>
                <a:cs typeface="Calibri"/>
              </a:rPr>
              <a:t> </a:t>
            </a:r>
            <a:r>
              <a:rPr lang="en-US" sz="1600">
                <a:solidFill>
                  <a:srgbClr val="404040"/>
                </a:solidFill>
                <a:cs typeface="Calibri"/>
              </a:rPr>
              <a:t>Government</a:t>
            </a:r>
            <a:r>
              <a:rPr lang="en-US" sz="1600" spc="220">
                <a:solidFill>
                  <a:srgbClr val="404040"/>
                </a:solidFill>
                <a:cs typeface="Calibri"/>
              </a:rPr>
              <a:t> </a:t>
            </a:r>
            <a:r>
              <a:rPr lang="en-US" sz="1600" spc="35">
                <a:solidFill>
                  <a:srgbClr val="404040"/>
                </a:solidFill>
                <a:cs typeface="Calibri"/>
              </a:rPr>
              <a:t>Relations</a:t>
            </a:r>
          </a:p>
          <a:p>
            <a:pPr marL="12700" marR="5080" indent="-1270" algn="ctr">
              <a:lnSpc>
                <a:spcPct val="100000"/>
              </a:lnSpc>
              <a:spcBef>
                <a:spcPts val="0"/>
              </a:spcBef>
            </a:pPr>
            <a:r>
              <a:rPr lang="en-US" sz="1600" spc="35" err="1">
                <a:solidFill>
                  <a:srgbClr val="404040"/>
                </a:solidFill>
                <a:cs typeface="Calibri"/>
              </a:rPr>
              <a:t>Fastport</a:t>
            </a:r>
            <a:endParaRPr lang="en-US" sz="1600">
              <a:cs typeface="Calibri"/>
            </a:endParaRPr>
          </a:p>
        </p:txBody>
      </p:sp>
      <p:pic>
        <p:nvPicPr>
          <p:cNvPr id="10" name="object 13" descr="Scott Ellsworth">
            <a:extLst>
              <a:ext uri="{FF2B5EF4-FFF2-40B4-BE49-F238E27FC236}">
                <a16:creationId xmlns:a16="http://schemas.microsoft.com/office/drawing/2014/main" id="{2A5D616D-48A7-06C8-A89E-A66EF8885EF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38930" y="1755755"/>
            <a:ext cx="2171808" cy="2574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787744-DBE3-A292-ECF2-D70232B1F3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96476" y="4510779"/>
            <a:ext cx="2692503" cy="456874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15E"/>
                </a:solidFill>
              </a:rPr>
              <a:t>Scott Ellsworth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70C2DDB-B3A7-2B5B-2128-AB896839880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8702" y="4988742"/>
            <a:ext cx="3812263" cy="901264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>
                <a:ea typeface="Roboto"/>
              </a:rPr>
              <a:t>Member of the </a:t>
            </a:r>
            <a:r>
              <a:rPr lang="en-US" sz="1600" err="1">
                <a:ea typeface="Roboto"/>
              </a:rPr>
              <a:t>Fastport</a:t>
            </a:r>
            <a:r>
              <a:rPr lang="en-US" sz="1600">
                <a:ea typeface="Roboto"/>
              </a:rPr>
              <a:t> Team, </a:t>
            </a:r>
            <a:br>
              <a:rPr lang="en-US" sz="1600">
                <a:ea typeface="Roboto"/>
              </a:rPr>
            </a:br>
            <a:r>
              <a:rPr lang="en-US" sz="1600">
                <a:ea typeface="Roboto"/>
              </a:rPr>
              <a:t>Principal &amp; Owner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>
                <a:ea typeface="Roboto"/>
              </a:rPr>
              <a:t>Sherpa Management Solutions</a:t>
            </a:r>
          </a:p>
        </p:txBody>
      </p:sp>
    </p:spTree>
    <p:extLst>
      <p:ext uri="{BB962C8B-B14F-4D97-AF65-F5344CB8AC3E}">
        <p14:creationId xmlns:p14="http://schemas.microsoft.com/office/powerpoint/2010/main" val="4263952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EBD051-4758-076C-36BF-A96F4770B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 to </a:t>
            </a:r>
            <a:r>
              <a:rPr lang="en-US" err="1"/>
              <a:t>Fastport</a:t>
            </a:r>
            <a:endParaRPr lang="en-US"/>
          </a:p>
        </p:txBody>
      </p:sp>
      <p:pic>
        <p:nvPicPr>
          <p:cNvPr id="5" name="Picture 3" descr="Department of Labor United States of America">
            <a:extLst>
              <a:ext uri="{FF2B5EF4-FFF2-40B4-BE49-F238E27FC236}">
                <a16:creationId xmlns:a16="http://schemas.microsoft.com/office/drawing/2014/main" id="{216C7892-9469-E7B6-B885-29F32209C67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150" y="206292"/>
            <a:ext cx="1563477" cy="156605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F969FF-B83A-40C9-777C-394866A27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3809" y="1970421"/>
            <a:ext cx="10658818" cy="31152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>
                <a:solidFill>
                  <a:schemeClr val="tx1"/>
                </a:solidFill>
              </a:rPr>
              <a:t>As a U.S. DOL Industry Intermediary, </a:t>
            </a:r>
            <a:r>
              <a:rPr lang="en-US" sz="3200" err="1">
                <a:solidFill>
                  <a:schemeClr val="tx1"/>
                </a:solidFill>
              </a:rPr>
              <a:t>Fastport</a:t>
            </a:r>
            <a:r>
              <a:rPr lang="en-US" sz="3200">
                <a:solidFill>
                  <a:schemeClr val="tx1"/>
                </a:solidFill>
              </a:rPr>
              <a:t> supports workforce development initiatives by:</a:t>
            </a:r>
          </a:p>
          <a:p>
            <a:pPr marL="0" indent="0">
              <a:buNone/>
            </a:pPr>
            <a:endParaRPr lang="en-US" sz="3200">
              <a:solidFill>
                <a:schemeClr val="tx1"/>
              </a:solidFill>
            </a:endParaRPr>
          </a:p>
          <a:p>
            <a:pPr lvl="1"/>
            <a:r>
              <a:rPr lang="en-US" sz="3200">
                <a:solidFill>
                  <a:schemeClr val="tx1"/>
                </a:solidFill>
              </a:rPr>
              <a:t>Acting as an accelerator for Workforce Development</a:t>
            </a:r>
          </a:p>
          <a:p>
            <a:pPr lvl="1"/>
            <a:r>
              <a:rPr lang="en-US" sz="3200">
                <a:solidFill>
                  <a:schemeClr val="tx1"/>
                </a:solidFill>
              </a:rPr>
              <a:t>Supporting workforce grant applicants</a:t>
            </a:r>
          </a:p>
          <a:p>
            <a:pPr lvl="1"/>
            <a:r>
              <a:rPr lang="en-US" sz="3200">
                <a:solidFill>
                  <a:schemeClr val="tx1"/>
                </a:solidFill>
              </a:rPr>
              <a:t>Connecting industry and candidates</a:t>
            </a:r>
          </a:p>
          <a:p>
            <a:pPr lvl="1"/>
            <a:r>
              <a:rPr lang="en-US" sz="3200">
                <a:solidFill>
                  <a:schemeClr val="tx1"/>
                </a:solidFill>
              </a:rPr>
              <a:t>Focusing on earn-and-learn career opportunities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91C4ECA-89CA-116C-9F2C-C80C5D89D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31904" y="5209912"/>
            <a:ext cx="4509919" cy="495968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>
                <a:solidFill>
                  <a:srgbClr val="00015E"/>
                </a:solidFill>
              </a:rPr>
              <a:t>Learn more about </a:t>
            </a:r>
            <a:r>
              <a:rPr lang="en-US" sz="2600" err="1">
                <a:solidFill>
                  <a:srgbClr val="00015E"/>
                </a:solidFill>
                <a:hlinkClick r:id="rId4" tooltip="https://fastport.com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Fastport</a:t>
            </a:r>
            <a:endParaRPr lang="en-US" sz="2600">
              <a:solidFill>
                <a:srgbClr val="00015E"/>
              </a:solidFill>
            </a:endParaRPr>
          </a:p>
        </p:txBody>
      </p:sp>
      <p:pic>
        <p:nvPicPr>
          <p:cNvPr id="1026" name="Picture 2" descr="Fastport_Final_Black_190">
            <a:extLst>
              <a:ext uri="{FF2B5EF4-FFF2-40B4-BE49-F238E27FC236}">
                <a16:creationId xmlns:a16="http://schemas.microsoft.com/office/drawing/2014/main" id="{6D246B24-E5CD-A1BD-D763-19CFD6B76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4" b="25841"/>
          <a:stretch/>
        </p:blipFill>
        <p:spPr bwMode="auto">
          <a:xfrm>
            <a:off x="4046740" y="5705880"/>
            <a:ext cx="3480246" cy="57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383BA-8D63-B446-D834-059292282C67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178990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EBD051-4758-076C-36BF-A96F4770B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ptos"/>
              </a:rPr>
              <a:t>Strategy for Workforce Development</a:t>
            </a:r>
            <a:r>
              <a:rPr lang="en-US" sz="3600">
                <a:solidFill>
                  <a:srgbClr val="00015E"/>
                </a:solidFill>
                <a:latin typeface="Aptos"/>
              </a:rPr>
              <a:t>2</a:t>
            </a:r>
            <a:endParaRPr lang="en-US" sz="3600">
              <a:solidFill>
                <a:srgbClr val="00015E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F969FF-B83A-40C9-777C-394866A27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944" y="1725525"/>
            <a:ext cx="5626343" cy="399963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>
                <a:solidFill>
                  <a:schemeClr val="tx1"/>
                </a:solidFill>
                <a:latin typeface="Aptos"/>
              </a:rPr>
              <a:t>Simplify apprenticeship creation</a:t>
            </a:r>
          </a:p>
          <a:p>
            <a:r>
              <a:rPr lang="en-US" sz="3200">
                <a:solidFill>
                  <a:schemeClr val="tx1"/>
                </a:solidFill>
                <a:latin typeface="Aptos"/>
              </a:rPr>
              <a:t>Expand and accelerate programs</a:t>
            </a:r>
          </a:p>
          <a:p>
            <a:r>
              <a:rPr lang="en-US" sz="3200">
                <a:solidFill>
                  <a:schemeClr val="tx1"/>
                </a:solidFill>
                <a:latin typeface="Aptos"/>
              </a:rPr>
              <a:t>Build national apprenticeship models</a:t>
            </a:r>
          </a:p>
          <a:p>
            <a:r>
              <a:rPr lang="en-US" sz="3200">
                <a:solidFill>
                  <a:schemeClr val="tx1"/>
                </a:solidFill>
                <a:latin typeface="Aptos"/>
              </a:rPr>
              <a:t>Liaison between government and business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383BA-8D63-B446-D834-059292282C67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FD7805-4414-EC35-D9CF-79FF32A9F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657" y="1861340"/>
            <a:ext cx="5626343" cy="3728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0727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EBD051-4758-076C-36BF-A96F4770B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FFFFFF"/>
                </a:solidFill>
                <a:latin typeface="Aptos"/>
              </a:rPr>
              <a:t>Accelerating Career Seeker Success</a:t>
            </a:r>
            <a:r>
              <a:rPr lang="en-US" sz="4000">
                <a:solidFill>
                  <a:srgbClr val="00015E"/>
                </a:solidFill>
                <a:latin typeface="Aptos"/>
              </a:rPr>
              <a:t>3</a:t>
            </a:r>
            <a:endParaRPr lang="en-US" sz="4000">
              <a:solidFill>
                <a:srgbClr val="00015E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F969FF-B83A-40C9-777C-394866A27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723" y="2061923"/>
            <a:ext cx="6566452" cy="360114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3200">
                <a:solidFill>
                  <a:schemeClr val="tx1"/>
                </a:solidFill>
                <a:latin typeface="Aptos"/>
              </a:rPr>
              <a:t>Streamlines talent acquisition</a:t>
            </a:r>
          </a:p>
          <a:p>
            <a:r>
              <a:rPr lang="en-US" sz="3200">
                <a:solidFill>
                  <a:schemeClr val="tx1"/>
                </a:solidFill>
                <a:latin typeface="Aptos"/>
              </a:rPr>
              <a:t>Advances candidate careers</a:t>
            </a:r>
          </a:p>
          <a:p>
            <a:r>
              <a:rPr lang="en-US" sz="3200">
                <a:solidFill>
                  <a:schemeClr val="tx1"/>
                </a:solidFill>
                <a:latin typeface="Aptos"/>
              </a:rPr>
              <a:t>Bring experience across 45+ industries</a:t>
            </a:r>
          </a:p>
          <a:p>
            <a:r>
              <a:rPr lang="en-US" sz="3200">
                <a:solidFill>
                  <a:schemeClr val="tx1"/>
                </a:solidFill>
                <a:latin typeface="Aptos"/>
              </a:rPr>
              <a:t>Leverages 200+ years of combined expertise</a:t>
            </a:r>
          </a:p>
          <a:p>
            <a:r>
              <a:rPr lang="en-US" sz="3200">
                <a:solidFill>
                  <a:schemeClr val="tx1"/>
                </a:solidFill>
                <a:latin typeface="Aptos"/>
              </a:rPr>
              <a:t>Reduces turnover costs</a:t>
            </a:r>
          </a:p>
          <a:p>
            <a:r>
              <a:rPr lang="en-US" sz="3200">
                <a:solidFill>
                  <a:schemeClr val="tx1"/>
                </a:solidFill>
                <a:latin typeface="Aptos"/>
              </a:rPr>
              <a:t>Increases workforce productivity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B46001-A460-480A-D621-C5B6E07C0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535" y="2189605"/>
            <a:ext cx="5059465" cy="3345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383BA-8D63-B446-D834-059292282C67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890327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9DFFA8-D8F5-5E72-B15E-BCC95BBC1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Snapshot of Success</a:t>
            </a:r>
          </a:p>
        </p:txBody>
      </p:sp>
      <p:pic>
        <p:nvPicPr>
          <p:cNvPr id="13" name="Picture 12" descr="700% Contract Goal&#10;26K+ Apprentices Hired&#10;200 Organizations&#10;33 Occupations">
            <a:extLst>
              <a:ext uri="{FF2B5EF4-FFF2-40B4-BE49-F238E27FC236}">
                <a16:creationId xmlns:a16="http://schemas.microsoft.com/office/drawing/2014/main" id="{08EAED63-FFBF-2ED9-47C7-2EC247F54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65" b="8868"/>
          <a:stretch/>
        </p:blipFill>
        <p:spPr>
          <a:xfrm>
            <a:off x="460172" y="1879357"/>
            <a:ext cx="11070124" cy="1798382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8BCCAED-0FB8-A628-2212-3A139F2152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780307"/>
            <a:ext cx="2194085" cy="12069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err="1">
                <a:solidFill>
                  <a:schemeClr val="tx1"/>
                </a:solidFill>
              </a:rPr>
              <a:t>Fastport’s</a:t>
            </a:r>
            <a:r>
              <a:rPr lang="en-US" sz="1600">
                <a:solidFill>
                  <a:schemeClr val="tx1"/>
                </a:solidFill>
              </a:rPr>
              <a:t> achievement to goal ratio for DOL contract deliverable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CD0089-B518-632C-7F89-2882025F8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204058" y="3730195"/>
            <a:ext cx="0" cy="1215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3B1919-7537-9DE9-1FA7-572E0D371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38859" y="3780307"/>
            <a:ext cx="2428954" cy="12924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err="1">
                <a:solidFill>
                  <a:schemeClr val="tx1"/>
                </a:solidFill>
              </a:rPr>
              <a:t>Fastport's</a:t>
            </a:r>
            <a:r>
              <a:rPr lang="en-US" sz="1600">
                <a:solidFill>
                  <a:schemeClr val="tx1"/>
                </a:solidFill>
              </a:rPr>
              <a:t> programs have helped to successfully hire over 26,000 Registered Apprentices into TDL occupations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B51E9F-8AD8-54C4-34B4-A4951C425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18743" y="3730195"/>
            <a:ext cx="0" cy="1215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88848-6473-1AA6-6F8D-D55D792359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4249" y="3780307"/>
            <a:ext cx="2167798" cy="156211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300">
                <a:solidFill>
                  <a:schemeClr val="tx1"/>
                </a:solidFill>
              </a:rPr>
              <a:t>Created Registered Apprenticeship programs through Fastport (includes both associations and employers)</a:t>
            </a: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EF7DE3A-B333-8708-889A-DBC422856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95915" y="3730195"/>
            <a:ext cx="0" cy="1215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A751B5-83B7-3A83-DC5E-79F9D44CC8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26106" y="3780307"/>
            <a:ext cx="2122260" cy="14143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>
                <a:solidFill>
                  <a:schemeClr val="tx1"/>
                </a:solidFill>
              </a:rPr>
              <a:t>Registered Apprenticeship occupations developed</a:t>
            </a:r>
          </a:p>
        </p:txBody>
      </p:sp>
      <p:pic>
        <p:nvPicPr>
          <p:cNvPr id="14" name="Picture 2" descr="Fastport_Final_Black_190">
            <a:extLst>
              <a:ext uri="{FF2B5EF4-FFF2-40B4-BE49-F238E27FC236}">
                <a16:creationId xmlns:a16="http://schemas.microsoft.com/office/drawing/2014/main" id="{0E6DE463-5BB8-BF63-06E6-4C11D50B2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4" b="25841"/>
          <a:stretch/>
        </p:blipFill>
        <p:spPr bwMode="auto">
          <a:xfrm>
            <a:off x="8399283" y="5623051"/>
            <a:ext cx="3240744" cy="5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6ECC65-DDFC-EECA-F408-E88DEF6CF0C7}"/>
              </a:ext>
            </a:extLst>
          </p:cNvPr>
          <p:cNvSpPr txBox="1">
            <a:spLocks/>
          </p:cNvSpPr>
          <p:nvPr/>
        </p:nvSpPr>
        <p:spPr>
          <a:xfrm>
            <a:off x="8776855" y="6483450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4043033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17634-FA17-4B36-DE93-CC223DA88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0" i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Introducing RA to Your Career Seekers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C9A9483-D622-C452-9664-DD140EB1E125}"/>
              </a:ext>
            </a:extLst>
          </p:cNvPr>
          <p:cNvSpPr txBox="1">
            <a:spLocks/>
          </p:cNvSpPr>
          <p:nvPr/>
        </p:nvSpPr>
        <p:spPr>
          <a:xfrm>
            <a:off x="8776855" y="6483450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763048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0FFF6-51B9-7DFF-5B77-144FE5C3F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A6A6B043-F070-1008-A906-FE7A764F5D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71827"/>
            <a:ext cx="10515600" cy="1111746"/>
          </a:xfrm>
          <a:prstGeom prst="rect">
            <a:avLst/>
          </a:prstGeom>
        </p:spPr>
        <p:txBody>
          <a:bodyPr vert="horz" wrap="square" lIns="0" tIns="491394" rIns="0" bIns="0" rtlCol="0">
            <a:spAutoFit/>
          </a:bodyPr>
          <a:lstStyle/>
          <a:p>
            <a:pPr marL="391160">
              <a:lnSpc>
                <a:spcPct val="100000"/>
              </a:lnSpc>
              <a:spcBef>
                <a:spcPts val="95"/>
              </a:spcBef>
            </a:pPr>
            <a:r>
              <a:rPr sz="4000" spc="95">
                <a:solidFill>
                  <a:srgbClr val="FFFFFF"/>
                </a:solidFill>
              </a:rPr>
              <a:t>Benefits</a:t>
            </a:r>
            <a:r>
              <a:rPr sz="4000" spc="-80">
                <a:solidFill>
                  <a:srgbClr val="FFFFFF"/>
                </a:solidFill>
              </a:rPr>
              <a:t> </a:t>
            </a:r>
            <a:r>
              <a:rPr sz="4000">
                <a:solidFill>
                  <a:srgbClr val="FFFFFF"/>
                </a:solidFill>
              </a:rPr>
              <a:t>of</a:t>
            </a:r>
            <a:r>
              <a:rPr sz="4000" spc="-75">
                <a:solidFill>
                  <a:srgbClr val="FFFFFF"/>
                </a:solidFill>
              </a:rPr>
              <a:t> </a:t>
            </a:r>
            <a:r>
              <a:rPr sz="4000" spc="125">
                <a:solidFill>
                  <a:srgbClr val="FFFFFF"/>
                </a:solidFill>
              </a:rPr>
              <a:t>RA</a:t>
            </a:r>
            <a:r>
              <a:rPr sz="4000" spc="-60">
                <a:solidFill>
                  <a:srgbClr val="FFFFFF"/>
                </a:solidFill>
              </a:rPr>
              <a:t> </a:t>
            </a:r>
            <a:r>
              <a:rPr sz="4000">
                <a:solidFill>
                  <a:srgbClr val="FFFFFF"/>
                </a:solidFill>
              </a:rPr>
              <a:t>to</a:t>
            </a:r>
            <a:r>
              <a:rPr sz="4000" spc="-80">
                <a:solidFill>
                  <a:srgbClr val="FFFFFF"/>
                </a:solidFill>
              </a:rPr>
              <a:t> </a:t>
            </a:r>
            <a:r>
              <a:rPr lang="en-US" sz="4000" spc="65">
                <a:solidFill>
                  <a:srgbClr val="FFFFFF"/>
                </a:solidFill>
              </a:rPr>
              <a:t>Career Seekers</a:t>
            </a:r>
            <a:endParaRPr sz="40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0116D7C-F392-66AC-C335-F085EF9CF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098" y="1880007"/>
            <a:ext cx="6841667" cy="3965088"/>
          </a:xfrm>
        </p:spPr>
        <p:txBody>
          <a:bodyPr>
            <a:normAutofit fontScale="92500" lnSpcReduction="10000"/>
          </a:bodyPr>
          <a:lstStyle/>
          <a:p>
            <a:pPr marL="240029" indent="-227329">
              <a:lnSpc>
                <a:spcPct val="100000"/>
              </a:lnSpc>
              <a:spcBef>
                <a:spcPts val="805"/>
              </a:spcBef>
              <a:buFont typeface="Arial"/>
              <a:buChar char="•"/>
              <a:tabLst>
                <a:tab pos="240029" algn="l"/>
              </a:tabLst>
            </a:pPr>
            <a:r>
              <a:rPr lang="en-US" sz="2800" spc="65">
                <a:solidFill>
                  <a:schemeClr val="tx1"/>
                </a:solidFill>
              </a:rPr>
              <a:t>Earn</a:t>
            </a:r>
            <a:r>
              <a:rPr lang="en-US" sz="2800" spc="40">
                <a:solidFill>
                  <a:schemeClr val="tx1"/>
                </a:solidFill>
              </a:rPr>
              <a:t> </a:t>
            </a:r>
            <a:r>
              <a:rPr lang="en-US" sz="2800">
                <a:solidFill>
                  <a:schemeClr val="tx1"/>
                </a:solidFill>
              </a:rPr>
              <a:t>While</a:t>
            </a:r>
            <a:r>
              <a:rPr lang="en-US" sz="2800" spc="30">
                <a:solidFill>
                  <a:schemeClr val="tx1"/>
                </a:solidFill>
              </a:rPr>
              <a:t> </a:t>
            </a:r>
            <a:r>
              <a:rPr lang="en-US" sz="2800">
                <a:solidFill>
                  <a:schemeClr val="tx1"/>
                </a:solidFill>
              </a:rPr>
              <a:t>You</a:t>
            </a:r>
            <a:r>
              <a:rPr lang="en-US" sz="2800" spc="35">
                <a:solidFill>
                  <a:schemeClr val="tx1"/>
                </a:solidFill>
              </a:rPr>
              <a:t> </a:t>
            </a:r>
            <a:r>
              <a:rPr lang="en-US" sz="2800" spc="50">
                <a:solidFill>
                  <a:schemeClr val="tx1"/>
                </a:solidFill>
              </a:rPr>
              <a:t>Learn </a:t>
            </a:r>
          </a:p>
          <a:p>
            <a:pPr marL="240029" indent="-227329">
              <a:lnSpc>
                <a:spcPct val="100000"/>
              </a:lnSpc>
              <a:spcBef>
                <a:spcPts val="710"/>
              </a:spcBef>
              <a:buFont typeface="Arial"/>
              <a:buChar char="•"/>
              <a:tabLst>
                <a:tab pos="240029" algn="l"/>
              </a:tabLst>
            </a:pPr>
            <a:r>
              <a:rPr lang="en-US" sz="2800" spc="60">
                <a:solidFill>
                  <a:schemeClr val="tx1"/>
                </a:solidFill>
              </a:rPr>
              <a:t>Structured</a:t>
            </a:r>
            <a:r>
              <a:rPr lang="en-US" sz="2800" spc="-55">
                <a:solidFill>
                  <a:schemeClr val="tx1"/>
                </a:solidFill>
              </a:rPr>
              <a:t> </a:t>
            </a:r>
            <a:r>
              <a:rPr lang="en-US" sz="2800">
                <a:solidFill>
                  <a:schemeClr val="tx1"/>
                </a:solidFill>
              </a:rPr>
              <a:t>Training</a:t>
            </a:r>
            <a:r>
              <a:rPr lang="en-US" sz="2800" spc="-40">
                <a:solidFill>
                  <a:schemeClr val="tx1"/>
                </a:solidFill>
              </a:rPr>
              <a:t> </a:t>
            </a:r>
            <a:r>
              <a:rPr lang="en-US" sz="2800" spc="75">
                <a:solidFill>
                  <a:schemeClr val="tx1"/>
                </a:solidFill>
              </a:rPr>
              <a:t>and</a:t>
            </a:r>
            <a:r>
              <a:rPr lang="en-US" sz="2800" spc="-25">
                <a:solidFill>
                  <a:schemeClr val="tx1"/>
                </a:solidFill>
              </a:rPr>
              <a:t> </a:t>
            </a:r>
            <a:r>
              <a:rPr lang="en-US" sz="2800" spc="60">
                <a:solidFill>
                  <a:schemeClr val="tx1"/>
                </a:solidFill>
              </a:rPr>
              <a:t>Certification-</a:t>
            </a:r>
            <a:r>
              <a:rPr lang="en-US" sz="2800" spc="65">
                <a:solidFill>
                  <a:schemeClr val="tx1"/>
                </a:solidFill>
              </a:rPr>
              <a:t>Earned</a:t>
            </a:r>
            <a:r>
              <a:rPr lang="en-US" sz="2800" spc="-20">
                <a:solidFill>
                  <a:schemeClr val="tx1"/>
                </a:solidFill>
              </a:rPr>
              <a:t> </a:t>
            </a:r>
            <a:r>
              <a:rPr lang="en-US" sz="2800" spc="55">
                <a:solidFill>
                  <a:schemeClr val="tx1"/>
                </a:solidFill>
              </a:rPr>
              <a:t>Credential </a:t>
            </a:r>
          </a:p>
          <a:p>
            <a:pPr marL="240029" indent="-227329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0029" algn="l"/>
              </a:tabLst>
            </a:pPr>
            <a:r>
              <a:rPr lang="en-US" sz="2800">
                <a:solidFill>
                  <a:schemeClr val="tx1"/>
                </a:solidFill>
              </a:rPr>
              <a:t>Mentorship</a:t>
            </a:r>
            <a:r>
              <a:rPr lang="en-US" sz="2800" spc="75">
                <a:solidFill>
                  <a:schemeClr val="tx1"/>
                </a:solidFill>
              </a:rPr>
              <a:t> </a:t>
            </a:r>
            <a:r>
              <a:rPr lang="en-US" sz="2800" spc="80">
                <a:solidFill>
                  <a:schemeClr val="tx1"/>
                </a:solidFill>
              </a:rPr>
              <a:t>and</a:t>
            </a:r>
            <a:r>
              <a:rPr lang="en-US" sz="2800" spc="85">
                <a:solidFill>
                  <a:schemeClr val="tx1"/>
                </a:solidFill>
              </a:rPr>
              <a:t> </a:t>
            </a:r>
            <a:r>
              <a:rPr lang="en-US" sz="2800" spc="95">
                <a:solidFill>
                  <a:schemeClr val="tx1"/>
                </a:solidFill>
              </a:rPr>
              <a:t>Guidance </a:t>
            </a:r>
          </a:p>
          <a:p>
            <a:pPr marL="240029" indent="-227329">
              <a:lnSpc>
                <a:spcPct val="100000"/>
              </a:lnSpc>
              <a:spcBef>
                <a:spcPts val="710"/>
              </a:spcBef>
              <a:buFont typeface="Arial"/>
              <a:buChar char="•"/>
              <a:tabLst>
                <a:tab pos="240029" algn="l"/>
              </a:tabLst>
            </a:pPr>
            <a:r>
              <a:rPr lang="en-US" sz="2800" spc="75">
                <a:solidFill>
                  <a:schemeClr val="tx1"/>
                </a:solidFill>
              </a:rPr>
              <a:t>Career</a:t>
            </a:r>
            <a:r>
              <a:rPr lang="en-US" sz="2800" spc="-40">
                <a:solidFill>
                  <a:schemeClr val="tx1"/>
                </a:solidFill>
              </a:rPr>
              <a:t> </a:t>
            </a:r>
            <a:r>
              <a:rPr lang="en-US" sz="2800" spc="50">
                <a:solidFill>
                  <a:schemeClr val="tx1"/>
                </a:solidFill>
              </a:rPr>
              <a:t>Advancement</a:t>
            </a:r>
          </a:p>
          <a:p>
            <a:pPr marL="240029" indent="-227329">
              <a:lnSpc>
                <a:spcPct val="100000"/>
              </a:lnSpc>
              <a:spcBef>
                <a:spcPts val="705"/>
              </a:spcBef>
              <a:buFont typeface="Arial"/>
              <a:buChar char="•"/>
              <a:tabLst>
                <a:tab pos="240029" algn="l"/>
              </a:tabLst>
            </a:pPr>
            <a:r>
              <a:rPr lang="en-US" sz="2800">
                <a:solidFill>
                  <a:schemeClr val="tx1"/>
                </a:solidFill>
              </a:rPr>
              <a:t>Job</a:t>
            </a:r>
            <a:r>
              <a:rPr lang="en-US" sz="2800" spc="290">
                <a:solidFill>
                  <a:schemeClr val="tx1"/>
                </a:solidFill>
              </a:rPr>
              <a:t> </a:t>
            </a:r>
            <a:r>
              <a:rPr lang="en-US" sz="2800" spc="40">
                <a:solidFill>
                  <a:schemeClr val="tx1"/>
                </a:solidFill>
              </a:rPr>
              <a:t>Opportunities</a:t>
            </a:r>
          </a:p>
          <a:p>
            <a:pPr marL="240029" indent="-227329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0029" algn="l"/>
              </a:tabLst>
            </a:pPr>
            <a:r>
              <a:rPr lang="en-US" sz="2800">
                <a:solidFill>
                  <a:schemeClr val="tx1"/>
                </a:solidFill>
              </a:rPr>
              <a:t>Alternative</a:t>
            </a:r>
            <a:r>
              <a:rPr lang="en-US" sz="2800" spc="85">
                <a:solidFill>
                  <a:schemeClr val="tx1"/>
                </a:solidFill>
              </a:rPr>
              <a:t> </a:t>
            </a:r>
            <a:r>
              <a:rPr lang="en-US" sz="2800">
                <a:solidFill>
                  <a:schemeClr val="tx1"/>
                </a:solidFill>
              </a:rPr>
              <a:t>to</a:t>
            </a:r>
            <a:r>
              <a:rPr lang="en-US" sz="2800" spc="90">
                <a:solidFill>
                  <a:schemeClr val="tx1"/>
                </a:solidFill>
              </a:rPr>
              <a:t> </a:t>
            </a:r>
            <a:r>
              <a:rPr lang="en-US" sz="2800">
                <a:solidFill>
                  <a:schemeClr val="tx1"/>
                </a:solidFill>
              </a:rPr>
              <a:t>Traditional</a:t>
            </a:r>
            <a:r>
              <a:rPr lang="en-US" sz="2800" spc="90">
                <a:solidFill>
                  <a:schemeClr val="tx1"/>
                </a:solidFill>
              </a:rPr>
              <a:t> </a:t>
            </a:r>
            <a:r>
              <a:rPr lang="en-US" sz="2800" spc="65">
                <a:solidFill>
                  <a:schemeClr val="tx1"/>
                </a:solidFill>
              </a:rPr>
              <a:t>Education</a:t>
            </a:r>
          </a:p>
          <a:p>
            <a:pPr marL="240029" indent="-227329">
              <a:lnSpc>
                <a:spcPct val="100000"/>
              </a:lnSpc>
              <a:spcBef>
                <a:spcPts val="710"/>
              </a:spcBef>
              <a:buFont typeface="Arial"/>
              <a:buChar char="•"/>
              <a:tabLst>
                <a:tab pos="240029" algn="l"/>
              </a:tabLst>
            </a:pPr>
            <a:r>
              <a:rPr lang="en-US" sz="2800" spc="80">
                <a:solidFill>
                  <a:schemeClr val="tx1"/>
                </a:solidFill>
              </a:rPr>
              <a:t>Increased</a:t>
            </a:r>
            <a:r>
              <a:rPr lang="en-US" sz="2800" spc="85">
                <a:solidFill>
                  <a:schemeClr val="tx1"/>
                </a:solidFill>
              </a:rPr>
              <a:t> </a:t>
            </a:r>
            <a:r>
              <a:rPr lang="en-US" sz="2800">
                <a:solidFill>
                  <a:schemeClr val="tx1"/>
                </a:solidFill>
              </a:rPr>
              <a:t>Retention</a:t>
            </a:r>
            <a:r>
              <a:rPr lang="en-US" sz="2800" spc="85">
                <a:solidFill>
                  <a:schemeClr val="tx1"/>
                </a:solidFill>
              </a:rPr>
              <a:t> </a:t>
            </a:r>
            <a:r>
              <a:rPr lang="en-US" sz="2800" spc="80">
                <a:solidFill>
                  <a:schemeClr val="tx1"/>
                </a:solidFill>
              </a:rPr>
              <a:t>and</a:t>
            </a:r>
            <a:r>
              <a:rPr lang="en-US" sz="2800" spc="70">
                <a:solidFill>
                  <a:schemeClr val="tx1"/>
                </a:solidFill>
              </a:rPr>
              <a:t> </a:t>
            </a:r>
            <a:r>
              <a:rPr lang="en-US" sz="2800">
                <a:solidFill>
                  <a:schemeClr val="tx1"/>
                </a:solidFill>
              </a:rPr>
              <a:t>Job</a:t>
            </a:r>
            <a:r>
              <a:rPr lang="en-US" sz="2800" spc="100">
                <a:solidFill>
                  <a:schemeClr val="tx1"/>
                </a:solidFill>
              </a:rPr>
              <a:t> </a:t>
            </a:r>
            <a:r>
              <a:rPr lang="en-US" sz="2800" spc="65">
                <a:solidFill>
                  <a:schemeClr val="tx1"/>
                </a:solidFill>
              </a:rPr>
              <a:t>Satisfaction</a:t>
            </a:r>
          </a:p>
          <a:p>
            <a:pPr marL="240029" indent="-227329">
              <a:lnSpc>
                <a:spcPct val="100000"/>
              </a:lnSpc>
              <a:spcBef>
                <a:spcPts val="705"/>
              </a:spcBef>
              <a:buFont typeface="Arial"/>
              <a:buChar char="•"/>
              <a:tabLst>
                <a:tab pos="240029" algn="l"/>
              </a:tabLst>
            </a:pPr>
            <a:r>
              <a:rPr lang="en-US" sz="2800" spc="60">
                <a:solidFill>
                  <a:schemeClr val="tx1"/>
                </a:solidFill>
              </a:rPr>
              <a:t>Competitive</a:t>
            </a:r>
            <a:r>
              <a:rPr lang="en-US" sz="2800" spc="-5">
                <a:solidFill>
                  <a:schemeClr val="tx1"/>
                </a:solidFill>
              </a:rPr>
              <a:t> </a:t>
            </a:r>
            <a:r>
              <a:rPr lang="en-US" sz="2800" spc="-10">
                <a:solidFill>
                  <a:schemeClr val="tx1"/>
                </a:solidFill>
              </a:rPr>
              <a:t>Advantage</a:t>
            </a:r>
          </a:p>
        </p:txBody>
      </p:sp>
      <p:pic>
        <p:nvPicPr>
          <p:cNvPr id="2" name="Picture 1" descr="Apprenticeship USA logo">
            <a:extLst>
              <a:ext uri="{FF2B5EF4-FFF2-40B4-BE49-F238E27FC236}">
                <a16:creationId xmlns:a16="http://schemas.microsoft.com/office/drawing/2014/main" id="{8E2A03BC-DA28-A12D-1395-B8CC18C3F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795" y="1781435"/>
            <a:ext cx="4026107" cy="863644"/>
          </a:xfrm>
          <a:prstGeom prst="rect">
            <a:avLst/>
          </a:prstGeom>
        </p:spPr>
      </p:pic>
      <p:pic>
        <p:nvPicPr>
          <p:cNvPr id="4" name="Picture 3" descr="94% of apprentices who complete a Registered Apprenticeship retain employment, with an average annual salary of $84,000&#10;">
            <a:extLst>
              <a:ext uri="{FF2B5EF4-FFF2-40B4-BE49-F238E27FC236}">
                <a16:creationId xmlns:a16="http://schemas.microsoft.com/office/drawing/2014/main" id="{65DF9C3E-D08B-82E1-51D7-28C038967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482" y="2577159"/>
            <a:ext cx="2654436" cy="254013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B8E401F-475C-E4CD-3349-FA627986C8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54556" y="5209512"/>
            <a:ext cx="2519362" cy="7035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00">
                <a:hlinkClick r:id="rId4" tooltip="https://www.apprenticeship.gov/resource-hub/guides-and-fact-sheets#top"/>
              </a:rPr>
              <a:t>U.S. Department of Labor: Apprenticeship 101 Factsheet</a:t>
            </a:r>
            <a:endParaRPr lang="en-US" sz="140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129CD16-D669-3389-77FE-4CC6B73CA304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560919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7AB593-B04F-E787-234A-ACE8D210C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Center of Excellence Overview</a:t>
            </a:r>
          </a:p>
        </p:txBody>
      </p:sp>
      <p:pic>
        <p:nvPicPr>
          <p:cNvPr id="8" name="Picture 3" descr="Department of Labor United States of America">
            <a:extLst>
              <a:ext uri="{FF2B5EF4-FFF2-40B4-BE49-F238E27FC236}">
                <a16:creationId xmlns:a16="http://schemas.microsoft.com/office/drawing/2014/main" id="{727AD436-1097-E30C-4F82-E68D541AC3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400" y="540951"/>
            <a:ext cx="1563476" cy="156605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8A4C07-58C9-E2EC-8BAD-444813F78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25524"/>
            <a:ext cx="6902513" cy="392959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Led by Safal Partners</a:t>
            </a:r>
            <a:r>
              <a:rPr lang="en-US" sz="2200">
                <a:solidFill>
                  <a:schemeClr val="tx1"/>
                </a:solidFill>
              </a:rPr>
              <a:t>; </a:t>
            </a: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5 national partners</a:t>
            </a:r>
          </a:p>
          <a:p>
            <a:pPr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We provide </a:t>
            </a:r>
            <a:r>
              <a:rPr lang="en-US" sz="2200" u="sng">
                <a:solidFill>
                  <a:schemeClr val="tx1"/>
                </a:solidFill>
                <a:ea typeface="+mn-lt"/>
                <a:cs typeface="Segoe UI"/>
              </a:rPr>
              <a:t>no-cost</a:t>
            </a: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 services including: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Individual compliance assistance and services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Online resources (desk aids, guides, frameworks, etc.)</a:t>
            </a:r>
            <a:endParaRPr lang="en-US" sz="2200">
              <a:solidFill>
                <a:schemeClr val="tx1"/>
              </a:solidFill>
            </a:endParaRPr>
          </a:p>
        </p:txBody>
      </p:sp>
      <p:grpSp>
        <p:nvGrpSpPr>
          <p:cNvPr id="4" name="Group 3" descr="Logos for National Association of Workforce Development Professionals (NAWDP), Coalition on Adult Basic Education (COABE), National Disability Institute (NDI), Wireless Infrastructure Association (WIA), FASTPORT">
            <a:extLst>
              <a:ext uri="{FF2B5EF4-FFF2-40B4-BE49-F238E27FC236}">
                <a16:creationId xmlns:a16="http://schemas.microsoft.com/office/drawing/2014/main" id="{A7783C1B-0B39-46D5-EF7D-0501E147CD62}"/>
              </a:ext>
            </a:extLst>
          </p:cNvPr>
          <p:cNvGrpSpPr/>
          <p:nvPr/>
        </p:nvGrpSpPr>
        <p:grpSpPr>
          <a:xfrm>
            <a:off x="7220780" y="1986885"/>
            <a:ext cx="4434328" cy="2360017"/>
            <a:chOff x="7220780" y="1986885"/>
            <a:chExt cx="4434328" cy="2360017"/>
          </a:xfrm>
        </p:grpSpPr>
        <p:pic>
          <p:nvPicPr>
            <p:cNvPr id="1026" name="Picture 2" descr="Leadership Virtual Academy. Proposals ...">
              <a:extLst>
                <a:ext uri="{FF2B5EF4-FFF2-40B4-BE49-F238E27FC236}">
                  <a16:creationId xmlns:a16="http://schemas.microsoft.com/office/drawing/2014/main" id="{6A1D2618-AE97-257C-8CD5-5B8302DD69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9253" y="1986885"/>
              <a:ext cx="2126810" cy="86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ow Can New Federal Guidance Help Adult Learners Access Workforce  Services?: Understanding U.S. Dept. of Labor TEGL 10-23 - National Skills  Coalition">
              <a:extLst>
                <a:ext uri="{FF2B5EF4-FFF2-40B4-BE49-F238E27FC236}">
                  <a16:creationId xmlns:a16="http://schemas.microsoft.com/office/drawing/2014/main" id="{1D561E2C-4AE3-184B-E133-19F0DF7767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8" t="32699" r="22215" b="31869"/>
            <a:stretch/>
          </p:blipFill>
          <p:spPr bwMode="auto">
            <a:xfrm>
              <a:off x="7220780" y="2884041"/>
              <a:ext cx="2126810" cy="780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About - Small Business Hub">
              <a:extLst>
                <a:ext uri="{FF2B5EF4-FFF2-40B4-BE49-F238E27FC236}">
                  <a16:creationId xmlns:a16="http://schemas.microsoft.com/office/drawing/2014/main" id="{634CF92D-9386-C689-4EF8-87DC179CB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4229" y="2880683"/>
              <a:ext cx="2158024" cy="589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Wireless Infrastructure Association (WIA) | Wireless Trade Association">
              <a:extLst>
                <a:ext uri="{FF2B5EF4-FFF2-40B4-BE49-F238E27FC236}">
                  <a16:creationId xmlns:a16="http://schemas.microsoft.com/office/drawing/2014/main" id="{EE4ACC46-0D26-A232-ABCD-4D82752560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" t="23342" r="7528" b="26550"/>
            <a:stretch/>
          </p:blipFill>
          <p:spPr bwMode="auto">
            <a:xfrm>
              <a:off x="7302707" y="3652552"/>
              <a:ext cx="2169152" cy="668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Fastport - Crunchbase Company Profile &amp; Funding">
              <a:extLst>
                <a:ext uri="{FF2B5EF4-FFF2-40B4-BE49-F238E27FC236}">
                  <a16:creationId xmlns:a16="http://schemas.microsoft.com/office/drawing/2014/main" id="{C62B1A32-AA60-3B33-FC32-B390C399BC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916" b="33328"/>
            <a:stretch/>
          </p:blipFill>
          <p:spPr bwMode="auto">
            <a:xfrm>
              <a:off x="9471859" y="3631750"/>
              <a:ext cx="2183249" cy="715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CA578-5933-CBB0-810C-1A3F73F54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7634" y="5755223"/>
            <a:ext cx="4797189" cy="52121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0563C1"/>
                </a:solidFill>
                <a:hlinkClick r:id="rId8"/>
              </a:rPr>
              <a:t>Visit our website, request assistance</a:t>
            </a:r>
            <a:endParaRPr lang="en-US" sz="2400">
              <a:solidFill>
                <a:schemeClr val="accent1"/>
              </a:solidFill>
            </a:endParaRPr>
          </a:p>
        </p:txBody>
      </p:sp>
      <p:pic>
        <p:nvPicPr>
          <p:cNvPr id="9" name="Picture 2" descr="QR code for Center of Excellence Website">
            <a:extLst>
              <a:ext uri="{FF2B5EF4-FFF2-40B4-BE49-F238E27FC236}">
                <a16:creationId xmlns:a16="http://schemas.microsoft.com/office/drawing/2014/main" id="{381C5649-572C-6376-9094-EB71F13D0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06" y="4587859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AFA46-5DD9-337A-A97E-61BEEE203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425904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CC0B0-14BD-7FB7-83AF-F1D8A0A5F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143"/>
            <a:ext cx="10515600" cy="1001371"/>
          </a:xfrm>
        </p:spPr>
        <p:txBody>
          <a:bodyPr/>
          <a:lstStyle/>
          <a:p>
            <a:r>
              <a:rPr lang="en-US">
                <a:latin typeface="Aptos"/>
              </a:rPr>
              <a:t>Communication Tips for Case Managers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E3FB1-ECA9-B408-8592-F1099B491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8990" y="4496466"/>
            <a:ext cx="3199227" cy="10013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chemeClr val="tx1"/>
                </a:solidFill>
              </a:rPr>
              <a:t>Tailor </a:t>
            </a:r>
            <a:br>
              <a:rPr lang="en-US" b="1">
                <a:solidFill>
                  <a:schemeClr val="tx1"/>
                </a:solidFill>
              </a:rPr>
            </a:br>
            <a:r>
              <a:rPr lang="en-US" b="1">
                <a:solidFill>
                  <a:schemeClr val="tx1"/>
                </a:solidFill>
              </a:rPr>
              <a:t>Your Pitch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D5230-E1EB-F277-E1D9-6CEF13716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5462" y="4484547"/>
            <a:ext cx="2442538" cy="11986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chemeClr val="tx1"/>
                </a:solidFill>
              </a:rPr>
              <a:t>Keep it Simple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9F950E-09BE-BDC6-22A4-3A1DE8F13E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93162" y="4484547"/>
            <a:ext cx="3322782" cy="1286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chemeClr val="tx1"/>
                </a:solidFill>
              </a:rPr>
              <a:t>Highlight Career Pathways and Long-term Growth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254AE6-9F48-5F5F-B92B-25997165B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D980986-65E4-293C-87CC-71C06B9DD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14073" y="2517035"/>
            <a:ext cx="1880963" cy="1823930"/>
          </a:xfrm>
          <a:prstGeom prst="ellipse">
            <a:avLst/>
          </a:prstGeom>
          <a:noFill/>
          <a:ln>
            <a:solidFill>
              <a:srgbClr val="009296"/>
            </a:solidFill>
          </a:ln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C1F0C2-D791-6E80-6262-5F4FE17C0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68124" y="2546852"/>
            <a:ext cx="1880963" cy="1823930"/>
            <a:chOff x="1070498" y="2517035"/>
            <a:chExt cx="1880963" cy="182393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33E1ACD-4DF7-4D22-5C40-6E734219383F}"/>
                </a:ext>
              </a:extLst>
            </p:cNvPr>
            <p:cNvSpPr/>
            <p:nvPr/>
          </p:nvSpPr>
          <p:spPr>
            <a:xfrm>
              <a:off x="1070498" y="2517035"/>
              <a:ext cx="1880963" cy="1823930"/>
            </a:xfrm>
            <a:prstGeom prst="ellipse">
              <a:avLst/>
            </a:prstGeom>
            <a:noFill/>
            <a:ln>
              <a:solidFill>
                <a:srgbClr val="009296"/>
              </a:solidFill>
            </a:ln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12" descr="Handshake">
              <a:extLst>
                <a:ext uri="{FF2B5EF4-FFF2-40B4-BE49-F238E27FC236}">
                  <a16:creationId xmlns:a16="http://schemas.microsoft.com/office/drawing/2014/main" id="{D300EC22-6D37-20AB-669A-3C7DC5C55AF5}"/>
                </a:ext>
              </a:extLst>
            </p:cNvPr>
            <p:cNvSpPr/>
            <p:nvPr/>
          </p:nvSpPr>
          <p:spPr>
            <a:xfrm>
              <a:off x="1251323" y="2771335"/>
              <a:ext cx="1519310" cy="1569630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3006A4-1104-6455-208A-15BB726DA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16250" y="2517035"/>
            <a:ext cx="1880963" cy="1823930"/>
            <a:chOff x="4776719" y="2527586"/>
            <a:chExt cx="1880963" cy="182393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BDEBB9B-034D-EAD9-ED94-40ED095973CF}"/>
                </a:ext>
              </a:extLst>
            </p:cNvPr>
            <p:cNvSpPr/>
            <p:nvPr/>
          </p:nvSpPr>
          <p:spPr>
            <a:xfrm>
              <a:off x="4776719" y="2527586"/>
              <a:ext cx="1880963" cy="1823930"/>
            </a:xfrm>
            <a:prstGeom prst="ellipse">
              <a:avLst/>
            </a:prstGeom>
            <a:noFill/>
            <a:ln>
              <a:solidFill>
                <a:srgbClr val="009296"/>
              </a:solidFill>
            </a:ln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13" descr="Checkmark">
              <a:extLst>
                <a:ext uri="{FF2B5EF4-FFF2-40B4-BE49-F238E27FC236}">
                  <a16:creationId xmlns:a16="http://schemas.microsoft.com/office/drawing/2014/main" id="{89F8947D-D46A-CFAD-9058-A7CB5DAD73A2}"/>
                </a:ext>
              </a:extLst>
            </p:cNvPr>
            <p:cNvSpPr/>
            <p:nvPr/>
          </p:nvSpPr>
          <p:spPr>
            <a:xfrm>
              <a:off x="5168246" y="2811656"/>
              <a:ext cx="1165612" cy="1255789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C2E9E79-29D6-F4EC-461E-DF1D7DBAB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45628" y="2766601"/>
            <a:ext cx="1217851" cy="1290293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49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62169-99B1-EA11-E451-88FE292B0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88" y="801858"/>
            <a:ext cx="10515600" cy="888830"/>
          </a:xfrm>
        </p:spPr>
        <p:txBody>
          <a:bodyPr/>
          <a:lstStyle/>
          <a:p>
            <a:r>
              <a:rPr lang="en-US"/>
              <a:t>Effective Outreach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CD82C-C955-BFE0-6437-B7E68527A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5310" y="2046260"/>
            <a:ext cx="6770916" cy="537748"/>
          </a:xfrm>
        </p:spPr>
        <p:txBody>
          <a:bodyPr>
            <a:normAutofit/>
          </a:bodyPr>
          <a:lstStyle/>
          <a:p>
            <a:r>
              <a:rPr lang="en-US" sz="3000">
                <a:solidFill>
                  <a:schemeClr val="tx1"/>
                </a:solidFill>
              </a:rPr>
              <a:t>Leverage one-on-one interactions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C63DBB-E3AB-9E8A-FB23-9E10971A97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654" y="2705909"/>
            <a:ext cx="7938655" cy="537748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chemeClr val="tx1"/>
                </a:solidFill>
              </a:rPr>
              <a:t>Use plain language and real success stories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9A7E8-0C48-595C-2FB8-6ACB12A57FD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2654" y="3464141"/>
            <a:ext cx="7514032" cy="5377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>
                <a:solidFill>
                  <a:schemeClr val="tx1"/>
                </a:solidFill>
                <a:latin typeface="Aptos"/>
              </a:rPr>
              <a:t>Tailor messaging to career seekers</a:t>
            </a:r>
            <a:endParaRPr lang="en-US" sz="300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E07A49-8F2E-C8F9-F848-451D119587B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5310" y="4144845"/>
            <a:ext cx="6403690" cy="619326"/>
          </a:xfrm>
        </p:spPr>
        <p:txBody>
          <a:bodyPr>
            <a:normAutofit/>
          </a:bodyPr>
          <a:lstStyle/>
          <a:p>
            <a:r>
              <a:rPr lang="en-US" sz="3000">
                <a:solidFill>
                  <a:schemeClr val="tx1"/>
                </a:solidFill>
              </a:rPr>
              <a:t>Host or attend local career fairs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7FCF43-237A-7FA7-6CED-F86BBD12A7C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0884" y="4859021"/>
            <a:ext cx="7535802" cy="959335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chemeClr val="tx1"/>
                </a:solidFill>
              </a:rPr>
              <a:t>Promote RA programs through AJC digital channels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193201-6CF7-40F3-C534-BEE37AE43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1028" name="Picture 4" descr="Image result for outreach graphic representation">
            <a:extLst>
              <a:ext uri="{FF2B5EF4-FFF2-40B4-BE49-F238E27FC236}">
                <a16:creationId xmlns:a16="http://schemas.microsoft.com/office/drawing/2014/main" id="{28CB75E3-D756-86CE-1DF9-C78CD6C6F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3" t="15558" r="12875"/>
          <a:stretch/>
        </p:blipFill>
        <p:spPr bwMode="auto">
          <a:xfrm>
            <a:off x="8847529" y="1860228"/>
            <a:ext cx="2552617" cy="1991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visual representation of the role of personalized outreach in ...">
            <a:extLst>
              <a:ext uri="{FF2B5EF4-FFF2-40B4-BE49-F238E27FC236}">
                <a16:creationId xmlns:a16="http://schemas.microsoft.com/office/drawing/2014/main" id="{A9B51A94-AE4E-7DDA-D943-D829A56ED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063" y="3851996"/>
            <a:ext cx="2287547" cy="228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106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CCF19-094B-2F25-CED5-F11B8BAC4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0229"/>
            <a:ext cx="10515600" cy="950459"/>
          </a:xfrm>
        </p:spPr>
        <p:txBody>
          <a:bodyPr/>
          <a:lstStyle/>
          <a:p>
            <a:r>
              <a:rPr lang="en-US"/>
              <a:t>Effective Outreach Strategies </a:t>
            </a:r>
            <a:r>
              <a:rPr lang="en-US">
                <a:solidFill>
                  <a:srgbClr val="00015E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CBA5D-6B1E-82F4-90B9-34925C6AE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0229" y="2086811"/>
            <a:ext cx="7761514" cy="558347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Share printed and digital materials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483EC-2AA3-A31D-4F21-7618435695D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40230" y="2822911"/>
            <a:ext cx="6988628" cy="534085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Connect with local partners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751C7E-B120-2F74-B88F-27F29F159C6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42083" y="3557911"/>
            <a:ext cx="7346003" cy="558347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Utilize existing RA tools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42653-9330-8650-23B2-361E6430F03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40229" y="4269749"/>
            <a:ext cx="7868517" cy="10968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solidFill>
                  <a:schemeClr val="tx1"/>
                </a:solidFill>
                <a:latin typeface="Aptos"/>
              </a:rPr>
              <a:t>Support targeted outreach campaigns (e.g., National Apprenticeship Day)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6BDC6C-1116-1168-0AB2-28DE95B76BB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40229" y="5289144"/>
            <a:ext cx="7095631" cy="6690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solidFill>
                  <a:schemeClr val="tx1"/>
                </a:solidFill>
                <a:latin typeface="Aptos"/>
              </a:rPr>
              <a:t>Track career seeker interest in RA 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F36E27F-C78F-15A0-3221-6E6E67EAD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3" t="15558" r="12875"/>
          <a:stretch/>
        </p:blipFill>
        <p:spPr bwMode="auto">
          <a:xfrm>
            <a:off x="8847529" y="1860228"/>
            <a:ext cx="2552617" cy="1991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 visual representation of the role of personalized outreach in ...">
            <a:extLst>
              <a:ext uri="{FF2B5EF4-FFF2-40B4-BE49-F238E27FC236}">
                <a16:creationId xmlns:a16="http://schemas.microsoft.com/office/drawing/2014/main" id="{0312FE05-2140-7AE7-B685-3D1D49520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063" y="3851996"/>
            <a:ext cx="2287547" cy="228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E1F4739-DFAD-6567-2FB6-FA7D5626A9E6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641799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73AFA-8E29-4B34-2F92-476553D72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Effective Outreach Strategies </a:t>
            </a:r>
            <a:r>
              <a:rPr lang="en-US">
                <a:solidFill>
                  <a:srgbClr val="00015E"/>
                </a:solidFill>
              </a:rPr>
              <a:t>1 2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AD228-42BE-5895-040E-AEAA206E9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938655" cy="732518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Industry sector specific campaigns</a:t>
            </a:r>
          </a:p>
          <a:p>
            <a:endParaRPr lang="en-US" sz="36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9EBD77-8238-73A1-6300-60E92F0B0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1" y="3054691"/>
            <a:ext cx="7783286" cy="1027452"/>
          </a:xfrm>
        </p:spPr>
        <p:txBody>
          <a:bodyPr>
            <a:normAutofit lnSpcReduction="10000"/>
          </a:bodyPr>
          <a:lstStyle/>
          <a:p>
            <a:r>
              <a:rPr lang="en-US" sz="3600">
                <a:solidFill>
                  <a:schemeClr val="tx1"/>
                </a:solidFill>
              </a:rPr>
              <a:t>Real world testimonies/success stories</a:t>
            </a:r>
          </a:p>
          <a:p>
            <a:endParaRPr lang="en-US" sz="36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3F339-627D-A9F0-116C-F57327A503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4449423"/>
            <a:ext cx="7609113" cy="1027451"/>
          </a:xfrm>
        </p:spPr>
        <p:txBody>
          <a:bodyPr>
            <a:normAutofit lnSpcReduction="10000"/>
          </a:bodyPr>
          <a:lstStyle/>
          <a:p>
            <a:r>
              <a:rPr lang="en-US" sz="3600">
                <a:solidFill>
                  <a:schemeClr val="tx1"/>
                </a:solidFill>
              </a:rPr>
              <a:t>Recorded outreach material engagement</a:t>
            </a:r>
          </a:p>
          <a:p>
            <a:pPr marL="0" indent="0">
              <a:buNone/>
            </a:pPr>
            <a:endParaRPr lang="en-US" sz="3600"/>
          </a:p>
        </p:txBody>
      </p:sp>
      <p:pic>
        <p:nvPicPr>
          <p:cNvPr id="8" name="Picture 4" descr="Image result for outreach graphic representation">
            <a:extLst>
              <a:ext uri="{FF2B5EF4-FFF2-40B4-BE49-F238E27FC236}">
                <a16:creationId xmlns:a16="http://schemas.microsoft.com/office/drawing/2014/main" id="{F4C19C1F-19E5-FD19-1DC0-3EF58AA67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3" t="15558" r="12875"/>
          <a:stretch/>
        </p:blipFill>
        <p:spPr bwMode="auto">
          <a:xfrm>
            <a:off x="8847529" y="1860228"/>
            <a:ext cx="2552617" cy="1991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 visual representation of the role of personalized outreach in ...">
            <a:extLst>
              <a:ext uri="{FF2B5EF4-FFF2-40B4-BE49-F238E27FC236}">
                <a16:creationId xmlns:a16="http://schemas.microsoft.com/office/drawing/2014/main" id="{627366AD-8913-C155-E743-5E41D9115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063" y="3851996"/>
            <a:ext cx="2287547" cy="228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974073-6504-C012-531A-955FA463E795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778236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C2C89-B5AC-5DD0-32AC-CC9588FF8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E7C7-75DA-6F9C-CF02-EA2BE918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484" y="619826"/>
            <a:ext cx="11245516" cy="922876"/>
          </a:xfrm>
        </p:spPr>
        <p:txBody>
          <a:bodyPr>
            <a:normAutofit/>
          </a:bodyPr>
          <a:lstStyle/>
          <a:p>
            <a:pPr algn="l"/>
            <a:r>
              <a:rPr lang="en-US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88249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CF8C-CD45-AB02-08E7-C83FBFA60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441" y="732319"/>
            <a:ext cx="10515600" cy="789167"/>
          </a:xfrm>
        </p:spPr>
        <p:txBody>
          <a:bodyPr/>
          <a:lstStyle/>
          <a:p>
            <a:r>
              <a:rPr lang="en-US"/>
              <a:t>Share Promising Practices</a:t>
            </a:r>
          </a:p>
        </p:txBody>
      </p:sp>
      <p:pic>
        <p:nvPicPr>
          <p:cNvPr id="8" name="Picture 2" descr="What you do makes a difference. We Want to highlight your promising practices for System alignment with registered apprenticeship">
            <a:extLst>
              <a:ext uri="{FF2B5EF4-FFF2-40B4-BE49-F238E27FC236}">
                <a16:creationId xmlns:a16="http://schemas.microsoft.com/office/drawing/2014/main" id="{5E3C9BD2-3626-D22A-34B9-089EF8083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13482" r="4881" b="8211"/>
          <a:stretch/>
        </p:blipFill>
        <p:spPr bwMode="auto">
          <a:xfrm>
            <a:off x="596002" y="2183807"/>
            <a:ext cx="6452738" cy="340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982A2-CC9C-3017-6266-321CF6369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12895" y="1840571"/>
            <a:ext cx="4193146" cy="4285110"/>
          </a:xfrm>
          <a:solidFill>
            <a:srgbClr val="00015E"/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>
                <a:solidFill>
                  <a:schemeClr val="bg1"/>
                </a:solidFill>
              </a:rPr>
              <a:t>Submit your promising practice here:</a:t>
            </a:r>
          </a:p>
        </p:txBody>
      </p:sp>
      <p:pic>
        <p:nvPicPr>
          <p:cNvPr id="11" name="Picture 10" descr="QR Code for Promising Practices Form located at: https://safalpartners.jotform.com/250986341023151">
            <a:extLst>
              <a:ext uri="{FF2B5EF4-FFF2-40B4-BE49-F238E27FC236}">
                <a16:creationId xmlns:a16="http://schemas.microsoft.com/office/drawing/2014/main" id="{69B25371-02AD-ED01-6B16-EA3398640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590" y="2895708"/>
            <a:ext cx="2869601" cy="2828899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58056D-F0D7-BF3C-2A6F-85DEEF0FA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911795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50A38-42CD-19E5-3BC1-A464A5C40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74700"/>
            <a:ext cx="10515600" cy="911225"/>
          </a:xfrm>
        </p:spPr>
        <p:txBody>
          <a:bodyPr/>
          <a:lstStyle/>
          <a:p>
            <a:r>
              <a:rPr lang="en-US"/>
              <a:t>Become a Center Partner</a:t>
            </a:r>
          </a:p>
        </p:txBody>
      </p:sp>
      <p:pic>
        <p:nvPicPr>
          <p:cNvPr id="16" name="Graphic 15" descr="Checkbox Checked with solid fill">
            <a:extLst>
              <a:ext uri="{FF2B5EF4-FFF2-40B4-BE49-F238E27FC236}">
                <a16:creationId xmlns:a16="http://schemas.microsoft.com/office/drawing/2014/main" id="{EAA04C85-8AB3-1013-7DB7-F610C3F9B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395" y="2216097"/>
            <a:ext cx="730060" cy="7300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2A367-2F61-50D7-C055-C0E3D8065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4455" y="2284143"/>
            <a:ext cx="5267325" cy="733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  <a:effectLst/>
              </a:rPr>
              <a:t>Receive</a:t>
            </a:r>
            <a:r>
              <a:rPr lang="en-US">
                <a:solidFill>
                  <a:schemeClr val="tx1"/>
                </a:solidFill>
                <a:effectLst/>
              </a:rPr>
              <a:t> no-cost expert services, including materials and support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Graphic 16" descr="Checkbox Checked with solid fill">
            <a:extLst>
              <a:ext uri="{FF2B5EF4-FFF2-40B4-BE49-F238E27FC236}">
                <a16:creationId xmlns:a16="http://schemas.microsoft.com/office/drawing/2014/main" id="{9FF1E300-386B-C802-1B04-B040F064D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023" y="3344798"/>
            <a:ext cx="730060" cy="73006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0B316-DDA0-389A-026B-EB6DC1820EC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44455" y="3425288"/>
            <a:ext cx="5124450" cy="8108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Network</a:t>
            </a:r>
            <a:r>
              <a:rPr lang="en-US">
                <a:solidFill>
                  <a:schemeClr val="tx1"/>
                </a:solidFill>
              </a:rPr>
              <a:t> with potential partners nationwide</a:t>
            </a:r>
          </a:p>
        </p:txBody>
      </p:sp>
      <p:pic>
        <p:nvPicPr>
          <p:cNvPr id="18" name="Graphic 17" descr="Checkbox Checked with solid fill">
            <a:extLst>
              <a:ext uri="{FF2B5EF4-FFF2-40B4-BE49-F238E27FC236}">
                <a16:creationId xmlns:a16="http://schemas.microsoft.com/office/drawing/2014/main" id="{4D0EF788-996A-EBD4-78AC-F5F5477EA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023" y="4473499"/>
            <a:ext cx="730060" cy="73006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A9BB7A-D7C8-36F5-6C65-447D1D44582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590085" y="4590921"/>
            <a:ext cx="5124450" cy="950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Be</a:t>
            </a:r>
            <a:r>
              <a:rPr lang="en-US">
                <a:solidFill>
                  <a:schemeClr val="tx1"/>
                </a:solidFill>
              </a:rPr>
              <a:t> nationally recognized for your work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FC1118-E028-72E1-E7BC-2A4A4468AB4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648574" y="1995484"/>
            <a:ext cx="3140095" cy="3750392"/>
          </a:xfrm>
          <a:solidFill>
            <a:srgbClr val="00015E"/>
          </a:solidFill>
        </p:spPr>
        <p:txBody>
          <a:bodyPr/>
          <a:lstStyle/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Scan for Partner Form</a:t>
            </a:r>
          </a:p>
        </p:txBody>
      </p:sp>
      <p:pic>
        <p:nvPicPr>
          <p:cNvPr id="11" name="Picture 10" descr="QR Code for: https://safalpartners.jotform.com/form/221015771142040">
            <a:extLst>
              <a:ext uri="{FF2B5EF4-FFF2-40B4-BE49-F238E27FC236}">
                <a16:creationId xmlns:a16="http://schemas.microsoft.com/office/drawing/2014/main" id="{14E75461-339C-9F5A-FBD6-5964153D1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698" y="2897528"/>
            <a:ext cx="2657846" cy="266737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A24488-9C2C-BEB8-7BEC-CB2E3F9F7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865763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5B358-6B53-592B-6310-3DCAB4FE5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i="1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ea typeface="+mj-ea"/>
                <a:cs typeface="+mj-cs"/>
              </a:rPr>
              <a:t>Email us your questions at RA_COE@SafalPartners.com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BE6FE-D657-0076-1A78-6599DB3E6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more information, visit: </a:t>
            </a:r>
            <a:r>
              <a:rPr lang="en-US">
                <a:hlinkClick r:id="rId3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dolcoe.safalapps.com</a:t>
            </a:r>
            <a:endParaRPr lang="en-US"/>
          </a:p>
          <a:p>
            <a:endParaRPr lang="en-US"/>
          </a:p>
        </p:txBody>
      </p:sp>
      <p:pic>
        <p:nvPicPr>
          <p:cNvPr id="4" name="Picture 3" descr="QR code linked to Center of Excellence Home page: dolcoe.safalapps.com">
            <a:extLst>
              <a:ext uri="{FF2B5EF4-FFF2-40B4-BE49-F238E27FC236}">
                <a16:creationId xmlns:a16="http://schemas.microsoft.com/office/drawing/2014/main" id="{7D72FE4D-C128-8D95-9226-5C60D3F86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128" y="4549596"/>
            <a:ext cx="1286054" cy="126700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D0712-DAD9-FADD-9C72-FB57438BF7E2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519177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5E7B57-7F5F-09FD-AC10-C4CB3C820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1267"/>
            <a:ext cx="10515600" cy="1051756"/>
          </a:xfrm>
        </p:spPr>
        <p:txBody>
          <a:bodyPr/>
          <a:lstStyle/>
          <a:p>
            <a:r>
              <a:rPr lang="en-US"/>
              <a:t>Welcome and Agenda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A97EF2-0642-95E8-33E1-A6EEC1C5D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749"/>
            <a:ext cx="7169530" cy="423305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solidFill>
                  <a:schemeClr val="tx1"/>
                </a:solidFill>
                <a:latin typeface="Aptos"/>
              </a:rPr>
              <a:t>Center of Excellence Overview</a:t>
            </a:r>
          </a:p>
          <a:p>
            <a:r>
              <a:rPr lang="en-US" sz="2400">
                <a:solidFill>
                  <a:schemeClr val="tx1"/>
                </a:solidFill>
                <a:latin typeface="Aptos"/>
              </a:rPr>
              <a:t>Basic Building Blocks of Registered Apprenticeship</a:t>
            </a:r>
          </a:p>
          <a:p>
            <a:r>
              <a:rPr lang="en-US" sz="2400">
                <a:solidFill>
                  <a:schemeClr val="tx1"/>
                </a:solidFill>
                <a:latin typeface="Aptos"/>
              </a:rPr>
              <a:t>Role of a Local Workforce System Case Manager</a:t>
            </a:r>
          </a:p>
          <a:p>
            <a:r>
              <a:rPr lang="en-US" sz="2400" err="1">
                <a:solidFill>
                  <a:schemeClr val="tx1"/>
                </a:solidFill>
                <a:latin typeface="Aptos"/>
              </a:rPr>
              <a:t>Fastport</a:t>
            </a:r>
            <a:r>
              <a:rPr lang="en-US" sz="2400">
                <a:solidFill>
                  <a:schemeClr val="tx1"/>
                </a:solidFill>
                <a:latin typeface="Aptos"/>
              </a:rPr>
              <a:t> Overview</a:t>
            </a:r>
          </a:p>
          <a:p>
            <a:r>
              <a:rPr lang="en-US" sz="2400">
                <a:solidFill>
                  <a:schemeClr val="tx1"/>
                </a:solidFill>
                <a:latin typeface="Aptos"/>
              </a:rPr>
              <a:t>Benefits of Registered Apprenticeship for Career Seekers</a:t>
            </a:r>
            <a:endParaRPr lang="en-US" sz="240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  <a:latin typeface="Aptos"/>
              </a:rPr>
              <a:t>Effective Outreach Strategies to Connect with Career Seekers</a:t>
            </a:r>
            <a:endParaRPr lang="en-US" sz="240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  <a:latin typeface="Aptos"/>
              </a:rPr>
              <a:t>Q&amp;A and Closing</a:t>
            </a:r>
          </a:p>
        </p:txBody>
      </p:sp>
      <p:pic>
        <p:nvPicPr>
          <p:cNvPr id="13" name="Picture 12" descr="Center of Excellence Logo">
            <a:extLst>
              <a:ext uri="{FF2B5EF4-FFF2-40B4-BE49-F238E27FC236}">
                <a16:creationId xmlns:a16="http://schemas.microsoft.com/office/drawing/2014/main" id="{CD5E1C60-2338-4680-3F55-3812DE381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433" y="1993098"/>
            <a:ext cx="3581429" cy="356835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418396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BC27E0-B993-788D-5F04-03F3A933B6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41450" y="2705100"/>
            <a:ext cx="8936038" cy="14049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Basic Building Blocks of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Registered Apprenticeship</a:t>
            </a:r>
          </a:p>
        </p:txBody>
      </p:sp>
      <p:pic>
        <p:nvPicPr>
          <p:cNvPr id="3" name="Content Placeholder 4" descr="A hand placing a block on a stack of colorful blocks">
            <a:extLst>
              <a:ext uri="{FF2B5EF4-FFF2-40B4-BE49-F238E27FC236}">
                <a16:creationId xmlns:a16="http://schemas.microsoft.com/office/drawing/2014/main" id="{14B4518E-E590-87CC-A7F5-273A9BEB9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190626" y="2549488"/>
            <a:ext cx="2019846" cy="175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85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F39C-615B-2A9D-372C-52FDD6D8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Assessing Your RA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238A7-4E37-8481-5BC5-6EEFCE8C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2455"/>
            <a:ext cx="2966236" cy="3994932"/>
          </a:xfrm>
          <a:ln w="38100">
            <a:solidFill>
              <a:srgbClr val="00015E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/>
              <a:t>Basic</a:t>
            </a:r>
          </a:p>
          <a:p>
            <a:pPr marL="0" indent="0">
              <a:buNone/>
            </a:pPr>
            <a:r>
              <a:rPr lang="en-US" sz="2400"/>
              <a:t>I know what it means, but I don’t know how to utilize it and don’t have significant experience with it.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C29E1-82BB-2A29-3482-2CF0DC44B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2883" y="1822455"/>
            <a:ext cx="2966236" cy="3994932"/>
          </a:xfrm>
          <a:ln w="38100">
            <a:solidFill>
              <a:srgbClr val="00015E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/>
              <a:t>Intermediate </a:t>
            </a:r>
          </a:p>
          <a:p>
            <a:pPr marL="0" indent="0">
              <a:buNone/>
            </a:pPr>
            <a:r>
              <a:rPr lang="en-US" sz="2400"/>
              <a:t>I understand RA, I’ve had experience with RA in some capacity, and I feel comfortable educating internal and external stakeholders about it.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DB6361-CEE3-BE48-D86B-0D74110833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7566" y="1821650"/>
            <a:ext cx="2966236" cy="3995737"/>
          </a:xfrm>
          <a:ln w="38100">
            <a:solidFill>
              <a:srgbClr val="00015E"/>
            </a:solidFill>
          </a:ln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000" b="1"/>
              <a:t>Expert</a:t>
            </a:r>
          </a:p>
          <a:p>
            <a:pPr marL="0" indent="0">
              <a:buNone/>
            </a:pPr>
            <a:r>
              <a:rPr lang="en-US" sz="2600"/>
              <a:t>I have extensive knowledge and relevant experience developing and implementing programs and standards, recruiting apprentices, and convening stakeholders.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BE5072-83C8-E037-2577-0BFFB0DC0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939072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BFE3BF-4A7C-33CD-98A4-D5B1560FE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Registered Apprenticeship?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9111C4-383A-3ECD-15A7-3E3B02340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69" y="2395347"/>
            <a:ext cx="6267680" cy="2867561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Registered Apprenticeship (RA) is a proven, customizable, and industry-relevant and US Department of Labor-approved model for organizations to </a:t>
            </a:r>
            <a:r>
              <a:rPr lang="en-US" b="1" i="1">
                <a:solidFill>
                  <a:schemeClr val="tx1"/>
                </a:solidFill>
              </a:rPr>
              <a:t>find, train and retain new talent</a:t>
            </a:r>
            <a:r>
              <a:rPr lang="en-US">
                <a:solidFill>
                  <a:schemeClr val="tx1"/>
                </a:solidFill>
              </a:rPr>
              <a:t> as well as </a:t>
            </a:r>
            <a:r>
              <a:rPr lang="en-US" b="1" i="1">
                <a:solidFill>
                  <a:schemeClr val="tx1"/>
                </a:solidFill>
              </a:rPr>
              <a:t>upskill current workers </a:t>
            </a:r>
            <a:r>
              <a:rPr lang="en-US">
                <a:solidFill>
                  <a:schemeClr val="tx1"/>
                </a:solidFill>
              </a:rPr>
              <a:t>in critical occupations. 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960DA-8C26-CC0D-319E-91238978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9D1B2-D947-7EF6-6FCF-E8EC68F33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984" y="2177411"/>
            <a:ext cx="4955147" cy="3303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2671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02B9-2B28-495D-AFAF-724B0EE1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843280"/>
            <a:ext cx="10515600" cy="847408"/>
          </a:xfrm>
        </p:spPr>
        <p:txBody>
          <a:bodyPr/>
          <a:lstStyle/>
          <a:p>
            <a:r>
              <a:rPr lang="en-US"/>
              <a:t>Five Core Components of Apprenticeship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33AC7-ABA6-98A7-FCFA-CE4D4AB55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292" y="4146220"/>
            <a:ext cx="1623656" cy="765176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>
                <a:solidFill>
                  <a:schemeClr val="tx1"/>
                </a:solidFill>
              </a:rPr>
              <a:t>Industry Led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FF4AA7-25B2-CE44-E3AD-F053F19B0CB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047748" y="4189782"/>
            <a:ext cx="1623656" cy="9988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schemeClr val="tx1"/>
                </a:solidFill>
              </a:rPr>
              <a:t>Paid Job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85B79-DBDE-04A6-FAAC-791BFA872AE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079119" y="4221776"/>
            <a:ext cx="2033762" cy="15592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schemeClr val="tx1"/>
                </a:solidFill>
              </a:rPr>
              <a:t>Structured On-the-Job Learning (OJL)/ Mentorship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F3D51D-1C2F-FEE6-4E38-E04AA6EF3E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544991" y="4221776"/>
            <a:ext cx="1736007" cy="11690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schemeClr val="tx1"/>
                </a:solidFill>
              </a:rPr>
              <a:t>Supplemental Education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556231-3544-6898-F6D3-2350155CCED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800571" y="4231041"/>
            <a:ext cx="1623656" cy="1291879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>
                <a:solidFill>
                  <a:schemeClr val="tx1"/>
                </a:solidFill>
              </a:rPr>
              <a:t>Credentials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6B98499-CD0D-74FA-F007-349208001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ABC514-BB06-4C03-9C71-C7F6D415A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7034" y="2716568"/>
            <a:ext cx="1371600" cy="1371601"/>
            <a:chOff x="1114010" y="2732085"/>
            <a:chExt cx="1371600" cy="1410335"/>
          </a:xfrm>
        </p:grpSpPr>
        <p:sp>
          <p:nvSpPr>
            <p:cNvPr id="11" name="AutoShape 23">
              <a:extLst>
                <a:ext uri="{FF2B5EF4-FFF2-40B4-BE49-F238E27FC236}">
                  <a16:creationId xmlns:a16="http://schemas.microsoft.com/office/drawing/2014/main" id="{F9D601A0-320A-02FD-07C7-A3D53C0E496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9142" y="3103967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upa 65">
              <a:extLst>
                <a:ext uri="{FF2B5EF4-FFF2-40B4-BE49-F238E27FC236}">
                  <a16:creationId xmlns:a16="http://schemas.microsoft.com/office/drawing/2014/main" id="{7BE76C4B-8AA7-CD23-B419-0E049506D656}"/>
                </a:ext>
              </a:extLst>
            </p:cNvPr>
            <p:cNvGrpSpPr/>
            <p:nvPr userDrawn="1"/>
          </p:nvGrpSpPr>
          <p:grpSpPr>
            <a:xfrm>
              <a:off x="1529142" y="3103967"/>
              <a:ext cx="541337" cy="412750"/>
              <a:chOff x="906463" y="3402013"/>
              <a:chExt cx="541337" cy="412750"/>
            </a:xfrm>
          </p:grpSpPr>
          <p:sp>
            <p:nvSpPr>
              <p:cNvPr id="15" name="Freeform 25">
                <a:extLst>
                  <a:ext uri="{FF2B5EF4-FFF2-40B4-BE49-F238E27FC236}">
                    <a16:creationId xmlns:a16="http://schemas.microsoft.com/office/drawing/2014/main" id="{C42FE599-862E-E179-50E8-08F341FCD6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26">
                <a:extLst>
                  <a:ext uri="{FF2B5EF4-FFF2-40B4-BE49-F238E27FC236}">
                    <a16:creationId xmlns:a16="http://schemas.microsoft.com/office/drawing/2014/main" id="{A76544C8-254D-C795-0927-01A06CC52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27">
                <a:extLst>
                  <a:ext uri="{FF2B5EF4-FFF2-40B4-BE49-F238E27FC236}">
                    <a16:creationId xmlns:a16="http://schemas.microsoft.com/office/drawing/2014/main" id="{D0BD31F9-BBB8-A8D3-B38B-516552080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28">
                <a:extLst>
                  <a:ext uri="{FF2B5EF4-FFF2-40B4-BE49-F238E27FC236}">
                    <a16:creationId xmlns:a16="http://schemas.microsoft.com/office/drawing/2014/main" id="{FC2FE209-A3A8-9A91-F494-C8FD7F7B2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29">
                <a:extLst>
                  <a:ext uri="{FF2B5EF4-FFF2-40B4-BE49-F238E27FC236}">
                    <a16:creationId xmlns:a16="http://schemas.microsoft.com/office/drawing/2014/main" id="{A8C3C31C-2FDB-C5AA-BAB4-8ED66C5B2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B812C2C-13A1-9040-95A4-64DBA012DDB7}"/>
                </a:ext>
              </a:extLst>
            </p:cNvPr>
            <p:cNvSpPr/>
            <p:nvPr userDrawn="1"/>
          </p:nvSpPr>
          <p:spPr>
            <a:xfrm>
              <a:off x="1114010" y="2732085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14" name="Graphic 1953081532" descr="Handshake with solid fill">
              <a:extLst>
                <a:ext uri="{FF2B5EF4-FFF2-40B4-BE49-F238E27FC236}">
                  <a16:creationId xmlns:a16="http://schemas.microsoft.com/office/drawing/2014/main" id="{D8BB82EB-909B-99CB-9431-FFACD82761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4010" y="2770820"/>
              <a:ext cx="1371600" cy="13716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02B221-1F0B-06A0-706C-9F0E980E1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10518" y="2716564"/>
            <a:ext cx="1371600" cy="1371599"/>
            <a:chOff x="3257264" y="2652166"/>
            <a:chExt cx="1371600" cy="1455974"/>
          </a:xfrm>
        </p:grpSpPr>
        <p:sp>
          <p:nvSpPr>
            <p:cNvPr id="21" name="AutoShape 23">
              <a:extLst>
                <a:ext uri="{FF2B5EF4-FFF2-40B4-BE49-F238E27FC236}">
                  <a16:creationId xmlns:a16="http://schemas.microsoft.com/office/drawing/2014/main" id="{637BA69B-18AC-354E-3C4F-909E2C6EB65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672396" y="3108422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upa 65">
              <a:extLst>
                <a:ext uri="{FF2B5EF4-FFF2-40B4-BE49-F238E27FC236}">
                  <a16:creationId xmlns:a16="http://schemas.microsoft.com/office/drawing/2014/main" id="{1302BF6A-E55B-3B71-8D9B-A01445547C5B}"/>
                </a:ext>
              </a:extLst>
            </p:cNvPr>
            <p:cNvGrpSpPr/>
            <p:nvPr userDrawn="1"/>
          </p:nvGrpSpPr>
          <p:grpSpPr>
            <a:xfrm>
              <a:off x="3672396" y="3108422"/>
              <a:ext cx="541337" cy="412750"/>
              <a:chOff x="906463" y="3402013"/>
              <a:chExt cx="541337" cy="412750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77AF0BB2-135D-D37E-E591-4A600C09F6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id="{4A153F47-684B-D010-3826-7F49271806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040299C9-ED75-D044-82DC-0C25955D1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DDC0CF03-BE57-B57C-AB3C-89D92C411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29">
                <a:extLst>
                  <a:ext uri="{FF2B5EF4-FFF2-40B4-BE49-F238E27FC236}">
                    <a16:creationId xmlns:a16="http://schemas.microsoft.com/office/drawing/2014/main" id="{945899D7-32CD-DB8E-2B2A-05D384563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3D571B6-DD6E-3E59-09C8-FFD0F540B4CF}"/>
                </a:ext>
              </a:extLst>
            </p:cNvPr>
            <p:cNvSpPr/>
            <p:nvPr userDrawn="1"/>
          </p:nvSpPr>
          <p:spPr>
            <a:xfrm>
              <a:off x="3257264" y="2736540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24" name="Graphic 1373769879" descr="Cycle with people with solid fill">
              <a:extLst>
                <a:ext uri="{FF2B5EF4-FFF2-40B4-BE49-F238E27FC236}">
                  <a16:creationId xmlns:a16="http://schemas.microsoft.com/office/drawing/2014/main" id="{47A45975-8E41-994A-1708-EC51A064F7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57264" y="2652166"/>
              <a:ext cx="1371600" cy="13716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A9A70F-EA49-D14F-EC06-770630465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47260" y="2716566"/>
            <a:ext cx="1371600" cy="1371600"/>
            <a:chOff x="5426426" y="2775614"/>
            <a:chExt cx="1371600" cy="1371600"/>
          </a:xfrm>
        </p:grpSpPr>
        <p:sp>
          <p:nvSpPr>
            <p:cNvPr id="31" name="AutoShape 23">
              <a:extLst>
                <a:ext uri="{FF2B5EF4-FFF2-40B4-BE49-F238E27FC236}">
                  <a16:creationId xmlns:a16="http://schemas.microsoft.com/office/drawing/2014/main" id="{8946185D-F050-39A2-2DEF-A0E27FD5A49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841558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upa 65">
              <a:extLst>
                <a:ext uri="{FF2B5EF4-FFF2-40B4-BE49-F238E27FC236}">
                  <a16:creationId xmlns:a16="http://schemas.microsoft.com/office/drawing/2014/main" id="{55DD7C97-4E1C-DE17-D282-25AB4A304181}"/>
                </a:ext>
              </a:extLst>
            </p:cNvPr>
            <p:cNvGrpSpPr/>
            <p:nvPr userDrawn="1"/>
          </p:nvGrpSpPr>
          <p:grpSpPr>
            <a:xfrm>
              <a:off x="5841558" y="3147496"/>
              <a:ext cx="541337" cy="412750"/>
              <a:chOff x="906463" y="3402013"/>
              <a:chExt cx="541337" cy="412750"/>
            </a:xfrm>
          </p:grpSpPr>
          <p:sp>
            <p:nvSpPr>
              <p:cNvPr id="35" name="Freeform 25">
                <a:extLst>
                  <a:ext uri="{FF2B5EF4-FFF2-40B4-BE49-F238E27FC236}">
                    <a16:creationId xmlns:a16="http://schemas.microsoft.com/office/drawing/2014/main" id="{525F3217-3676-6136-FE6D-1853B84EFC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26">
                <a:extLst>
                  <a:ext uri="{FF2B5EF4-FFF2-40B4-BE49-F238E27FC236}">
                    <a16:creationId xmlns:a16="http://schemas.microsoft.com/office/drawing/2014/main" id="{6D8680FC-448A-2808-E894-E4DD21970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27">
                <a:extLst>
                  <a:ext uri="{FF2B5EF4-FFF2-40B4-BE49-F238E27FC236}">
                    <a16:creationId xmlns:a16="http://schemas.microsoft.com/office/drawing/2014/main" id="{9625D6F2-E89A-9A03-6DDD-960E7F98D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28">
                <a:extLst>
                  <a:ext uri="{FF2B5EF4-FFF2-40B4-BE49-F238E27FC236}">
                    <a16:creationId xmlns:a16="http://schemas.microsoft.com/office/drawing/2014/main" id="{4DA81BE7-166F-D085-4DA6-F367FFB49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29">
                <a:extLst>
                  <a:ext uri="{FF2B5EF4-FFF2-40B4-BE49-F238E27FC236}">
                    <a16:creationId xmlns:a16="http://schemas.microsoft.com/office/drawing/2014/main" id="{59A63AFA-BD61-6628-9773-F82F3C07E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5C9BE42-15E6-72A1-FF0A-42286FC55D1F}"/>
                </a:ext>
              </a:extLst>
            </p:cNvPr>
            <p:cNvSpPr/>
            <p:nvPr userDrawn="1"/>
          </p:nvSpPr>
          <p:spPr>
            <a:xfrm>
              <a:off x="5426426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34" name="Graphic 33" descr="Classroom with solid fill">
              <a:extLst>
                <a:ext uri="{FF2B5EF4-FFF2-40B4-BE49-F238E27FC236}">
                  <a16:creationId xmlns:a16="http://schemas.microsoft.com/office/drawing/2014/main" id="{E5666049-2A96-A960-4BFF-E6E860593E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55654" y="2859212"/>
              <a:ext cx="1113144" cy="111314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D3550D-189F-0C58-91BC-2DD02ED7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73776" y="2750393"/>
            <a:ext cx="1371600" cy="1371600"/>
            <a:chOff x="7703808" y="2780966"/>
            <a:chExt cx="1371600" cy="1371600"/>
          </a:xfrm>
        </p:grpSpPr>
        <p:sp>
          <p:nvSpPr>
            <p:cNvPr id="41" name="AutoShape 23">
              <a:extLst>
                <a:ext uri="{FF2B5EF4-FFF2-40B4-BE49-F238E27FC236}">
                  <a16:creationId xmlns:a16="http://schemas.microsoft.com/office/drawing/2014/main" id="{48DB786E-68AC-16B8-9B0F-2B4A385A2AC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118940" y="3123993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rupa 65">
              <a:extLst>
                <a:ext uri="{FF2B5EF4-FFF2-40B4-BE49-F238E27FC236}">
                  <a16:creationId xmlns:a16="http://schemas.microsoft.com/office/drawing/2014/main" id="{C93D032F-E7C1-C4C3-7828-7D80E0BE8769}"/>
                </a:ext>
              </a:extLst>
            </p:cNvPr>
            <p:cNvGrpSpPr/>
            <p:nvPr userDrawn="1"/>
          </p:nvGrpSpPr>
          <p:grpSpPr>
            <a:xfrm>
              <a:off x="8118940" y="3123993"/>
              <a:ext cx="541337" cy="412750"/>
              <a:chOff x="906463" y="3402013"/>
              <a:chExt cx="541337" cy="412750"/>
            </a:xfrm>
          </p:grpSpPr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E3E3F35D-70EF-DDCF-62C2-8006BFA25C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70D77530-4AD2-C5F6-B2A6-87EE6B161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Freeform 27">
                <a:extLst>
                  <a:ext uri="{FF2B5EF4-FFF2-40B4-BE49-F238E27FC236}">
                    <a16:creationId xmlns:a16="http://schemas.microsoft.com/office/drawing/2014/main" id="{F07CECD4-08E9-D224-70D6-23FABBB2C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A5B91778-C967-8594-7FFA-A22DFE9B8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Freeform 29">
                <a:extLst>
                  <a:ext uri="{FF2B5EF4-FFF2-40B4-BE49-F238E27FC236}">
                    <a16:creationId xmlns:a16="http://schemas.microsoft.com/office/drawing/2014/main" id="{E3EEE6D2-FC45-D5CF-FFD9-A7FFBA827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A6E3463-BCCA-EA37-D126-1CB202A9B5DC}"/>
                </a:ext>
              </a:extLst>
            </p:cNvPr>
            <p:cNvSpPr/>
            <p:nvPr userDrawn="1"/>
          </p:nvSpPr>
          <p:spPr>
            <a:xfrm>
              <a:off x="7703808" y="2780966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270E7E7-94BA-2837-4C6D-7E29C927B4D8}"/>
                </a:ext>
              </a:extLst>
            </p:cNvPr>
            <p:cNvGrpSpPr/>
            <p:nvPr userDrawn="1"/>
          </p:nvGrpSpPr>
          <p:grpSpPr>
            <a:xfrm>
              <a:off x="7932408" y="2979531"/>
              <a:ext cx="914400" cy="914400"/>
              <a:chOff x="0" y="0"/>
              <a:chExt cx="304050" cy="282000"/>
            </a:xfrm>
            <a:solidFill>
              <a:srgbClr val="4472C4"/>
            </a:solidFill>
          </p:grpSpPr>
          <p:sp>
            <p:nvSpPr>
              <p:cNvPr id="45" name="Google Shape;5017;p59">
                <a:extLst>
                  <a:ext uri="{FF2B5EF4-FFF2-40B4-BE49-F238E27FC236}">
                    <a16:creationId xmlns:a16="http://schemas.microsoft.com/office/drawing/2014/main" id="{2C07D745-6B13-21CA-015A-415B72FB64AA}"/>
                  </a:ext>
                </a:extLst>
              </p:cNvPr>
              <p:cNvSpPr/>
              <p:nvPr/>
            </p:nvSpPr>
            <p:spPr>
              <a:xfrm>
                <a:off x="97675" y="74825"/>
                <a:ext cx="206375" cy="20717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8287" extrusionOk="0">
                    <a:moveTo>
                      <a:pt x="4128" y="1229"/>
                    </a:moveTo>
                    <a:cubicBezTo>
                      <a:pt x="4348" y="1229"/>
                      <a:pt x="4506" y="1418"/>
                      <a:pt x="4506" y="1670"/>
                    </a:cubicBezTo>
                    <a:lnTo>
                      <a:pt x="4506" y="1922"/>
                    </a:lnTo>
                    <a:cubicBezTo>
                      <a:pt x="4978" y="2080"/>
                      <a:pt x="5356" y="2552"/>
                      <a:pt x="5356" y="3119"/>
                    </a:cubicBezTo>
                    <a:cubicBezTo>
                      <a:pt x="5356" y="3340"/>
                      <a:pt x="5136" y="3498"/>
                      <a:pt x="4947" y="3498"/>
                    </a:cubicBezTo>
                    <a:cubicBezTo>
                      <a:pt x="4726" y="3498"/>
                      <a:pt x="4506" y="3308"/>
                      <a:pt x="4506" y="3119"/>
                    </a:cubicBezTo>
                    <a:cubicBezTo>
                      <a:pt x="4506" y="2867"/>
                      <a:pt x="4317" y="2710"/>
                      <a:pt x="4128" y="2710"/>
                    </a:cubicBezTo>
                    <a:cubicBezTo>
                      <a:pt x="3939" y="2710"/>
                      <a:pt x="3687" y="2930"/>
                      <a:pt x="3687" y="3119"/>
                    </a:cubicBezTo>
                    <a:cubicBezTo>
                      <a:pt x="3718" y="3340"/>
                      <a:pt x="4033" y="3592"/>
                      <a:pt x="4411" y="3813"/>
                    </a:cubicBezTo>
                    <a:cubicBezTo>
                      <a:pt x="4821" y="4128"/>
                      <a:pt x="5388" y="4537"/>
                      <a:pt x="5388" y="5199"/>
                    </a:cubicBezTo>
                    <a:cubicBezTo>
                      <a:pt x="5388" y="5766"/>
                      <a:pt x="5041" y="6175"/>
                      <a:pt x="4569" y="6396"/>
                    </a:cubicBezTo>
                    <a:lnTo>
                      <a:pt x="4569" y="6648"/>
                    </a:lnTo>
                    <a:cubicBezTo>
                      <a:pt x="4569" y="6900"/>
                      <a:pt x="4348" y="7089"/>
                      <a:pt x="4159" y="7089"/>
                    </a:cubicBezTo>
                    <a:cubicBezTo>
                      <a:pt x="3970" y="7089"/>
                      <a:pt x="3718" y="6900"/>
                      <a:pt x="3718" y="6648"/>
                    </a:cubicBezTo>
                    <a:lnTo>
                      <a:pt x="3718" y="6396"/>
                    </a:lnTo>
                    <a:cubicBezTo>
                      <a:pt x="3245" y="6238"/>
                      <a:pt x="2899" y="5766"/>
                      <a:pt x="2899" y="5199"/>
                    </a:cubicBezTo>
                    <a:cubicBezTo>
                      <a:pt x="2899" y="4978"/>
                      <a:pt x="3088" y="4821"/>
                      <a:pt x="3308" y="4821"/>
                    </a:cubicBezTo>
                    <a:cubicBezTo>
                      <a:pt x="3498" y="4821"/>
                      <a:pt x="3687" y="5010"/>
                      <a:pt x="3687" y="5199"/>
                    </a:cubicBezTo>
                    <a:cubicBezTo>
                      <a:pt x="3687" y="5451"/>
                      <a:pt x="3876" y="5608"/>
                      <a:pt x="4128" y="5608"/>
                    </a:cubicBezTo>
                    <a:cubicBezTo>
                      <a:pt x="4348" y="5608"/>
                      <a:pt x="4506" y="5388"/>
                      <a:pt x="4506" y="5199"/>
                    </a:cubicBezTo>
                    <a:cubicBezTo>
                      <a:pt x="4506" y="4978"/>
                      <a:pt x="4191" y="4726"/>
                      <a:pt x="3844" y="4506"/>
                    </a:cubicBezTo>
                    <a:cubicBezTo>
                      <a:pt x="3403" y="4191"/>
                      <a:pt x="2867" y="3781"/>
                      <a:pt x="2867" y="3119"/>
                    </a:cubicBezTo>
                    <a:cubicBezTo>
                      <a:pt x="2867" y="2552"/>
                      <a:pt x="3214" y="2143"/>
                      <a:pt x="3687" y="1922"/>
                    </a:cubicBezTo>
                    <a:lnTo>
                      <a:pt x="3687" y="1670"/>
                    </a:lnTo>
                    <a:cubicBezTo>
                      <a:pt x="3687" y="1418"/>
                      <a:pt x="3876" y="1229"/>
                      <a:pt x="4128" y="1229"/>
                    </a:cubicBezTo>
                    <a:close/>
                    <a:moveTo>
                      <a:pt x="4128" y="0"/>
                    </a:moveTo>
                    <a:cubicBezTo>
                      <a:pt x="1828" y="0"/>
                      <a:pt x="0" y="1859"/>
                      <a:pt x="0" y="4128"/>
                    </a:cubicBezTo>
                    <a:cubicBezTo>
                      <a:pt x="0" y="6427"/>
                      <a:pt x="1828" y="8286"/>
                      <a:pt x="4128" y="8286"/>
                    </a:cubicBezTo>
                    <a:cubicBezTo>
                      <a:pt x="6396" y="8286"/>
                      <a:pt x="8255" y="6427"/>
                      <a:pt x="8255" y="4128"/>
                    </a:cubicBezTo>
                    <a:cubicBezTo>
                      <a:pt x="8255" y="1859"/>
                      <a:pt x="6396" y="0"/>
                      <a:pt x="4128" y="0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0015E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Google Shape;5018;p59">
                <a:extLst>
                  <a:ext uri="{FF2B5EF4-FFF2-40B4-BE49-F238E27FC236}">
                    <a16:creationId xmlns:a16="http://schemas.microsoft.com/office/drawing/2014/main" id="{42BBE462-B444-02A9-58E4-642854B80650}"/>
                  </a:ext>
                </a:extLst>
              </p:cNvPr>
              <p:cNvSpPr/>
              <p:nvPr/>
            </p:nvSpPr>
            <p:spPr>
              <a:xfrm>
                <a:off x="800" y="0"/>
                <a:ext cx="15990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2994" extrusionOk="0">
                    <a:moveTo>
                      <a:pt x="3214" y="1"/>
                    </a:moveTo>
                    <a:cubicBezTo>
                      <a:pt x="1450" y="1"/>
                      <a:pt x="0" y="662"/>
                      <a:pt x="0" y="1513"/>
                    </a:cubicBezTo>
                    <a:cubicBezTo>
                      <a:pt x="0" y="2332"/>
                      <a:pt x="1450" y="2993"/>
                      <a:pt x="3214" y="2993"/>
                    </a:cubicBezTo>
                    <a:cubicBezTo>
                      <a:pt x="4947" y="2993"/>
                      <a:pt x="6396" y="2332"/>
                      <a:pt x="6396" y="1513"/>
                    </a:cubicBezTo>
                    <a:cubicBezTo>
                      <a:pt x="6396" y="662"/>
                      <a:pt x="4947" y="1"/>
                      <a:pt x="3214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5019;p59">
                <a:extLst>
                  <a:ext uri="{FF2B5EF4-FFF2-40B4-BE49-F238E27FC236}">
                    <a16:creationId xmlns:a16="http://schemas.microsoft.com/office/drawing/2014/main" id="{C5FECFF8-5E02-E3E5-F203-15EDC036C652}"/>
                  </a:ext>
                </a:extLst>
              </p:cNvPr>
              <p:cNvSpPr/>
              <p:nvPr/>
            </p:nvSpPr>
            <p:spPr>
              <a:xfrm>
                <a:off x="800" y="77975"/>
                <a:ext cx="11027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2395" extrusionOk="0">
                    <a:moveTo>
                      <a:pt x="0" y="0"/>
                    </a:moveTo>
                    <a:lnTo>
                      <a:pt x="0" y="1135"/>
                    </a:lnTo>
                    <a:cubicBezTo>
                      <a:pt x="0" y="1450"/>
                      <a:pt x="347" y="1765"/>
                      <a:pt x="882" y="2017"/>
                    </a:cubicBezTo>
                    <a:cubicBezTo>
                      <a:pt x="1355" y="2237"/>
                      <a:pt x="2332" y="2395"/>
                      <a:pt x="3151" y="2395"/>
                    </a:cubicBezTo>
                    <a:lnTo>
                      <a:pt x="3308" y="2395"/>
                    </a:lnTo>
                    <a:cubicBezTo>
                      <a:pt x="3560" y="1733"/>
                      <a:pt x="3907" y="1135"/>
                      <a:pt x="4411" y="631"/>
                    </a:cubicBezTo>
                    <a:lnTo>
                      <a:pt x="4411" y="631"/>
                    </a:lnTo>
                    <a:cubicBezTo>
                      <a:pt x="4033" y="694"/>
                      <a:pt x="3623" y="757"/>
                      <a:pt x="3182" y="757"/>
                    </a:cubicBezTo>
                    <a:cubicBezTo>
                      <a:pt x="2363" y="757"/>
                      <a:pt x="1261" y="599"/>
                      <a:pt x="567" y="316"/>
                    </a:cubicBezTo>
                    <a:cubicBezTo>
                      <a:pt x="347" y="221"/>
                      <a:pt x="158" y="127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Google Shape;5020;p59">
                <a:extLst>
                  <a:ext uri="{FF2B5EF4-FFF2-40B4-BE49-F238E27FC236}">
                    <a16:creationId xmlns:a16="http://schemas.microsoft.com/office/drawing/2014/main" id="{BDFF41CA-9E50-5E11-080D-6A4B899FDE3F}"/>
                  </a:ext>
                </a:extLst>
              </p:cNvPr>
              <p:cNvSpPr/>
              <p:nvPr/>
            </p:nvSpPr>
            <p:spPr>
              <a:xfrm>
                <a:off x="800" y="200850"/>
                <a:ext cx="10635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2395" extrusionOk="0">
                    <a:moveTo>
                      <a:pt x="0" y="0"/>
                    </a:moveTo>
                    <a:lnTo>
                      <a:pt x="0" y="1197"/>
                    </a:lnTo>
                    <a:cubicBezTo>
                      <a:pt x="0" y="1701"/>
                      <a:pt x="1355" y="2395"/>
                      <a:pt x="3182" y="2395"/>
                    </a:cubicBezTo>
                    <a:cubicBezTo>
                      <a:pt x="3560" y="2395"/>
                      <a:pt x="3907" y="2363"/>
                      <a:pt x="4254" y="2332"/>
                    </a:cubicBezTo>
                    <a:cubicBezTo>
                      <a:pt x="3875" y="1859"/>
                      <a:pt x="3560" y="1355"/>
                      <a:pt x="3340" y="756"/>
                    </a:cubicBezTo>
                    <a:lnTo>
                      <a:pt x="3182" y="756"/>
                    </a:lnTo>
                    <a:cubicBezTo>
                      <a:pt x="2363" y="756"/>
                      <a:pt x="1261" y="599"/>
                      <a:pt x="567" y="315"/>
                    </a:cubicBezTo>
                    <a:cubicBezTo>
                      <a:pt x="347" y="252"/>
                      <a:pt x="158" y="126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Google Shape;5021;p59">
                <a:extLst>
                  <a:ext uri="{FF2B5EF4-FFF2-40B4-BE49-F238E27FC236}">
                    <a16:creationId xmlns:a16="http://schemas.microsoft.com/office/drawing/2014/main" id="{3866AD5F-DBC4-1AB7-FC6E-BCAF39EE9B44}"/>
                  </a:ext>
                </a:extLst>
              </p:cNvPr>
              <p:cNvSpPr/>
              <p:nvPr/>
            </p:nvSpPr>
            <p:spPr>
              <a:xfrm>
                <a:off x="0" y="139400"/>
                <a:ext cx="7800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2427" extrusionOk="0">
                    <a:moveTo>
                      <a:pt x="1" y="1"/>
                    </a:moveTo>
                    <a:lnTo>
                      <a:pt x="1" y="1167"/>
                    </a:lnTo>
                    <a:lnTo>
                      <a:pt x="32" y="1167"/>
                    </a:lnTo>
                    <a:cubicBezTo>
                      <a:pt x="32" y="1482"/>
                      <a:pt x="379" y="1797"/>
                      <a:pt x="914" y="2017"/>
                    </a:cubicBezTo>
                    <a:cubicBezTo>
                      <a:pt x="1387" y="2238"/>
                      <a:pt x="2332" y="2395"/>
                      <a:pt x="3120" y="2427"/>
                    </a:cubicBezTo>
                    <a:cubicBezTo>
                      <a:pt x="3057" y="2143"/>
                      <a:pt x="3025" y="1860"/>
                      <a:pt x="3025" y="1608"/>
                    </a:cubicBezTo>
                    <a:cubicBezTo>
                      <a:pt x="3025" y="1324"/>
                      <a:pt x="3088" y="1041"/>
                      <a:pt x="3120" y="757"/>
                    </a:cubicBezTo>
                    <a:cubicBezTo>
                      <a:pt x="2332" y="757"/>
                      <a:pt x="1230" y="599"/>
                      <a:pt x="536" y="316"/>
                    </a:cubicBezTo>
                    <a:cubicBezTo>
                      <a:pt x="347" y="253"/>
                      <a:pt x="158" y="127"/>
                      <a:pt x="1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284747-8C22-160A-4429-1AC1077BE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84001" y="2716566"/>
            <a:ext cx="1371600" cy="1371600"/>
            <a:chOff x="9815177" y="2775614"/>
            <a:chExt cx="1371600" cy="1371600"/>
          </a:xfrm>
        </p:grpSpPr>
        <p:sp>
          <p:nvSpPr>
            <p:cNvPr id="56" name="AutoShape 23">
              <a:extLst>
                <a:ext uri="{FF2B5EF4-FFF2-40B4-BE49-F238E27FC236}">
                  <a16:creationId xmlns:a16="http://schemas.microsoft.com/office/drawing/2014/main" id="{8E10039C-9B4F-5B03-8423-0CFD527E2EE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230309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upa 65">
              <a:extLst>
                <a:ext uri="{FF2B5EF4-FFF2-40B4-BE49-F238E27FC236}">
                  <a16:creationId xmlns:a16="http://schemas.microsoft.com/office/drawing/2014/main" id="{BEB5803A-510D-5B1A-D230-D4C8C9A9A721}"/>
                </a:ext>
              </a:extLst>
            </p:cNvPr>
            <p:cNvGrpSpPr/>
            <p:nvPr userDrawn="1"/>
          </p:nvGrpSpPr>
          <p:grpSpPr>
            <a:xfrm>
              <a:off x="10230309" y="3147496"/>
              <a:ext cx="541337" cy="412750"/>
              <a:chOff x="906463" y="3402013"/>
              <a:chExt cx="541337" cy="412750"/>
            </a:xfrm>
          </p:grpSpPr>
          <p:sp>
            <p:nvSpPr>
              <p:cNvPr id="66" name="Freeform 25">
                <a:extLst>
                  <a:ext uri="{FF2B5EF4-FFF2-40B4-BE49-F238E27FC236}">
                    <a16:creationId xmlns:a16="http://schemas.microsoft.com/office/drawing/2014/main" id="{B583E299-7C16-AAB8-2693-ED50C2BE8E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" name="Freeform 26">
                <a:extLst>
                  <a:ext uri="{FF2B5EF4-FFF2-40B4-BE49-F238E27FC236}">
                    <a16:creationId xmlns:a16="http://schemas.microsoft.com/office/drawing/2014/main" id="{92705135-0EBD-25CC-A51C-0AD6F4E9A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Freeform 27">
                <a:extLst>
                  <a:ext uri="{FF2B5EF4-FFF2-40B4-BE49-F238E27FC236}">
                    <a16:creationId xmlns:a16="http://schemas.microsoft.com/office/drawing/2014/main" id="{B6262B9A-BFCF-06EB-80AB-7DA3E23AB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9" name="Freeform 28">
                <a:extLst>
                  <a:ext uri="{FF2B5EF4-FFF2-40B4-BE49-F238E27FC236}">
                    <a16:creationId xmlns:a16="http://schemas.microsoft.com/office/drawing/2014/main" id="{E0A33B10-642D-DB15-9F92-EC7D6EECA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" name="Freeform 29">
                <a:extLst>
                  <a:ext uri="{FF2B5EF4-FFF2-40B4-BE49-F238E27FC236}">
                    <a16:creationId xmlns:a16="http://schemas.microsoft.com/office/drawing/2014/main" id="{0600F439-4023-7744-51D3-0D5F169AF9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5C0E5EA-FB85-6FA4-A635-8B021A88CBDE}"/>
                </a:ext>
              </a:extLst>
            </p:cNvPr>
            <p:cNvSpPr/>
            <p:nvPr userDrawn="1"/>
          </p:nvSpPr>
          <p:spPr>
            <a:xfrm>
              <a:off x="9815177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814F364-59E6-CDDD-F9E4-E8F0D21DEE52}"/>
                </a:ext>
              </a:extLst>
            </p:cNvPr>
            <p:cNvGrpSpPr/>
            <p:nvPr userDrawn="1"/>
          </p:nvGrpSpPr>
          <p:grpSpPr>
            <a:xfrm>
              <a:off x="10043777" y="2975710"/>
              <a:ext cx="914400" cy="914400"/>
              <a:chOff x="0" y="0"/>
              <a:chExt cx="296175" cy="297225"/>
            </a:xfrm>
            <a:solidFill>
              <a:srgbClr val="4472C4"/>
            </a:solidFill>
          </p:grpSpPr>
          <p:sp>
            <p:nvSpPr>
              <p:cNvPr id="60" name="Google Shape;8996;p68">
                <a:extLst>
                  <a:ext uri="{FF2B5EF4-FFF2-40B4-BE49-F238E27FC236}">
                    <a16:creationId xmlns:a16="http://schemas.microsoft.com/office/drawing/2014/main" id="{C4443780-5B41-9CB2-17C9-567E3725133E}"/>
                  </a:ext>
                </a:extLst>
              </p:cNvPr>
              <p:cNvSpPr/>
              <p:nvPr/>
            </p:nvSpPr>
            <p:spPr>
              <a:xfrm>
                <a:off x="85850" y="69700"/>
                <a:ext cx="1221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3971" extrusionOk="0">
                    <a:moveTo>
                      <a:pt x="2426" y="1"/>
                    </a:moveTo>
                    <a:cubicBezTo>
                      <a:pt x="1103" y="1"/>
                      <a:pt x="0" y="1104"/>
                      <a:pt x="0" y="2427"/>
                    </a:cubicBezTo>
                    <a:cubicBezTo>
                      <a:pt x="0" y="3025"/>
                      <a:pt x="190" y="3530"/>
                      <a:pt x="536" y="3971"/>
                    </a:cubicBezTo>
                    <a:cubicBezTo>
                      <a:pt x="820" y="3624"/>
                      <a:pt x="1103" y="3309"/>
                      <a:pt x="1481" y="3057"/>
                    </a:cubicBezTo>
                    <a:cubicBezTo>
                      <a:pt x="1261" y="2805"/>
                      <a:pt x="1103" y="2458"/>
                      <a:pt x="1103" y="2112"/>
                    </a:cubicBezTo>
                    <a:cubicBezTo>
                      <a:pt x="1103" y="1356"/>
                      <a:pt x="1733" y="726"/>
                      <a:pt x="2489" y="726"/>
                    </a:cubicBezTo>
                    <a:cubicBezTo>
                      <a:pt x="3214" y="726"/>
                      <a:pt x="3844" y="1356"/>
                      <a:pt x="3844" y="2112"/>
                    </a:cubicBezTo>
                    <a:cubicBezTo>
                      <a:pt x="3844" y="2458"/>
                      <a:pt x="3687" y="2805"/>
                      <a:pt x="3466" y="3057"/>
                    </a:cubicBezTo>
                    <a:cubicBezTo>
                      <a:pt x="3844" y="3246"/>
                      <a:pt x="4128" y="3561"/>
                      <a:pt x="4317" y="3971"/>
                    </a:cubicBezTo>
                    <a:cubicBezTo>
                      <a:pt x="4695" y="3530"/>
                      <a:pt x="4884" y="3025"/>
                      <a:pt x="4884" y="2427"/>
                    </a:cubicBezTo>
                    <a:cubicBezTo>
                      <a:pt x="4884" y="1104"/>
                      <a:pt x="3781" y="1"/>
                      <a:pt x="242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Google Shape;8997;p68">
                <a:extLst>
                  <a:ext uri="{FF2B5EF4-FFF2-40B4-BE49-F238E27FC236}">
                    <a16:creationId xmlns:a16="http://schemas.microsoft.com/office/drawing/2014/main" id="{59C25DBD-665A-72F4-B33D-83FA8F8144C8}"/>
                  </a:ext>
                </a:extLst>
              </p:cNvPr>
              <p:cNvSpPr/>
              <p:nvPr/>
            </p:nvSpPr>
            <p:spPr>
              <a:xfrm>
                <a:off x="129950" y="105150"/>
                <a:ext cx="35475" cy="354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419" extrusionOk="0">
                    <a:moveTo>
                      <a:pt x="725" y="1"/>
                    </a:moveTo>
                    <a:cubicBezTo>
                      <a:pt x="316" y="1"/>
                      <a:pt x="1" y="316"/>
                      <a:pt x="1" y="694"/>
                    </a:cubicBezTo>
                    <a:cubicBezTo>
                      <a:pt x="1" y="1103"/>
                      <a:pt x="316" y="1418"/>
                      <a:pt x="725" y="1418"/>
                    </a:cubicBezTo>
                    <a:cubicBezTo>
                      <a:pt x="1103" y="1418"/>
                      <a:pt x="1418" y="1103"/>
                      <a:pt x="1418" y="694"/>
                    </a:cubicBezTo>
                    <a:cubicBezTo>
                      <a:pt x="1418" y="316"/>
                      <a:pt x="1103" y="1"/>
                      <a:pt x="725" y="1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Google Shape;8998;p68">
                <a:extLst>
                  <a:ext uri="{FF2B5EF4-FFF2-40B4-BE49-F238E27FC236}">
                    <a16:creationId xmlns:a16="http://schemas.microsoft.com/office/drawing/2014/main" id="{BF736F1C-8E6C-1B5C-F036-C7F0D23F7242}"/>
                  </a:ext>
                </a:extLst>
              </p:cNvPr>
              <p:cNvSpPr/>
              <p:nvPr/>
            </p:nvSpPr>
            <p:spPr>
              <a:xfrm>
                <a:off x="18125" y="0"/>
                <a:ext cx="259150" cy="261125"/>
              </a:xfrm>
              <a:custGeom>
                <a:avLst/>
                <a:gdLst/>
                <a:ahLst/>
                <a:cxnLst/>
                <a:rect l="l" t="t" r="r" b="b"/>
                <a:pathLst>
                  <a:path w="10366" h="10445" extrusionOk="0">
                    <a:moveTo>
                      <a:pt x="5198" y="2159"/>
                    </a:moveTo>
                    <a:cubicBezTo>
                      <a:pt x="6931" y="2159"/>
                      <a:pt x="8286" y="3514"/>
                      <a:pt x="8286" y="5246"/>
                    </a:cubicBezTo>
                    <a:cubicBezTo>
                      <a:pt x="8286" y="6916"/>
                      <a:pt x="6931" y="8365"/>
                      <a:pt x="5198" y="8365"/>
                    </a:cubicBezTo>
                    <a:cubicBezTo>
                      <a:pt x="3340" y="8365"/>
                      <a:pt x="2079" y="6822"/>
                      <a:pt x="2079" y="5246"/>
                    </a:cubicBezTo>
                    <a:cubicBezTo>
                      <a:pt x="2079" y="3514"/>
                      <a:pt x="3497" y="2159"/>
                      <a:pt x="5198" y="2159"/>
                    </a:cubicBezTo>
                    <a:close/>
                    <a:moveTo>
                      <a:pt x="5167" y="1"/>
                    </a:moveTo>
                    <a:cubicBezTo>
                      <a:pt x="5088" y="1"/>
                      <a:pt x="5009" y="17"/>
                      <a:pt x="4946" y="48"/>
                    </a:cubicBezTo>
                    <a:lnTo>
                      <a:pt x="4001" y="836"/>
                    </a:lnTo>
                    <a:lnTo>
                      <a:pt x="2773" y="678"/>
                    </a:lnTo>
                    <a:cubicBezTo>
                      <a:pt x="2756" y="675"/>
                      <a:pt x="2739" y="673"/>
                      <a:pt x="2723" y="673"/>
                    </a:cubicBezTo>
                    <a:cubicBezTo>
                      <a:pt x="2583" y="673"/>
                      <a:pt x="2454" y="786"/>
                      <a:pt x="2426" y="899"/>
                    </a:cubicBezTo>
                    <a:lnTo>
                      <a:pt x="1953" y="2033"/>
                    </a:lnTo>
                    <a:lnTo>
                      <a:pt x="819" y="2505"/>
                    </a:lnTo>
                    <a:cubicBezTo>
                      <a:pt x="662" y="2568"/>
                      <a:pt x="567" y="2694"/>
                      <a:pt x="630" y="2852"/>
                    </a:cubicBezTo>
                    <a:lnTo>
                      <a:pt x="788" y="4081"/>
                    </a:lnTo>
                    <a:lnTo>
                      <a:pt x="32" y="5026"/>
                    </a:lnTo>
                    <a:cubicBezTo>
                      <a:pt x="0" y="5183"/>
                      <a:pt x="0" y="5341"/>
                      <a:pt x="63" y="5467"/>
                    </a:cubicBezTo>
                    <a:lnTo>
                      <a:pt x="819" y="6381"/>
                    </a:lnTo>
                    <a:lnTo>
                      <a:pt x="662" y="7609"/>
                    </a:lnTo>
                    <a:cubicBezTo>
                      <a:pt x="630" y="7767"/>
                      <a:pt x="725" y="7924"/>
                      <a:pt x="851" y="7956"/>
                    </a:cubicBezTo>
                    <a:lnTo>
                      <a:pt x="1985" y="8428"/>
                    </a:lnTo>
                    <a:lnTo>
                      <a:pt x="2457" y="9594"/>
                    </a:lnTo>
                    <a:cubicBezTo>
                      <a:pt x="2536" y="9725"/>
                      <a:pt x="2637" y="9791"/>
                      <a:pt x="2741" y="9791"/>
                    </a:cubicBezTo>
                    <a:cubicBezTo>
                      <a:pt x="2762" y="9791"/>
                      <a:pt x="2783" y="9788"/>
                      <a:pt x="2804" y="9783"/>
                    </a:cubicBezTo>
                    <a:lnTo>
                      <a:pt x="4033" y="9626"/>
                    </a:lnTo>
                    <a:lnTo>
                      <a:pt x="4978" y="10382"/>
                    </a:lnTo>
                    <a:cubicBezTo>
                      <a:pt x="5072" y="10413"/>
                      <a:pt x="5104" y="10445"/>
                      <a:pt x="5167" y="10445"/>
                    </a:cubicBezTo>
                    <a:cubicBezTo>
                      <a:pt x="5261" y="10445"/>
                      <a:pt x="5324" y="10413"/>
                      <a:pt x="5387" y="10382"/>
                    </a:cubicBezTo>
                    <a:lnTo>
                      <a:pt x="6333" y="9626"/>
                    </a:lnTo>
                    <a:lnTo>
                      <a:pt x="7530" y="9783"/>
                    </a:lnTo>
                    <a:cubicBezTo>
                      <a:pt x="7687" y="9783"/>
                      <a:pt x="7876" y="9689"/>
                      <a:pt x="7908" y="9594"/>
                    </a:cubicBezTo>
                    <a:lnTo>
                      <a:pt x="8380" y="8428"/>
                    </a:lnTo>
                    <a:lnTo>
                      <a:pt x="9515" y="7956"/>
                    </a:lnTo>
                    <a:cubicBezTo>
                      <a:pt x="9672" y="7893"/>
                      <a:pt x="9735" y="7767"/>
                      <a:pt x="9704" y="7609"/>
                    </a:cubicBezTo>
                    <a:lnTo>
                      <a:pt x="9546" y="6381"/>
                    </a:lnTo>
                    <a:lnTo>
                      <a:pt x="10302" y="5467"/>
                    </a:lnTo>
                    <a:cubicBezTo>
                      <a:pt x="10365" y="5341"/>
                      <a:pt x="10365" y="5120"/>
                      <a:pt x="10302" y="5026"/>
                    </a:cubicBezTo>
                    <a:lnTo>
                      <a:pt x="9546" y="4081"/>
                    </a:lnTo>
                    <a:lnTo>
                      <a:pt x="9704" y="2852"/>
                    </a:lnTo>
                    <a:cubicBezTo>
                      <a:pt x="9735" y="2694"/>
                      <a:pt x="9641" y="2537"/>
                      <a:pt x="9515" y="2505"/>
                    </a:cubicBezTo>
                    <a:lnTo>
                      <a:pt x="8380" y="2033"/>
                    </a:lnTo>
                    <a:lnTo>
                      <a:pt x="7908" y="899"/>
                    </a:lnTo>
                    <a:cubicBezTo>
                      <a:pt x="7826" y="762"/>
                      <a:pt x="7719" y="672"/>
                      <a:pt x="7589" y="672"/>
                    </a:cubicBezTo>
                    <a:cubicBezTo>
                      <a:pt x="7570" y="672"/>
                      <a:pt x="7550" y="674"/>
                      <a:pt x="7530" y="678"/>
                    </a:cubicBezTo>
                    <a:lnTo>
                      <a:pt x="6333" y="836"/>
                    </a:lnTo>
                    <a:lnTo>
                      <a:pt x="5387" y="48"/>
                    </a:lnTo>
                    <a:cubicBezTo>
                      <a:pt x="5324" y="17"/>
                      <a:pt x="5246" y="1"/>
                      <a:pt x="5167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Google Shape;8999;p68">
                <a:extLst>
                  <a:ext uri="{FF2B5EF4-FFF2-40B4-BE49-F238E27FC236}">
                    <a16:creationId xmlns:a16="http://schemas.microsoft.com/office/drawing/2014/main" id="{F789C90A-20DB-5B44-45E3-04402E1AC8E1}"/>
                  </a:ext>
                </a:extLst>
              </p:cNvPr>
              <p:cNvSpPr/>
              <p:nvPr/>
            </p:nvSpPr>
            <p:spPr>
              <a:xfrm>
                <a:off x="114200" y="157150"/>
                <a:ext cx="669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387" extrusionOk="0">
                    <a:moveTo>
                      <a:pt x="1355" y="0"/>
                    </a:moveTo>
                    <a:cubicBezTo>
                      <a:pt x="725" y="0"/>
                      <a:pt x="190" y="441"/>
                      <a:pt x="1" y="977"/>
                    </a:cubicBezTo>
                    <a:cubicBezTo>
                      <a:pt x="410" y="1229"/>
                      <a:pt x="820" y="1386"/>
                      <a:pt x="1355" y="1386"/>
                    </a:cubicBezTo>
                    <a:cubicBezTo>
                      <a:pt x="1859" y="1386"/>
                      <a:pt x="2301" y="1229"/>
                      <a:pt x="2679" y="977"/>
                    </a:cubicBezTo>
                    <a:cubicBezTo>
                      <a:pt x="2521" y="410"/>
                      <a:pt x="1985" y="0"/>
                      <a:pt x="1355" y="0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Google Shape;9000;p68">
                <a:extLst>
                  <a:ext uri="{FF2B5EF4-FFF2-40B4-BE49-F238E27FC236}">
                    <a16:creationId xmlns:a16="http://schemas.microsoft.com/office/drawing/2014/main" id="{68C3454D-8090-487D-DB9E-6D9070F4B84C}"/>
                  </a:ext>
                </a:extLst>
              </p:cNvPr>
              <p:cNvSpPr/>
              <p:nvPr/>
            </p:nvSpPr>
            <p:spPr>
              <a:xfrm>
                <a:off x="200850" y="208325"/>
                <a:ext cx="9532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79" extrusionOk="0">
                    <a:moveTo>
                      <a:pt x="2867" y="1"/>
                    </a:moveTo>
                    <a:cubicBezTo>
                      <a:pt x="2741" y="127"/>
                      <a:pt x="2647" y="221"/>
                      <a:pt x="2489" y="284"/>
                    </a:cubicBezTo>
                    <a:lnTo>
                      <a:pt x="1607" y="631"/>
                    </a:lnTo>
                    <a:lnTo>
                      <a:pt x="1260" y="1482"/>
                    </a:lnTo>
                    <a:cubicBezTo>
                      <a:pt x="1103" y="1891"/>
                      <a:pt x="693" y="2112"/>
                      <a:pt x="284" y="2112"/>
                    </a:cubicBezTo>
                    <a:lnTo>
                      <a:pt x="158" y="2112"/>
                    </a:lnTo>
                    <a:lnTo>
                      <a:pt x="0" y="2080"/>
                    </a:lnTo>
                    <a:lnTo>
                      <a:pt x="1166" y="3372"/>
                    </a:lnTo>
                    <a:cubicBezTo>
                      <a:pt x="1237" y="3443"/>
                      <a:pt x="1343" y="3478"/>
                      <a:pt x="1445" y="3478"/>
                    </a:cubicBezTo>
                    <a:cubicBezTo>
                      <a:pt x="1479" y="3478"/>
                      <a:pt x="1512" y="3474"/>
                      <a:pt x="1544" y="3466"/>
                    </a:cubicBezTo>
                    <a:cubicBezTo>
                      <a:pt x="1638" y="3403"/>
                      <a:pt x="1764" y="3340"/>
                      <a:pt x="1764" y="3183"/>
                    </a:cubicBezTo>
                    <a:lnTo>
                      <a:pt x="2080" y="1639"/>
                    </a:lnTo>
                    <a:lnTo>
                      <a:pt x="3497" y="1324"/>
                    </a:lnTo>
                    <a:cubicBezTo>
                      <a:pt x="3532" y="1338"/>
                      <a:pt x="3563" y="1344"/>
                      <a:pt x="3592" y="1344"/>
                    </a:cubicBezTo>
                    <a:cubicBezTo>
                      <a:pt x="3693" y="1344"/>
                      <a:pt x="3756" y="1265"/>
                      <a:pt x="3781" y="1167"/>
                    </a:cubicBezTo>
                    <a:cubicBezTo>
                      <a:pt x="3812" y="1072"/>
                      <a:pt x="3781" y="946"/>
                      <a:pt x="3686" y="820"/>
                    </a:cubicBezTo>
                    <a:lnTo>
                      <a:pt x="2867" y="1"/>
                    </a:ln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Google Shape;9001;p68">
                <a:extLst>
                  <a:ext uri="{FF2B5EF4-FFF2-40B4-BE49-F238E27FC236}">
                    <a16:creationId xmlns:a16="http://schemas.microsoft.com/office/drawing/2014/main" id="{5F6E25D0-BB4D-DF86-C3C3-846500626C13}"/>
                  </a:ext>
                </a:extLst>
              </p:cNvPr>
              <p:cNvSpPr/>
              <p:nvPr/>
            </p:nvSpPr>
            <p:spPr>
              <a:xfrm>
                <a:off x="0" y="209900"/>
                <a:ext cx="95325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93" extrusionOk="0">
                    <a:moveTo>
                      <a:pt x="946" y="1"/>
                    </a:moveTo>
                    <a:lnTo>
                      <a:pt x="126" y="851"/>
                    </a:lnTo>
                    <a:cubicBezTo>
                      <a:pt x="0" y="851"/>
                      <a:pt x="0" y="1009"/>
                      <a:pt x="32" y="1104"/>
                    </a:cubicBezTo>
                    <a:cubicBezTo>
                      <a:pt x="95" y="1230"/>
                      <a:pt x="158" y="1324"/>
                      <a:pt x="315" y="1356"/>
                    </a:cubicBezTo>
                    <a:lnTo>
                      <a:pt x="1733" y="1671"/>
                    </a:lnTo>
                    <a:lnTo>
                      <a:pt x="2048" y="3214"/>
                    </a:lnTo>
                    <a:cubicBezTo>
                      <a:pt x="2080" y="3309"/>
                      <a:pt x="2174" y="3435"/>
                      <a:pt x="2300" y="3466"/>
                    </a:cubicBezTo>
                    <a:cubicBezTo>
                      <a:pt x="2328" y="3485"/>
                      <a:pt x="2361" y="3492"/>
                      <a:pt x="2396" y="3492"/>
                    </a:cubicBezTo>
                    <a:cubicBezTo>
                      <a:pt x="2482" y="3492"/>
                      <a:pt x="2580" y="3448"/>
                      <a:pt x="2647" y="3403"/>
                    </a:cubicBezTo>
                    <a:lnTo>
                      <a:pt x="3813" y="2112"/>
                    </a:lnTo>
                    <a:lnTo>
                      <a:pt x="3813" y="2112"/>
                    </a:lnTo>
                    <a:lnTo>
                      <a:pt x="3624" y="2143"/>
                    </a:lnTo>
                    <a:lnTo>
                      <a:pt x="3561" y="2143"/>
                    </a:lnTo>
                    <a:cubicBezTo>
                      <a:pt x="3119" y="2143"/>
                      <a:pt x="2773" y="1891"/>
                      <a:pt x="2552" y="1513"/>
                    </a:cubicBezTo>
                    <a:lnTo>
                      <a:pt x="2206" y="631"/>
                    </a:lnTo>
                    <a:lnTo>
                      <a:pt x="1355" y="284"/>
                    </a:lnTo>
                    <a:cubicBezTo>
                      <a:pt x="1198" y="221"/>
                      <a:pt x="1072" y="127"/>
                      <a:pt x="94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5130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85" descr="Industrial center of city">
            <a:extLst>
              <a:ext uri="{FF2B5EF4-FFF2-40B4-BE49-F238E27FC236}">
                <a16:creationId xmlns:a16="http://schemas.microsoft.com/office/drawing/2014/main" id="{37C7EC90-AFB0-4697-F580-F870174F05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4" r="532" b="574"/>
          <a:stretch/>
        </p:blipFill>
        <p:spPr>
          <a:xfrm rot="5400000">
            <a:off x="2622404" y="-2711594"/>
            <a:ext cx="6857999" cy="122811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5777F37-94A0-FC7A-BAEA-363A39095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8413" y="828742"/>
            <a:ext cx="10879138" cy="529856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sx="60000" sy="60000" algn="tl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217">
              <a:defRPr/>
            </a:pPr>
            <a:endParaRPr lang="en-US" sz="3000">
              <a:solidFill>
                <a:srgbClr val="FFFFFF"/>
              </a:solidFill>
              <a:latin typeface="Montserrat Light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63432A-E17D-906E-0936-D509A7F39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03" y="859445"/>
            <a:ext cx="10515600" cy="1325563"/>
          </a:xfrm>
        </p:spPr>
        <p:txBody>
          <a:bodyPr/>
          <a:lstStyle/>
          <a:p>
            <a:pPr algn="ctr"/>
            <a:r>
              <a:rPr lang="en-US" sz="3000">
                <a:solidFill>
                  <a:schemeClr val="tx1"/>
                </a:solidFill>
              </a:rPr>
              <a:t>A WIDE RANGE OF INDUSTRIES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CD0C58A-3EB7-E60B-46A0-7C644DE87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6810" y="3352893"/>
            <a:ext cx="1318186" cy="392522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Agriculture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FB05FB94-85DF-F15A-22CB-658BF281702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72993" y="4761161"/>
            <a:ext cx="1120414" cy="465417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</a:t>
            </a:r>
            <a:b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3C224140-4CF0-ED1A-E845-CCFFC0BE2DF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853470" y="3355133"/>
            <a:ext cx="1281852" cy="392522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Healthcare</a:t>
            </a:r>
          </a:p>
          <a:p>
            <a:endParaRPr lang="en-US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5224412A-29AC-0C49-75B3-1A1ADC113CA7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512589" y="4757913"/>
            <a:ext cx="1963615" cy="627592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b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  <a:p>
            <a:endParaRPr lang="en-US"/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7EC995B9-77ED-7015-C550-8B4E8B6B1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86561" y="3350070"/>
            <a:ext cx="1524000" cy="41126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Cybersecurity</a:t>
            </a:r>
          </a:p>
          <a:p>
            <a:endParaRPr lang="en-US"/>
          </a:p>
        </p:txBody>
      </p:sp>
      <p:sp>
        <p:nvSpPr>
          <p:cNvPr id="51" name="Content Placeholder 50">
            <a:extLst>
              <a:ext uri="{FF2B5EF4-FFF2-40B4-BE49-F238E27FC236}">
                <a16:creationId xmlns:a16="http://schemas.microsoft.com/office/drawing/2014/main" id="{63B311AA-0953-724C-5115-BCE7BEF4234C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3079193" y="4761161"/>
            <a:ext cx="1406665" cy="41126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Education</a:t>
            </a:r>
          </a:p>
          <a:p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56547B36-A571-0D7D-581C-7D3DB65D239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4311727" y="3350070"/>
            <a:ext cx="1715625" cy="41126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Biotechnology</a:t>
            </a:r>
          </a:p>
          <a:p>
            <a:endParaRPr lang="en-US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18821C08-3611-224B-A199-FA1EADF02BE6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4229327" y="4737321"/>
            <a:ext cx="1835745" cy="688224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Advanced </a:t>
            </a:r>
            <a:br>
              <a:rPr lang="en-US" sz="1400" b="1">
                <a:solidFill>
                  <a:srgbClr val="5E5E5E"/>
                </a:solidFill>
                <a:latin typeface="Arial"/>
                <a:cs typeface="Arial"/>
              </a:rPr>
            </a:b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Manufacturing</a:t>
            </a:r>
          </a:p>
          <a:p>
            <a:endParaRPr lang="en-US"/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61E57ACB-FE9D-D642-9D76-B974F82EFA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970077" y="3374847"/>
            <a:ext cx="1963615" cy="500743"/>
          </a:xfrm>
        </p:spPr>
        <p:txBody>
          <a:bodyPr/>
          <a:lstStyle/>
          <a:p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  <a:endParaRPr lang="en-US"/>
          </a:p>
        </p:txBody>
      </p:sp>
      <p:sp>
        <p:nvSpPr>
          <p:cNvPr id="49" name="Content Placeholder 48">
            <a:extLst>
              <a:ext uri="{FF2B5EF4-FFF2-40B4-BE49-F238E27FC236}">
                <a16:creationId xmlns:a16="http://schemas.microsoft.com/office/drawing/2014/main" id="{B5BA1EA8-45E5-A3BA-A0F9-DC01DD2BA3B2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424008" y="3343522"/>
            <a:ext cx="1451870" cy="41126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  <a:p>
            <a:endParaRPr lang="en-US"/>
          </a:p>
        </p:txBody>
      </p:sp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EEDC20E5-31AE-1C22-91DC-0500D1AEA03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5480486" y="4746344"/>
            <a:ext cx="1963615" cy="721147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</a:t>
            </a:r>
            <a:b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Chain</a:t>
            </a:r>
          </a:p>
          <a:p>
            <a:endParaRPr lang="en-US"/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9EBBAC2C-4C15-8CD7-33A9-8E91B3D882D8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7144609" y="4761161"/>
            <a:ext cx="1419266" cy="411264"/>
          </a:xfrm>
        </p:spPr>
        <p:txBody>
          <a:bodyPr/>
          <a:lstStyle/>
          <a:p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Infrastructure</a:t>
            </a:r>
            <a:endParaRPr lang="en-US"/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ADFB8293-C38B-C309-76F9-3FB81347B62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996543" y="3352053"/>
            <a:ext cx="846206" cy="402865"/>
          </a:xfrm>
        </p:spPr>
        <p:txBody>
          <a:bodyPr/>
          <a:lstStyle/>
          <a:p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en-US"/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6616E94E-A3FF-9CDF-42C7-F1EE9442C0BA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8119218" y="4751936"/>
            <a:ext cx="1963615" cy="465417"/>
          </a:xfrm>
        </p:spPr>
        <p:txBody>
          <a:bodyPr/>
          <a:lstStyle/>
          <a:p>
            <a:pPr algn="ctr"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50" name="Content Placeholder 49">
            <a:extLst>
              <a:ext uri="{FF2B5EF4-FFF2-40B4-BE49-F238E27FC236}">
                <a16:creationId xmlns:a16="http://schemas.microsoft.com/office/drawing/2014/main" id="{81F1559D-7E71-A519-6A38-3C6F0A3FC89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9998701" y="3368591"/>
            <a:ext cx="1163305" cy="411264"/>
          </a:xfrm>
        </p:spPr>
        <p:txBody>
          <a:bodyPr/>
          <a:lstStyle/>
          <a:p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Hospitality</a:t>
            </a:r>
            <a:endParaRPr lang="en-US"/>
          </a:p>
        </p:txBody>
      </p:sp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3E92FAA8-B21A-EE2E-0367-F7B85E952144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8999267" y="4739097"/>
            <a:ext cx="3162171" cy="411264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Telecommunications</a:t>
            </a:r>
            <a:endParaRPr lang="en-US" sz="1400" b="1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endParaRPr lang="en-US" sz="1400" b="1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696C7CBD-65E2-E57F-E83E-0129253D7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4242" y="2694555"/>
            <a:ext cx="467371" cy="46737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6E42BA1-F338-A351-C7F2-6A3596E8E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05436" y="2739329"/>
            <a:ext cx="416830" cy="45851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412D7CA-EA09-0DCB-4D7A-B771AA669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60232" y="3956913"/>
            <a:ext cx="518424" cy="5184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030FA2C-77D5-A751-5A1D-1DCAD28E4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75481" y="4006691"/>
            <a:ext cx="524864" cy="524864"/>
          </a:xfrm>
          <a:prstGeom prst="rect">
            <a:avLst/>
          </a:prstGeom>
        </p:spPr>
      </p:pic>
      <p:sp>
        <p:nvSpPr>
          <p:cNvPr id="24" name="Freeform 293">
            <a:extLst>
              <a:ext uri="{FF2B5EF4-FFF2-40B4-BE49-F238E27FC236}">
                <a16:creationId xmlns:a16="http://schemas.microsoft.com/office/drawing/2014/main" id="{1CEAC7E8-6360-3B9C-9A31-79A857535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74852" y="2719814"/>
            <a:ext cx="529444" cy="446596"/>
          </a:xfrm>
          <a:custGeom>
            <a:avLst/>
            <a:gdLst>
              <a:gd name="T0" fmla="*/ 367 w 1152"/>
              <a:gd name="T1" fmla="*/ 866 h 971"/>
              <a:gd name="T2" fmla="*/ 367 w 1152"/>
              <a:gd name="T3" fmla="*/ 827 h 971"/>
              <a:gd name="T4" fmla="*/ 907 w 1152"/>
              <a:gd name="T5" fmla="*/ 827 h 971"/>
              <a:gd name="T6" fmla="*/ 907 w 1152"/>
              <a:gd name="T7" fmla="*/ 866 h 971"/>
              <a:gd name="T8" fmla="*/ 907 w 1152"/>
              <a:gd name="T9" fmla="*/ 827 h 971"/>
              <a:gd name="T10" fmla="*/ 122 w 1152"/>
              <a:gd name="T11" fmla="*/ 139 h 971"/>
              <a:gd name="T12" fmla="*/ 578 w 1152"/>
              <a:gd name="T13" fmla="*/ 121 h 971"/>
              <a:gd name="T14" fmla="*/ 596 w 1152"/>
              <a:gd name="T15" fmla="*/ 517 h 971"/>
              <a:gd name="T16" fmla="*/ 140 w 1152"/>
              <a:gd name="T17" fmla="*/ 534 h 971"/>
              <a:gd name="T18" fmla="*/ 157 w 1152"/>
              <a:gd name="T19" fmla="*/ 500 h 971"/>
              <a:gd name="T20" fmla="*/ 561 w 1152"/>
              <a:gd name="T21" fmla="*/ 157 h 971"/>
              <a:gd name="T22" fmla="*/ 157 w 1152"/>
              <a:gd name="T23" fmla="*/ 500 h 971"/>
              <a:gd name="T24" fmla="*/ 810 w 1152"/>
              <a:gd name="T25" fmla="*/ 621 h 971"/>
              <a:gd name="T26" fmla="*/ 810 w 1152"/>
              <a:gd name="T27" fmla="*/ 657 h 971"/>
              <a:gd name="T28" fmla="*/ 893 w 1152"/>
              <a:gd name="T29" fmla="*/ 639 h 971"/>
              <a:gd name="T30" fmla="*/ 1152 w 1152"/>
              <a:gd name="T31" fmla="*/ 753 h 971"/>
              <a:gd name="T32" fmla="*/ 1152 w 1152"/>
              <a:gd name="T33" fmla="*/ 788 h 971"/>
              <a:gd name="T34" fmla="*/ 1031 w 1152"/>
              <a:gd name="T35" fmla="*/ 864 h 971"/>
              <a:gd name="T36" fmla="*/ 784 w 1152"/>
              <a:gd name="T37" fmla="*/ 864 h 971"/>
              <a:gd name="T38" fmla="*/ 367 w 1152"/>
              <a:gd name="T39" fmla="*/ 971 h 971"/>
              <a:gd name="T40" fmla="*/ 76 w 1152"/>
              <a:gd name="T41" fmla="*/ 864 h 971"/>
              <a:gd name="T42" fmla="*/ 0 w 1152"/>
              <a:gd name="T43" fmla="*/ 17 h 971"/>
              <a:gd name="T44" fmla="*/ 700 w 1152"/>
              <a:gd name="T45" fmla="*/ 0 h 971"/>
              <a:gd name="T46" fmla="*/ 718 w 1152"/>
              <a:gd name="T47" fmla="*/ 165 h 971"/>
              <a:gd name="T48" fmla="*/ 979 w 1152"/>
              <a:gd name="T49" fmla="*/ 205 h 971"/>
              <a:gd name="T50" fmla="*/ 1151 w 1152"/>
              <a:gd name="T51" fmla="*/ 546 h 971"/>
              <a:gd name="T52" fmla="*/ 1152 w 1152"/>
              <a:gd name="T53" fmla="*/ 639 h 971"/>
              <a:gd name="T54" fmla="*/ 457 w 1152"/>
              <a:gd name="T55" fmla="*/ 846 h 971"/>
              <a:gd name="T56" fmla="*/ 277 w 1152"/>
              <a:gd name="T57" fmla="*/ 846 h 971"/>
              <a:gd name="T58" fmla="*/ 457 w 1152"/>
              <a:gd name="T59" fmla="*/ 846 h 971"/>
              <a:gd name="T60" fmla="*/ 35 w 1152"/>
              <a:gd name="T61" fmla="*/ 657 h 971"/>
              <a:gd name="T62" fmla="*/ 76 w 1152"/>
              <a:gd name="T63" fmla="*/ 829 h 971"/>
              <a:gd name="T64" fmla="*/ 367 w 1152"/>
              <a:gd name="T65" fmla="*/ 722 h 971"/>
              <a:gd name="T66" fmla="*/ 683 w 1152"/>
              <a:gd name="T67" fmla="*/ 829 h 971"/>
              <a:gd name="T68" fmla="*/ 683 w 1152"/>
              <a:gd name="T69" fmla="*/ 34 h 971"/>
              <a:gd name="T70" fmla="*/ 35 w 1152"/>
              <a:gd name="T71" fmla="*/ 621 h 971"/>
              <a:gd name="T72" fmla="*/ 683 w 1152"/>
              <a:gd name="T73" fmla="*/ 34 h 971"/>
              <a:gd name="T74" fmla="*/ 1107 w 1152"/>
              <a:gd name="T75" fmla="*/ 657 h 971"/>
              <a:gd name="T76" fmla="*/ 1107 w 1152"/>
              <a:gd name="T77" fmla="*/ 735 h 971"/>
              <a:gd name="T78" fmla="*/ 1117 w 1152"/>
              <a:gd name="T79" fmla="*/ 657 h 971"/>
              <a:gd name="T80" fmla="*/ 924 w 1152"/>
              <a:gd name="T81" fmla="*/ 528 h 971"/>
              <a:gd name="T82" fmla="*/ 960 w 1152"/>
              <a:gd name="T83" fmla="*/ 234 h 971"/>
              <a:gd name="T84" fmla="*/ 822 w 1152"/>
              <a:gd name="T85" fmla="*/ 200 h 971"/>
              <a:gd name="T86" fmla="*/ 997 w 1152"/>
              <a:gd name="T87" fmla="*/ 846 h 971"/>
              <a:gd name="T88" fmla="*/ 818 w 1152"/>
              <a:gd name="T89" fmla="*/ 846 h 971"/>
              <a:gd name="T90" fmla="*/ 997 w 1152"/>
              <a:gd name="T91" fmla="*/ 846 h 971"/>
              <a:gd name="T92" fmla="*/ 1117 w 1152"/>
              <a:gd name="T93" fmla="*/ 770 h 971"/>
              <a:gd name="T94" fmla="*/ 1033 w 1152"/>
              <a:gd name="T95" fmla="*/ 696 h 971"/>
              <a:gd name="T96" fmla="*/ 1117 w 1152"/>
              <a:gd name="T97" fmla="*/ 621 h 971"/>
              <a:gd name="T98" fmla="*/ 810 w 1152"/>
              <a:gd name="T99" fmla="*/ 563 h 971"/>
              <a:gd name="T100" fmla="*/ 810 w 1152"/>
              <a:gd name="T101" fmla="*/ 528 h 971"/>
              <a:gd name="T102" fmla="*/ 793 w 1152"/>
              <a:gd name="T103" fmla="*/ 361 h 971"/>
              <a:gd name="T104" fmla="*/ 787 w 1152"/>
              <a:gd name="T105" fmla="*/ 200 h 971"/>
              <a:gd name="T106" fmla="*/ 718 w 1152"/>
              <a:gd name="T107" fmla="*/ 829 h 971"/>
              <a:gd name="T108" fmla="*/ 907 w 1152"/>
              <a:gd name="T109" fmla="*/ 722 h 971"/>
              <a:gd name="T110" fmla="*/ 1076 w 1152"/>
              <a:gd name="T111" fmla="*/ 8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52" h="971">
                <a:moveTo>
                  <a:pt x="386" y="846"/>
                </a:moveTo>
                <a:cubicBezTo>
                  <a:pt x="386" y="857"/>
                  <a:pt x="378" y="866"/>
                  <a:pt x="367" y="866"/>
                </a:cubicBezTo>
                <a:cubicBezTo>
                  <a:pt x="356" y="866"/>
                  <a:pt x="348" y="857"/>
                  <a:pt x="348" y="846"/>
                </a:cubicBezTo>
                <a:cubicBezTo>
                  <a:pt x="348" y="836"/>
                  <a:pt x="356" y="827"/>
                  <a:pt x="367" y="827"/>
                </a:cubicBezTo>
                <a:cubicBezTo>
                  <a:pt x="378" y="827"/>
                  <a:pt x="386" y="836"/>
                  <a:pt x="386" y="846"/>
                </a:cubicBezTo>
                <a:close/>
                <a:moveTo>
                  <a:pt x="907" y="827"/>
                </a:moveTo>
                <a:cubicBezTo>
                  <a:pt x="897" y="827"/>
                  <a:pt x="888" y="836"/>
                  <a:pt x="888" y="846"/>
                </a:cubicBezTo>
                <a:cubicBezTo>
                  <a:pt x="888" y="857"/>
                  <a:pt x="897" y="866"/>
                  <a:pt x="907" y="866"/>
                </a:cubicBezTo>
                <a:cubicBezTo>
                  <a:pt x="918" y="866"/>
                  <a:pt x="927" y="857"/>
                  <a:pt x="927" y="846"/>
                </a:cubicBezTo>
                <a:cubicBezTo>
                  <a:pt x="927" y="836"/>
                  <a:pt x="918" y="827"/>
                  <a:pt x="907" y="827"/>
                </a:cubicBezTo>
                <a:close/>
                <a:moveTo>
                  <a:pt x="122" y="517"/>
                </a:moveTo>
                <a:cubicBezTo>
                  <a:pt x="122" y="139"/>
                  <a:pt x="122" y="139"/>
                  <a:pt x="122" y="139"/>
                </a:cubicBezTo>
                <a:cubicBezTo>
                  <a:pt x="122" y="130"/>
                  <a:pt x="130" y="121"/>
                  <a:pt x="140" y="121"/>
                </a:cubicBezTo>
                <a:cubicBezTo>
                  <a:pt x="578" y="121"/>
                  <a:pt x="578" y="121"/>
                  <a:pt x="578" y="121"/>
                </a:cubicBezTo>
                <a:cubicBezTo>
                  <a:pt x="588" y="121"/>
                  <a:pt x="596" y="130"/>
                  <a:pt x="596" y="139"/>
                </a:cubicBezTo>
                <a:cubicBezTo>
                  <a:pt x="596" y="517"/>
                  <a:pt x="596" y="517"/>
                  <a:pt x="596" y="517"/>
                </a:cubicBezTo>
                <a:cubicBezTo>
                  <a:pt x="596" y="526"/>
                  <a:pt x="588" y="534"/>
                  <a:pt x="578" y="534"/>
                </a:cubicBezTo>
                <a:cubicBezTo>
                  <a:pt x="140" y="534"/>
                  <a:pt x="140" y="534"/>
                  <a:pt x="140" y="534"/>
                </a:cubicBezTo>
                <a:cubicBezTo>
                  <a:pt x="130" y="534"/>
                  <a:pt x="122" y="526"/>
                  <a:pt x="122" y="517"/>
                </a:cubicBezTo>
                <a:close/>
                <a:moveTo>
                  <a:pt x="157" y="500"/>
                </a:moveTo>
                <a:cubicBezTo>
                  <a:pt x="561" y="500"/>
                  <a:pt x="561" y="500"/>
                  <a:pt x="561" y="500"/>
                </a:cubicBezTo>
                <a:cubicBezTo>
                  <a:pt x="561" y="157"/>
                  <a:pt x="561" y="157"/>
                  <a:pt x="561" y="157"/>
                </a:cubicBezTo>
                <a:cubicBezTo>
                  <a:pt x="157" y="157"/>
                  <a:pt x="157" y="157"/>
                  <a:pt x="157" y="157"/>
                </a:cubicBezTo>
                <a:lnTo>
                  <a:pt x="157" y="500"/>
                </a:lnTo>
                <a:close/>
                <a:moveTo>
                  <a:pt x="876" y="621"/>
                </a:moveTo>
                <a:cubicBezTo>
                  <a:pt x="810" y="621"/>
                  <a:pt x="810" y="621"/>
                  <a:pt x="810" y="621"/>
                </a:cubicBezTo>
                <a:cubicBezTo>
                  <a:pt x="801" y="621"/>
                  <a:pt x="793" y="629"/>
                  <a:pt x="793" y="639"/>
                </a:cubicBezTo>
                <a:cubicBezTo>
                  <a:pt x="793" y="649"/>
                  <a:pt x="801" y="657"/>
                  <a:pt x="810" y="657"/>
                </a:cubicBezTo>
                <a:cubicBezTo>
                  <a:pt x="876" y="657"/>
                  <a:pt x="876" y="657"/>
                  <a:pt x="876" y="657"/>
                </a:cubicBezTo>
                <a:cubicBezTo>
                  <a:pt x="885" y="657"/>
                  <a:pt x="893" y="649"/>
                  <a:pt x="893" y="639"/>
                </a:cubicBezTo>
                <a:cubicBezTo>
                  <a:pt x="893" y="629"/>
                  <a:pt x="885" y="621"/>
                  <a:pt x="876" y="621"/>
                </a:cubicBezTo>
                <a:close/>
                <a:moveTo>
                  <a:pt x="1152" y="753"/>
                </a:moveTo>
                <a:cubicBezTo>
                  <a:pt x="1152" y="753"/>
                  <a:pt x="1152" y="753"/>
                  <a:pt x="1152" y="753"/>
                </a:cubicBezTo>
                <a:cubicBezTo>
                  <a:pt x="1152" y="788"/>
                  <a:pt x="1152" y="788"/>
                  <a:pt x="1152" y="788"/>
                </a:cubicBezTo>
                <a:cubicBezTo>
                  <a:pt x="1152" y="830"/>
                  <a:pt x="1118" y="864"/>
                  <a:pt x="1076" y="864"/>
                </a:cubicBezTo>
                <a:cubicBezTo>
                  <a:pt x="1031" y="864"/>
                  <a:pt x="1031" y="864"/>
                  <a:pt x="1031" y="864"/>
                </a:cubicBezTo>
                <a:cubicBezTo>
                  <a:pt x="1022" y="924"/>
                  <a:pt x="970" y="971"/>
                  <a:pt x="907" y="971"/>
                </a:cubicBezTo>
                <a:cubicBezTo>
                  <a:pt x="844" y="971"/>
                  <a:pt x="793" y="924"/>
                  <a:pt x="784" y="864"/>
                </a:cubicBezTo>
                <a:cubicBezTo>
                  <a:pt x="490" y="864"/>
                  <a:pt x="490" y="864"/>
                  <a:pt x="490" y="864"/>
                </a:cubicBezTo>
                <a:cubicBezTo>
                  <a:pt x="482" y="924"/>
                  <a:pt x="430" y="971"/>
                  <a:pt x="367" y="971"/>
                </a:cubicBezTo>
                <a:cubicBezTo>
                  <a:pt x="304" y="971"/>
                  <a:pt x="252" y="924"/>
                  <a:pt x="244" y="864"/>
                </a:cubicBezTo>
                <a:cubicBezTo>
                  <a:pt x="76" y="864"/>
                  <a:pt x="76" y="864"/>
                  <a:pt x="76" y="864"/>
                </a:cubicBezTo>
                <a:cubicBezTo>
                  <a:pt x="34" y="864"/>
                  <a:pt x="0" y="830"/>
                  <a:pt x="0" y="788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7"/>
                  <a:pt x="8" y="0"/>
                  <a:pt x="18" y="0"/>
                </a:cubicBezTo>
                <a:cubicBezTo>
                  <a:pt x="700" y="0"/>
                  <a:pt x="700" y="0"/>
                  <a:pt x="700" y="0"/>
                </a:cubicBezTo>
                <a:cubicBezTo>
                  <a:pt x="710" y="0"/>
                  <a:pt x="718" y="7"/>
                  <a:pt x="718" y="17"/>
                </a:cubicBezTo>
                <a:cubicBezTo>
                  <a:pt x="718" y="165"/>
                  <a:pt x="718" y="165"/>
                  <a:pt x="718" y="165"/>
                </a:cubicBezTo>
                <a:cubicBezTo>
                  <a:pt x="840" y="165"/>
                  <a:pt x="840" y="165"/>
                  <a:pt x="840" y="165"/>
                </a:cubicBezTo>
                <a:cubicBezTo>
                  <a:pt x="891" y="165"/>
                  <a:pt x="939" y="178"/>
                  <a:pt x="979" y="205"/>
                </a:cubicBezTo>
                <a:cubicBezTo>
                  <a:pt x="1058" y="256"/>
                  <a:pt x="1152" y="357"/>
                  <a:pt x="1151" y="546"/>
                </a:cubicBezTo>
                <a:cubicBezTo>
                  <a:pt x="1151" y="546"/>
                  <a:pt x="1151" y="546"/>
                  <a:pt x="1151" y="546"/>
                </a:cubicBezTo>
                <a:cubicBezTo>
                  <a:pt x="1152" y="637"/>
                  <a:pt x="1152" y="637"/>
                  <a:pt x="1152" y="637"/>
                </a:cubicBezTo>
                <a:cubicBezTo>
                  <a:pt x="1152" y="637"/>
                  <a:pt x="1152" y="638"/>
                  <a:pt x="1152" y="639"/>
                </a:cubicBezTo>
                <a:lnTo>
                  <a:pt x="1152" y="753"/>
                </a:lnTo>
                <a:close/>
                <a:moveTo>
                  <a:pt x="457" y="846"/>
                </a:moveTo>
                <a:cubicBezTo>
                  <a:pt x="457" y="797"/>
                  <a:pt x="417" y="756"/>
                  <a:pt x="367" y="756"/>
                </a:cubicBezTo>
                <a:cubicBezTo>
                  <a:pt x="318" y="756"/>
                  <a:pt x="277" y="797"/>
                  <a:pt x="277" y="846"/>
                </a:cubicBezTo>
                <a:cubicBezTo>
                  <a:pt x="277" y="896"/>
                  <a:pt x="318" y="936"/>
                  <a:pt x="367" y="936"/>
                </a:cubicBezTo>
                <a:cubicBezTo>
                  <a:pt x="417" y="936"/>
                  <a:pt x="457" y="896"/>
                  <a:pt x="457" y="846"/>
                </a:cubicBezTo>
                <a:close/>
                <a:moveTo>
                  <a:pt x="683" y="657"/>
                </a:moveTo>
                <a:cubicBezTo>
                  <a:pt x="35" y="657"/>
                  <a:pt x="35" y="657"/>
                  <a:pt x="35" y="657"/>
                </a:cubicBezTo>
                <a:cubicBezTo>
                  <a:pt x="35" y="788"/>
                  <a:pt x="35" y="788"/>
                  <a:pt x="35" y="788"/>
                </a:cubicBezTo>
                <a:cubicBezTo>
                  <a:pt x="35" y="810"/>
                  <a:pt x="53" y="829"/>
                  <a:pt x="76" y="829"/>
                </a:cubicBezTo>
                <a:cubicBezTo>
                  <a:pt x="244" y="829"/>
                  <a:pt x="244" y="829"/>
                  <a:pt x="244" y="829"/>
                </a:cubicBezTo>
                <a:cubicBezTo>
                  <a:pt x="252" y="768"/>
                  <a:pt x="304" y="722"/>
                  <a:pt x="367" y="722"/>
                </a:cubicBezTo>
                <a:cubicBezTo>
                  <a:pt x="430" y="722"/>
                  <a:pt x="482" y="768"/>
                  <a:pt x="490" y="829"/>
                </a:cubicBezTo>
                <a:cubicBezTo>
                  <a:pt x="683" y="829"/>
                  <a:pt x="683" y="829"/>
                  <a:pt x="683" y="829"/>
                </a:cubicBezTo>
                <a:lnTo>
                  <a:pt x="683" y="657"/>
                </a:lnTo>
                <a:close/>
                <a:moveTo>
                  <a:pt x="683" y="34"/>
                </a:moveTo>
                <a:cubicBezTo>
                  <a:pt x="35" y="34"/>
                  <a:pt x="35" y="34"/>
                  <a:pt x="35" y="34"/>
                </a:cubicBezTo>
                <a:cubicBezTo>
                  <a:pt x="35" y="621"/>
                  <a:pt x="35" y="621"/>
                  <a:pt x="35" y="621"/>
                </a:cubicBezTo>
                <a:cubicBezTo>
                  <a:pt x="683" y="621"/>
                  <a:pt x="683" y="621"/>
                  <a:pt x="683" y="621"/>
                </a:cubicBezTo>
                <a:lnTo>
                  <a:pt x="683" y="34"/>
                </a:lnTo>
                <a:close/>
                <a:moveTo>
                  <a:pt x="1117" y="657"/>
                </a:moveTo>
                <a:cubicBezTo>
                  <a:pt x="1107" y="657"/>
                  <a:pt x="1107" y="657"/>
                  <a:pt x="1107" y="657"/>
                </a:cubicBezTo>
                <a:cubicBezTo>
                  <a:pt x="1085" y="657"/>
                  <a:pt x="1068" y="674"/>
                  <a:pt x="1068" y="696"/>
                </a:cubicBezTo>
                <a:cubicBezTo>
                  <a:pt x="1068" y="718"/>
                  <a:pt x="1085" y="735"/>
                  <a:pt x="1107" y="735"/>
                </a:cubicBezTo>
                <a:cubicBezTo>
                  <a:pt x="1117" y="735"/>
                  <a:pt x="1117" y="735"/>
                  <a:pt x="1117" y="735"/>
                </a:cubicBezTo>
                <a:lnTo>
                  <a:pt x="1117" y="657"/>
                </a:lnTo>
                <a:close/>
                <a:moveTo>
                  <a:pt x="822" y="340"/>
                </a:moveTo>
                <a:cubicBezTo>
                  <a:pt x="874" y="391"/>
                  <a:pt x="908" y="454"/>
                  <a:pt x="924" y="528"/>
                </a:cubicBezTo>
                <a:cubicBezTo>
                  <a:pt x="1116" y="528"/>
                  <a:pt x="1116" y="528"/>
                  <a:pt x="1116" y="528"/>
                </a:cubicBezTo>
                <a:cubicBezTo>
                  <a:pt x="1111" y="366"/>
                  <a:pt x="1029" y="279"/>
                  <a:pt x="960" y="234"/>
                </a:cubicBezTo>
                <a:cubicBezTo>
                  <a:pt x="926" y="211"/>
                  <a:pt x="884" y="200"/>
                  <a:pt x="840" y="200"/>
                </a:cubicBezTo>
                <a:cubicBezTo>
                  <a:pt x="822" y="200"/>
                  <a:pt x="822" y="200"/>
                  <a:pt x="822" y="200"/>
                </a:cubicBezTo>
                <a:lnTo>
                  <a:pt x="822" y="340"/>
                </a:lnTo>
                <a:close/>
                <a:moveTo>
                  <a:pt x="997" y="846"/>
                </a:moveTo>
                <a:cubicBezTo>
                  <a:pt x="997" y="797"/>
                  <a:pt x="957" y="756"/>
                  <a:pt x="907" y="756"/>
                </a:cubicBezTo>
                <a:cubicBezTo>
                  <a:pt x="858" y="756"/>
                  <a:pt x="818" y="797"/>
                  <a:pt x="818" y="846"/>
                </a:cubicBezTo>
                <a:cubicBezTo>
                  <a:pt x="818" y="896"/>
                  <a:pt x="858" y="936"/>
                  <a:pt x="907" y="936"/>
                </a:cubicBezTo>
                <a:cubicBezTo>
                  <a:pt x="957" y="936"/>
                  <a:pt x="997" y="896"/>
                  <a:pt x="997" y="846"/>
                </a:cubicBezTo>
                <a:close/>
                <a:moveTo>
                  <a:pt x="1117" y="788"/>
                </a:moveTo>
                <a:cubicBezTo>
                  <a:pt x="1117" y="770"/>
                  <a:pt x="1117" y="770"/>
                  <a:pt x="1117" y="770"/>
                </a:cubicBezTo>
                <a:cubicBezTo>
                  <a:pt x="1107" y="770"/>
                  <a:pt x="1107" y="770"/>
                  <a:pt x="1107" y="770"/>
                </a:cubicBezTo>
                <a:cubicBezTo>
                  <a:pt x="1066" y="770"/>
                  <a:pt x="1033" y="737"/>
                  <a:pt x="1033" y="696"/>
                </a:cubicBezTo>
                <a:cubicBezTo>
                  <a:pt x="1033" y="655"/>
                  <a:pt x="1066" y="621"/>
                  <a:pt x="1107" y="621"/>
                </a:cubicBezTo>
                <a:cubicBezTo>
                  <a:pt x="1117" y="621"/>
                  <a:pt x="1117" y="621"/>
                  <a:pt x="1117" y="621"/>
                </a:cubicBezTo>
                <a:cubicBezTo>
                  <a:pt x="1117" y="563"/>
                  <a:pt x="1117" y="563"/>
                  <a:pt x="1117" y="563"/>
                </a:cubicBezTo>
                <a:cubicBezTo>
                  <a:pt x="810" y="563"/>
                  <a:pt x="810" y="563"/>
                  <a:pt x="810" y="563"/>
                </a:cubicBezTo>
                <a:cubicBezTo>
                  <a:pt x="801" y="563"/>
                  <a:pt x="793" y="555"/>
                  <a:pt x="793" y="546"/>
                </a:cubicBezTo>
                <a:cubicBezTo>
                  <a:pt x="793" y="536"/>
                  <a:pt x="801" y="528"/>
                  <a:pt x="810" y="528"/>
                </a:cubicBezTo>
                <a:cubicBezTo>
                  <a:pt x="888" y="528"/>
                  <a:pt x="888" y="528"/>
                  <a:pt x="888" y="528"/>
                </a:cubicBezTo>
                <a:cubicBezTo>
                  <a:pt x="872" y="462"/>
                  <a:pt x="840" y="406"/>
                  <a:pt x="793" y="361"/>
                </a:cubicBezTo>
                <a:cubicBezTo>
                  <a:pt x="790" y="357"/>
                  <a:pt x="788" y="352"/>
                  <a:pt x="788" y="348"/>
                </a:cubicBezTo>
                <a:cubicBezTo>
                  <a:pt x="787" y="200"/>
                  <a:pt x="787" y="200"/>
                  <a:pt x="787" y="200"/>
                </a:cubicBezTo>
                <a:cubicBezTo>
                  <a:pt x="718" y="200"/>
                  <a:pt x="718" y="200"/>
                  <a:pt x="718" y="200"/>
                </a:cubicBezTo>
                <a:cubicBezTo>
                  <a:pt x="718" y="829"/>
                  <a:pt x="718" y="829"/>
                  <a:pt x="718" y="829"/>
                </a:cubicBezTo>
                <a:cubicBezTo>
                  <a:pt x="784" y="829"/>
                  <a:pt x="784" y="829"/>
                  <a:pt x="784" y="829"/>
                </a:cubicBezTo>
                <a:cubicBezTo>
                  <a:pt x="793" y="768"/>
                  <a:pt x="844" y="722"/>
                  <a:pt x="907" y="722"/>
                </a:cubicBezTo>
                <a:cubicBezTo>
                  <a:pt x="970" y="722"/>
                  <a:pt x="1022" y="768"/>
                  <a:pt x="1031" y="829"/>
                </a:cubicBezTo>
                <a:cubicBezTo>
                  <a:pt x="1076" y="829"/>
                  <a:pt x="1076" y="829"/>
                  <a:pt x="1076" y="829"/>
                </a:cubicBezTo>
                <a:cubicBezTo>
                  <a:pt x="1099" y="829"/>
                  <a:pt x="1117" y="810"/>
                  <a:pt x="1117" y="7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6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78">
            <a:extLst>
              <a:ext uri="{FF2B5EF4-FFF2-40B4-BE49-F238E27FC236}">
                <a16:creationId xmlns:a16="http://schemas.microsoft.com/office/drawing/2014/main" id="{ADAD6FA8-6E5B-DF49-CE7A-170A0B918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04153" y="2712787"/>
            <a:ext cx="485054" cy="485054"/>
          </a:xfrm>
          <a:custGeom>
            <a:avLst/>
            <a:gdLst>
              <a:gd name="T0" fmla="*/ 5818 w 7200"/>
              <a:gd name="T1" fmla="*/ 3775 h 7200"/>
              <a:gd name="T2" fmla="*/ 4872 w 7200"/>
              <a:gd name="T3" fmla="*/ 3775 h 7200"/>
              <a:gd name="T4" fmla="*/ 4872 w 7200"/>
              <a:gd name="T5" fmla="*/ 4838 h 7200"/>
              <a:gd name="T6" fmla="*/ 4981 w 7200"/>
              <a:gd name="T7" fmla="*/ 4967 h 7200"/>
              <a:gd name="T8" fmla="*/ 5792 w 7200"/>
              <a:gd name="T9" fmla="*/ 4929 h 7200"/>
              <a:gd name="T10" fmla="*/ 5684 w 7200"/>
              <a:gd name="T11" fmla="*/ 4102 h 7200"/>
              <a:gd name="T12" fmla="*/ 5579 w 7200"/>
              <a:gd name="T13" fmla="*/ 4750 h 7200"/>
              <a:gd name="T14" fmla="*/ 5232 w 7200"/>
              <a:gd name="T15" fmla="*/ 4083 h 7200"/>
              <a:gd name="T16" fmla="*/ 5089 w 7200"/>
              <a:gd name="T17" fmla="*/ 3775 h 7200"/>
              <a:gd name="T18" fmla="*/ 5599 w 7200"/>
              <a:gd name="T19" fmla="*/ 3775 h 7200"/>
              <a:gd name="T20" fmla="*/ 5458 w 7200"/>
              <a:gd name="T21" fmla="*/ 4083 h 7200"/>
              <a:gd name="T22" fmla="*/ 5454 w 7200"/>
              <a:gd name="T23" fmla="*/ 1653 h 7200"/>
              <a:gd name="T24" fmla="*/ 4651 w 7200"/>
              <a:gd name="T25" fmla="*/ 1870 h 7200"/>
              <a:gd name="T26" fmla="*/ 4466 w 7200"/>
              <a:gd name="T27" fmla="*/ 184 h 7200"/>
              <a:gd name="T28" fmla="*/ 4444 w 7200"/>
              <a:gd name="T29" fmla="*/ 164 h 7200"/>
              <a:gd name="T30" fmla="*/ 4405 w 7200"/>
              <a:gd name="T31" fmla="*/ 131 h 7200"/>
              <a:gd name="T32" fmla="*/ 4330 w 7200"/>
              <a:gd name="T33" fmla="*/ 81 h 7200"/>
              <a:gd name="T34" fmla="*/ 4296 w 7200"/>
              <a:gd name="T35" fmla="*/ 63 h 7200"/>
              <a:gd name="T36" fmla="*/ 4266 w 7200"/>
              <a:gd name="T37" fmla="*/ 49 h 7200"/>
              <a:gd name="T38" fmla="*/ 627 w 7200"/>
              <a:gd name="T39" fmla="*/ 0 h 7200"/>
              <a:gd name="T40" fmla="*/ 0 w 7200"/>
              <a:gd name="T41" fmla="*/ 628 h 7200"/>
              <a:gd name="T42" fmla="*/ 183 w 7200"/>
              <a:gd name="T43" fmla="*/ 7017 h 7200"/>
              <a:gd name="T44" fmla="*/ 4023 w 7200"/>
              <a:gd name="T45" fmla="*/ 7200 h 7200"/>
              <a:gd name="T46" fmla="*/ 4651 w 7200"/>
              <a:gd name="T47" fmla="*/ 5554 h 7200"/>
              <a:gd name="T48" fmla="*/ 7200 w 7200"/>
              <a:gd name="T49" fmla="*/ 4799 h 7200"/>
              <a:gd name="T50" fmla="*/ 6539 w 7200"/>
              <a:gd name="T51" fmla="*/ 2745 h 7200"/>
              <a:gd name="T52" fmla="*/ 5345 w 7200"/>
              <a:gd name="T53" fmla="*/ 1867 h 7200"/>
              <a:gd name="T54" fmla="*/ 4370 w 7200"/>
              <a:gd name="T55" fmla="*/ 2739 h 7200"/>
              <a:gd name="T56" fmla="*/ 4651 w 7200"/>
              <a:gd name="T57" fmla="*/ 2155 h 7200"/>
              <a:gd name="T58" fmla="*/ 307 w 7200"/>
              <a:gd name="T59" fmla="*/ 363 h 7200"/>
              <a:gd name="T60" fmla="*/ 334 w 7200"/>
              <a:gd name="T61" fmla="*/ 333 h 7200"/>
              <a:gd name="T62" fmla="*/ 377 w 7200"/>
              <a:gd name="T63" fmla="*/ 296 h 7200"/>
              <a:gd name="T64" fmla="*/ 421 w 7200"/>
              <a:gd name="T65" fmla="*/ 267 h 7200"/>
              <a:gd name="T66" fmla="*/ 4023 w 7200"/>
              <a:gd name="T67" fmla="*/ 211 h 7200"/>
              <a:gd name="T68" fmla="*/ 4438 w 7200"/>
              <a:gd name="T69" fmla="*/ 1057 h 7200"/>
              <a:gd name="T70" fmla="*/ 213 w 7200"/>
              <a:gd name="T71" fmla="*/ 628 h 7200"/>
              <a:gd name="T72" fmla="*/ 4023 w 7200"/>
              <a:gd name="T73" fmla="*/ 6989 h 7200"/>
              <a:gd name="T74" fmla="*/ 213 w 7200"/>
              <a:gd name="T75" fmla="*/ 6575 h 7200"/>
              <a:gd name="T76" fmla="*/ 4438 w 7200"/>
              <a:gd name="T77" fmla="*/ 6143 h 7200"/>
              <a:gd name="T78" fmla="*/ 4438 w 7200"/>
              <a:gd name="T79" fmla="*/ 5932 h 7200"/>
              <a:gd name="T80" fmla="*/ 213 w 7200"/>
              <a:gd name="T81" fmla="*/ 1269 h 7200"/>
              <a:gd name="T82" fmla="*/ 4438 w 7200"/>
              <a:gd name="T83" fmla="*/ 2064 h 7200"/>
              <a:gd name="T84" fmla="*/ 3489 w 7200"/>
              <a:gd name="T85" fmla="*/ 3493 h 7200"/>
              <a:gd name="T86" fmla="*/ 4242 w 7200"/>
              <a:gd name="T87" fmla="*/ 5554 h 7200"/>
              <a:gd name="T88" fmla="*/ 4438 w 7200"/>
              <a:gd name="T89" fmla="*/ 5932 h 7200"/>
              <a:gd name="T90" fmla="*/ 6447 w 7200"/>
              <a:gd name="T91" fmla="*/ 5334 h 7200"/>
              <a:gd name="T92" fmla="*/ 3708 w 7200"/>
              <a:gd name="T93" fmla="*/ 4799 h 7200"/>
              <a:gd name="T94" fmla="*/ 4242 w 7200"/>
              <a:gd name="T95" fmla="*/ 2959 h 7200"/>
              <a:gd name="T96" fmla="*/ 6981 w 7200"/>
              <a:gd name="T97" fmla="*/ 3493 h 7200"/>
              <a:gd name="T98" fmla="*/ 3086 w 7200"/>
              <a:gd name="T99" fmla="*/ 528 h 7200"/>
              <a:gd name="T100" fmla="*/ 3086 w 7200"/>
              <a:gd name="T101" fmla="*/ 741 h 7200"/>
              <a:gd name="T102" fmla="*/ 3086 w 7200"/>
              <a:gd name="T103" fmla="*/ 528 h 7200"/>
              <a:gd name="T104" fmla="*/ 2219 w 7200"/>
              <a:gd name="T105" fmla="*/ 6566 h 7200"/>
              <a:gd name="T106" fmla="*/ 2431 w 7200"/>
              <a:gd name="T107" fmla="*/ 6566 h 7200"/>
              <a:gd name="T108" fmla="*/ 2619 w 7200"/>
              <a:gd name="T109" fmla="*/ 528 h 7200"/>
              <a:gd name="T110" fmla="*/ 1457 w 7200"/>
              <a:gd name="T111" fmla="*/ 634 h 7200"/>
              <a:gd name="T112" fmla="*/ 2619 w 7200"/>
              <a:gd name="T113" fmla="*/ 741 h 7200"/>
              <a:gd name="T114" fmla="*/ 2619 w 7200"/>
              <a:gd name="T115" fmla="*/ 528 h 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00" h="7200">
                <a:moveTo>
                  <a:pt x="5684" y="4102"/>
                </a:moveTo>
                <a:cubicBezTo>
                  <a:pt x="5770" y="4015"/>
                  <a:pt x="5818" y="3899"/>
                  <a:pt x="5818" y="3775"/>
                </a:cubicBezTo>
                <a:cubicBezTo>
                  <a:pt x="5818" y="3516"/>
                  <a:pt x="5604" y="3302"/>
                  <a:pt x="5345" y="3302"/>
                </a:cubicBezTo>
                <a:cubicBezTo>
                  <a:pt x="5083" y="3302"/>
                  <a:pt x="4872" y="3516"/>
                  <a:pt x="4872" y="3775"/>
                </a:cubicBezTo>
                <a:cubicBezTo>
                  <a:pt x="4872" y="3899"/>
                  <a:pt x="4919" y="4015"/>
                  <a:pt x="5005" y="4102"/>
                </a:cubicBezTo>
                <a:cubicBezTo>
                  <a:pt x="4872" y="4838"/>
                  <a:pt x="4872" y="4838"/>
                  <a:pt x="4872" y="4838"/>
                </a:cubicBezTo>
                <a:cubicBezTo>
                  <a:pt x="4867" y="4870"/>
                  <a:pt x="4876" y="4906"/>
                  <a:pt x="4896" y="4929"/>
                </a:cubicBezTo>
                <a:cubicBezTo>
                  <a:pt x="4918" y="4954"/>
                  <a:pt x="4948" y="4967"/>
                  <a:pt x="4981" y="4967"/>
                </a:cubicBezTo>
                <a:cubicBezTo>
                  <a:pt x="5708" y="4967"/>
                  <a:pt x="5708" y="4967"/>
                  <a:pt x="5708" y="4967"/>
                </a:cubicBezTo>
                <a:cubicBezTo>
                  <a:pt x="5741" y="4967"/>
                  <a:pt x="5771" y="4954"/>
                  <a:pt x="5792" y="4929"/>
                </a:cubicBezTo>
                <a:cubicBezTo>
                  <a:pt x="5812" y="4906"/>
                  <a:pt x="5821" y="4870"/>
                  <a:pt x="5815" y="4838"/>
                </a:cubicBezTo>
                <a:lnTo>
                  <a:pt x="5684" y="4102"/>
                </a:lnTo>
                <a:close/>
                <a:moveTo>
                  <a:pt x="5458" y="4083"/>
                </a:moveTo>
                <a:cubicBezTo>
                  <a:pt x="5579" y="4750"/>
                  <a:pt x="5579" y="4750"/>
                  <a:pt x="5579" y="4750"/>
                </a:cubicBezTo>
                <a:cubicBezTo>
                  <a:pt x="5110" y="4750"/>
                  <a:pt x="5110" y="4750"/>
                  <a:pt x="5110" y="4750"/>
                </a:cubicBezTo>
                <a:cubicBezTo>
                  <a:pt x="5232" y="4083"/>
                  <a:pt x="5232" y="4083"/>
                  <a:pt x="5232" y="4083"/>
                </a:cubicBezTo>
                <a:cubicBezTo>
                  <a:pt x="5238" y="4041"/>
                  <a:pt x="5222" y="4002"/>
                  <a:pt x="5190" y="3976"/>
                </a:cubicBezTo>
                <a:cubicBezTo>
                  <a:pt x="5126" y="3928"/>
                  <a:pt x="5089" y="3853"/>
                  <a:pt x="5089" y="3775"/>
                </a:cubicBezTo>
                <a:cubicBezTo>
                  <a:pt x="5089" y="3636"/>
                  <a:pt x="5204" y="3519"/>
                  <a:pt x="5345" y="3519"/>
                </a:cubicBezTo>
                <a:cubicBezTo>
                  <a:pt x="5485" y="3519"/>
                  <a:pt x="5599" y="3636"/>
                  <a:pt x="5599" y="3775"/>
                </a:cubicBezTo>
                <a:cubicBezTo>
                  <a:pt x="5599" y="3853"/>
                  <a:pt x="5562" y="3928"/>
                  <a:pt x="5499" y="3976"/>
                </a:cubicBezTo>
                <a:cubicBezTo>
                  <a:pt x="5467" y="4002"/>
                  <a:pt x="5450" y="4041"/>
                  <a:pt x="5458" y="4083"/>
                </a:cubicBezTo>
                <a:close/>
                <a:moveTo>
                  <a:pt x="6539" y="2745"/>
                </a:moveTo>
                <a:cubicBezTo>
                  <a:pt x="6489" y="2169"/>
                  <a:pt x="6030" y="1705"/>
                  <a:pt x="5454" y="1653"/>
                </a:cubicBezTo>
                <a:cubicBezTo>
                  <a:pt x="5344" y="1638"/>
                  <a:pt x="5235" y="1653"/>
                  <a:pt x="5235" y="1653"/>
                </a:cubicBezTo>
                <a:cubicBezTo>
                  <a:pt x="5019" y="1673"/>
                  <a:pt x="4819" y="1750"/>
                  <a:pt x="4651" y="1870"/>
                </a:cubicBezTo>
                <a:cubicBezTo>
                  <a:pt x="4651" y="628"/>
                  <a:pt x="4651" y="628"/>
                  <a:pt x="4651" y="628"/>
                </a:cubicBezTo>
                <a:cubicBezTo>
                  <a:pt x="4651" y="460"/>
                  <a:pt x="4585" y="302"/>
                  <a:pt x="4466" y="184"/>
                </a:cubicBezTo>
                <a:cubicBezTo>
                  <a:pt x="4460" y="177"/>
                  <a:pt x="4454" y="172"/>
                  <a:pt x="4448" y="167"/>
                </a:cubicBezTo>
                <a:cubicBezTo>
                  <a:pt x="4447" y="166"/>
                  <a:pt x="4446" y="165"/>
                  <a:pt x="4444" y="164"/>
                </a:cubicBezTo>
                <a:cubicBezTo>
                  <a:pt x="4444" y="163"/>
                  <a:pt x="4444" y="163"/>
                  <a:pt x="4443" y="162"/>
                </a:cubicBezTo>
                <a:cubicBezTo>
                  <a:pt x="4431" y="152"/>
                  <a:pt x="4418" y="141"/>
                  <a:pt x="4405" y="131"/>
                </a:cubicBezTo>
                <a:cubicBezTo>
                  <a:pt x="4400" y="127"/>
                  <a:pt x="4396" y="123"/>
                  <a:pt x="4391" y="120"/>
                </a:cubicBezTo>
                <a:cubicBezTo>
                  <a:pt x="4372" y="106"/>
                  <a:pt x="4351" y="93"/>
                  <a:pt x="4330" y="81"/>
                </a:cubicBezTo>
                <a:cubicBezTo>
                  <a:pt x="4325" y="78"/>
                  <a:pt x="4320" y="76"/>
                  <a:pt x="4316" y="73"/>
                </a:cubicBezTo>
                <a:cubicBezTo>
                  <a:pt x="4309" y="70"/>
                  <a:pt x="4303" y="66"/>
                  <a:pt x="4296" y="63"/>
                </a:cubicBezTo>
                <a:cubicBezTo>
                  <a:pt x="4295" y="62"/>
                  <a:pt x="4293" y="62"/>
                  <a:pt x="4292" y="61"/>
                </a:cubicBezTo>
                <a:cubicBezTo>
                  <a:pt x="4283" y="57"/>
                  <a:pt x="4275" y="53"/>
                  <a:pt x="4266" y="49"/>
                </a:cubicBezTo>
                <a:cubicBezTo>
                  <a:pt x="4189" y="16"/>
                  <a:pt x="4107" y="0"/>
                  <a:pt x="4023" y="0"/>
                </a:cubicBezTo>
                <a:cubicBezTo>
                  <a:pt x="627" y="0"/>
                  <a:pt x="627" y="0"/>
                  <a:pt x="627" y="0"/>
                </a:cubicBezTo>
                <a:cubicBezTo>
                  <a:pt x="459" y="0"/>
                  <a:pt x="302" y="65"/>
                  <a:pt x="183" y="184"/>
                </a:cubicBezTo>
                <a:cubicBezTo>
                  <a:pt x="65" y="302"/>
                  <a:pt x="0" y="460"/>
                  <a:pt x="0" y="628"/>
                </a:cubicBezTo>
                <a:cubicBezTo>
                  <a:pt x="0" y="6575"/>
                  <a:pt x="0" y="6575"/>
                  <a:pt x="0" y="6575"/>
                </a:cubicBezTo>
                <a:cubicBezTo>
                  <a:pt x="0" y="6742"/>
                  <a:pt x="65" y="6899"/>
                  <a:pt x="183" y="7017"/>
                </a:cubicBezTo>
                <a:cubicBezTo>
                  <a:pt x="302" y="7135"/>
                  <a:pt x="460" y="7200"/>
                  <a:pt x="627" y="7200"/>
                </a:cubicBezTo>
                <a:cubicBezTo>
                  <a:pt x="4023" y="7200"/>
                  <a:pt x="4023" y="7200"/>
                  <a:pt x="4023" y="7200"/>
                </a:cubicBezTo>
                <a:cubicBezTo>
                  <a:pt x="4369" y="7200"/>
                  <a:pt x="4651" y="6920"/>
                  <a:pt x="4651" y="6575"/>
                </a:cubicBezTo>
                <a:cubicBezTo>
                  <a:pt x="4651" y="5554"/>
                  <a:pt x="4651" y="5554"/>
                  <a:pt x="4651" y="5554"/>
                </a:cubicBezTo>
                <a:cubicBezTo>
                  <a:pt x="6447" y="5554"/>
                  <a:pt x="6447" y="5554"/>
                  <a:pt x="6447" y="5554"/>
                </a:cubicBezTo>
                <a:cubicBezTo>
                  <a:pt x="6861" y="5554"/>
                  <a:pt x="7200" y="5217"/>
                  <a:pt x="7200" y="4799"/>
                </a:cubicBezTo>
                <a:cubicBezTo>
                  <a:pt x="7200" y="3493"/>
                  <a:pt x="7200" y="3493"/>
                  <a:pt x="7200" y="3493"/>
                </a:cubicBezTo>
                <a:cubicBezTo>
                  <a:pt x="7200" y="3108"/>
                  <a:pt x="6910" y="2791"/>
                  <a:pt x="6539" y="2745"/>
                </a:cubicBezTo>
                <a:close/>
                <a:moveTo>
                  <a:pt x="4651" y="2155"/>
                </a:moveTo>
                <a:cubicBezTo>
                  <a:pt x="4828" y="1977"/>
                  <a:pt x="5074" y="1867"/>
                  <a:pt x="5345" y="1867"/>
                </a:cubicBezTo>
                <a:cubicBezTo>
                  <a:pt x="5849" y="1867"/>
                  <a:pt x="6265" y="2249"/>
                  <a:pt x="6319" y="2739"/>
                </a:cubicBezTo>
                <a:cubicBezTo>
                  <a:pt x="4370" y="2739"/>
                  <a:pt x="4370" y="2739"/>
                  <a:pt x="4370" y="2739"/>
                </a:cubicBezTo>
                <a:cubicBezTo>
                  <a:pt x="4380" y="2646"/>
                  <a:pt x="4403" y="2557"/>
                  <a:pt x="4438" y="2474"/>
                </a:cubicBezTo>
                <a:cubicBezTo>
                  <a:pt x="4487" y="2354"/>
                  <a:pt x="4560" y="2246"/>
                  <a:pt x="4651" y="2155"/>
                </a:cubicBezTo>
                <a:close/>
                <a:moveTo>
                  <a:pt x="213" y="628"/>
                </a:moveTo>
                <a:cubicBezTo>
                  <a:pt x="213" y="528"/>
                  <a:pt x="248" y="435"/>
                  <a:pt x="307" y="363"/>
                </a:cubicBezTo>
                <a:cubicBezTo>
                  <a:pt x="307" y="363"/>
                  <a:pt x="307" y="363"/>
                  <a:pt x="307" y="363"/>
                </a:cubicBezTo>
                <a:cubicBezTo>
                  <a:pt x="316" y="353"/>
                  <a:pt x="325" y="343"/>
                  <a:pt x="334" y="333"/>
                </a:cubicBezTo>
                <a:cubicBezTo>
                  <a:pt x="344" y="324"/>
                  <a:pt x="354" y="315"/>
                  <a:pt x="364" y="307"/>
                </a:cubicBezTo>
                <a:cubicBezTo>
                  <a:pt x="368" y="303"/>
                  <a:pt x="373" y="299"/>
                  <a:pt x="377" y="296"/>
                </a:cubicBezTo>
                <a:cubicBezTo>
                  <a:pt x="387" y="289"/>
                  <a:pt x="396" y="282"/>
                  <a:pt x="406" y="276"/>
                </a:cubicBezTo>
                <a:cubicBezTo>
                  <a:pt x="411" y="273"/>
                  <a:pt x="416" y="270"/>
                  <a:pt x="421" y="267"/>
                </a:cubicBezTo>
                <a:cubicBezTo>
                  <a:pt x="482" y="231"/>
                  <a:pt x="552" y="211"/>
                  <a:pt x="627" y="211"/>
                </a:cubicBezTo>
                <a:cubicBezTo>
                  <a:pt x="4023" y="211"/>
                  <a:pt x="4023" y="211"/>
                  <a:pt x="4023" y="211"/>
                </a:cubicBezTo>
                <a:cubicBezTo>
                  <a:pt x="4251" y="211"/>
                  <a:pt x="4438" y="399"/>
                  <a:pt x="4438" y="628"/>
                </a:cubicBezTo>
                <a:cubicBezTo>
                  <a:pt x="4438" y="1057"/>
                  <a:pt x="4438" y="1057"/>
                  <a:pt x="4438" y="1057"/>
                </a:cubicBezTo>
                <a:cubicBezTo>
                  <a:pt x="213" y="1057"/>
                  <a:pt x="213" y="1057"/>
                  <a:pt x="213" y="1057"/>
                </a:cubicBezTo>
                <a:lnTo>
                  <a:pt x="213" y="628"/>
                </a:lnTo>
                <a:close/>
                <a:moveTo>
                  <a:pt x="4438" y="6575"/>
                </a:moveTo>
                <a:cubicBezTo>
                  <a:pt x="4438" y="6803"/>
                  <a:pt x="4251" y="6989"/>
                  <a:pt x="4023" y="6989"/>
                </a:cubicBezTo>
                <a:cubicBezTo>
                  <a:pt x="627" y="6989"/>
                  <a:pt x="627" y="6989"/>
                  <a:pt x="627" y="6989"/>
                </a:cubicBezTo>
                <a:cubicBezTo>
                  <a:pt x="399" y="6989"/>
                  <a:pt x="213" y="6803"/>
                  <a:pt x="213" y="6575"/>
                </a:cubicBezTo>
                <a:cubicBezTo>
                  <a:pt x="213" y="6143"/>
                  <a:pt x="213" y="6143"/>
                  <a:pt x="213" y="6143"/>
                </a:cubicBezTo>
                <a:cubicBezTo>
                  <a:pt x="4438" y="6143"/>
                  <a:pt x="4438" y="6143"/>
                  <a:pt x="4438" y="6143"/>
                </a:cubicBezTo>
                <a:lnTo>
                  <a:pt x="4438" y="6575"/>
                </a:lnTo>
                <a:close/>
                <a:moveTo>
                  <a:pt x="4438" y="5932"/>
                </a:moveTo>
                <a:cubicBezTo>
                  <a:pt x="213" y="5932"/>
                  <a:pt x="213" y="5932"/>
                  <a:pt x="213" y="5932"/>
                </a:cubicBezTo>
                <a:cubicBezTo>
                  <a:pt x="213" y="1269"/>
                  <a:pt x="213" y="1269"/>
                  <a:pt x="213" y="1269"/>
                </a:cubicBezTo>
                <a:cubicBezTo>
                  <a:pt x="4438" y="1269"/>
                  <a:pt x="4438" y="1269"/>
                  <a:pt x="4438" y="1269"/>
                </a:cubicBezTo>
                <a:cubicBezTo>
                  <a:pt x="4438" y="2064"/>
                  <a:pt x="4438" y="2064"/>
                  <a:pt x="4438" y="2064"/>
                </a:cubicBezTo>
                <a:cubicBezTo>
                  <a:pt x="4277" y="2250"/>
                  <a:pt x="4172" y="2486"/>
                  <a:pt x="4150" y="2745"/>
                </a:cubicBezTo>
                <a:cubicBezTo>
                  <a:pt x="3779" y="2791"/>
                  <a:pt x="3489" y="3108"/>
                  <a:pt x="3489" y="3493"/>
                </a:cubicBezTo>
                <a:cubicBezTo>
                  <a:pt x="3489" y="4799"/>
                  <a:pt x="3489" y="4799"/>
                  <a:pt x="3489" y="4799"/>
                </a:cubicBezTo>
                <a:cubicBezTo>
                  <a:pt x="3489" y="5217"/>
                  <a:pt x="3826" y="5554"/>
                  <a:pt x="4242" y="5554"/>
                </a:cubicBezTo>
                <a:cubicBezTo>
                  <a:pt x="4438" y="5554"/>
                  <a:pt x="4438" y="5554"/>
                  <a:pt x="4438" y="5554"/>
                </a:cubicBezTo>
                <a:lnTo>
                  <a:pt x="4438" y="5932"/>
                </a:lnTo>
                <a:close/>
                <a:moveTo>
                  <a:pt x="6981" y="4799"/>
                </a:moveTo>
                <a:cubicBezTo>
                  <a:pt x="6981" y="5097"/>
                  <a:pt x="6741" y="5334"/>
                  <a:pt x="6447" y="5334"/>
                </a:cubicBezTo>
                <a:cubicBezTo>
                  <a:pt x="4242" y="5334"/>
                  <a:pt x="4242" y="5334"/>
                  <a:pt x="4242" y="5334"/>
                </a:cubicBezTo>
                <a:cubicBezTo>
                  <a:pt x="3947" y="5334"/>
                  <a:pt x="3708" y="5097"/>
                  <a:pt x="3708" y="4799"/>
                </a:cubicBezTo>
                <a:cubicBezTo>
                  <a:pt x="3708" y="3493"/>
                  <a:pt x="3708" y="3493"/>
                  <a:pt x="3708" y="3493"/>
                </a:cubicBezTo>
                <a:cubicBezTo>
                  <a:pt x="3708" y="3199"/>
                  <a:pt x="3947" y="2959"/>
                  <a:pt x="4242" y="2959"/>
                </a:cubicBezTo>
                <a:cubicBezTo>
                  <a:pt x="6447" y="2959"/>
                  <a:pt x="6447" y="2959"/>
                  <a:pt x="6447" y="2959"/>
                </a:cubicBezTo>
                <a:cubicBezTo>
                  <a:pt x="6741" y="2959"/>
                  <a:pt x="6981" y="3199"/>
                  <a:pt x="6981" y="3493"/>
                </a:cubicBezTo>
                <a:lnTo>
                  <a:pt x="6981" y="4799"/>
                </a:lnTo>
                <a:close/>
                <a:moveTo>
                  <a:pt x="3086" y="528"/>
                </a:moveTo>
                <a:cubicBezTo>
                  <a:pt x="3028" y="528"/>
                  <a:pt x="2981" y="575"/>
                  <a:pt x="2981" y="634"/>
                </a:cubicBezTo>
                <a:cubicBezTo>
                  <a:pt x="2981" y="694"/>
                  <a:pt x="3028" y="741"/>
                  <a:pt x="3086" y="741"/>
                </a:cubicBezTo>
                <a:cubicBezTo>
                  <a:pt x="3146" y="741"/>
                  <a:pt x="3193" y="694"/>
                  <a:pt x="3193" y="634"/>
                </a:cubicBezTo>
                <a:cubicBezTo>
                  <a:pt x="3193" y="575"/>
                  <a:pt x="3146" y="528"/>
                  <a:pt x="3086" y="528"/>
                </a:cubicBezTo>
                <a:close/>
                <a:moveTo>
                  <a:pt x="2325" y="6459"/>
                </a:moveTo>
                <a:cubicBezTo>
                  <a:pt x="2266" y="6459"/>
                  <a:pt x="2219" y="6509"/>
                  <a:pt x="2219" y="6566"/>
                </a:cubicBezTo>
                <a:cubicBezTo>
                  <a:pt x="2219" y="6626"/>
                  <a:pt x="2266" y="6673"/>
                  <a:pt x="2325" y="6673"/>
                </a:cubicBezTo>
                <a:cubicBezTo>
                  <a:pt x="2382" y="6673"/>
                  <a:pt x="2431" y="6626"/>
                  <a:pt x="2431" y="6566"/>
                </a:cubicBezTo>
                <a:cubicBezTo>
                  <a:pt x="2431" y="6509"/>
                  <a:pt x="2382" y="6459"/>
                  <a:pt x="2325" y="6459"/>
                </a:cubicBezTo>
                <a:close/>
                <a:moveTo>
                  <a:pt x="2619" y="528"/>
                </a:moveTo>
                <a:cubicBezTo>
                  <a:pt x="1562" y="528"/>
                  <a:pt x="1562" y="528"/>
                  <a:pt x="1562" y="528"/>
                </a:cubicBezTo>
                <a:cubicBezTo>
                  <a:pt x="1504" y="528"/>
                  <a:pt x="1457" y="575"/>
                  <a:pt x="1457" y="634"/>
                </a:cubicBezTo>
                <a:cubicBezTo>
                  <a:pt x="1457" y="694"/>
                  <a:pt x="1504" y="741"/>
                  <a:pt x="1562" y="741"/>
                </a:cubicBezTo>
                <a:cubicBezTo>
                  <a:pt x="2619" y="741"/>
                  <a:pt x="2619" y="741"/>
                  <a:pt x="2619" y="741"/>
                </a:cubicBezTo>
                <a:cubicBezTo>
                  <a:pt x="2677" y="741"/>
                  <a:pt x="2726" y="694"/>
                  <a:pt x="2726" y="634"/>
                </a:cubicBezTo>
                <a:cubicBezTo>
                  <a:pt x="2726" y="575"/>
                  <a:pt x="2677" y="528"/>
                  <a:pt x="2619" y="52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defTabSz="9136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A82C3AE-588D-14A4-F24F-30868DBB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46539" y="4012607"/>
            <a:ext cx="572073" cy="57207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40AFA40-CB6E-2328-D17B-620699D51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33029" y="2587977"/>
            <a:ext cx="594360" cy="59436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0798FFFA-A85C-B6F5-4A26-FCBD54A88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571540" y="4064336"/>
            <a:ext cx="524864" cy="52486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981B5E09-8955-DC1B-0ABE-5A964E938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199862" y="4015714"/>
            <a:ext cx="524864" cy="524864"/>
          </a:xfrm>
          <a:prstGeom prst="rect">
            <a:avLst/>
          </a:prstGeom>
        </p:spPr>
      </p:pic>
      <p:sp>
        <p:nvSpPr>
          <p:cNvPr id="30" name="Freeform 590">
            <a:extLst>
              <a:ext uri="{FF2B5EF4-FFF2-40B4-BE49-F238E27FC236}">
                <a16:creationId xmlns:a16="http://schemas.microsoft.com/office/drawing/2014/main" id="{9FE500D1-D12C-61D2-D64A-07CED7D8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265538" y="2610975"/>
            <a:ext cx="534072" cy="524865"/>
          </a:xfrm>
          <a:custGeom>
            <a:avLst/>
            <a:gdLst>
              <a:gd name="T0" fmla="*/ 960 w 1152"/>
              <a:gd name="T1" fmla="*/ 340 h 1133"/>
              <a:gd name="T2" fmla="*/ 17 w 1152"/>
              <a:gd name="T3" fmla="*/ 393 h 1133"/>
              <a:gd name="T4" fmla="*/ 0 w 1152"/>
              <a:gd name="T5" fmla="*/ 732 h 1133"/>
              <a:gd name="T6" fmla="*/ 103 w 1152"/>
              <a:gd name="T7" fmla="*/ 821 h 1133"/>
              <a:gd name="T8" fmla="*/ 0 w 1152"/>
              <a:gd name="T9" fmla="*/ 1012 h 1133"/>
              <a:gd name="T10" fmla="*/ 239 w 1152"/>
              <a:gd name="T11" fmla="*/ 1030 h 1133"/>
              <a:gd name="T12" fmla="*/ 875 w 1152"/>
              <a:gd name="T13" fmla="*/ 1133 h 1133"/>
              <a:gd name="T14" fmla="*/ 893 w 1152"/>
              <a:gd name="T15" fmla="*/ 893 h 1133"/>
              <a:gd name="T16" fmla="*/ 962 w 1152"/>
              <a:gd name="T17" fmla="*/ 792 h 1133"/>
              <a:gd name="T18" fmla="*/ 995 w 1152"/>
              <a:gd name="T19" fmla="*/ 410 h 1133"/>
              <a:gd name="T20" fmla="*/ 1134 w 1152"/>
              <a:gd name="T21" fmla="*/ 201 h 1133"/>
              <a:gd name="T22" fmla="*/ 1134 w 1152"/>
              <a:gd name="T23" fmla="*/ 166 h 1133"/>
              <a:gd name="T24" fmla="*/ 35 w 1152"/>
              <a:gd name="T25" fmla="*/ 1012 h 1133"/>
              <a:gd name="T26" fmla="*/ 206 w 1152"/>
              <a:gd name="T27" fmla="*/ 1012 h 1133"/>
              <a:gd name="T28" fmla="*/ 960 w 1152"/>
              <a:gd name="T29" fmla="*/ 1012 h 1133"/>
              <a:gd name="T30" fmla="*/ 790 w 1152"/>
              <a:gd name="T31" fmla="*/ 1012 h 1133"/>
              <a:gd name="T32" fmla="*/ 960 w 1152"/>
              <a:gd name="T33" fmla="*/ 1012 h 1133"/>
              <a:gd name="T34" fmla="*/ 756 w 1152"/>
              <a:gd name="T35" fmla="*/ 994 h 1133"/>
              <a:gd name="T36" fmla="*/ 138 w 1152"/>
              <a:gd name="T37" fmla="*/ 893 h 1133"/>
              <a:gd name="T38" fmla="*/ 177 w 1152"/>
              <a:gd name="T39" fmla="*/ 830 h 1133"/>
              <a:gd name="T40" fmla="*/ 647 w 1152"/>
              <a:gd name="T41" fmla="*/ 774 h 1133"/>
              <a:gd name="T42" fmla="*/ 858 w 1152"/>
              <a:gd name="T43" fmla="*/ 893 h 1133"/>
              <a:gd name="T44" fmla="*/ 944 w 1152"/>
              <a:gd name="T45" fmla="*/ 762 h 1133"/>
              <a:gd name="T46" fmla="*/ 326 w 1152"/>
              <a:gd name="T47" fmla="*/ 746 h 1133"/>
              <a:gd name="T48" fmla="*/ 35 w 1152"/>
              <a:gd name="T49" fmla="*/ 732 h 1133"/>
              <a:gd name="T50" fmla="*/ 960 w 1152"/>
              <a:gd name="T51" fmla="*/ 428 h 1133"/>
              <a:gd name="T52" fmla="*/ 144 w 1152"/>
              <a:gd name="T53" fmla="*/ 1012 h 1133"/>
              <a:gd name="T54" fmla="*/ 96 w 1152"/>
              <a:gd name="T55" fmla="*/ 1012 h 1133"/>
              <a:gd name="T56" fmla="*/ 144 w 1152"/>
              <a:gd name="T57" fmla="*/ 1012 h 1133"/>
              <a:gd name="T58" fmla="*/ 898 w 1152"/>
              <a:gd name="T59" fmla="*/ 1012 h 1133"/>
              <a:gd name="T60" fmla="*/ 851 w 1152"/>
              <a:gd name="T61" fmla="*/ 1012 h 1133"/>
              <a:gd name="T62" fmla="*/ 192 w 1152"/>
              <a:gd name="T63" fmla="*/ 350 h 1133"/>
              <a:gd name="T64" fmla="*/ 759 w 1152"/>
              <a:gd name="T65" fmla="*/ 350 h 1133"/>
              <a:gd name="T66" fmla="*/ 821 w 1152"/>
              <a:gd name="T67" fmla="*/ 332 h 1133"/>
              <a:gd name="T68" fmla="*/ 776 w 1152"/>
              <a:gd name="T69" fmla="*/ 315 h 1133"/>
              <a:gd name="T70" fmla="*/ 515 w 1152"/>
              <a:gd name="T71" fmla="*/ 17 h 1133"/>
              <a:gd name="T72" fmla="*/ 480 w 1152"/>
              <a:gd name="T73" fmla="*/ 17 h 1133"/>
              <a:gd name="T74" fmla="*/ 219 w 1152"/>
              <a:gd name="T75" fmla="*/ 315 h 1133"/>
              <a:gd name="T76" fmla="*/ 174 w 1152"/>
              <a:gd name="T77" fmla="*/ 332 h 1133"/>
              <a:gd name="T78" fmla="*/ 497 w 1152"/>
              <a:gd name="T79" fmla="*/ 88 h 1133"/>
              <a:gd name="T80" fmla="*/ 254 w 1152"/>
              <a:gd name="T81" fmla="*/ 315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152" h="1133">
                <a:moveTo>
                  <a:pt x="1134" y="166"/>
                </a:moveTo>
                <a:cubicBezTo>
                  <a:pt x="1038" y="166"/>
                  <a:pt x="960" y="244"/>
                  <a:pt x="960" y="340"/>
                </a:cubicBezTo>
                <a:cubicBezTo>
                  <a:pt x="960" y="393"/>
                  <a:pt x="960" y="393"/>
                  <a:pt x="960" y="393"/>
                </a:cubicBezTo>
                <a:cubicBezTo>
                  <a:pt x="17" y="393"/>
                  <a:pt x="17" y="393"/>
                  <a:pt x="17" y="393"/>
                </a:cubicBezTo>
                <a:cubicBezTo>
                  <a:pt x="8" y="393"/>
                  <a:pt x="0" y="401"/>
                  <a:pt x="0" y="410"/>
                </a:cubicBezTo>
                <a:cubicBezTo>
                  <a:pt x="0" y="732"/>
                  <a:pt x="0" y="732"/>
                  <a:pt x="0" y="732"/>
                </a:cubicBezTo>
                <a:cubicBezTo>
                  <a:pt x="0" y="757"/>
                  <a:pt x="13" y="780"/>
                  <a:pt x="33" y="792"/>
                </a:cubicBezTo>
                <a:cubicBezTo>
                  <a:pt x="55" y="805"/>
                  <a:pt x="78" y="814"/>
                  <a:pt x="103" y="821"/>
                </a:cubicBezTo>
                <a:cubicBezTo>
                  <a:pt x="103" y="893"/>
                  <a:pt x="103" y="893"/>
                  <a:pt x="103" y="893"/>
                </a:cubicBezTo>
                <a:cubicBezTo>
                  <a:pt x="45" y="902"/>
                  <a:pt x="0" y="952"/>
                  <a:pt x="0" y="1012"/>
                </a:cubicBezTo>
                <a:cubicBezTo>
                  <a:pt x="0" y="1078"/>
                  <a:pt x="54" y="1133"/>
                  <a:pt x="120" y="1133"/>
                </a:cubicBezTo>
                <a:cubicBezTo>
                  <a:pt x="180" y="1133"/>
                  <a:pt x="231" y="1088"/>
                  <a:pt x="239" y="1030"/>
                </a:cubicBezTo>
                <a:cubicBezTo>
                  <a:pt x="756" y="1030"/>
                  <a:pt x="756" y="1030"/>
                  <a:pt x="756" y="1030"/>
                </a:cubicBezTo>
                <a:cubicBezTo>
                  <a:pt x="765" y="1088"/>
                  <a:pt x="815" y="1133"/>
                  <a:pt x="875" y="1133"/>
                </a:cubicBezTo>
                <a:cubicBezTo>
                  <a:pt x="941" y="1133"/>
                  <a:pt x="995" y="1078"/>
                  <a:pt x="995" y="1012"/>
                </a:cubicBezTo>
                <a:cubicBezTo>
                  <a:pt x="995" y="952"/>
                  <a:pt x="951" y="902"/>
                  <a:pt x="893" y="893"/>
                </a:cubicBezTo>
                <a:cubicBezTo>
                  <a:pt x="893" y="820"/>
                  <a:pt x="893" y="820"/>
                  <a:pt x="893" y="820"/>
                </a:cubicBezTo>
                <a:cubicBezTo>
                  <a:pt x="917" y="814"/>
                  <a:pt x="940" y="805"/>
                  <a:pt x="962" y="792"/>
                </a:cubicBezTo>
                <a:cubicBezTo>
                  <a:pt x="983" y="780"/>
                  <a:pt x="995" y="757"/>
                  <a:pt x="995" y="732"/>
                </a:cubicBezTo>
                <a:cubicBezTo>
                  <a:pt x="995" y="410"/>
                  <a:pt x="995" y="410"/>
                  <a:pt x="995" y="410"/>
                </a:cubicBezTo>
                <a:cubicBezTo>
                  <a:pt x="995" y="340"/>
                  <a:pt x="995" y="340"/>
                  <a:pt x="995" y="340"/>
                </a:cubicBezTo>
                <a:cubicBezTo>
                  <a:pt x="995" y="264"/>
                  <a:pt x="1058" y="201"/>
                  <a:pt x="1134" y="201"/>
                </a:cubicBezTo>
                <a:cubicBezTo>
                  <a:pt x="1144" y="201"/>
                  <a:pt x="1152" y="193"/>
                  <a:pt x="1152" y="184"/>
                </a:cubicBezTo>
                <a:cubicBezTo>
                  <a:pt x="1152" y="174"/>
                  <a:pt x="1144" y="166"/>
                  <a:pt x="1134" y="166"/>
                </a:cubicBezTo>
                <a:close/>
                <a:moveTo>
                  <a:pt x="120" y="1097"/>
                </a:moveTo>
                <a:cubicBezTo>
                  <a:pt x="73" y="1097"/>
                  <a:pt x="35" y="1059"/>
                  <a:pt x="35" y="1012"/>
                </a:cubicBezTo>
                <a:cubicBezTo>
                  <a:pt x="35" y="965"/>
                  <a:pt x="73" y="926"/>
                  <a:pt x="120" y="926"/>
                </a:cubicBezTo>
                <a:cubicBezTo>
                  <a:pt x="167" y="926"/>
                  <a:pt x="206" y="965"/>
                  <a:pt x="206" y="1012"/>
                </a:cubicBezTo>
                <a:cubicBezTo>
                  <a:pt x="206" y="1059"/>
                  <a:pt x="167" y="1097"/>
                  <a:pt x="120" y="1097"/>
                </a:cubicBezTo>
                <a:close/>
                <a:moveTo>
                  <a:pt x="960" y="1012"/>
                </a:moveTo>
                <a:cubicBezTo>
                  <a:pt x="960" y="1059"/>
                  <a:pt x="922" y="1097"/>
                  <a:pt x="875" y="1097"/>
                </a:cubicBezTo>
                <a:cubicBezTo>
                  <a:pt x="828" y="1097"/>
                  <a:pt x="790" y="1059"/>
                  <a:pt x="790" y="1012"/>
                </a:cubicBezTo>
                <a:cubicBezTo>
                  <a:pt x="790" y="965"/>
                  <a:pt x="828" y="926"/>
                  <a:pt x="875" y="926"/>
                </a:cubicBezTo>
                <a:cubicBezTo>
                  <a:pt x="922" y="926"/>
                  <a:pt x="960" y="965"/>
                  <a:pt x="960" y="1012"/>
                </a:cubicBezTo>
                <a:close/>
                <a:moveTo>
                  <a:pt x="858" y="893"/>
                </a:moveTo>
                <a:cubicBezTo>
                  <a:pt x="805" y="901"/>
                  <a:pt x="764" y="942"/>
                  <a:pt x="756" y="994"/>
                </a:cubicBezTo>
                <a:cubicBezTo>
                  <a:pt x="239" y="994"/>
                  <a:pt x="239" y="994"/>
                  <a:pt x="239" y="994"/>
                </a:cubicBezTo>
                <a:cubicBezTo>
                  <a:pt x="231" y="942"/>
                  <a:pt x="190" y="901"/>
                  <a:pt x="138" y="893"/>
                </a:cubicBezTo>
                <a:cubicBezTo>
                  <a:pt x="138" y="827"/>
                  <a:pt x="138" y="827"/>
                  <a:pt x="138" y="827"/>
                </a:cubicBezTo>
                <a:cubicBezTo>
                  <a:pt x="151" y="829"/>
                  <a:pt x="164" y="830"/>
                  <a:pt x="177" y="830"/>
                </a:cubicBezTo>
                <a:cubicBezTo>
                  <a:pt x="239" y="830"/>
                  <a:pt x="301" y="811"/>
                  <a:pt x="348" y="774"/>
                </a:cubicBezTo>
                <a:cubicBezTo>
                  <a:pt x="431" y="708"/>
                  <a:pt x="565" y="708"/>
                  <a:pt x="647" y="774"/>
                </a:cubicBezTo>
                <a:cubicBezTo>
                  <a:pt x="704" y="819"/>
                  <a:pt x="783" y="837"/>
                  <a:pt x="858" y="827"/>
                </a:cubicBezTo>
                <a:lnTo>
                  <a:pt x="858" y="893"/>
                </a:lnTo>
                <a:close/>
                <a:moveTo>
                  <a:pt x="960" y="732"/>
                </a:moveTo>
                <a:cubicBezTo>
                  <a:pt x="960" y="745"/>
                  <a:pt x="954" y="756"/>
                  <a:pt x="944" y="762"/>
                </a:cubicBezTo>
                <a:cubicBezTo>
                  <a:pt x="861" y="811"/>
                  <a:pt x="742" y="804"/>
                  <a:pt x="668" y="746"/>
                </a:cubicBezTo>
                <a:cubicBezTo>
                  <a:pt x="574" y="672"/>
                  <a:pt x="421" y="672"/>
                  <a:pt x="326" y="746"/>
                </a:cubicBezTo>
                <a:cubicBezTo>
                  <a:pt x="253" y="804"/>
                  <a:pt x="134" y="811"/>
                  <a:pt x="51" y="762"/>
                </a:cubicBezTo>
                <a:cubicBezTo>
                  <a:pt x="41" y="756"/>
                  <a:pt x="35" y="745"/>
                  <a:pt x="35" y="732"/>
                </a:cubicBezTo>
                <a:cubicBezTo>
                  <a:pt x="35" y="428"/>
                  <a:pt x="35" y="428"/>
                  <a:pt x="35" y="428"/>
                </a:cubicBezTo>
                <a:cubicBezTo>
                  <a:pt x="960" y="428"/>
                  <a:pt x="960" y="428"/>
                  <a:pt x="960" y="428"/>
                </a:cubicBezTo>
                <a:lnTo>
                  <a:pt x="960" y="732"/>
                </a:lnTo>
                <a:close/>
                <a:moveTo>
                  <a:pt x="144" y="1012"/>
                </a:moveTo>
                <a:cubicBezTo>
                  <a:pt x="144" y="1025"/>
                  <a:pt x="133" y="1036"/>
                  <a:pt x="120" y="1036"/>
                </a:cubicBezTo>
                <a:cubicBezTo>
                  <a:pt x="107" y="1036"/>
                  <a:pt x="96" y="1025"/>
                  <a:pt x="96" y="1012"/>
                </a:cubicBezTo>
                <a:cubicBezTo>
                  <a:pt x="96" y="999"/>
                  <a:pt x="107" y="989"/>
                  <a:pt x="120" y="989"/>
                </a:cubicBezTo>
                <a:cubicBezTo>
                  <a:pt x="133" y="989"/>
                  <a:pt x="144" y="999"/>
                  <a:pt x="144" y="1012"/>
                </a:cubicBezTo>
                <a:close/>
                <a:moveTo>
                  <a:pt x="875" y="989"/>
                </a:moveTo>
                <a:cubicBezTo>
                  <a:pt x="888" y="989"/>
                  <a:pt x="898" y="999"/>
                  <a:pt x="898" y="1012"/>
                </a:cubicBezTo>
                <a:cubicBezTo>
                  <a:pt x="898" y="1025"/>
                  <a:pt x="888" y="1036"/>
                  <a:pt x="875" y="1036"/>
                </a:cubicBezTo>
                <a:cubicBezTo>
                  <a:pt x="862" y="1036"/>
                  <a:pt x="851" y="1025"/>
                  <a:pt x="851" y="1012"/>
                </a:cubicBezTo>
                <a:cubicBezTo>
                  <a:pt x="851" y="999"/>
                  <a:pt x="862" y="989"/>
                  <a:pt x="875" y="989"/>
                </a:cubicBezTo>
                <a:close/>
                <a:moveTo>
                  <a:pt x="192" y="350"/>
                </a:moveTo>
                <a:cubicBezTo>
                  <a:pt x="236" y="350"/>
                  <a:pt x="236" y="350"/>
                  <a:pt x="236" y="350"/>
                </a:cubicBezTo>
                <a:cubicBezTo>
                  <a:pt x="759" y="350"/>
                  <a:pt x="759" y="350"/>
                  <a:pt x="759" y="350"/>
                </a:cubicBezTo>
                <a:cubicBezTo>
                  <a:pt x="803" y="350"/>
                  <a:pt x="803" y="350"/>
                  <a:pt x="803" y="350"/>
                </a:cubicBezTo>
                <a:cubicBezTo>
                  <a:pt x="813" y="350"/>
                  <a:pt x="821" y="342"/>
                  <a:pt x="821" y="332"/>
                </a:cubicBezTo>
                <a:cubicBezTo>
                  <a:pt x="821" y="323"/>
                  <a:pt x="813" y="315"/>
                  <a:pt x="803" y="315"/>
                </a:cubicBezTo>
                <a:cubicBezTo>
                  <a:pt x="776" y="315"/>
                  <a:pt x="776" y="315"/>
                  <a:pt x="776" y="315"/>
                </a:cubicBezTo>
                <a:cubicBezTo>
                  <a:pt x="767" y="175"/>
                  <a:pt x="655" y="63"/>
                  <a:pt x="515" y="54"/>
                </a:cubicBezTo>
                <a:cubicBezTo>
                  <a:pt x="515" y="17"/>
                  <a:pt x="515" y="17"/>
                  <a:pt x="515" y="17"/>
                </a:cubicBezTo>
                <a:cubicBezTo>
                  <a:pt x="515" y="8"/>
                  <a:pt x="507" y="0"/>
                  <a:pt x="497" y="0"/>
                </a:cubicBezTo>
                <a:cubicBezTo>
                  <a:pt x="488" y="0"/>
                  <a:pt x="480" y="8"/>
                  <a:pt x="480" y="17"/>
                </a:cubicBezTo>
                <a:cubicBezTo>
                  <a:pt x="480" y="54"/>
                  <a:pt x="480" y="54"/>
                  <a:pt x="480" y="54"/>
                </a:cubicBezTo>
                <a:cubicBezTo>
                  <a:pt x="340" y="63"/>
                  <a:pt x="228" y="175"/>
                  <a:pt x="219" y="315"/>
                </a:cubicBezTo>
                <a:cubicBezTo>
                  <a:pt x="192" y="315"/>
                  <a:pt x="192" y="315"/>
                  <a:pt x="192" y="315"/>
                </a:cubicBezTo>
                <a:cubicBezTo>
                  <a:pt x="182" y="315"/>
                  <a:pt x="174" y="323"/>
                  <a:pt x="174" y="332"/>
                </a:cubicBezTo>
                <a:cubicBezTo>
                  <a:pt x="174" y="342"/>
                  <a:pt x="182" y="350"/>
                  <a:pt x="192" y="350"/>
                </a:cubicBezTo>
                <a:close/>
                <a:moveTo>
                  <a:pt x="497" y="88"/>
                </a:moveTo>
                <a:cubicBezTo>
                  <a:pt x="626" y="88"/>
                  <a:pt x="732" y="188"/>
                  <a:pt x="741" y="315"/>
                </a:cubicBezTo>
                <a:cubicBezTo>
                  <a:pt x="254" y="315"/>
                  <a:pt x="254" y="315"/>
                  <a:pt x="254" y="315"/>
                </a:cubicBezTo>
                <a:cubicBezTo>
                  <a:pt x="263" y="188"/>
                  <a:pt x="369" y="88"/>
                  <a:pt x="497" y="8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6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12">
            <a:extLst>
              <a:ext uri="{FF2B5EF4-FFF2-40B4-BE49-F238E27FC236}">
                <a16:creationId xmlns:a16="http://schemas.microsoft.com/office/drawing/2014/main" id="{E6BDAD65-717E-01C4-779B-0707F46B4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 rot="16200000">
            <a:off x="1113580" y="4042305"/>
            <a:ext cx="467122" cy="526326"/>
          </a:xfrm>
          <a:custGeom>
            <a:avLst/>
            <a:gdLst>
              <a:gd name="T0" fmla="*/ 1280 w 1709"/>
              <a:gd name="T1" fmla="*/ 192 h 2309"/>
              <a:gd name="T2" fmla="*/ 1280 w 1709"/>
              <a:gd name="T3" fmla="*/ 455 h 2309"/>
              <a:gd name="T4" fmla="*/ 1400 w 1709"/>
              <a:gd name="T5" fmla="*/ 439 h 2309"/>
              <a:gd name="T6" fmla="*/ 214 w 1709"/>
              <a:gd name="T7" fmla="*/ 669 h 2309"/>
              <a:gd name="T8" fmla="*/ 251 w 1709"/>
              <a:gd name="T9" fmla="*/ 1480 h 2309"/>
              <a:gd name="T10" fmla="*/ 278 w 1709"/>
              <a:gd name="T11" fmla="*/ 1416 h 2309"/>
              <a:gd name="T12" fmla="*/ 639 w 1709"/>
              <a:gd name="T13" fmla="*/ 585 h 2309"/>
              <a:gd name="T14" fmla="*/ 655 w 1709"/>
              <a:gd name="T15" fmla="*/ 616 h 2309"/>
              <a:gd name="T16" fmla="*/ 714 w 1709"/>
              <a:gd name="T17" fmla="*/ 790 h 2309"/>
              <a:gd name="T18" fmla="*/ 841 w 1709"/>
              <a:gd name="T19" fmla="*/ 1297 h 2309"/>
              <a:gd name="T20" fmla="*/ 879 w 1709"/>
              <a:gd name="T21" fmla="*/ 1528 h 2309"/>
              <a:gd name="T22" fmla="*/ 1642 w 1709"/>
              <a:gd name="T23" fmla="*/ 40 h 2309"/>
              <a:gd name="T24" fmla="*/ 1609 w 1709"/>
              <a:gd name="T25" fmla="*/ 19 h 2309"/>
              <a:gd name="T26" fmla="*/ 1577 w 1709"/>
              <a:gd name="T27" fmla="*/ 6 h 2309"/>
              <a:gd name="T28" fmla="*/ 1530 w 1709"/>
              <a:gd name="T29" fmla="*/ 0 h 2309"/>
              <a:gd name="T30" fmla="*/ 542 w 1709"/>
              <a:gd name="T31" fmla="*/ 5 h 2309"/>
              <a:gd name="T32" fmla="*/ 511 w 1709"/>
              <a:gd name="T33" fmla="*/ 15 h 2309"/>
              <a:gd name="T34" fmla="*/ 486 w 1709"/>
              <a:gd name="T35" fmla="*/ 29 h 2309"/>
              <a:gd name="T36" fmla="*/ 451 w 1709"/>
              <a:gd name="T37" fmla="*/ 58 h 2309"/>
              <a:gd name="T38" fmla="*/ 150 w 1709"/>
              <a:gd name="T39" fmla="*/ 407 h 2309"/>
              <a:gd name="T40" fmla="*/ 113 w 1709"/>
              <a:gd name="T41" fmla="*/ 417 h 2309"/>
              <a:gd name="T42" fmla="*/ 89 w 1709"/>
              <a:gd name="T43" fmla="*/ 429 h 2309"/>
              <a:gd name="T44" fmla="*/ 48 w 1709"/>
              <a:gd name="T45" fmla="*/ 461 h 2309"/>
              <a:gd name="T46" fmla="*/ 53 w 1709"/>
              <a:gd name="T47" fmla="*/ 2257 h 2309"/>
              <a:gd name="T48" fmla="*/ 81 w 1709"/>
              <a:gd name="T49" fmla="*/ 2280 h 2309"/>
              <a:gd name="T50" fmla="*/ 107 w 1709"/>
              <a:gd name="T51" fmla="*/ 2294 h 2309"/>
              <a:gd name="T52" fmla="*/ 138 w 1709"/>
              <a:gd name="T53" fmla="*/ 2304 h 2309"/>
              <a:gd name="T54" fmla="*/ 1125 w 1709"/>
              <a:gd name="T55" fmla="*/ 2309 h 2309"/>
              <a:gd name="T56" fmla="*/ 1172 w 1709"/>
              <a:gd name="T57" fmla="*/ 2303 h 2309"/>
              <a:gd name="T58" fmla="*/ 1201 w 1709"/>
              <a:gd name="T59" fmla="*/ 2292 h 2309"/>
              <a:gd name="T60" fmla="*/ 1224 w 1709"/>
              <a:gd name="T61" fmla="*/ 2279 h 2309"/>
              <a:gd name="T62" fmla="*/ 1256 w 1709"/>
              <a:gd name="T63" fmla="*/ 2252 h 2309"/>
              <a:gd name="T64" fmla="*/ 1549 w 1709"/>
              <a:gd name="T65" fmla="*/ 1903 h 2309"/>
              <a:gd name="T66" fmla="*/ 1589 w 1709"/>
              <a:gd name="T67" fmla="*/ 1894 h 2309"/>
              <a:gd name="T68" fmla="*/ 1614 w 1709"/>
              <a:gd name="T69" fmla="*/ 1883 h 2309"/>
              <a:gd name="T70" fmla="*/ 1642 w 1709"/>
              <a:gd name="T71" fmla="*/ 1865 h 2309"/>
              <a:gd name="T72" fmla="*/ 1709 w 1709"/>
              <a:gd name="T73" fmla="*/ 1726 h 2309"/>
              <a:gd name="T74" fmla="*/ 1179 w 1709"/>
              <a:gd name="T75" fmla="*/ 2219 h 2309"/>
              <a:gd name="T76" fmla="*/ 984 w 1709"/>
              <a:gd name="T77" fmla="*/ 1905 h 2309"/>
              <a:gd name="T78" fmla="*/ 452 w 1709"/>
              <a:gd name="T79" fmla="*/ 1848 h 2309"/>
              <a:gd name="T80" fmla="*/ 485 w 1709"/>
              <a:gd name="T81" fmla="*/ 1875 h 2309"/>
              <a:gd name="T82" fmla="*/ 507 w 1709"/>
              <a:gd name="T83" fmla="*/ 1888 h 2309"/>
              <a:gd name="T84" fmla="*/ 536 w 1709"/>
              <a:gd name="T85" fmla="*/ 1898 h 2309"/>
              <a:gd name="T86" fmla="*/ 583 w 1709"/>
              <a:gd name="T87" fmla="*/ 1905 h 2309"/>
              <a:gd name="T88" fmla="*/ 117 w 1709"/>
              <a:gd name="T89" fmla="*/ 2214 h 2309"/>
              <a:gd name="T90" fmla="*/ 404 w 1709"/>
              <a:gd name="T91" fmla="*/ 1726 h 2309"/>
              <a:gd name="T92" fmla="*/ 503 w 1709"/>
              <a:gd name="T93" fmla="*/ 112 h 2309"/>
              <a:gd name="T94" fmla="*/ 1592 w 1709"/>
              <a:gd name="T95" fmla="*/ 1809 h 2309"/>
              <a:gd name="T96" fmla="*/ 529 w 1709"/>
              <a:gd name="T97" fmla="*/ 1815 h 2309"/>
              <a:gd name="T98" fmla="*/ 905 w 1709"/>
              <a:gd name="T99" fmla="*/ 449 h 2309"/>
              <a:gd name="T100" fmla="*/ 1474 w 1709"/>
              <a:gd name="T101" fmla="*/ 1414 h 2309"/>
              <a:gd name="T102" fmla="*/ 1332 w 1709"/>
              <a:gd name="T103" fmla="*/ 1481 h 2309"/>
              <a:gd name="T104" fmla="*/ 1332 w 1709"/>
              <a:gd name="T105" fmla="*/ 1556 h 2309"/>
              <a:gd name="T106" fmla="*/ 841 w 1709"/>
              <a:gd name="T107" fmla="*/ 1135 h 2309"/>
              <a:gd name="T108" fmla="*/ 880 w 1709"/>
              <a:gd name="T109" fmla="*/ 1172 h 2309"/>
              <a:gd name="T110" fmla="*/ 879 w 1709"/>
              <a:gd name="T111" fmla="*/ 548 h 2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09" h="2309">
                <a:moveTo>
                  <a:pt x="1280" y="530"/>
                </a:moveTo>
                <a:cubicBezTo>
                  <a:pt x="1384" y="530"/>
                  <a:pt x="1384" y="530"/>
                  <a:pt x="1384" y="530"/>
                </a:cubicBezTo>
                <a:cubicBezTo>
                  <a:pt x="1434" y="530"/>
                  <a:pt x="1474" y="489"/>
                  <a:pt x="1474" y="439"/>
                </a:cubicBezTo>
                <a:cubicBezTo>
                  <a:pt x="1474" y="282"/>
                  <a:pt x="1474" y="282"/>
                  <a:pt x="1474" y="282"/>
                </a:cubicBezTo>
                <a:cubicBezTo>
                  <a:pt x="1474" y="232"/>
                  <a:pt x="1434" y="192"/>
                  <a:pt x="1384" y="192"/>
                </a:cubicBezTo>
                <a:cubicBezTo>
                  <a:pt x="1280" y="192"/>
                  <a:pt x="1280" y="192"/>
                  <a:pt x="1280" y="192"/>
                </a:cubicBezTo>
                <a:cubicBezTo>
                  <a:pt x="1230" y="192"/>
                  <a:pt x="1190" y="232"/>
                  <a:pt x="1190" y="282"/>
                </a:cubicBezTo>
                <a:cubicBezTo>
                  <a:pt x="1190" y="439"/>
                  <a:pt x="1190" y="439"/>
                  <a:pt x="1190" y="439"/>
                </a:cubicBezTo>
                <a:cubicBezTo>
                  <a:pt x="1190" y="489"/>
                  <a:pt x="1230" y="530"/>
                  <a:pt x="1280" y="530"/>
                </a:cubicBezTo>
                <a:close/>
                <a:moveTo>
                  <a:pt x="1400" y="439"/>
                </a:moveTo>
                <a:cubicBezTo>
                  <a:pt x="1400" y="448"/>
                  <a:pt x="1393" y="455"/>
                  <a:pt x="1384" y="455"/>
                </a:cubicBezTo>
                <a:cubicBezTo>
                  <a:pt x="1280" y="455"/>
                  <a:pt x="1280" y="455"/>
                  <a:pt x="1280" y="455"/>
                </a:cubicBezTo>
                <a:cubicBezTo>
                  <a:pt x="1272" y="455"/>
                  <a:pt x="1265" y="448"/>
                  <a:pt x="1265" y="439"/>
                </a:cubicBezTo>
                <a:cubicBezTo>
                  <a:pt x="1265" y="282"/>
                  <a:pt x="1265" y="282"/>
                  <a:pt x="1265" y="282"/>
                </a:cubicBezTo>
                <a:cubicBezTo>
                  <a:pt x="1265" y="273"/>
                  <a:pt x="1272" y="267"/>
                  <a:pt x="1280" y="267"/>
                </a:cubicBezTo>
                <a:cubicBezTo>
                  <a:pt x="1384" y="267"/>
                  <a:pt x="1384" y="267"/>
                  <a:pt x="1384" y="267"/>
                </a:cubicBezTo>
                <a:cubicBezTo>
                  <a:pt x="1393" y="267"/>
                  <a:pt x="1400" y="273"/>
                  <a:pt x="1400" y="282"/>
                </a:cubicBezTo>
                <a:lnTo>
                  <a:pt x="1400" y="439"/>
                </a:lnTo>
                <a:close/>
                <a:moveTo>
                  <a:pt x="289" y="669"/>
                </a:moveTo>
                <a:cubicBezTo>
                  <a:pt x="289" y="1092"/>
                  <a:pt x="289" y="1092"/>
                  <a:pt x="289" y="1092"/>
                </a:cubicBezTo>
                <a:cubicBezTo>
                  <a:pt x="289" y="1112"/>
                  <a:pt x="272" y="1129"/>
                  <a:pt x="252" y="1129"/>
                </a:cubicBezTo>
                <a:cubicBezTo>
                  <a:pt x="242" y="1129"/>
                  <a:pt x="232" y="1125"/>
                  <a:pt x="225" y="1118"/>
                </a:cubicBezTo>
                <a:cubicBezTo>
                  <a:pt x="218" y="1111"/>
                  <a:pt x="214" y="1101"/>
                  <a:pt x="214" y="1092"/>
                </a:cubicBezTo>
                <a:cubicBezTo>
                  <a:pt x="214" y="669"/>
                  <a:pt x="214" y="669"/>
                  <a:pt x="214" y="669"/>
                </a:cubicBezTo>
                <a:cubicBezTo>
                  <a:pt x="214" y="648"/>
                  <a:pt x="231" y="631"/>
                  <a:pt x="252" y="631"/>
                </a:cubicBezTo>
                <a:cubicBezTo>
                  <a:pt x="272" y="631"/>
                  <a:pt x="289" y="648"/>
                  <a:pt x="289" y="669"/>
                </a:cubicBezTo>
                <a:close/>
                <a:moveTo>
                  <a:pt x="278" y="1416"/>
                </a:moveTo>
                <a:cubicBezTo>
                  <a:pt x="285" y="1422"/>
                  <a:pt x="289" y="1432"/>
                  <a:pt x="289" y="1442"/>
                </a:cubicBezTo>
                <a:cubicBezTo>
                  <a:pt x="289" y="1451"/>
                  <a:pt x="285" y="1461"/>
                  <a:pt x="278" y="1468"/>
                </a:cubicBezTo>
                <a:cubicBezTo>
                  <a:pt x="272" y="1475"/>
                  <a:pt x="262" y="1480"/>
                  <a:pt x="251" y="1480"/>
                </a:cubicBezTo>
                <a:cubicBezTo>
                  <a:pt x="241" y="1480"/>
                  <a:pt x="231" y="1475"/>
                  <a:pt x="225" y="1468"/>
                </a:cubicBezTo>
                <a:cubicBezTo>
                  <a:pt x="218" y="1461"/>
                  <a:pt x="214" y="1451"/>
                  <a:pt x="214" y="1442"/>
                </a:cubicBezTo>
                <a:cubicBezTo>
                  <a:pt x="214" y="1433"/>
                  <a:pt x="218" y="1423"/>
                  <a:pt x="225" y="1416"/>
                </a:cubicBezTo>
                <a:cubicBezTo>
                  <a:pt x="232" y="1409"/>
                  <a:pt x="241" y="1405"/>
                  <a:pt x="252" y="1405"/>
                </a:cubicBezTo>
                <a:cubicBezTo>
                  <a:pt x="252" y="1405"/>
                  <a:pt x="252" y="1405"/>
                  <a:pt x="252" y="1405"/>
                </a:cubicBezTo>
                <a:cubicBezTo>
                  <a:pt x="262" y="1405"/>
                  <a:pt x="271" y="1409"/>
                  <a:pt x="278" y="1416"/>
                </a:cubicBezTo>
                <a:close/>
                <a:moveTo>
                  <a:pt x="289" y="1267"/>
                </a:moveTo>
                <a:cubicBezTo>
                  <a:pt x="289" y="1287"/>
                  <a:pt x="272" y="1304"/>
                  <a:pt x="251" y="1304"/>
                </a:cubicBezTo>
                <a:cubicBezTo>
                  <a:pt x="231" y="1304"/>
                  <a:pt x="214" y="1287"/>
                  <a:pt x="214" y="1267"/>
                </a:cubicBezTo>
                <a:cubicBezTo>
                  <a:pt x="214" y="1246"/>
                  <a:pt x="231" y="1229"/>
                  <a:pt x="251" y="1229"/>
                </a:cubicBezTo>
                <a:cubicBezTo>
                  <a:pt x="272" y="1229"/>
                  <a:pt x="289" y="1246"/>
                  <a:pt x="289" y="1267"/>
                </a:cubicBezTo>
                <a:close/>
                <a:moveTo>
                  <a:pt x="639" y="585"/>
                </a:moveTo>
                <a:cubicBezTo>
                  <a:pt x="639" y="229"/>
                  <a:pt x="639" y="229"/>
                  <a:pt x="639" y="229"/>
                </a:cubicBezTo>
                <a:cubicBezTo>
                  <a:pt x="639" y="208"/>
                  <a:pt x="656" y="192"/>
                  <a:pt x="677" y="192"/>
                </a:cubicBezTo>
                <a:cubicBezTo>
                  <a:pt x="697" y="192"/>
                  <a:pt x="714" y="209"/>
                  <a:pt x="714" y="229"/>
                </a:cubicBezTo>
                <a:cubicBezTo>
                  <a:pt x="714" y="585"/>
                  <a:pt x="714" y="585"/>
                  <a:pt x="714" y="585"/>
                </a:cubicBezTo>
                <a:cubicBezTo>
                  <a:pt x="714" y="606"/>
                  <a:pt x="697" y="623"/>
                  <a:pt x="677" y="623"/>
                </a:cubicBezTo>
                <a:cubicBezTo>
                  <a:pt x="669" y="623"/>
                  <a:pt x="662" y="621"/>
                  <a:pt x="655" y="616"/>
                </a:cubicBezTo>
                <a:cubicBezTo>
                  <a:pt x="645" y="609"/>
                  <a:pt x="639" y="598"/>
                  <a:pt x="639" y="585"/>
                </a:cubicBezTo>
                <a:close/>
                <a:moveTo>
                  <a:pt x="639" y="1321"/>
                </a:moveTo>
                <a:cubicBezTo>
                  <a:pt x="639" y="790"/>
                  <a:pt x="639" y="790"/>
                  <a:pt x="639" y="790"/>
                </a:cubicBezTo>
                <a:cubicBezTo>
                  <a:pt x="639" y="777"/>
                  <a:pt x="645" y="766"/>
                  <a:pt x="655" y="759"/>
                </a:cubicBezTo>
                <a:cubicBezTo>
                  <a:pt x="662" y="755"/>
                  <a:pt x="669" y="752"/>
                  <a:pt x="677" y="752"/>
                </a:cubicBezTo>
                <a:cubicBezTo>
                  <a:pt x="697" y="752"/>
                  <a:pt x="714" y="769"/>
                  <a:pt x="714" y="790"/>
                </a:cubicBezTo>
                <a:cubicBezTo>
                  <a:pt x="714" y="1321"/>
                  <a:pt x="714" y="1321"/>
                  <a:pt x="714" y="1321"/>
                </a:cubicBezTo>
                <a:cubicBezTo>
                  <a:pt x="714" y="1341"/>
                  <a:pt x="697" y="1358"/>
                  <a:pt x="677" y="1358"/>
                </a:cubicBezTo>
                <a:cubicBezTo>
                  <a:pt x="669" y="1358"/>
                  <a:pt x="662" y="1356"/>
                  <a:pt x="655" y="1351"/>
                </a:cubicBezTo>
                <a:cubicBezTo>
                  <a:pt x="645" y="1344"/>
                  <a:pt x="639" y="1333"/>
                  <a:pt x="639" y="1321"/>
                </a:cubicBezTo>
                <a:close/>
                <a:moveTo>
                  <a:pt x="841" y="1490"/>
                </a:moveTo>
                <a:cubicBezTo>
                  <a:pt x="841" y="1297"/>
                  <a:pt x="841" y="1297"/>
                  <a:pt x="841" y="1297"/>
                </a:cubicBezTo>
                <a:cubicBezTo>
                  <a:pt x="841" y="1276"/>
                  <a:pt x="858" y="1259"/>
                  <a:pt x="879" y="1259"/>
                </a:cubicBezTo>
                <a:cubicBezTo>
                  <a:pt x="880" y="1259"/>
                  <a:pt x="880" y="1259"/>
                  <a:pt x="880" y="1259"/>
                </a:cubicBezTo>
                <a:cubicBezTo>
                  <a:pt x="899" y="1260"/>
                  <a:pt x="916" y="1276"/>
                  <a:pt x="916" y="1297"/>
                </a:cubicBezTo>
                <a:cubicBezTo>
                  <a:pt x="916" y="1490"/>
                  <a:pt x="916" y="1490"/>
                  <a:pt x="916" y="1490"/>
                </a:cubicBezTo>
                <a:cubicBezTo>
                  <a:pt x="916" y="1511"/>
                  <a:pt x="899" y="1528"/>
                  <a:pt x="880" y="1528"/>
                </a:cubicBezTo>
                <a:cubicBezTo>
                  <a:pt x="879" y="1528"/>
                  <a:pt x="879" y="1528"/>
                  <a:pt x="879" y="1528"/>
                </a:cubicBezTo>
                <a:cubicBezTo>
                  <a:pt x="858" y="1528"/>
                  <a:pt x="841" y="1512"/>
                  <a:pt x="841" y="1490"/>
                </a:cubicBezTo>
                <a:close/>
                <a:moveTo>
                  <a:pt x="1662" y="58"/>
                </a:moveTo>
                <a:cubicBezTo>
                  <a:pt x="1660" y="57"/>
                  <a:pt x="1660" y="57"/>
                  <a:pt x="1660" y="57"/>
                </a:cubicBezTo>
                <a:cubicBezTo>
                  <a:pt x="1659" y="55"/>
                  <a:pt x="1657" y="53"/>
                  <a:pt x="1656" y="52"/>
                </a:cubicBezTo>
                <a:cubicBezTo>
                  <a:pt x="1653" y="49"/>
                  <a:pt x="1650" y="46"/>
                  <a:pt x="1648" y="44"/>
                </a:cubicBezTo>
                <a:cubicBezTo>
                  <a:pt x="1646" y="43"/>
                  <a:pt x="1644" y="41"/>
                  <a:pt x="1642" y="40"/>
                </a:cubicBezTo>
                <a:cubicBezTo>
                  <a:pt x="1640" y="38"/>
                  <a:pt x="1637" y="36"/>
                  <a:pt x="1634" y="34"/>
                </a:cubicBezTo>
                <a:cubicBezTo>
                  <a:pt x="1632" y="32"/>
                  <a:pt x="1630" y="31"/>
                  <a:pt x="1627" y="29"/>
                </a:cubicBezTo>
                <a:cubicBezTo>
                  <a:pt x="1625" y="27"/>
                  <a:pt x="1622" y="26"/>
                  <a:pt x="1620" y="24"/>
                </a:cubicBezTo>
                <a:cubicBezTo>
                  <a:pt x="1619" y="24"/>
                  <a:pt x="1619" y="24"/>
                  <a:pt x="1619" y="24"/>
                </a:cubicBezTo>
                <a:cubicBezTo>
                  <a:pt x="1617" y="23"/>
                  <a:pt x="1615" y="21"/>
                  <a:pt x="1613" y="21"/>
                </a:cubicBezTo>
                <a:cubicBezTo>
                  <a:pt x="1612" y="20"/>
                  <a:pt x="1610" y="19"/>
                  <a:pt x="1609" y="19"/>
                </a:cubicBezTo>
                <a:cubicBezTo>
                  <a:pt x="1608" y="18"/>
                  <a:pt x="1607" y="17"/>
                  <a:pt x="1606" y="17"/>
                </a:cubicBezTo>
                <a:cubicBezTo>
                  <a:pt x="1604" y="16"/>
                  <a:pt x="1603" y="16"/>
                  <a:pt x="1602" y="15"/>
                </a:cubicBezTo>
                <a:cubicBezTo>
                  <a:pt x="1600" y="14"/>
                  <a:pt x="1598" y="13"/>
                  <a:pt x="1596" y="13"/>
                </a:cubicBezTo>
                <a:cubicBezTo>
                  <a:pt x="1595" y="12"/>
                  <a:pt x="1595" y="12"/>
                  <a:pt x="1594" y="12"/>
                </a:cubicBezTo>
                <a:cubicBezTo>
                  <a:pt x="1592" y="11"/>
                  <a:pt x="1590" y="10"/>
                  <a:pt x="1587" y="10"/>
                </a:cubicBezTo>
                <a:cubicBezTo>
                  <a:pt x="1584" y="8"/>
                  <a:pt x="1581" y="7"/>
                  <a:pt x="1577" y="6"/>
                </a:cubicBezTo>
                <a:cubicBezTo>
                  <a:pt x="1575" y="6"/>
                  <a:pt x="1573" y="5"/>
                  <a:pt x="1571" y="5"/>
                </a:cubicBezTo>
                <a:cubicBezTo>
                  <a:pt x="1569" y="4"/>
                  <a:pt x="1568" y="4"/>
                  <a:pt x="1566" y="4"/>
                </a:cubicBezTo>
                <a:cubicBezTo>
                  <a:pt x="1564" y="3"/>
                  <a:pt x="1561" y="3"/>
                  <a:pt x="1559" y="2"/>
                </a:cubicBezTo>
                <a:cubicBezTo>
                  <a:pt x="1556" y="2"/>
                  <a:pt x="1553" y="1"/>
                  <a:pt x="1549" y="1"/>
                </a:cubicBezTo>
                <a:cubicBezTo>
                  <a:pt x="1547" y="1"/>
                  <a:pt x="1545" y="1"/>
                  <a:pt x="1543" y="1"/>
                </a:cubicBezTo>
                <a:cubicBezTo>
                  <a:pt x="1538" y="0"/>
                  <a:pt x="1534" y="0"/>
                  <a:pt x="1530" y="0"/>
                </a:cubicBezTo>
                <a:cubicBezTo>
                  <a:pt x="583" y="0"/>
                  <a:pt x="583" y="0"/>
                  <a:pt x="583" y="0"/>
                </a:cubicBezTo>
                <a:cubicBezTo>
                  <a:pt x="579" y="0"/>
                  <a:pt x="575" y="0"/>
                  <a:pt x="570" y="1"/>
                </a:cubicBezTo>
                <a:cubicBezTo>
                  <a:pt x="568" y="1"/>
                  <a:pt x="566" y="1"/>
                  <a:pt x="564" y="1"/>
                </a:cubicBezTo>
                <a:cubicBezTo>
                  <a:pt x="560" y="1"/>
                  <a:pt x="557" y="2"/>
                  <a:pt x="554" y="2"/>
                </a:cubicBezTo>
                <a:cubicBezTo>
                  <a:pt x="552" y="3"/>
                  <a:pt x="549" y="3"/>
                  <a:pt x="547" y="4"/>
                </a:cubicBezTo>
                <a:cubicBezTo>
                  <a:pt x="545" y="4"/>
                  <a:pt x="544" y="4"/>
                  <a:pt x="542" y="5"/>
                </a:cubicBezTo>
                <a:cubicBezTo>
                  <a:pt x="540" y="5"/>
                  <a:pt x="538" y="6"/>
                  <a:pt x="536" y="6"/>
                </a:cubicBezTo>
                <a:cubicBezTo>
                  <a:pt x="532" y="7"/>
                  <a:pt x="529" y="8"/>
                  <a:pt x="526" y="10"/>
                </a:cubicBezTo>
                <a:cubicBezTo>
                  <a:pt x="523" y="10"/>
                  <a:pt x="521" y="11"/>
                  <a:pt x="518" y="12"/>
                </a:cubicBezTo>
                <a:cubicBezTo>
                  <a:pt x="518" y="12"/>
                  <a:pt x="518" y="12"/>
                  <a:pt x="517" y="13"/>
                </a:cubicBezTo>
                <a:cubicBezTo>
                  <a:pt x="517" y="13"/>
                  <a:pt x="517" y="13"/>
                  <a:pt x="517" y="13"/>
                </a:cubicBezTo>
                <a:cubicBezTo>
                  <a:pt x="515" y="13"/>
                  <a:pt x="513" y="14"/>
                  <a:pt x="511" y="15"/>
                </a:cubicBezTo>
                <a:cubicBezTo>
                  <a:pt x="510" y="16"/>
                  <a:pt x="509" y="16"/>
                  <a:pt x="507" y="17"/>
                </a:cubicBezTo>
                <a:cubicBezTo>
                  <a:pt x="506" y="17"/>
                  <a:pt x="505" y="18"/>
                  <a:pt x="504" y="19"/>
                </a:cubicBezTo>
                <a:cubicBezTo>
                  <a:pt x="503" y="19"/>
                  <a:pt x="501" y="20"/>
                  <a:pt x="500" y="20"/>
                </a:cubicBezTo>
                <a:cubicBezTo>
                  <a:pt x="498" y="21"/>
                  <a:pt x="496" y="23"/>
                  <a:pt x="494" y="24"/>
                </a:cubicBezTo>
                <a:cubicBezTo>
                  <a:pt x="493" y="24"/>
                  <a:pt x="493" y="24"/>
                  <a:pt x="493" y="24"/>
                </a:cubicBezTo>
                <a:cubicBezTo>
                  <a:pt x="491" y="26"/>
                  <a:pt x="488" y="27"/>
                  <a:pt x="486" y="29"/>
                </a:cubicBezTo>
                <a:cubicBezTo>
                  <a:pt x="483" y="31"/>
                  <a:pt x="481" y="32"/>
                  <a:pt x="479" y="34"/>
                </a:cubicBezTo>
                <a:cubicBezTo>
                  <a:pt x="476" y="36"/>
                  <a:pt x="473" y="38"/>
                  <a:pt x="471" y="40"/>
                </a:cubicBezTo>
                <a:cubicBezTo>
                  <a:pt x="469" y="41"/>
                  <a:pt x="467" y="43"/>
                  <a:pt x="465" y="44"/>
                </a:cubicBezTo>
                <a:cubicBezTo>
                  <a:pt x="463" y="46"/>
                  <a:pt x="460" y="49"/>
                  <a:pt x="457" y="52"/>
                </a:cubicBezTo>
                <a:cubicBezTo>
                  <a:pt x="456" y="53"/>
                  <a:pt x="454" y="55"/>
                  <a:pt x="452" y="57"/>
                </a:cubicBezTo>
                <a:cubicBezTo>
                  <a:pt x="451" y="58"/>
                  <a:pt x="451" y="58"/>
                  <a:pt x="451" y="58"/>
                </a:cubicBezTo>
                <a:cubicBezTo>
                  <a:pt x="421" y="91"/>
                  <a:pt x="404" y="134"/>
                  <a:pt x="404" y="179"/>
                </a:cubicBezTo>
                <a:cubicBezTo>
                  <a:pt x="404" y="404"/>
                  <a:pt x="404" y="404"/>
                  <a:pt x="404" y="404"/>
                </a:cubicBezTo>
                <a:cubicBezTo>
                  <a:pt x="179" y="404"/>
                  <a:pt x="179" y="404"/>
                  <a:pt x="179" y="404"/>
                </a:cubicBezTo>
                <a:cubicBezTo>
                  <a:pt x="175" y="404"/>
                  <a:pt x="170" y="404"/>
                  <a:pt x="166" y="405"/>
                </a:cubicBezTo>
                <a:cubicBezTo>
                  <a:pt x="164" y="405"/>
                  <a:pt x="162" y="405"/>
                  <a:pt x="160" y="405"/>
                </a:cubicBezTo>
                <a:cubicBezTo>
                  <a:pt x="156" y="406"/>
                  <a:pt x="153" y="406"/>
                  <a:pt x="150" y="407"/>
                </a:cubicBezTo>
                <a:cubicBezTo>
                  <a:pt x="148" y="407"/>
                  <a:pt x="145" y="408"/>
                  <a:pt x="142" y="408"/>
                </a:cubicBezTo>
                <a:cubicBezTo>
                  <a:pt x="141" y="408"/>
                  <a:pt x="139" y="409"/>
                  <a:pt x="138" y="409"/>
                </a:cubicBezTo>
                <a:cubicBezTo>
                  <a:pt x="136" y="410"/>
                  <a:pt x="134" y="410"/>
                  <a:pt x="132" y="411"/>
                </a:cubicBezTo>
                <a:cubicBezTo>
                  <a:pt x="128" y="412"/>
                  <a:pt x="124" y="413"/>
                  <a:pt x="121" y="414"/>
                </a:cubicBezTo>
                <a:cubicBezTo>
                  <a:pt x="119" y="415"/>
                  <a:pt x="117" y="415"/>
                  <a:pt x="114" y="416"/>
                </a:cubicBezTo>
                <a:cubicBezTo>
                  <a:pt x="114" y="417"/>
                  <a:pt x="114" y="417"/>
                  <a:pt x="113" y="417"/>
                </a:cubicBezTo>
                <a:cubicBezTo>
                  <a:pt x="111" y="418"/>
                  <a:pt x="109" y="418"/>
                  <a:pt x="107" y="419"/>
                </a:cubicBezTo>
                <a:cubicBezTo>
                  <a:pt x="106" y="420"/>
                  <a:pt x="104" y="421"/>
                  <a:pt x="103" y="421"/>
                </a:cubicBezTo>
                <a:cubicBezTo>
                  <a:pt x="102" y="422"/>
                  <a:pt x="101" y="422"/>
                  <a:pt x="100" y="423"/>
                </a:cubicBezTo>
                <a:cubicBezTo>
                  <a:pt x="98" y="423"/>
                  <a:pt x="97" y="424"/>
                  <a:pt x="96" y="425"/>
                </a:cubicBezTo>
                <a:cubicBezTo>
                  <a:pt x="94" y="426"/>
                  <a:pt x="92" y="427"/>
                  <a:pt x="90" y="428"/>
                </a:cubicBezTo>
                <a:cubicBezTo>
                  <a:pt x="89" y="429"/>
                  <a:pt x="89" y="429"/>
                  <a:pt x="89" y="429"/>
                </a:cubicBezTo>
                <a:cubicBezTo>
                  <a:pt x="86" y="430"/>
                  <a:pt x="84" y="432"/>
                  <a:pt x="81" y="433"/>
                </a:cubicBezTo>
                <a:cubicBezTo>
                  <a:pt x="79" y="435"/>
                  <a:pt x="77" y="436"/>
                  <a:pt x="75" y="438"/>
                </a:cubicBezTo>
                <a:cubicBezTo>
                  <a:pt x="72" y="440"/>
                  <a:pt x="69" y="442"/>
                  <a:pt x="67" y="444"/>
                </a:cubicBezTo>
                <a:cubicBezTo>
                  <a:pt x="65" y="446"/>
                  <a:pt x="63" y="447"/>
                  <a:pt x="61" y="449"/>
                </a:cubicBezTo>
                <a:cubicBezTo>
                  <a:pt x="59" y="451"/>
                  <a:pt x="56" y="453"/>
                  <a:pt x="53" y="456"/>
                </a:cubicBezTo>
                <a:cubicBezTo>
                  <a:pt x="51" y="458"/>
                  <a:pt x="50" y="459"/>
                  <a:pt x="48" y="461"/>
                </a:cubicBezTo>
                <a:cubicBezTo>
                  <a:pt x="47" y="463"/>
                  <a:pt x="47" y="463"/>
                  <a:pt x="47" y="463"/>
                </a:cubicBezTo>
                <a:cubicBezTo>
                  <a:pt x="17" y="496"/>
                  <a:pt x="0" y="538"/>
                  <a:pt x="0" y="583"/>
                </a:cubicBezTo>
                <a:cubicBezTo>
                  <a:pt x="0" y="2130"/>
                  <a:pt x="0" y="2130"/>
                  <a:pt x="0" y="2130"/>
                </a:cubicBezTo>
                <a:cubicBezTo>
                  <a:pt x="0" y="2175"/>
                  <a:pt x="17" y="2217"/>
                  <a:pt x="47" y="2250"/>
                </a:cubicBezTo>
                <a:cubicBezTo>
                  <a:pt x="48" y="2252"/>
                  <a:pt x="48" y="2252"/>
                  <a:pt x="48" y="2252"/>
                </a:cubicBezTo>
                <a:cubicBezTo>
                  <a:pt x="50" y="2254"/>
                  <a:pt x="51" y="2255"/>
                  <a:pt x="53" y="2257"/>
                </a:cubicBezTo>
                <a:cubicBezTo>
                  <a:pt x="55" y="2259"/>
                  <a:pt x="56" y="2260"/>
                  <a:pt x="58" y="2262"/>
                </a:cubicBezTo>
                <a:cubicBezTo>
                  <a:pt x="60" y="2263"/>
                  <a:pt x="60" y="2263"/>
                  <a:pt x="60" y="2263"/>
                </a:cubicBezTo>
                <a:cubicBezTo>
                  <a:pt x="62" y="2265"/>
                  <a:pt x="64" y="2267"/>
                  <a:pt x="67" y="2269"/>
                </a:cubicBezTo>
                <a:cubicBezTo>
                  <a:pt x="69" y="2271"/>
                  <a:pt x="71" y="2273"/>
                  <a:pt x="74" y="2275"/>
                </a:cubicBezTo>
                <a:cubicBezTo>
                  <a:pt x="76" y="2276"/>
                  <a:pt x="78" y="2278"/>
                  <a:pt x="81" y="2279"/>
                </a:cubicBezTo>
                <a:cubicBezTo>
                  <a:pt x="81" y="2280"/>
                  <a:pt x="81" y="2280"/>
                  <a:pt x="81" y="2280"/>
                </a:cubicBezTo>
                <a:cubicBezTo>
                  <a:pt x="82" y="2280"/>
                  <a:pt x="82" y="2280"/>
                  <a:pt x="83" y="2281"/>
                </a:cubicBezTo>
                <a:cubicBezTo>
                  <a:pt x="84" y="2282"/>
                  <a:pt x="86" y="2283"/>
                  <a:pt x="88" y="2284"/>
                </a:cubicBezTo>
                <a:cubicBezTo>
                  <a:pt x="90" y="2285"/>
                  <a:pt x="92" y="2286"/>
                  <a:pt x="94" y="2287"/>
                </a:cubicBezTo>
                <a:cubicBezTo>
                  <a:pt x="96" y="2288"/>
                  <a:pt x="98" y="2290"/>
                  <a:pt x="100" y="2290"/>
                </a:cubicBezTo>
                <a:cubicBezTo>
                  <a:pt x="101" y="2291"/>
                  <a:pt x="102" y="2292"/>
                  <a:pt x="103" y="2292"/>
                </a:cubicBezTo>
                <a:cubicBezTo>
                  <a:pt x="104" y="2293"/>
                  <a:pt x="106" y="2293"/>
                  <a:pt x="107" y="2294"/>
                </a:cubicBezTo>
                <a:cubicBezTo>
                  <a:pt x="109" y="2294"/>
                  <a:pt x="110" y="2295"/>
                  <a:pt x="112" y="2296"/>
                </a:cubicBezTo>
                <a:cubicBezTo>
                  <a:pt x="117" y="2298"/>
                  <a:pt x="117" y="2298"/>
                  <a:pt x="117" y="2298"/>
                </a:cubicBezTo>
                <a:cubicBezTo>
                  <a:pt x="118" y="2298"/>
                  <a:pt x="118" y="2298"/>
                  <a:pt x="119" y="2299"/>
                </a:cubicBezTo>
                <a:cubicBezTo>
                  <a:pt x="121" y="2299"/>
                  <a:pt x="123" y="2300"/>
                  <a:pt x="125" y="2300"/>
                </a:cubicBezTo>
                <a:cubicBezTo>
                  <a:pt x="127" y="2301"/>
                  <a:pt x="130" y="2302"/>
                  <a:pt x="132" y="2303"/>
                </a:cubicBezTo>
                <a:cubicBezTo>
                  <a:pt x="134" y="2303"/>
                  <a:pt x="136" y="2304"/>
                  <a:pt x="138" y="2304"/>
                </a:cubicBezTo>
                <a:cubicBezTo>
                  <a:pt x="140" y="2305"/>
                  <a:pt x="141" y="2305"/>
                  <a:pt x="143" y="2305"/>
                </a:cubicBezTo>
                <a:cubicBezTo>
                  <a:pt x="146" y="2306"/>
                  <a:pt x="148" y="2306"/>
                  <a:pt x="151" y="2307"/>
                </a:cubicBezTo>
                <a:cubicBezTo>
                  <a:pt x="154" y="2307"/>
                  <a:pt x="157" y="2307"/>
                  <a:pt x="160" y="2308"/>
                </a:cubicBezTo>
                <a:cubicBezTo>
                  <a:pt x="162" y="2308"/>
                  <a:pt x="164" y="2308"/>
                  <a:pt x="166" y="2308"/>
                </a:cubicBezTo>
                <a:cubicBezTo>
                  <a:pt x="170" y="2309"/>
                  <a:pt x="175" y="2309"/>
                  <a:pt x="179" y="2309"/>
                </a:cubicBezTo>
                <a:cubicBezTo>
                  <a:pt x="1125" y="2309"/>
                  <a:pt x="1125" y="2309"/>
                  <a:pt x="1125" y="2309"/>
                </a:cubicBezTo>
                <a:cubicBezTo>
                  <a:pt x="1130" y="2309"/>
                  <a:pt x="1134" y="2309"/>
                  <a:pt x="1138" y="2308"/>
                </a:cubicBezTo>
                <a:cubicBezTo>
                  <a:pt x="1141" y="2308"/>
                  <a:pt x="1143" y="2308"/>
                  <a:pt x="1145" y="2308"/>
                </a:cubicBezTo>
                <a:cubicBezTo>
                  <a:pt x="1148" y="2307"/>
                  <a:pt x="1150" y="2307"/>
                  <a:pt x="1153" y="2307"/>
                </a:cubicBezTo>
                <a:cubicBezTo>
                  <a:pt x="1156" y="2306"/>
                  <a:pt x="1159" y="2306"/>
                  <a:pt x="1161" y="2305"/>
                </a:cubicBezTo>
                <a:cubicBezTo>
                  <a:pt x="1163" y="2305"/>
                  <a:pt x="1165" y="2305"/>
                  <a:pt x="1166" y="2304"/>
                </a:cubicBezTo>
                <a:cubicBezTo>
                  <a:pt x="1168" y="2304"/>
                  <a:pt x="1170" y="2303"/>
                  <a:pt x="1172" y="2303"/>
                </a:cubicBezTo>
                <a:cubicBezTo>
                  <a:pt x="1175" y="2302"/>
                  <a:pt x="1177" y="2301"/>
                  <a:pt x="1180" y="2300"/>
                </a:cubicBezTo>
                <a:cubicBezTo>
                  <a:pt x="1182" y="2300"/>
                  <a:pt x="1183" y="2299"/>
                  <a:pt x="1185" y="2299"/>
                </a:cubicBezTo>
                <a:cubicBezTo>
                  <a:pt x="1186" y="2298"/>
                  <a:pt x="1187" y="2298"/>
                  <a:pt x="1188" y="2298"/>
                </a:cubicBezTo>
                <a:cubicBezTo>
                  <a:pt x="1193" y="2296"/>
                  <a:pt x="1193" y="2296"/>
                  <a:pt x="1193" y="2296"/>
                </a:cubicBezTo>
                <a:cubicBezTo>
                  <a:pt x="1194" y="2295"/>
                  <a:pt x="1196" y="2294"/>
                  <a:pt x="1197" y="2294"/>
                </a:cubicBezTo>
                <a:cubicBezTo>
                  <a:pt x="1199" y="2293"/>
                  <a:pt x="1200" y="2293"/>
                  <a:pt x="1201" y="2292"/>
                </a:cubicBezTo>
                <a:cubicBezTo>
                  <a:pt x="1202" y="2292"/>
                  <a:pt x="1203" y="2291"/>
                  <a:pt x="1204" y="2291"/>
                </a:cubicBezTo>
                <a:cubicBezTo>
                  <a:pt x="1206" y="2290"/>
                  <a:pt x="1208" y="2288"/>
                  <a:pt x="1210" y="2288"/>
                </a:cubicBezTo>
                <a:cubicBezTo>
                  <a:pt x="1212" y="2286"/>
                  <a:pt x="1214" y="2285"/>
                  <a:pt x="1216" y="2284"/>
                </a:cubicBezTo>
                <a:cubicBezTo>
                  <a:pt x="1218" y="2283"/>
                  <a:pt x="1220" y="2282"/>
                  <a:pt x="1222" y="2281"/>
                </a:cubicBezTo>
                <a:cubicBezTo>
                  <a:pt x="1222" y="2280"/>
                  <a:pt x="1223" y="2280"/>
                  <a:pt x="1223" y="2280"/>
                </a:cubicBezTo>
                <a:cubicBezTo>
                  <a:pt x="1224" y="2279"/>
                  <a:pt x="1224" y="2279"/>
                  <a:pt x="1224" y="2279"/>
                </a:cubicBezTo>
                <a:cubicBezTo>
                  <a:pt x="1226" y="2278"/>
                  <a:pt x="1228" y="2276"/>
                  <a:pt x="1231" y="2275"/>
                </a:cubicBezTo>
                <a:cubicBezTo>
                  <a:pt x="1233" y="2273"/>
                  <a:pt x="1235" y="2271"/>
                  <a:pt x="1238" y="2269"/>
                </a:cubicBezTo>
                <a:cubicBezTo>
                  <a:pt x="1240" y="2267"/>
                  <a:pt x="1243" y="2265"/>
                  <a:pt x="1245" y="2263"/>
                </a:cubicBezTo>
                <a:cubicBezTo>
                  <a:pt x="1246" y="2262"/>
                  <a:pt x="1246" y="2262"/>
                  <a:pt x="1246" y="2262"/>
                </a:cubicBezTo>
                <a:cubicBezTo>
                  <a:pt x="1248" y="2260"/>
                  <a:pt x="1250" y="2259"/>
                  <a:pt x="1251" y="2257"/>
                </a:cubicBezTo>
                <a:cubicBezTo>
                  <a:pt x="1253" y="2255"/>
                  <a:pt x="1255" y="2254"/>
                  <a:pt x="1256" y="2252"/>
                </a:cubicBezTo>
                <a:cubicBezTo>
                  <a:pt x="1258" y="2250"/>
                  <a:pt x="1258" y="2250"/>
                  <a:pt x="1258" y="2250"/>
                </a:cubicBezTo>
                <a:cubicBezTo>
                  <a:pt x="1288" y="2217"/>
                  <a:pt x="1304" y="2175"/>
                  <a:pt x="1304" y="2130"/>
                </a:cubicBezTo>
                <a:cubicBezTo>
                  <a:pt x="1304" y="1905"/>
                  <a:pt x="1304" y="1905"/>
                  <a:pt x="1304" y="1905"/>
                </a:cubicBezTo>
                <a:cubicBezTo>
                  <a:pt x="1530" y="1905"/>
                  <a:pt x="1530" y="1905"/>
                  <a:pt x="1530" y="1905"/>
                </a:cubicBezTo>
                <a:cubicBezTo>
                  <a:pt x="1534" y="1905"/>
                  <a:pt x="1538" y="1904"/>
                  <a:pt x="1543" y="1904"/>
                </a:cubicBezTo>
                <a:cubicBezTo>
                  <a:pt x="1545" y="1904"/>
                  <a:pt x="1547" y="1904"/>
                  <a:pt x="1549" y="1903"/>
                </a:cubicBezTo>
                <a:cubicBezTo>
                  <a:pt x="1552" y="1903"/>
                  <a:pt x="1555" y="1903"/>
                  <a:pt x="1558" y="1902"/>
                </a:cubicBezTo>
                <a:cubicBezTo>
                  <a:pt x="1560" y="1902"/>
                  <a:pt x="1563" y="1901"/>
                  <a:pt x="1566" y="1901"/>
                </a:cubicBezTo>
                <a:cubicBezTo>
                  <a:pt x="1567" y="1901"/>
                  <a:pt x="1569" y="1900"/>
                  <a:pt x="1571" y="1900"/>
                </a:cubicBezTo>
                <a:cubicBezTo>
                  <a:pt x="1573" y="1899"/>
                  <a:pt x="1575" y="1899"/>
                  <a:pt x="1576" y="1898"/>
                </a:cubicBezTo>
                <a:cubicBezTo>
                  <a:pt x="1579" y="1898"/>
                  <a:pt x="1582" y="1897"/>
                  <a:pt x="1584" y="1896"/>
                </a:cubicBezTo>
                <a:cubicBezTo>
                  <a:pt x="1586" y="1895"/>
                  <a:pt x="1588" y="1895"/>
                  <a:pt x="1589" y="1894"/>
                </a:cubicBezTo>
                <a:cubicBezTo>
                  <a:pt x="1590" y="1894"/>
                  <a:pt x="1591" y="1894"/>
                  <a:pt x="1592" y="1893"/>
                </a:cubicBezTo>
                <a:cubicBezTo>
                  <a:pt x="1597" y="1891"/>
                  <a:pt x="1597" y="1891"/>
                  <a:pt x="1597" y="1891"/>
                </a:cubicBezTo>
                <a:cubicBezTo>
                  <a:pt x="1599" y="1891"/>
                  <a:pt x="1600" y="1890"/>
                  <a:pt x="1601" y="1889"/>
                </a:cubicBezTo>
                <a:cubicBezTo>
                  <a:pt x="1603" y="1889"/>
                  <a:pt x="1604" y="1888"/>
                  <a:pt x="1606" y="1888"/>
                </a:cubicBezTo>
                <a:cubicBezTo>
                  <a:pt x="1607" y="1887"/>
                  <a:pt x="1608" y="1887"/>
                  <a:pt x="1608" y="1886"/>
                </a:cubicBezTo>
                <a:cubicBezTo>
                  <a:pt x="1611" y="1885"/>
                  <a:pt x="1613" y="1884"/>
                  <a:pt x="1614" y="1883"/>
                </a:cubicBezTo>
                <a:cubicBezTo>
                  <a:pt x="1617" y="1882"/>
                  <a:pt x="1619" y="1881"/>
                  <a:pt x="1620" y="1880"/>
                </a:cubicBezTo>
                <a:cubicBezTo>
                  <a:pt x="1622" y="1879"/>
                  <a:pt x="1624" y="1878"/>
                  <a:pt x="1626" y="1876"/>
                </a:cubicBezTo>
                <a:cubicBezTo>
                  <a:pt x="1627" y="1876"/>
                  <a:pt x="1627" y="1876"/>
                  <a:pt x="1628" y="1875"/>
                </a:cubicBezTo>
                <a:cubicBezTo>
                  <a:pt x="1628" y="1875"/>
                  <a:pt x="1628" y="1875"/>
                  <a:pt x="1628" y="1875"/>
                </a:cubicBezTo>
                <a:cubicBezTo>
                  <a:pt x="1630" y="1874"/>
                  <a:pt x="1633" y="1872"/>
                  <a:pt x="1635" y="1870"/>
                </a:cubicBezTo>
                <a:cubicBezTo>
                  <a:pt x="1637" y="1868"/>
                  <a:pt x="1640" y="1867"/>
                  <a:pt x="1642" y="1865"/>
                </a:cubicBezTo>
                <a:cubicBezTo>
                  <a:pt x="1645" y="1863"/>
                  <a:pt x="1647" y="1861"/>
                  <a:pt x="1649" y="1859"/>
                </a:cubicBezTo>
                <a:cubicBezTo>
                  <a:pt x="1651" y="1857"/>
                  <a:pt x="1651" y="1857"/>
                  <a:pt x="1651" y="1857"/>
                </a:cubicBezTo>
                <a:cubicBezTo>
                  <a:pt x="1652" y="1856"/>
                  <a:pt x="1654" y="1854"/>
                  <a:pt x="1656" y="1853"/>
                </a:cubicBezTo>
                <a:cubicBezTo>
                  <a:pt x="1657" y="1851"/>
                  <a:pt x="1659" y="1849"/>
                  <a:pt x="1660" y="1848"/>
                </a:cubicBezTo>
                <a:cubicBezTo>
                  <a:pt x="1662" y="1846"/>
                  <a:pt x="1662" y="1846"/>
                  <a:pt x="1662" y="1846"/>
                </a:cubicBezTo>
                <a:cubicBezTo>
                  <a:pt x="1692" y="1813"/>
                  <a:pt x="1709" y="1770"/>
                  <a:pt x="1709" y="1726"/>
                </a:cubicBezTo>
                <a:cubicBezTo>
                  <a:pt x="1709" y="179"/>
                  <a:pt x="1709" y="179"/>
                  <a:pt x="1709" y="179"/>
                </a:cubicBezTo>
                <a:cubicBezTo>
                  <a:pt x="1709" y="134"/>
                  <a:pt x="1692" y="91"/>
                  <a:pt x="1662" y="58"/>
                </a:cubicBezTo>
                <a:close/>
                <a:moveTo>
                  <a:pt x="1229" y="1905"/>
                </a:moveTo>
                <a:cubicBezTo>
                  <a:pt x="1229" y="2130"/>
                  <a:pt x="1229" y="2130"/>
                  <a:pt x="1229" y="2130"/>
                </a:cubicBezTo>
                <a:cubicBezTo>
                  <a:pt x="1229" y="2163"/>
                  <a:pt x="1214" y="2194"/>
                  <a:pt x="1188" y="2214"/>
                </a:cubicBezTo>
                <a:cubicBezTo>
                  <a:pt x="1185" y="2216"/>
                  <a:pt x="1182" y="2218"/>
                  <a:pt x="1179" y="2219"/>
                </a:cubicBezTo>
                <a:cubicBezTo>
                  <a:pt x="1178" y="2220"/>
                  <a:pt x="1176" y="2221"/>
                  <a:pt x="1175" y="2222"/>
                </a:cubicBezTo>
                <a:cubicBezTo>
                  <a:pt x="1160" y="2230"/>
                  <a:pt x="1143" y="2234"/>
                  <a:pt x="1125" y="2234"/>
                </a:cubicBezTo>
                <a:cubicBezTo>
                  <a:pt x="1059" y="2234"/>
                  <a:pt x="1059" y="2234"/>
                  <a:pt x="1059" y="2234"/>
                </a:cubicBezTo>
                <a:cubicBezTo>
                  <a:pt x="1059" y="1905"/>
                  <a:pt x="1059" y="1905"/>
                  <a:pt x="1059" y="1905"/>
                </a:cubicBezTo>
                <a:lnTo>
                  <a:pt x="1229" y="1905"/>
                </a:lnTo>
                <a:close/>
                <a:moveTo>
                  <a:pt x="984" y="1905"/>
                </a:moveTo>
                <a:cubicBezTo>
                  <a:pt x="984" y="2234"/>
                  <a:pt x="984" y="2234"/>
                  <a:pt x="984" y="2234"/>
                </a:cubicBezTo>
                <a:cubicBezTo>
                  <a:pt x="792" y="2234"/>
                  <a:pt x="792" y="2234"/>
                  <a:pt x="792" y="2234"/>
                </a:cubicBezTo>
                <a:cubicBezTo>
                  <a:pt x="792" y="1905"/>
                  <a:pt x="792" y="1905"/>
                  <a:pt x="792" y="1905"/>
                </a:cubicBezTo>
                <a:lnTo>
                  <a:pt x="984" y="1905"/>
                </a:lnTo>
                <a:close/>
                <a:moveTo>
                  <a:pt x="451" y="1846"/>
                </a:moveTo>
                <a:cubicBezTo>
                  <a:pt x="452" y="1848"/>
                  <a:pt x="452" y="1848"/>
                  <a:pt x="452" y="1848"/>
                </a:cubicBezTo>
                <a:cubicBezTo>
                  <a:pt x="454" y="1849"/>
                  <a:pt x="456" y="1851"/>
                  <a:pt x="457" y="1853"/>
                </a:cubicBezTo>
                <a:cubicBezTo>
                  <a:pt x="459" y="1854"/>
                  <a:pt x="461" y="1856"/>
                  <a:pt x="462" y="1857"/>
                </a:cubicBezTo>
                <a:cubicBezTo>
                  <a:pt x="464" y="1859"/>
                  <a:pt x="464" y="1859"/>
                  <a:pt x="464" y="1859"/>
                </a:cubicBezTo>
                <a:cubicBezTo>
                  <a:pt x="466" y="1861"/>
                  <a:pt x="468" y="1863"/>
                  <a:pt x="471" y="1865"/>
                </a:cubicBezTo>
                <a:cubicBezTo>
                  <a:pt x="473" y="1867"/>
                  <a:pt x="476" y="1868"/>
                  <a:pt x="478" y="1870"/>
                </a:cubicBezTo>
                <a:cubicBezTo>
                  <a:pt x="480" y="1872"/>
                  <a:pt x="483" y="1874"/>
                  <a:pt x="485" y="1875"/>
                </a:cubicBezTo>
                <a:cubicBezTo>
                  <a:pt x="485" y="1875"/>
                  <a:pt x="485" y="1875"/>
                  <a:pt x="485" y="1875"/>
                </a:cubicBezTo>
                <a:cubicBezTo>
                  <a:pt x="486" y="1876"/>
                  <a:pt x="486" y="1876"/>
                  <a:pt x="487" y="1876"/>
                </a:cubicBezTo>
                <a:cubicBezTo>
                  <a:pt x="489" y="1877"/>
                  <a:pt x="491" y="1879"/>
                  <a:pt x="492" y="1880"/>
                </a:cubicBezTo>
                <a:cubicBezTo>
                  <a:pt x="494" y="1881"/>
                  <a:pt x="496" y="1882"/>
                  <a:pt x="499" y="1883"/>
                </a:cubicBezTo>
                <a:cubicBezTo>
                  <a:pt x="500" y="1884"/>
                  <a:pt x="502" y="1885"/>
                  <a:pt x="504" y="1886"/>
                </a:cubicBezTo>
                <a:cubicBezTo>
                  <a:pt x="505" y="1887"/>
                  <a:pt x="506" y="1887"/>
                  <a:pt x="507" y="1888"/>
                </a:cubicBezTo>
                <a:cubicBezTo>
                  <a:pt x="509" y="1888"/>
                  <a:pt x="510" y="1889"/>
                  <a:pt x="511" y="1889"/>
                </a:cubicBezTo>
                <a:cubicBezTo>
                  <a:pt x="513" y="1890"/>
                  <a:pt x="514" y="1891"/>
                  <a:pt x="516" y="1891"/>
                </a:cubicBezTo>
                <a:cubicBezTo>
                  <a:pt x="521" y="1893"/>
                  <a:pt x="521" y="1893"/>
                  <a:pt x="521" y="1893"/>
                </a:cubicBezTo>
                <a:cubicBezTo>
                  <a:pt x="522" y="1894"/>
                  <a:pt x="523" y="1894"/>
                  <a:pt x="523" y="1894"/>
                </a:cubicBezTo>
                <a:cubicBezTo>
                  <a:pt x="525" y="1895"/>
                  <a:pt x="527" y="1895"/>
                  <a:pt x="529" y="1896"/>
                </a:cubicBezTo>
                <a:cubicBezTo>
                  <a:pt x="531" y="1897"/>
                  <a:pt x="534" y="1898"/>
                  <a:pt x="536" y="1898"/>
                </a:cubicBezTo>
                <a:cubicBezTo>
                  <a:pt x="538" y="1899"/>
                  <a:pt x="540" y="1899"/>
                  <a:pt x="542" y="1900"/>
                </a:cubicBezTo>
                <a:cubicBezTo>
                  <a:pt x="544" y="1900"/>
                  <a:pt x="546" y="1901"/>
                  <a:pt x="547" y="1901"/>
                </a:cubicBezTo>
                <a:cubicBezTo>
                  <a:pt x="550" y="1901"/>
                  <a:pt x="553" y="1902"/>
                  <a:pt x="555" y="1902"/>
                </a:cubicBezTo>
                <a:cubicBezTo>
                  <a:pt x="558" y="1903"/>
                  <a:pt x="561" y="1903"/>
                  <a:pt x="564" y="1903"/>
                </a:cubicBezTo>
                <a:cubicBezTo>
                  <a:pt x="566" y="1904"/>
                  <a:pt x="568" y="1904"/>
                  <a:pt x="570" y="1904"/>
                </a:cubicBezTo>
                <a:cubicBezTo>
                  <a:pt x="575" y="1904"/>
                  <a:pt x="579" y="1905"/>
                  <a:pt x="583" y="1905"/>
                </a:cubicBezTo>
                <a:cubicBezTo>
                  <a:pt x="717" y="1905"/>
                  <a:pt x="717" y="1905"/>
                  <a:pt x="717" y="1905"/>
                </a:cubicBezTo>
                <a:cubicBezTo>
                  <a:pt x="717" y="2234"/>
                  <a:pt x="717" y="2234"/>
                  <a:pt x="717" y="2234"/>
                </a:cubicBezTo>
                <a:cubicBezTo>
                  <a:pt x="179" y="2234"/>
                  <a:pt x="179" y="2234"/>
                  <a:pt x="179" y="2234"/>
                </a:cubicBezTo>
                <a:cubicBezTo>
                  <a:pt x="161" y="2234"/>
                  <a:pt x="145" y="2230"/>
                  <a:pt x="129" y="2222"/>
                </a:cubicBezTo>
                <a:cubicBezTo>
                  <a:pt x="128" y="2221"/>
                  <a:pt x="126" y="2220"/>
                  <a:pt x="125" y="2219"/>
                </a:cubicBezTo>
                <a:cubicBezTo>
                  <a:pt x="122" y="2218"/>
                  <a:pt x="119" y="2216"/>
                  <a:pt x="117" y="2214"/>
                </a:cubicBezTo>
                <a:cubicBezTo>
                  <a:pt x="91" y="2194"/>
                  <a:pt x="75" y="2163"/>
                  <a:pt x="75" y="2130"/>
                </a:cubicBezTo>
                <a:cubicBezTo>
                  <a:pt x="75" y="583"/>
                  <a:pt x="75" y="583"/>
                  <a:pt x="75" y="583"/>
                </a:cubicBezTo>
                <a:cubicBezTo>
                  <a:pt x="75" y="559"/>
                  <a:pt x="84" y="535"/>
                  <a:pt x="99" y="517"/>
                </a:cubicBezTo>
                <a:cubicBezTo>
                  <a:pt x="119" y="493"/>
                  <a:pt x="148" y="479"/>
                  <a:pt x="179" y="479"/>
                </a:cubicBezTo>
                <a:cubicBezTo>
                  <a:pt x="404" y="479"/>
                  <a:pt x="404" y="479"/>
                  <a:pt x="404" y="479"/>
                </a:cubicBezTo>
                <a:cubicBezTo>
                  <a:pt x="404" y="1726"/>
                  <a:pt x="404" y="1726"/>
                  <a:pt x="404" y="1726"/>
                </a:cubicBezTo>
                <a:cubicBezTo>
                  <a:pt x="404" y="1770"/>
                  <a:pt x="421" y="1813"/>
                  <a:pt x="451" y="1846"/>
                </a:cubicBezTo>
                <a:close/>
                <a:moveTo>
                  <a:pt x="529" y="1815"/>
                </a:moveTo>
                <a:cubicBezTo>
                  <a:pt x="526" y="1813"/>
                  <a:pt x="524" y="1811"/>
                  <a:pt x="521" y="1809"/>
                </a:cubicBezTo>
                <a:cubicBezTo>
                  <a:pt x="495" y="1789"/>
                  <a:pt x="480" y="1759"/>
                  <a:pt x="480" y="1726"/>
                </a:cubicBezTo>
                <a:cubicBezTo>
                  <a:pt x="480" y="179"/>
                  <a:pt x="480" y="179"/>
                  <a:pt x="480" y="179"/>
                </a:cubicBezTo>
                <a:cubicBezTo>
                  <a:pt x="480" y="155"/>
                  <a:pt x="488" y="131"/>
                  <a:pt x="503" y="112"/>
                </a:cubicBezTo>
                <a:cubicBezTo>
                  <a:pt x="523" y="88"/>
                  <a:pt x="552" y="75"/>
                  <a:pt x="583" y="75"/>
                </a:cubicBezTo>
                <a:cubicBezTo>
                  <a:pt x="1530" y="75"/>
                  <a:pt x="1530" y="75"/>
                  <a:pt x="1530" y="75"/>
                </a:cubicBezTo>
                <a:cubicBezTo>
                  <a:pt x="1561" y="75"/>
                  <a:pt x="1590" y="88"/>
                  <a:pt x="1610" y="112"/>
                </a:cubicBezTo>
                <a:cubicBezTo>
                  <a:pt x="1625" y="131"/>
                  <a:pt x="1633" y="155"/>
                  <a:pt x="1633" y="179"/>
                </a:cubicBezTo>
                <a:cubicBezTo>
                  <a:pt x="1633" y="1726"/>
                  <a:pt x="1633" y="1726"/>
                  <a:pt x="1633" y="1726"/>
                </a:cubicBezTo>
                <a:cubicBezTo>
                  <a:pt x="1633" y="1759"/>
                  <a:pt x="1618" y="1789"/>
                  <a:pt x="1592" y="1809"/>
                </a:cubicBezTo>
                <a:cubicBezTo>
                  <a:pt x="1589" y="1811"/>
                  <a:pt x="1586" y="1813"/>
                  <a:pt x="1584" y="1815"/>
                </a:cubicBezTo>
                <a:cubicBezTo>
                  <a:pt x="1582" y="1816"/>
                  <a:pt x="1581" y="1817"/>
                  <a:pt x="1579" y="1817"/>
                </a:cubicBezTo>
                <a:cubicBezTo>
                  <a:pt x="1564" y="1826"/>
                  <a:pt x="1547" y="1830"/>
                  <a:pt x="1530" y="1830"/>
                </a:cubicBezTo>
                <a:cubicBezTo>
                  <a:pt x="583" y="1830"/>
                  <a:pt x="583" y="1830"/>
                  <a:pt x="583" y="1830"/>
                </a:cubicBezTo>
                <a:cubicBezTo>
                  <a:pt x="566" y="1830"/>
                  <a:pt x="549" y="1826"/>
                  <a:pt x="534" y="1817"/>
                </a:cubicBezTo>
                <a:cubicBezTo>
                  <a:pt x="532" y="1817"/>
                  <a:pt x="531" y="1816"/>
                  <a:pt x="529" y="1815"/>
                </a:cubicBezTo>
                <a:close/>
                <a:moveTo>
                  <a:pt x="841" y="424"/>
                </a:moveTo>
                <a:cubicBezTo>
                  <a:pt x="841" y="230"/>
                  <a:pt x="841" y="230"/>
                  <a:pt x="841" y="230"/>
                </a:cubicBezTo>
                <a:cubicBezTo>
                  <a:pt x="841" y="209"/>
                  <a:pt x="858" y="193"/>
                  <a:pt x="879" y="193"/>
                </a:cubicBezTo>
                <a:cubicBezTo>
                  <a:pt x="899" y="193"/>
                  <a:pt x="916" y="209"/>
                  <a:pt x="916" y="230"/>
                </a:cubicBezTo>
                <a:cubicBezTo>
                  <a:pt x="916" y="424"/>
                  <a:pt x="916" y="424"/>
                  <a:pt x="916" y="424"/>
                </a:cubicBezTo>
                <a:cubicBezTo>
                  <a:pt x="916" y="433"/>
                  <a:pt x="912" y="442"/>
                  <a:pt x="905" y="449"/>
                </a:cubicBezTo>
                <a:cubicBezTo>
                  <a:pt x="898" y="457"/>
                  <a:pt x="889" y="461"/>
                  <a:pt x="879" y="461"/>
                </a:cubicBezTo>
                <a:cubicBezTo>
                  <a:pt x="858" y="461"/>
                  <a:pt x="841" y="444"/>
                  <a:pt x="841" y="424"/>
                </a:cubicBezTo>
                <a:close/>
                <a:moveTo>
                  <a:pt x="1332" y="1731"/>
                </a:moveTo>
                <a:cubicBezTo>
                  <a:pt x="1410" y="1731"/>
                  <a:pt x="1474" y="1667"/>
                  <a:pt x="1474" y="1589"/>
                </a:cubicBezTo>
                <a:cubicBezTo>
                  <a:pt x="1474" y="1556"/>
                  <a:pt x="1463" y="1526"/>
                  <a:pt x="1443" y="1501"/>
                </a:cubicBezTo>
                <a:cubicBezTo>
                  <a:pt x="1463" y="1476"/>
                  <a:pt x="1474" y="1446"/>
                  <a:pt x="1474" y="1414"/>
                </a:cubicBezTo>
                <a:cubicBezTo>
                  <a:pt x="1474" y="1335"/>
                  <a:pt x="1410" y="1271"/>
                  <a:pt x="1332" y="1271"/>
                </a:cubicBezTo>
                <a:cubicBezTo>
                  <a:pt x="1254" y="1271"/>
                  <a:pt x="1190" y="1335"/>
                  <a:pt x="1190" y="1414"/>
                </a:cubicBezTo>
                <a:cubicBezTo>
                  <a:pt x="1190" y="1445"/>
                  <a:pt x="1200" y="1475"/>
                  <a:pt x="1220" y="1501"/>
                </a:cubicBezTo>
                <a:cubicBezTo>
                  <a:pt x="1200" y="1527"/>
                  <a:pt x="1190" y="1557"/>
                  <a:pt x="1190" y="1589"/>
                </a:cubicBezTo>
                <a:cubicBezTo>
                  <a:pt x="1190" y="1667"/>
                  <a:pt x="1254" y="1731"/>
                  <a:pt x="1332" y="1731"/>
                </a:cubicBezTo>
                <a:close/>
                <a:moveTo>
                  <a:pt x="1332" y="1481"/>
                </a:moveTo>
                <a:cubicBezTo>
                  <a:pt x="1295" y="1481"/>
                  <a:pt x="1265" y="1451"/>
                  <a:pt x="1265" y="1414"/>
                </a:cubicBezTo>
                <a:cubicBezTo>
                  <a:pt x="1265" y="1377"/>
                  <a:pt x="1295" y="1346"/>
                  <a:pt x="1332" y="1346"/>
                </a:cubicBezTo>
                <a:cubicBezTo>
                  <a:pt x="1369" y="1346"/>
                  <a:pt x="1400" y="1377"/>
                  <a:pt x="1400" y="1414"/>
                </a:cubicBezTo>
                <a:cubicBezTo>
                  <a:pt x="1400" y="1451"/>
                  <a:pt x="1369" y="1481"/>
                  <a:pt x="1332" y="1481"/>
                </a:cubicBezTo>
                <a:close/>
                <a:moveTo>
                  <a:pt x="1280" y="1546"/>
                </a:moveTo>
                <a:cubicBezTo>
                  <a:pt x="1297" y="1553"/>
                  <a:pt x="1314" y="1556"/>
                  <a:pt x="1332" y="1556"/>
                </a:cubicBezTo>
                <a:cubicBezTo>
                  <a:pt x="1350" y="1556"/>
                  <a:pt x="1368" y="1553"/>
                  <a:pt x="1385" y="1546"/>
                </a:cubicBezTo>
                <a:cubicBezTo>
                  <a:pt x="1394" y="1558"/>
                  <a:pt x="1400" y="1573"/>
                  <a:pt x="1400" y="1589"/>
                </a:cubicBezTo>
                <a:cubicBezTo>
                  <a:pt x="1400" y="1626"/>
                  <a:pt x="1369" y="1656"/>
                  <a:pt x="1332" y="1656"/>
                </a:cubicBezTo>
                <a:cubicBezTo>
                  <a:pt x="1295" y="1656"/>
                  <a:pt x="1265" y="1626"/>
                  <a:pt x="1265" y="1589"/>
                </a:cubicBezTo>
                <a:cubicBezTo>
                  <a:pt x="1265" y="1572"/>
                  <a:pt x="1270" y="1557"/>
                  <a:pt x="1280" y="1546"/>
                </a:cubicBezTo>
                <a:close/>
                <a:moveTo>
                  <a:pt x="841" y="1135"/>
                </a:moveTo>
                <a:cubicBezTo>
                  <a:pt x="841" y="941"/>
                  <a:pt x="841" y="941"/>
                  <a:pt x="841" y="941"/>
                </a:cubicBezTo>
                <a:cubicBezTo>
                  <a:pt x="841" y="920"/>
                  <a:pt x="858" y="904"/>
                  <a:pt x="879" y="904"/>
                </a:cubicBezTo>
                <a:cubicBezTo>
                  <a:pt x="880" y="904"/>
                  <a:pt x="880" y="904"/>
                  <a:pt x="880" y="904"/>
                </a:cubicBezTo>
                <a:cubicBezTo>
                  <a:pt x="899" y="904"/>
                  <a:pt x="916" y="921"/>
                  <a:pt x="916" y="941"/>
                </a:cubicBezTo>
                <a:cubicBezTo>
                  <a:pt x="916" y="1135"/>
                  <a:pt x="916" y="1135"/>
                  <a:pt x="916" y="1135"/>
                </a:cubicBezTo>
                <a:cubicBezTo>
                  <a:pt x="916" y="1155"/>
                  <a:pt x="899" y="1172"/>
                  <a:pt x="880" y="1172"/>
                </a:cubicBezTo>
                <a:cubicBezTo>
                  <a:pt x="879" y="1172"/>
                  <a:pt x="879" y="1172"/>
                  <a:pt x="879" y="1172"/>
                </a:cubicBezTo>
                <a:cubicBezTo>
                  <a:pt x="858" y="1172"/>
                  <a:pt x="841" y="1156"/>
                  <a:pt x="841" y="1135"/>
                </a:cubicBezTo>
                <a:close/>
                <a:moveTo>
                  <a:pt x="841" y="780"/>
                </a:moveTo>
                <a:cubicBezTo>
                  <a:pt x="841" y="585"/>
                  <a:pt x="841" y="585"/>
                  <a:pt x="841" y="585"/>
                </a:cubicBezTo>
                <a:cubicBezTo>
                  <a:pt x="841" y="565"/>
                  <a:pt x="857" y="548"/>
                  <a:pt x="878" y="548"/>
                </a:cubicBezTo>
                <a:cubicBezTo>
                  <a:pt x="879" y="548"/>
                  <a:pt x="879" y="548"/>
                  <a:pt x="879" y="548"/>
                </a:cubicBezTo>
                <a:cubicBezTo>
                  <a:pt x="899" y="548"/>
                  <a:pt x="916" y="565"/>
                  <a:pt x="916" y="585"/>
                </a:cubicBezTo>
                <a:cubicBezTo>
                  <a:pt x="916" y="780"/>
                  <a:pt x="916" y="780"/>
                  <a:pt x="916" y="780"/>
                </a:cubicBezTo>
                <a:cubicBezTo>
                  <a:pt x="916" y="800"/>
                  <a:pt x="899" y="816"/>
                  <a:pt x="880" y="817"/>
                </a:cubicBezTo>
                <a:cubicBezTo>
                  <a:pt x="879" y="817"/>
                  <a:pt x="879" y="817"/>
                  <a:pt x="879" y="817"/>
                </a:cubicBezTo>
                <a:cubicBezTo>
                  <a:pt x="858" y="817"/>
                  <a:pt x="841" y="800"/>
                  <a:pt x="841" y="78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6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ACB0C3CD-4DD7-8259-6F99-B07B01D6C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855750" y="2654818"/>
            <a:ext cx="534072" cy="531457"/>
          </a:xfrm>
          <a:custGeom>
            <a:avLst/>
            <a:gdLst>
              <a:gd name="T0" fmla="*/ 793 w 1152"/>
              <a:gd name="T1" fmla="*/ 261 h 1149"/>
              <a:gd name="T2" fmla="*/ 700 w 1152"/>
              <a:gd name="T3" fmla="*/ 0 h 1149"/>
              <a:gd name="T4" fmla="*/ 722 w 1152"/>
              <a:gd name="T5" fmla="*/ 127 h 1149"/>
              <a:gd name="T6" fmla="*/ 332 w 1152"/>
              <a:gd name="T7" fmla="*/ 127 h 1149"/>
              <a:gd name="T8" fmla="*/ 354 w 1152"/>
              <a:gd name="T9" fmla="*/ 0 h 1149"/>
              <a:gd name="T10" fmla="*/ 261 w 1152"/>
              <a:gd name="T11" fmla="*/ 261 h 1149"/>
              <a:gd name="T12" fmla="*/ 0 w 1152"/>
              <a:gd name="T13" fmla="*/ 365 h 1149"/>
              <a:gd name="T14" fmla="*/ 192 w 1152"/>
              <a:gd name="T15" fmla="*/ 1029 h 1149"/>
              <a:gd name="T16" fmla="*/ 797 w 1152"/>
              <a:gd name="T17" fmla="*/ 1029 h 1149"/>
              <a:gd name="T18" fmla="*/ 1152 w 1152"/>
              <a:gd name="T19" fmla="*/ 926 h 1149"/>
              <a:gd name="T20" fmla="*/ 670 w 1152"/>
              <a:gd name="T21" fmla="*/ 66 h 1149"/>
              <a:gd name="T22" fmla="*/ 700 w 1152"/>
              <a:gd name="T23" fmla="*/ 96 h 1149"/>
              <a:gd name="T24" fmla="*/ 384 w 1152"/>
              <a:gd name="T25" fmla="*/ 66 h 1149"/>
              <a:gd name="T26" fmla="*/ 354 w 1152"/>
              <a:gd name="T27" fmla="*/ 34 h 1149"/>
              <a:gd name="T28" fmla="*/ 501 w 1152"/>
              <a:gd name="T29" fmla="*/ 644 h 1149"/>
              <a:gd name="T30" fmla="*/ 423 w 1152"/>
              <a:gd name="T31" fmla="*/ 600 h 1149"/>
              <a:gd name="T32" fmla="*/ 631 w 1152"/>
              <a:gd name="T33" fmla="*/ 600 h 1149"/>
              <a:gd name="T34" fmla="*/ 553 w 1152"/>
              <a:gd name="T35" fmla="*/ 644 h 1149"/>
              <a:gd name="T36" fmla="*/ 637 w 1152"/>
              <a:gd name="T37" fmla="*/ 549 h 1149"/>
              <a:gd name="T38" fmla="*/ 416 w 1152"/>
              <a:gd name="T39" fmla="*/ 549 h 1149"/>
              <a:gd name="T40" fmla="*/ 637 w 1152"/>
              <a:gd name="T41" fmla="*/ 549 h 1149"/>
              <a:gd name="T42" fmla="*/ 104 w 1152"/>
              <a:gd name="T43" fmla="*/ 297 h 1149"/>
              <a:gd name="T44" fmla="*/ 104 w 1152"/>
              <a:gd name="T45" fmla="*/ 995 h 1149"/>
              <a:gd name="T46" fmla="*/ 260 w 1152"/>
              <a:gd name="T47" fmla="*/ 297 h 1149"/>
              <a:gd name="T48" fmla="*/ 449 w 1152"/>
              <a:gd name="T49" fmla="*/ 661 h 1149"/>
              <a:gd name="T50" fmla="*/ 509 w 1152"/>
              <a:gd name="T51" fmla="*/ 736 h 1149"/>
              <a:gd name="T52" fmla="*/ 210 w 1152"/>
              <a:gd name="T53" fmla="*/ 297 h 1149"/>
              <a:gd name="T54" fmla="*/ 761 w 1152"/>
              <a:gd name="T55" fmla="*/ 1029 h 1149"/>
              <a:gd name="T56" fmla="*/ 721 w 1152"/>
              <a:gd name="T57" fmla="*/ 840 h 1149"/>
              <a:gd name="T58" fmla="*/ 782 w 1152"/>
              <a:gd name="T59" fmla="*/ 901 h 1149"/>
              <a:gd name="T60" fmla="*/ 878 w 1152"/>
              <a:gd name="T61" fmla="*/ 840 h 1149"/>
              <a:gd name="T62" fmla="*/ 764 w 1152"/>
              <a:gd name="T63" fmla="*/ 934 h 1149"/>
              <a:gd name="T64" fmla="*/ 544 w 1152"/>
              <a:gd name="T65" fmla="*/ 736 h 1149"/>
              <a:gd name="T66" fmla="*/ 605 w 1152"/>
              <a:gd name="T67" fmla="*/ 661 h 1149"/>
              <a:gd name="T68" fmla="*/ 793 w 1152"/>
              <a:gd name="T69" fmla="*/ 297 h 1149"/>
              <a:gd name="T70" fmla="*/ 799 w 1152"/>
              <a:gd name="T71" fmla="*/ 995 h 1149"/>
              <a:gd name="T72" fmla="*/ 977 w 1152"/>
              <a:gd name="T73" fmla="*/ 995 h 1149"/>
              <a:gd name="T74" fmla="*/ 1117 w 1152"/>
              <a:gd name="T75" fmla="*/ 365 h 1149"/>
              <a:gd name="T76" fmla="*/ 1065 w 1152"/>
              <a:gd name="T77" fmla="*/ 733 h 1149"/>
              <a:gd name="T78" fmla="*/ 1030 w 1152"/>
              <a:gd name="T79" fmla="*/ 558 h 1149"/>
              <a:gd name="T80" fmla="*/ 122 w 1152"/>
              <a:gd name="T81" fmla="*/ 820 h 1149"/>
              <a:gd name="T82" fmla="*/ 105 w 1152"/>
              <a:gd name="T83" fmla="*/ 803 h 1149"/>
              <a:gd name="T84" fmla="*/ 105 w 1152"/>
              <a:gd name="T85" fmla="*/ 454 h 1149"/>
              <a:gd name="T86" fmla="*/ 87 w 1152"/>
              <a:gd name="T87" fmla="*/ 471 h 1149"/>
              <a:gd name="T88" fmla="*/ 87 w 1152"/>
              <a:gd name="T89" fmla="*/ 645 h 1149"/>
              <a:gd name="T90" fmla="*/ 1065 w 1152"/>
              <a:gd name="T91" fmla="*/ 810 h 1149"/>
              <a:gd name="T92" fmla="*/ 1047 w 1152"/>
              <a:gd name="T93" fmla="*/ 792 h 1149"/>
              <a:gd name="T94" fmla="*/ 782 w 1152"/>
              <a:gd name="T95" fmla="*/ 857 h 1149"/>
              <a:gd name="T96" fmla="*/ 799 w 1152"/>
              <a:gd name="T97" fmla="*/ 840 h 1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52" h="1149">
                <a:moveTo>
                  <a:pt x="1048" y="261"/>
                </a:moveTo>
                <a:cubicBezTo>
                  <a:pt x="960" y="261"/>
                  <a:pt x="960" y="261"/>
                  <a:pt x="960" y="261"/>
                </a:cubicBezTo>
                <a:cubicBezTo>
                  <a:pt x="793" y="261"/>
                  <a:pt x="793" y="261"/>
                  <a:pt x="793" y="261"/>
                </a:cubicBezTo>
                <a:cubicBezTo>
                  <a:pt x="789" y="206"/>
                  <a:pt x="775" y="153"/>
                  <a:pt x="750" y="106"/>
                </a:cubicBezTo>
                <a:cubicBezTo>
                  <a:pt x="760" y="95"/>
                  <a:pt x="765" y="81"/>
                  <a:pt x="765" y="66"/>
                </a:cubicBezTo>
                <a:cubicBezTo>
                  <a:pt x="765" y="29"/>
                  <a:pt x="736" y="0"/>
                  <a:pt x="700" y="0"/>
                </a:cubicBezTo>
                <a:cubicBezTo>
                  <a:pt x="664" y="0"/>
                  <a:pt x="635" y="29"/>
                  <a:pt x="635" y="66"/>
                </a:cubicBezTo>
                <a:cubicBezTo>
                  <a:pt x="635" y="101"/>
                  <a:pt x="664" y="131"/>
                  <a:pt x="700" y="131"/>
                </a:cubicBezTo>
                <a:cubicBezTo>
                  <a:pt x="708" y="131"/>
                  <a:pt x="715" y="129"/>
                  <a:pt x="722" y="127"/>
                </a:cubicBezTo>
                <a:cubicBezTo>
                  <a:pt x="742" y="167"/>
                  <a:pt x="755" y="213"/>
                  <a:pt x="758" y="261"/>
                </a:cubicBezTo>
                <a:cubicBezTo>
                  <a:pt x="296" y="261"/>
                  <a:pt x="296" y="261"/>
                  <a:pt x="296" y="261"/>
                </a:cubicBezTo>
                <a:cubicBezTo>
                  <a:pt x="299" y="213"/>
                  <a:pt x="312" y="167"/>
                  <a:pt x="332" y="127"/>
                </a:cubicBezTo>
                <a:cubicBezTo>
                  <a:pt x="339" y="129"/>
                  <a:pt x="346" y="131"/>
                  <a:pt x="354" y="131"/>
                </a:cubicBezTo>
                <a:cubicBezTo>
                  <a:pt x="390" y="131"/>
                  <a:pt x="419" y="101"/>
                  <a:pt x="419" y="66"/>
                </a:cubicBezTo>
                <a:cubicBezTo>
                  <a:pt x="419" y="29"/>
                  <a:pt x="390" y="0"/>
                  <a:pt x="354" y="0"/>
                </a:cubicBezTo>
                <a:cubicBezTo>
                  <a:pt x="318" y="0"/>
                  <a:pt x="288" y="29"/>
                  <a:pt x="288" y="66"/>
                </a:cubicBezTo>
                <a:cubicBezTo>
                  <a:pt x="288" y="81"/>
                  <a:pt x="294" y="95"/>
                  <a:pt x="303" y="106"/>
                </a:cubicBezTo>
                <a:cubicBezTo>
                  <a:pt x="279" y="153"/>
                  <a:pt x="264" y="206"/>
                  <a:pt x="261" y="261"/>
                </a:cubicBezTo>
                <a:cubicBezTo>
                  <a:pt x="192" y="261"/>
                  <a:pt x="192" y="261"/>
                  <a:pt x="192" y="261"/>
                </a:cubicBezTo>
                <a:cubicBezTo>
                  <a:pt x="104" y="261"/>
                  <a:pt x="104" y="261"/>
                  <a:pt x="104" y="261"/>
                </a:cubicBezTo>
                <a:cubicBezTo>
                  <a:pt x="46" y="261"/>
                  <a:pt x="0" y="308"/>
                  <a:pt x="0" y="365"/>
                </a:cubicBezTo>
                <a:cubicBezTo>
                  <a:pt x="0" y="926"/>
                  <a:pt x="0" y="926"/>
                  <a:pt x="0" y="926"/>
                </a:cubicBezTo>
                <a:cubicBezTo>
                  <a:pt x="0" y="983"/>
                  <a:pt x="46" y="1029"/>
                  <a:pt x="104" y="1029"/>
                </a:cubicBezTo>
                <a:cubicBezTo>
                  <a:pt x="192" y="1029"/>
                  <a:pt x="192" y="1029"/>
                  <a:pt x="192" y="1029"/>
                </a:cubicBezTo>
                <a:cubicBezTo>
                  <a:pt x="512" y="1029"/>
                  <a:pt x="512" y="1029"/>
                  <a:pt x="512" y="1029"/>
                </a:cubicBezTo>
                <a:cubicBezTo>
                  <a:pt x="524" y="1097"/>
                  <a:pt x="583" y="1149"/>
                  <a:pt x="654" y="1149"/>
                </a:cubicBezTo>
                <a:cubicBezTo>
                  <a:pt x="726" y="1149"/>
                  <a:pt x="785" y="1097"/>
                  <a:pt x="797" y="1029"/>
                </a:cubicBezTo>
                <a:cubicBezTo>
                  <a:pt x="960" y="1029"/>
                  <a:pt x="960" y="1029"/>
                  <a:pt x="960" y="1029"/>
                </a:cubicBezTo>
                <a:cubicBezTo>
                  <a:pt x="1048" y="1029"/>
                  <a:pt x="1048" y="1029"/>
                  <a:pt x="1048" y="1029"/>
                </a:cubicBezTo>
                <a:cubicBezTo>
                  <a:pt x="1106" y="1029"/>
                  <a:pt x="1152" y="983"/>
                  <a:pt x="1152" y="926"/>
                </a:cubicBezTo>
                <a:cubicBezTo>
                  <a:pt x="1152" y="365"/>
                  <a:pt x="1152" y="365"/>
                  <a:pt x="1152" y="365"/>
                </a:cubicBezTo>
                <a:cubicBezTo>
                  <a:pt x="1152" y="308"/>
                  <a:pt x="1106" y="261"/>
                  <a:pt x="1048" y="261"/>
                </a:cubicBezTo>
                <a:close/>
                <a:moveTo>
                  <a:pt x="670" y="66"/>
                </a:moveTo>
                <a:cubicBezTo>
                  <a:pt x="670" y="48"/>
                  <a:pt x="683" y="34"/>
                  <a:pt x="700" y="34"/>
                </a:cubicBezTo>
                <a:cubicBezTo>
                  <a:pt x="717" y="34"/>
                  <a:pt x="730" y="48"/>
                  <a:pt x="730" y="66"/>
                </a:cubicBezTo>
                <a:cubicBezTo>
                  <a:pt x="730" y="82"/>
                  <a:pt x="717" y="96"/>
                  <a:pt x="700" y="96"/>
                </a:cubicBezTo>
                <a:cubicBezTo>
                  <a:pt x="683" y="96"/>
                  <a:pt x="670" y="82"/>
                  <a:pt x="670" y="66"/>
                </a:cubicBezTo>
                <a:close/>
                <a:moveTo>
                  <a:pt x="354" y="34"/>
                </a:moveTo>
                <a:cubicBezTo>
                  <a:pt x="370" y="34"/>
                  <a:pt x="384" y="48"/>
                  <a:pt x="384" y="66"/>
                </a:cubicBezTo>
                <a:cubicBezTo>
                  <a:pt x="384" y="82"/>
                  <a:pt x="370" y="96"/>
                  <a:pt x="354" y="96"/>
                </a:cubicBezTo>
                <a:cubicBezTo>
                  <a:pt x="337" y="96"/>
                  <a:pt x="323" y="82"/>
                  <a:pt x="323" y="66"/>
                </a:cubicBezTo>
                <a:cubicBezTo>
                  <a:pt x="323" y="48"/>
                  <a:pt x="337" y="34"/>
                  <a:pt x="354" y="34"/>
                </a:cubicBezTo>
                <a:close/>
                <a:moveTo>
                  <a:pt x="527" y="704"/>
                </a:moveTo>
                <a:cubicBezTo>
                  <a:pt x="513" y="704"/>
                  <a:pt x="501" y="692"/>
                  <a:pt x="501" y="678"/>
                </a:cubicBezTo>
                <a:cubicBezTo>
                  <a:pt x="501" y="644"/>
                  <a:pt x="501" y="644"/>
                  <a:pt x="501" y="644"/>
                </a:cubicBezTo>
                <a:cubicBezTo>
                  <a:pt x="501" y="634"/>
                  <a:pt x="493" y="626"/>
                  <a:pt x="484" y="626"/>
                </a:cubicBezTo>
                <a:cubicBezTo>
                  <a:pt x="449" y="626"/>
                  <a:pt x="449" y="626"/>
                  <a:pt x="449" y="626"/>
                </a:cubicBezTo>
                <a:cubicBezTo>
                  <a:pt x="435" y="626"/>
                  <a:pt x="423" y="615"/>
                  <a:pt x="423" y="600"/>
                </a:cubicBezTo>
                <a:cubicBezTo>
                  <a:pt x="423" y="586"/>
                  <a:pt x="435" y="575"/>
                  <a:pt x="449" y="575"/>
                </a:cubicBezTo>
                <a:cubicBezTo>
                  <a:pt x="605" y="575"/>
                  <a:pt x="605" y="575"/>
                  <a:pt x="605" y="575"/>
                </a:cubicBezTo>
                <a:cubicBezTo>
                  <a:pt x="619" y="575"/>
                  <a:pt x="631" y="586"/>
                  <a:pt x="631" y="600"/>
                </a:cubicBezTo>
                <a:cubicBezTo>
                  <a:pt x="631" y="615"/>
                  <a:pt x="619" y="626"/>
                  <a:pt x="605" y="626"/>
                </a:cubicBezTo>
                <a:cubicBezTo>
                  <a:pt x="570" y="626"/>
                  <a:pt x="570" y="626"/>
                  <a:pt x="570" y="626"/>
                </a:cubicBezTo>
                <a:cubicBezTo>
                  <a:pt x="560" y="626"/>
                  <a:pt x="553" y="634"/>
                  <a:pt x="553" y="644"/>
                </a:cubicBezTo>
                <a:cubicBezTo>
                  <a:pt x="553" y="678"/>
                  <a:pt x="553" y="678"/>
                  <a:pt x="553" y="678"/>
                </a:cubicBezTo>
                <a:cubicBezTo>
                  <a:pt x="553" y="692"/>
                  <a:pt x="541" y="704"/>
                  <a:pt x="527" y="704"/>
                </a:cubicBezTo>
                <a:close/>
                <a:moveTo>
                  <a:pt x="637" y="549"/>
                </a:moveTo>
                <a:cubicBezTo>
                  <a:pt x="628" y="543"/>
                  <a:pt x="617" y="540"/>
                  <a:pt x="605" y="540"/>
                </a:cubicBezTo>
                <a:cubicBezTo>
                  <a:pt x="449" y="540"/>
                  <a:pt x="449" y="540"/>
                  <a:pt x="449" y="540"/>
                </a:cubicBezTo>
                <a:cubicBezTo>
                  <a:pt x="437" y="540"/>
                  <a:pt x="426" y="543"/>
                  <a:pt x="416" y="549"/>
                </a:cubicBezTo>
                <a:cubicBezTo>
                  <a:pt x="346" y="500"/>
                  <a:pt x="298" y="406"/>
                  <a:pt x="295" y="297"/>
                </a:cubicBezTo>
                <a:cubicBezTo>
                  <a:pt x="759" y="297"/>
                  <a:pt x="759" y="297"/>
                  <a:pt x="759" y="297"/>
                </a:cubicBezTo>
                <a:cubicBezTo>
                  <a:pt x="756" y="406"/>
                  <a:pt x="708" y="500"/>
                  <a:pt x="637" y="549"/>
                </a:cubicBezTo>
                <a:close/>
                <a:moveTo>
                  <a:pt x="35" y="926"/>
                </a:moveTo>
                <a:cubicBezTo>
                  <a:pt x="35" y="365"/>
                  <a:pt x="35" y="365"/>
                  <a:pt x="35" y="365"/>
                </a:cubicBezTo>
                <a:cubicBezTo>
                  <a:pt x="35" y="327"/>
                  <a:pt x="65" y="297"/>
                  <a:pt x="104" y="297"/>
                </a:cubicBezTo>
                <a:cubicBezTo>
                  <a:pt x="175" y="297"/>
                  <a:pt x="175" y="297"/>
                  <a:pt x="175" y="297"/>
                </a:cubicBezTo>
                <a:cubicBezTo>
                  <a:pt x="175" y="995"/>
                  <a:pt x="175" y="995"/>
                  <a:pt x="175" y="995"/>
                </a:cubicBezTo>
                <a:cubicBezTo>
                  <a:pt x="104" y="995"/>
                  <a:pt x="104" y="995"/>
                  <a:pt x="104" y="995"/>
                </a:cubicBezTo>
                <a:cubicBezTo>
                  <a:pt x="65" y="995"/>
                  <a:pt x="35" y="964"/>
                  <a:pt x="35" y="926"/>
                </a:cubicBezTo>
                <a:close/>
                <a:moveTo>
                  <a:pt x="210" y="297"/>
                </a:moveTo>
                <a:cubicBezTo>
                  <a:pt x="260" y="297"/>
                  <a:pt x="260" y="297"/>
                  <a:pt x="260" y="297"/>
                </a:cubicBezTo>
                <a:cubicBezTo>
                  <a:pt x="263" y="416"/>
                  <a:pt x="316" y="519"/>
                  <a:pt x="394" y="576"/>
                </a:cubicBezTo>
                <a:cubicBezTo>
                  <a:pt x="390" y="583"/>
                  <a:pt x="389" y="592"/>
                  <a:pt x="389" y="600"/>
                </a:cubicBezTo>
                <a:cubicBezTo>
                  <a:pt x="389" y="634"/>
                  <a:pt x="416" y="661"/>
                  <a:pt x="449" y="661"/>
                </a:cubicBezTo>
                <a:cubicBezTo>
                  <a:pt x="466" y="661"/>
                  <a:pt x="466" y="661"/>
                  <a:pt x="466" y="661"/>
                </a:cubicBezTo>
                <a:cubicBezTo>
                  <a:pt x="466" y="678"/>
                  <a:pt x="466" y="678"/>
                  <a:pt x="466" y="678"/>
                </a:cubicBezTo>
                <a:cubicBezTo>
                  <a:pt x="466" y="705"/>
                  <a:pt x="484" y="729"/>
                  <a:pt x="509" y="736"/>
                </a:cubicBezTo>
                <a:cubicBezTo>
                  <a:pt x="509" y="995"/>
                  <a:pt x="509" y="995"/>
                  <a:pt x="509" y="995"/>
                </a:cubicBezTo>
                <a:cubicBezTo>
                  <a:pt x="210" y="995"/>
                  <a:pt x="210" y="995"/>
                  <a:pt x="210" y="995"/>
                </a:cubicBezTo>
                <a:lnTo>
                  <a:pt x="210" y="297"/>
                </a:lnTo>
                <a:close/>
                <a:moveTo>
                  <a:pt x="654" y="1114"/>
                </a:moveTo>
                <a:cubicBezTo>
                  <a:pt x="602" y="1114"/>
                  <a:pt x="559" y="1078"/>
                  <a:pt x="547" y="1029"/>
                </a:cubicBezTo>
                <a:cubicBezTo>
                  <a:pt x="761" y="1029"/>
                  <a:pt x="761" y="1029"/>
                  <a:pt x="761" y="1029"/>
                </a:cubicBezTo>
                <a:cubicBezTo>
                  <a:pt x="750" y="1078"/>
                  <a:pt x="706" y="1114"/>
                  <a:pt x="654" y="1114"/>
                </a:cubicBezTo>
                <a:close/>
                <a:moveTo>
                  <a:pt x="782" y="901"/>
                </a:moveTo>
                <a:cubicBezTo>
                  <a:pt x="748" y="901"/>
                  <a:pt x="721" y="873"/>
                  <a:pt x="721" y="840"/>
                </a:cubicBezTo>
                <a:cubicBezTo>
                  <a:pt x="721" y="805"/>
                  <a:pt x="748" y="778"/>
                  <a:pt x="782" y="778"/>
                </a:cubicBezTo>
                <a:cubicBezTo>
                  <a:pt x="815" y="778"/>
                  <a:pt x="843" y="805"/>
                  <a:pt x="843" y="840"/>
                </a:cubicBezTo>
                <a:cubicBezTo>
                  <a:pt x="843" y="873"/>
                  <a:pt x="815" y="901"/>
                  <a:pt x="782" y="901"/>
                </a:cubicBezTo>
                <a:close/>
                <a:moveTo>
                  <a:pt x="799" y="995"/>
                </a:moveTo>
                <a:cubicBezTo>
                  <a:pt x="799" y="934"/>
                  <a:pt x="799" y="934"/>
                  <a:pt x="799" y="934"/>
                </a:cubicBezTo>
                <a:cubicBezTo>
                  <a:pt x="844" y="926"/>
                  <a:pt x="878" y="886"/>
                  <a:pt x="878" y="840"/>
                </a:cubicBezTo>
                <a:cubicBezTo>
                  <a:pt x="878" y="786"/>
                  <a:pt x="835" y="743"/>
                  <a:pt x="782" y="743"/>
                </a:cubicBezTo>
                <a:cubicBezTo>
                  <a:pt x="729" y="743"/>
                  <a:pt x="686" y="786"/>
                  <a:pt x="686" y="840"/>
                </a:cubicBezTo>
                <a:cubicBezTo>
                  <a:pt x="686" y="886"/>
                  <a:pt x="720" y="926"/>
                  <a:pt x="764" y="934"/>
                </a:cubicBezTo>
                <a:cubicBezTo>
                  <a:pt x="764" y="995"/>
                  <a:pt x="764" y="995"/>
                  <a:pt x="764" y="995"/>
                </a:cubicBezTo>
                <a:cubicBezTo>
                  <a:pt x="544" y="995"/>
                  <a:pt x="544" y="995"/>
                  <a:pt x="544" y="995"/>
                </a:cubicBezTo>
                <a:cubicBezTo>
                  <a:pt x="544" y="736"/>
                  <a:pt x="544" y="736"/>
                  <a:pt x="544" y="736"/>
                </a:cubicBezTo>
                <a:cubicBezTo>
                  <a:pt x="569" y="729"/>
                  <a:pt x="587" y="705"/>
                  <a:pt x="587" y="678"/>
                </a:cubicBezTo>
                <a:cubicBezTo>
                  <a:pt x="587" y="661"/>
                  <a:pt x="587" y="661"/>
                  <a:pt x="587" y="661"/>
                </a:cubicBezTo>
                <a:cubicBezTo>
                  <a:pt x="605" y="661"/>
                  <a:pt x="605" y="661"/>
                  <a:pt x="605" y="661"/>
                </a:cubicBezTo>
                <a:cubicBezTo>
                  <a:pt x="638" y="661"/>
                  <a:pt x="665" y="634"/>
                  <a:pt x="665" y="600"/>
                </a:cubicBezTo>
                <a:cubicBezTo>
                  <a:pt x="665" y="592"/>
                  <a:pt x="663" y="584"/>
                  <a:pt x="660" y="576"/>
                </a:cubicBezTo>
                <a:cubicBezTo>
                  <a:pt x="738" y="520"/>
                  <a:pt x="791" y="416"/>
                  <a:pt x="793" y="297"/>
                </a:cubicBezTo>
                <a:cubicBezTo>
                  <a:pt x="943" y="297"/>
                  <a:pt x="943" y="297"/>
                  <a:pt x="943" y="297"/>
                </a:cubicBezTo>
                <a:cubicBezTo>
                  <a:pt x="943" y="995"/>
                  <a:pt x="943" y="995"/>
                  <a:pt x="943" y="995"/>
                </a:cubicBezTo>
                <a:lnTo>
                  <a:pt x="799" y="995"/>
                </a:lnTo>
                <a:close/>
                <a:moveTo>
                  <a:pt x="1117" y="926"/>
                </a:moveTo>
                <a:cubicBezTo>
                  <a:pt x="1117" y="964"/>
                  <a:pt x="1086" y="995"/>
                  <a:pt x="1048" y="995"/>
                </a:cubicBezTo>
                <a:cubicBezTo>
                  <a:pt x="977" y="995"/>
                  <a:pt x="977" y="995"/>
                  <a:pt x="977" y="995"/>
                </a:cubicBezTo>
                <a:cubicBezTo>
                  <a:pt x="977" y="297"/>
                  <a:pt x="977" y="297"/>
                  <a:pt x="977" y="297"/>
                </a:cubicBezTo>
                <a:cubicBezTo>
                  <a:pt x="1048" y="297"/>
                  <a:pt x="1048" y="297"/>
                  <a:pt x="1048" y="297"/>
                </a:cubicBezTo>
                <a:cubicBezTo>
                  <a:pt x="1086" y="297"/>
                  <a:pt x="1117" y="327"/>
                  <a:pt x="1117" y="365"/>
                </a:cubicBezTo>
                <a:lnTo>
                  <a:pt x="1117" y="926"/>
                </a:lnTo>
                <a:close/>
                <a:moveTo>
                  <a:pt x="1065" y="558"/>
                </a:moveTo>
                <a:cubicBezTo>
                  <a:pt x="1065" y="733"/>
                  <a:pt x="1065" y="733"/>
                  <a:pt x="1065" y="733"/>
                </a:cubicBezTo>
                <a:cubicBezTo>
                  <a:pt x="1065" y="742"/>
                  <a:pt x="1057" y="750"/>
                  <a:pt x="1047" y="750"/>
                </a:cubicBezTo>
                <a:cubicBezTo>
                  <a:pt x="1038" y="750"/>
                  <a:pt x="1030" y="742"/>
                  <a:pt x="1030" y="733"/>
                </a:cubicBezTo>
                <a:cubicBezTo>
                  <a:pt x="1030" y="558"/>
                  <a:pt x="1030" y="558"/>
                  <a:pt x="1030" y="558"/>
                </a:cubicBezTo>
                <a:cubicBezTo>
                  <a:pt x="1030" y="548"/>
                  <a:pt x="1038" y="541"/>
                  <a:pt x="1047" y="541"/>
                </a:cubicBezTo>
                <a:cubicBezTo>
                  <a:pt x="1057" y="541"/>
                  <a:pt x="1065" y="548"/>
                  <a:pt x="1065" y="558"/>
                </a:cubicBezTo>
                <a:close/>
                <a:moveTo>
                  <a:pt x="122" y="820"/>
                </a:moveTo>
                <a:cubicBezTo>
                  <a:pt x="122" y="830"/>
                  <a:pt x="114" y="838"/>
                  <a:pt x="105" y="838"/>
                </a:cubicBezTo>
                <a:cubicBezTo>
                  <a:pt x="95" y="838"/>
                  <a:pt x="87" y="830"/>
                  <a:pt x="87" y="820"/>
                </a:cubicBezTo>
                <a:cubicBezTo>
                  <a:pt x="87" y="811"/>
                  <a:pt x="95" y="803"/>
                  <a:pt x="105" y="803"/>
                </a:cubicBezTo>
                <a:cubicBezTo>
                  <a:pt x="114" y="803"/>
                  <a:pt x="122" y="811"/>
                  <a:pt x="122" y="820"/>
                </a:cubicBezTo>
                <a:close/>
                <a:moveTo>
                  <a:pt x="87" y="471"/>
                </a:moveTo>
                <a:cubicBezTo>
                  <a:pt x="87" y="461"/>
                  <a:pt x="95" y="454"/>
                  <a:pt x="105" y="454"/>
                </a:cubicBezTo>
                <a:cubicBezTo>
                  <a:pt x="114" y="454"/>
                  <a:pt x="122" y="461"/>
                  <a:pt x="122" y="471"/>
                </a:cubicBezTo>
                <a:cubicBezTo>
                  <a:pt x="122" y="481"/>
                  <a:pt x="114" y="488"/>
                  <a:pt x="105" y="488"/>
                </a:cubicBezTo>
                <a:cubicBezTo>
                  <a:pt x="95" y="488"/>
                  <a:pt x="87" y="481"/>
                  <a:pt x="87" y="471"/>
                </a:cubicBezTo>
                <a:close/>
                <a:moveTo>
                  <a:pt x="122" y="645"/>
                </a:moveTo>
                <a:cubicBezTo>
                  <a:pt x="122" y="655"/>
                  <a:pt x="114" y="663"/>
                  <a:pt x="105" y="663"/>
                </a:cubicBezTo>
                <a:cubicBezTo>
                  <a:pt x="95" y="663"/>
                  <a:pt x="87" y="655"/>
                  <a:pt x="87" y="645"/>
                </a:cubicBezTo>
                <a:cubicBezTo>
                  <a:pt x="87" y="636"/>
                  <a:pt x="95" y="628"/>
                  <a:pt x="105" y="628"/>
                </a:cubicBezTo>
                <a:cubicBezTo>
                  <a:pt x="114" y="628"/>
                  <a:pt x="122" y="636"/>
                  <a:pt x="122" y="645"/>
                </a:cubicBezTo>
                <a:close/>
                <a:moveTo>
                  <a:pt x="1065" y="810"/>
                </a:moveTo>
                <a:cubicBezTo>
                  <a:pt x="1065" y="819"/>
                  <a:pt x="1057" y="828"/>
                  <a:pt x="1047" y="828"/>
                </a:cubicBezTo>
                <a:cubicBezTo>
                  <a:pt x="1037" y="828"/>
                  <a:pt x="1030" y="819"/>
                  <a:pt x="1030" y="810"/>
                </a:cubicBezTo>
                <a:cubicBezTo>
                  <a:pt x="1030" y="800"/>
                  <a:pt x="1037" y="792"/>
                  <a:pt x="1047" y="792"/>
                </a:cubicBezTo>
                <a:cubicBezTo>
                  <a:pt x="1057" y="792"/>
                  <a:pt x="1065" y="800"/>
                  <a:pt x="1065" y="810"/>
                </a:cubicBezTo>
                <a:close/>
                <a:moveTo>
                  <a:pt x="799" y="840"/>
                </a:moveTo>
                <a:cubicBezTo>
                  <a:pt x="799" y="849"/>
                  <a:pt x="791" y="857"/>
                  <a:pt x="782" y="857"/>
                </a:cubicBezTo>
                <a:cubicBezTo>
                  <a:pt x="772" y="857"/>
                  <a:pt x="764" y="849"/>
                  <a:pt x="764" y="840"/>
                </a:cubicBezTo>
                <a:cubicBezTo>
                  <a:pt x="764" y="830"/>
                  <a:pt x="772" y="822"/>
                  <a:pt x="782" y="822"/>
                </a:cubicBezTo>
                <a:cubicBezTo>
                  <a:pt x="791" y="822"/>
                  <a:pt x="799" y="830"/>
                  <a:pt x="799" y="8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6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644">
            <a:extLst>
              <a:ext uri="{FF2B5EF4-FFF2-40B4-BE49-F238E27FC236}">
                <a16:creationId xmlns:a16="http://schemas.microsoft.com/office/drawing/2014/main" id="{5E94ED6F-4AD5-C861-1256-874A37468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65584" y="4005511"/>
            <a:ext cx="529444" cy="529444"/>
          </a:xfrm>
          <a:custGeom>
            <a:avLst/>
            <a:gdLst>
              <a:gd name="T0" fmla="*/ 174 w 1154"/>
              <a:gd name="T1" fmla="*/ 662 h 1152"/>
              <a:gd name="T2" fmla="*/ 113 w 1154"/>
              <a:gd name="T3" fmla="*/ 737 h 1152"/>
              <a:gd name="T4" fmla="*/ 44 w 1154"/>
              <a:gd name="T5" fmla="*/ 805 h 1152"/>
              <a:gd name="T6" fmla="*/ 45 w 1154"/>
              <a:gd name="T7" fmla="*/ 971 h 1152"/>
              <a:gd name="T8" fmla="*/ 349 w 1154"/>
              <a:gd name="T9" fmla="*/ 1152 h 1152"/>
              <a:gd name="T10" fmla="*/ 393 w 1154"/>
              <a:gd name="T11" fmla="*/ 1067 h 1152"/>
              <a:gd name="T12" fmla="*/ 417 w 1154"/>
              <a:gd name="T13" fmla="*/ 1042 h 1152"/>
              <a:gd name="T14" fmla="*/ 498 w 1154"/>
              <a:gd name="T15" fmla="*/ 985 h 1152"/>
              <a:gd name="T16" fmla="*/ 1036 w 1154"/>
              <a:gd name="T17" fmla="*/ 489 h 1152"/>
              <a:gd name="T18" fmla="*/ 367 w 1154"/>
              <a:gd name="T19" fmla="*/ 854 h 1152"/>
              <a:gd name="T20" fmla="*/ 276 w 1154"/>
              <a:gd name="T21" fmla="*/ 1086 h 1152"/>
              <a:gd name="T22" fmla="*/ 313 w 1154"/>
              <a:gd name="T23" fmla="*/ 1074 h 1152"/>
              <a:gd name="T24" fmla="*/ 365 w 1154"/>
              <a:gd name="T25" fmla="*/ 1038 h 1152"/>
              <a:gd name="T26" fmla="*/ 433 w 1154"/>
              <a:gd name="T27" fmla="*/ 970 h 1152"/>
              <a:gd name="T28" fmla="*/ 468 w 1154"/>
              <a:gd name="T29" fmla="*/ 955 h 1152"/>
              <a:gd name="T30" fmla="*/ 376 w 1154"/>
              <a:gd name="T31" fmla="*/ 652 h 1152"/>
              <a:gd name="T32" fmla="*/ 203 w 1154"/>
              <a:gd name="T33" fmla="*/ 683 h 1152"/>
              <a:gd name="T34" fmla="*/ 900 w 1154"/>
              <a:gd name="T35" fmla="*/ 743 h 1152"/>
              <a:gd name="T36" fmla="*/ 314 w 1154"/>
              <a:gd name="T37" fmla="*/ 175 h 1152"/>
              <a:gd name="T38" fmla="*/ 501 w 1154"/>
              <a:gd name="T39" fmla="*/ 60 h 1152"/>
              <a:gd name="T40" fmla="*/ 600 w 1154"/>
              <a:gd name="T41" fmla="*/ 996 h 1152"/>
              <a:gd name="T42" fmla="*/ 174 w 1154"/>
              <a:gd name="T43" fmla="*/ 536 h 1152"/>
              <a:gd name="T44" fmla="*/ 183 w 1154"/>
              <a:gd name="T45" fmla="*/ 334 h 1152"/>
              <a:gd name="T46" fmla="*/ 183 w 1154"/>
              <a:gd name="T47" fmla="*/ 334 h 1152"/>
              <a:gd name="T48" fmla="*/ 1118 w 1154"/>
              <a:gd name="T49" fmla="*/ 640 h 1152"/>
              <a:gd name="T50" fmla="*/ 1050 w 1154"/>
              <a:gd name="T51" fmla="*/ 250 h 1152"/>
              <a:gd name="T52" fmla="*/ 1010 w 1154"/>
              <a:gd name="T53" fmla="*/ 852 h 1152"/>
              <a:gd name="T54" fmla="*/ 986 w 1154"/>
              <a:gd name="T55" fmla="*/ 827 h 1152"/>
              <a:gd name="T56" fmla="*/ 1136 w 1154"/>
              <a:gd name="T57" fmla="*/ 461 h 1152"/>
              <a:gd name="T58" fmla="*/ 711 w 1154"/>
              <a:gd name="T59" fmla="*/ 1 h 1152"/>
              <a:gd name="T60" fmla="*/ 897 w 1154"/>
              <a:gd name="T61" fmla="*/ 80 h 1152"/>
              <a:gd name="T62" fmla="*/ 897 w 1154"/>
              <a:gd name="T63" fmla="*/ 80 h 1152"/>
              <a:gd name="T64" fmla="*/ 799 w 1154"/>
              <a:gd name="T65" fmla="*/ 960 h 1152"/>
              <a:gd name="T66" fmla="*/ 876 w 1154"/>
              <a:gd name="T67" fmla="*/ 361 h 1152"/>
              <a:gd name="T68" fmla="*/ 731 w 1154"/>
              <a:gd name="T69" fmla="*/ 324 h 1152"/>
              <a:gd name="T70" fmla="*/ 597 w 1154"/>
              <a:gd name="T71" fmla="*/ 246 h 1152"/>
              <a:gd name="T72" fmla="*/ 464 w 1154"/>
              <a:gd name="T73" fmla="*/ 307 h 1152"/>
              <a:gd name="T74" fmla="*/ 403 w 1154"/>
              <a:gd name="T75" fmla="*/ 440 h 1152"/>
              <a:gd name="T76" fmla="*/ 481 w 1154"/>
              <a:gd name="T77" fmla="*/ 574 h 1152"/>
              <a:gd name="T78" fmla="*/ 518 w 1154"/>
              <a:gd name="T79" fmla="*/ 719 h 1152"/>
              <a:gd name="T80" fmla="*/ 656 w 1154"/>
              <a:gd name="T81" fmla="*/ 769 h 1152"/>
              <a:gd name="T82" fmla="*/ 794 w 1154"/>
              <a:gd name="T83" fmla="*/ 719 h 1152"/>
              <a:gd name="T84" fmla="*/ 831 w 1154"/>
              <a:gd name="T85" fmla="*/ 574 h 1152"/>
              <a:gd name="T86" fmla="*/ 909 w 1154"/>
              <a:gd name="T87" fmla="*/ 440 h 1152"/>
              <a:gd name="T88" fmla="*/ 795 w 1154"/>
              <a:gd name="T89" fmla="*/ 568 h 1152"/>
              <a:gd name="T90" fmla="*/ 743 w 1154"/>
              <a:gd name="T91" fmla="*/ 639 h 1152"/>
              <a:gd name="T92" fmla="*/ 630 w 1154"/>
              <a:gd name="T93" fmla="*/ 733 h 1152"/>
              <a:gd name="T94" fmla="*/ 508 w 1154"/>
              <a:gd name="T95" fmla="*/ 683 h 1152"/>
              <a:gd name="T96" fmla="*/ 509 w 1154"/>
              <a:gd name="T97" fmla="*/ 548 h 1152"/>
              <a:gd name="T98" fmla="*/ 509 w 1154"/>
              <a:gd name="T99" fmla="*/ 449 h 1152"/>
              <a:gd name="T100" fmla="*/ 508 w 1154"/>
              <a:gd name="T101" fmla="*/ 314 h 1152"/>
              <a:gd name="T102" fmla="*/ 630 w 1154"/>
              <a:gd name="T103" fmla="*/ 264 h 1152"/>
              <a:gd name="T104" fmla="*/ 743 w 1154"/>
              <a:gd name="T105" fmla="*/ 358 h 1152"/>
              <a:gd name="T106" fmla="*/ 795 w 1154"/>
              <a:gd name="T107" fmla="*/ 430 h 1152"/>
              <a:gd name="T108" fmla="*/ 588 w 1154"/>
              <a:gd name="T109" fmla="*/ 431 h 1152"/>
              <a:gd name="T110" fmla="*/ 724 w 1154"/>
              <a:gd name="T111" fmla="*/ 566 h 1152"/>
              <a:gd name="T112" fmla="*/ 656 w 1154"/>
              <a:gd name="T113" fmla="*/ 560 h 1152"/>
              <a:gd name="T114" fmla="*/ 656 w 1154"/>
              <a:gd name="T115" fmla="*/ 437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54" h="1152">
                <a:moveTo>
                  <a:pt x="910" y="215"/>
                </a:moveTo>
                <a:cubicBezTo>
                  <a:pt x="763" y="83"/>
                  <a:pt x="528" y="89"/>
                  <a:pt x="388" y="229"/>
                </a:cubicBezTo>
                <a:cubicBezTo>
                  <a:pt x="326" y="290"/>
                  <a:pt x="287" y="371"/>
                  <a:pt x="278" y="458"/>
                </a:cubicBezTo>
                <a:cubicBezTo>
                  <a:pt x="270" y="531"/>
                  <a:pt x="235" y="602"/>
                  <a:pt x="178" y="659"/>
                </a:cubicBezTo>
                <a:cubicBezTo>
                  <a:pt x="174" y="662"/>
                  <a:pt x="174" y="662"/>
                  <a:pt x="174" y="662"/>
                </a:cubicBezTo>
                <a:cubicBezTo>
                  <a:pt x="168" y="655"/>
                  <a:pt x="168" y="655"/>
                  <a:pt x="168" y="655"/>
                </a:cubicBezTo>
                <a:cubicBezTo>
                  <a:pt x="161" y="648"/>
                  <a:pt x="150" y="648"/>
                  <a:pt x="143" y="655"/>
                </a:cubicBezTo>
                <a:cubicBezTo>
                  <a:pt x="136" y="662"/>
                  <a:pt x="136" y="673"/>
                  <a:pt x="143" y="680"/>
                </a:cubicBezTo>
                <a:cubicBezTo>
                  <a:pt x="156" y="693"/>
                  <a:pt x="156" y="693"/>
                  <a:pt x="156" y="693"/>
                </a:cubicBezTo>
                <a:cubicBezTo>
                  <a:pt x="153" y="716"/>
                  <a:pt x="135" y="734"/>
                  <a:pt x="113" y="737"/>
                </a:cubicBezTo>
                <a:cubicBezTo>
                  <a:pt x="99" y="724"/>
                  <a:pt x="99" y="724"/>
                  <a:pt x="99" y="724"/>
                </a:cubicBezTo>
                <a:cubicBezTo>
                  <a:pt x="93" y="717"/>
                  <a:pt x="81" y="717"/>
                  <a:pt x="75" y="724"/>
                </a:cubicBezTo>
                <a:cubicBezTo>
                  <a:pt x="68" y="731"/>
                  <a:pt x="68" y="741"/>
                  <a:pt x="75" y="749"/>
                </a:cubicBezTo>
                <a:cubicBezTo>
                  <a:pt x="88" y="762"/>
                  <a:pt x="88" y="762"/>
                  <a:pt x="88" y="762"/>
                </a:cubicBezTo>
                <a:cubicBezTo>
                  <a:pt x="85" y="784"/>
                  <a:pt x="67" y="803"/>
                  <a:pt x="44" y="805"/>
                </a:cubicBezTo>
                <a:cubicBezTo>
                  <a:pt x="31" y="792"/>
                  <a:pt x="31" y="792"/>
                  <a:pt x="31" y="792"/>
                </a:cubicBezTo>
                <a:cubicBezTo>
                  <a:pt x="24" y="785"/>
                  <a:pt x="13" y="785"/>
                  <a:pt x="6" y="792"/>
                </a:cubicBezTo>
                <a:cubicBezTo>
                  <a:pt x="0" y="799"/>
                  <a:pt x="0" y="810"/>
                  <a:pt x="6" y="817"/>
                </a:cubicBezTo>
                <a:cubicBezTo>
                  <a:pt x="44" y="854"/>
                  <a:pt x="44" y="854"/>
                  <a:pt x="44" y="854"/>
                </a:cubicBezTo>
                <a:cubicBezTo>
                  <a:pt x="13" y="887"/>
                  <a:pt x="13" y="939"/>
                  <a:pt x="45" y="971"/>
                </a:cubicBezTo>
                <a:cubicBezTo>
                  <a:pt x="183" y="1109"/>
                  <a:pt x="183" y="1109"/>
                  <a:pt x="183" y="1109"/>
                </a:cubicBezTo>
                <a:cubicBezTo>
                  <a:pt x="199" y="1126"/>
                  <a:pt x="221" y="1134"/>
                  <a:pt x="243" y="1134"/>
                </a:cubicBezTo>
                <a:cubicBezTo>
                  <a:pt x="263" y="1134"/>
                  <a:pt x="284" y="1126"/>
                  <a:pt x="300" y="1111"/>
                </a:cubicBezTo>
                <a:cubicBezTo>
                  <a:pt x="336" y="1147"/>
                  <a:pt x="336" y="1147"/>
                  <a:pt x="336" y="1147"/>
                </a:cubicBezTo>
                <a:cubicBezTo>
                  <a:pt x="340" y="1150"/>
                  <a:pt x="344" y="1152"/>
                  <a:pt x="349" y="1152"/>
                </a:cubicBezTo>
                <a:cubicBezTo>
                  <a:pt x="353" y="1152"/>
                  <a:pt x="358" y="1150"/>
                  <a:pt x="361" y="1147"/>
                </a:cubicBezTo>
                <a:cubicBezTo>
                  <a:pt x="368" y="1140"/>
                  <a:pt x="368" y="1129"/>
                  <a:pt x="361" y="1122"/>
                </a:cubicBezTo>
                <a:cubicBezTo>
                  <a:pt x="349" y="1110"/>
                  <a:pt x="349" y="1110"/>
                  <a:pt x="349" y="1110"/>
                </a:cubicBezTo>
                <a:cubicBezTo>
                  <a:pt x="351" y="1099"/>
                  <a:pt x="355" y="1089"/>
                  <a:pt x="364" y="1081"/>
                </a:cubicBezTo>
                <a:cubicBezTo>
                  <a:pt x="371" y="1073"/>
                  <a:pt x="382" y="1068"/>
                  <a:pt x="393" y="1067"/>
                </a:cubicBezTo>
                <a:cubicBezTo>
                  <a:pt x="405" y="1078"/>
                  <a:pt x="405" y="1078"/>
                  <a:pt x="405" y="1078"/>
                </a:cubicBezTo>
                <a:cubicBezTo>
                  <a:pt x="408" y="1082"/>
                  <a:pt x="413" y="1083"/>
                  <a:pt x="417" y="1083"/>
                </a:cubicBezTo>
                <a:cubicBezTo>
                  <a:pt x="422" y="1083"/>
                  <a:pt x="426" y="1082"/>
                  <a:pt x="429" y="1078"/>
                </a:cubicBezTo>
                <a:cubicBezTo>
                  <a:pt x="436" y="1071"/>
                  <a:pt x="436" y="1061"/>
                  <a:pt x="429" y="1054"/>
                </a:cubicBezTo>
                <a:cubicBezTo>
                  <a:pt x="417" y="1042"/>
                  <a:pt x="417" y="1042"/>
                  <a:pt x="417" y="1042"/>
                </a:cubicBezTo>
                <a:cubicBezTo>
                  <a:pt x="421" y="1019"/>
                  <a:pt x="438" y="1001"/>
                  <a:pt x="461" y="998"/>
                </a:cubicBezTo>
                <a:cubicBezTo>
                  <a:pt x="473" y="1010"/>
                  <a:pt x="473" y="1010"/>
                  <a:pt x="473" y="1010"/>
                </a:cubicBezTo>
                <a:cubicBezTo>
                  <a:pt x="477" y="1013"/>
                  <a:pt x="481" y="1015"/>
                  <a:pt x="485" y="1015"/>
                </a:cubicBezTo>
                <a:cubicBezTo>
                  <a:pt x="490" y="1015"/>
                  <a:pt x="494" y="1013"/>
                  <a:pt x="498" y="1010"/>
                </a:cubicBezTo>
                <a:cubicBezTo>
                  <a:pt x="505" y="1003"/>
                  <a:pt x="505" y="992"/>
                  <a:pt x="498" y="985"/>
                </a:cubicBezTo>
                <a:cubicBezTo>
                  <a:pt x="493" y="980"/>
                  <a:pt x="493" y="980"/>
                  <a:pt x="493" y="980"/>
                </a:cubicBezTo>
                <a:cubicBezTo>
                  <a:pt x="502" y="970"/>
                  <a:pt x="502" y="970"/>
                  <a:pt x="502" y="970"/>
                </a:cubicBezTo>
                <a:cubicBezTo>
                  <a:pt x="555" y="918"/>
                  <a:pt x="624" y="884"/>
                  <a:pt x="698" y="877"/>
                </a:cubicBezTo>
                <a:cubicBezTo>
                  <a:pt x="785" y="867"/>
                  <a:pt x="863" y="829"/>
                  <a:pt x="925" y="767"/>
                </a:cubicBezTo>
                <a:cubicBezTo>
                  <a:pt x="1000" y="693"/>
                  <a:pt x="1039" y="594"/>
                  <a:pt x="1036" y="489"/>
                </a:cubicBezTo>
                <a:cubicBezTo>
                  <a:pt x="1033" y="383"/>
                  <a:pt x="989" y="286"/>
                  <a:pt x="910" y="215"/>
                </a:cubicBezTo>
                <a:close/>
                <a:moveTo>
                  <a:pt x="300" y="788"/>
                </a:moveTo>
                <a:cubicBezTo>
                  <a:pt x="358" y="695"/>
                  <a:pt x="358" y="695"/>
                  <a:pt x="358" y="695"/>
                </a:cubicBezTo>
                <a:cubicBezTo>
                  <a:pt x="381" y="735"/>
                  <a:pt x="420" y="773"/>
                  <a:pt x="460" y="797"/>
                </a:cubicBezTo>
                <a:cubicBezTo>
                  <a:pt x="367" y="854"/>
                  <a:pt x="367" y="854"/>
                  <a:pt x="367" y="854"/>
                </a:cubicBezTo>
                <a:lnTo>
                  <a:pt x="300" y="788"/>
                </a:lnTo>
                <a:close/>
                <a:moveTo>
                  <a:pt x="208" y="1084"/>
                </a:moveTo>
                <a:cubicBezTo>
                  <a:pt x="70" y="947"/>
                  <a:pt x="70" y="947"/>
                  <a:pt x="70" y="947"/>
                </a:cubicBezTo>
                <a:cubicBezTo>
                  <a:pt x="51" y="928"/>
                  <a:pt x="51" y="898"/>
                  <a:pt x="68" y="879"/>
                </a:cubicBezTo>
                <a:cubicBezTo>
                  <a:pt x="276" y="1086"/>
                  <a:pt x="276" y="1086"/>
                  <a:pt x="276" y="1086"/>
                </a:cubicBezTo>
                <a:cubicBezTo>
                  <a:pt x="257" y="1104"/>
                  <a:pt x="227" y="1103"/>
                  <a:pt x="208" y="1084"/>
                </a:cubicBezTo>
                <a:close/>
                <a:moveTo>
                  <a:pt x="339" y="1056"/>
                </a:moveTo>
                <a:cubicBezTo>
                  <a:pt x="331" y="1064"/>
                  <a:pt x="325" y="1072"/>
                  <a:pt x="321" y="1082"/>
                </a:cubicBezTo>
                <a:cubicBezTo>
                  <a:pt x="313" y="1074"/>
                  <a:pt x="313" y="1074"/>
                  <a:pt x="313" y="1074"/>
                </a:cubicBezTo>
                <a:cubicBezTo>
                  <a:pt x="313" y="1074"/>
                  <a:pt x="313" y="1074"/>
                  <a:pt x="313" y="1074"/>
                </a:cubicBezTo>
                <a:cubicBezTo>
                  <a:pt x="81" y="842"/>
                  <a:pt x="81" y="842"/>
                  <a:pt x="81" y="842"/>
                </a:cubicBezTo>
                <a:cubicBezTo>
                  <a:pt x="81" y="842"/>
                  <a:pt x="81" y="842"/>
                  <a:pt x="81" y="842"/>
                </a:cubicBezTo>
                <a:cubicBezTo>
                  <a:pt x="73" y="834"/>
                  <a:pt x="73" y="834"/>
                  <a:pt x="73" y="834"/>
                </a:cubicBezTo>
                <a:cubicBezTo>
                  <a:pt x="92" y="825"/>
                  <a:pt x="108" y="809"/>
                  <a:pt x="116" y="790"/>
                </a:cubicBezTo>
                <a:cubicBezTo>
                  <a:pt x="365" y="1038"/>
                  <a:pt x="365" y="1038"/>
                  <a:pt x="365" y="1038"/>
                </a:cubicBezTo>
                <a:cubicBezTo>
                  <a:pt x="355" y="1042"/>
                  <a:pt x="346" y="1048"/>
                  <a:pt x="339" y="1056"/>
                </a:cubicBezTo>
                <a:close/>
                <a:moveTo>
                  <a:pt x="390" y="1013"/>
                </a:moveTo>
                <a:cubicBezTo>
                  <a:pt x="141" y="765"/>
                  <a:pt x="141" y="765"/>
                  <a:pt x="141" y="765"/>
                </a:cubicBezTo>
                <a:cubicBezTo>
                  <a:pt x="160" y="756"/>
                  <a:pt x="176" y="741"/>
                  <a:pt x="185" y="722"/>
                </a:cubicBezTo>
                <a:cubicBezTo>
                  <a:pt x="433" y="970"/>
                  <a:pt x="433" y="970"/>
                  <a:pt x="433" y="970"/>
                </a:cubicBezTo>
                <a:cubicBezTo>
                  <a:pt x="414" y="979"/>
                  <a:pt x="398" y="994"/>
                  <a:pt x="390" y="1013"/>
                </a:cubicBezTo>
                <a:close/>
                <a:moveTo>
                  <a:pt x="900" y="743"/>
                </a:moveTo>
                <a:cubicBezTo>
                  <a:pt x="844" y="799"/>
                  <a:pt x="773" y="833"/>
                  <a:pt x="694" y="842"/>
                </a:cubicBezTo>
                <a:cubicBezTo>
                  <a:pt x="613" y="851"/>
                  <a:pt x="536" y="888"/>
                  <a:pt x="477" y="946"/>
                </a:cubicBezTo>
                <a:cubicBezTo>
                  <a:pt x="468" y="955"/>
                  <a:pt x="468" y="955"/>
                  <a:pt x="468" y="955"/>
                </a:cubicBezTo>
                <a:cubicBezTo>
                  <a:pt x="392" y="880"/>
                  <a:pt x="392" y="880"/>
                  <a:pt x="392" y="880"/>
                </a:cubicBezTo>
                <a:cubicBezTo>
                  <a:pt x="505" y="810"/>
                  <a:pt x="505" y="810"/>
                  <a:pt x="505" y="810"/>
                </a:cubicBezTo>
                <a:cubicBezTo>
                  <a:pt x="510" y="807"/>
                  <a:pt x="514" y="800"/>
                  <a:pt x="513" y="793"/>
                </a:cubicBezTo>
                <a:cubicBezTo>
                  <a:pt x="513" y="787"/>
                  <a:pt x="508" y="781"/>
                  <a:pt x="502" y="779"/>
                </a:cubicBezTo>
                <a:cubicBezTo>
                  <a:pt x="453" y="760"/>
                  <a:pt x="395" y="702"/>
                  <a:pt x="376" y="652"/>
                </a:cubicBezTo>
                <a:cubicBezTo>
                  <a:pt x="373" y="647"/>
                  <a:pt x="368" y="642"/>
                  <a:pt x="361" y="641"/>
                </a:cubicBezTo>
                <a:cubicBezTo>
                  <a:pt x="355" y="641"/>
                  <a:pt x="348" y="644"/>
                  <a:pt x="345" y="650"/>
                </a:cubicBezTo>
                <a:cubicBezTo>
                  <a:pt x="275" y="762"/>
                  <a:pt x="275" y="762"/>
                  <a:pt x="275" y="762"/>
                </a:cubicBezTo>
                <a:cubicBezTo>
                  <a:pt x="199" y="687"/>
                  <a:pt x="199" y="687"/>
                  <a:pt x="199" y="687"/>
                </a:cubicBezTo>
                <a:cubicBezTo>
                  <a:pt x="203" y="683"/>
                  <a:pt x="203" y="683"/>
                  <a:pt x="203" y="683"/>
                </a:cubicBezTo>
                <a:cubicBezTo>
                  <a:pt x="265" y="621"/>
                  <a:pt x="304" y="542"/>
                  <a:pt x="313" y="461"/>
                </a:cubicBezTo>
                <a:cubicBezTo>
                  <a:pt x="321" y="382"/>
                  <a:pt x="356" y="310"/>
                  <a:pt x="412" y="254"/>
                </a:cubicBezTo>
                <a:cubicBezTo>
                  <a:pt x="540" y="127"/>
                  <a:pt x="753" y="121"/>
                  <a:pt x="886" y="241"/>
                </a:cubicBezTo>
                <a:cubicBezTo>
                  <a:pt x="958" y="305"/>
                  <a:pt x="999" y="394"/>
                  <a:pt x="1001" y="489"/>
                </a:cubicBezTo>
                <a:cubicBezTo>
                  <a:pt x="1004" y="585"/>
                  <a:pt x="968" y="675"/>
                  <a:pt x="900" y="743"/>
                </a:cubicBezTo>
                <a:close/>
                <a:moveTo>
                  <a:pt x="302" y="170"/>
                </a:moveTo>
                <a:cubicBezTo>
                  <a:pt x="295" y="163"/>
                  <a:pt x="295" y="152"/>
                  <a:pt x="302" y="145"/>
                </a:cubicBezTo>
                <a:cubicBezTo>
                  <a:pt x="309" y="138"/>
                  <a:pt x="320" y="138"/>
                  <a:pt x="326" y="145"/>
                </a:cubicBezTo>
                <a:cubicBezTo>
                  <a:pt x="333" y="152"/>
                  <a:pt x="333" y="163"/>
                  <a:pt x="326" y="170"/>
                </a:cubicBezTo>
                <a:cubicBezTo>
                  <a:pt x="323" y="174"/>
                  <a:pt x="319" y="175"/>
                  <a:pt x="314" y="175"/>
                </a:cubicBezTo>
                <a:cubicBezTo>
                  <a:pt x="309" y="175"/>
                  <a:pt x="305" y="174"/>
                  <a:pt x="302" y="170"/>
                </a:cubicBezTo>
                <a:close/>
                <a:moveTo>
                  <a:pt x="479" y="49"/>
                </a:moveTo>
                <a:cubicBezTo>
                  <a:pt x="476" y="39"/>
                  <a:pt x="481" y="30"/>
                  <a:pt x="490" y="26"/>
                </a:cubicBezTo>
                <a:cubicBezTo>
                  <a:pt x="499" y="23"/>
                  <a:pt x="509" y="28"/>
                  <a:pt x="512" y="37"/>
                </a:cubicBezTo>
                <a:cubicBezTo>
                  <a:pt x="515" y="46"/>
                  <a:pt x="511" y="56"/>
                  <a:pt x="501" y="60"/>
                </a:cubicBezTo>
                <a:cubicBezTo>
                  <a:pt x="500" y="60"/>
                  <a:pt x="498" y="60"/>
                  <a:pt x="496" y="60"/>
                </a:cubicBezTo>
                <a:cubicBezTo>
                  <a:pt x="488" y="60"/>
                  <a:pt x="482" y="56"/>
                  <a:pt x="479" y="49"/>
                </a:cubicBezTo>
                <a:close/>
                <a:moveTo>
                  <a:pt x="620" y="980"/>
                </a:moveTo>
                <a:cubicBezTo>
                  <a:pt x="618" y="989"/>
                  <a:pt x="611" y="996"/>
                  <a:pt x="602" y="996"/>
                </a:cubicBezTo>
                <a:cubicBezTo>
                  <a:pt x="601" y="996"/>
                  <a:pt x="601" y="996"/>
                  <a:pt x="600" y="996"/>
                </a:cubicBezTo>
                <a:cubicBezTo>
                  <a:pt x="591" y="995"/>
                  <a:pt x="584" y="986"/>
                  <a:pt x="585" y="977"/>
                </a:cubicBezTo>
                <a:cubicBezTo>
                  <a:pt x="586" y="967"/>
                  <a:pt x="594" y="960"/>
                  <a:pt x="604" y="961"/>
                </a:cubicBezTo>
                <a:cubicBezTo>
                  <a:pt x="614" y="962"/>
                  <a:pt x="621" y="971"/>
                  <a:pt x="620" y="980"/>
                </a:cubicBezTo>
                <a:close/>
                <a:moveTo>
                  <a:pt x="159" y="555"/>
                </a:moveTo>
                <a:cubicBezTo>
                  <a:pt x="158" y="546"/>
                  <a:pt x="165" y="537"/>
                  <a:pt x="174" y="536"/>
                </a:cubicBezTo>
                <a:cubicBezTo>
                  <a:pt x="184" y="535"/>
                  <a:pt x="192" y="541"/>
                  <a:pt x="194" y="551"/>
                </a:cubicBezTo>
                <a:cubicBezTo>
                  <a:pt x="195" y="561"/>
                  <a:pt x="188" y="569"/>
                  <a:pt x="178" y="570"/>
                </a:cubicBezTo>
                <a:cubicBezTo>
                  <a:pt x="177" y="570"/>
                  <a:pt x="177" y="570"/>
                  <a:pt x="176" y="570"/>
                </a:cubicBezTo>
                <a:cubicBezTo>
                  <a:pt x="167" y="570"/>
                  <a:pt x="160" y="564"/>
                  <a:pt x="159" y="555"/>
                </a:cubicBezTo>
                <a:close/>
                <a:moveTo>
                  <a:pt x="183" y="334"/>
                </a:moveTo>
                <a:cubicBezTo>
                  <a:pt x="186" y="325"/>
                  <a:pt x="197" y="320"/>
                  <a:pt x="206" y="323"/>
                </a:cubicBezTo>
                <a:cubicBezTo>
                  <a:pt x="215" y="326"/>
                  <a:pt x="220" y="336"/>
                  <a:pt x="216" y="345"/>
                </a:cubicBezTo>
                <a:cubicBezTo>
                  <a:pt x="214" y="352"/>
                  <a:pt x="207" y="357"/>
                  <a:pt x="200" y="357"/>
                </a:cubicBezTo>
                <a:cubicBezTo>
                  <a:pt x="198" y="357"/>
                  <a:pt x="196" y="357"/>
                  <a:pt x="194" y="356"/>
                </a:cubicBezTo>
                <a:cubicBezTo>
                  <a:pt x="185" y="353"/>
                  <a:pt x="180" y="343"/>
                  <a:pt x="183" y="334"/>
                </a:cubicBezTo>
                <a:close/>
                <a:moveTo>
                  <a:pt x="1129" y="663"/>
                </a:moveTo>
                <a:cubicBezTo>
                  <a:pt x="1126" y="670"/>
                  <a:pt x="1120" y="674"/>
                  <a:pt x="1112" y="674"/>
                </a:cubicBezTo>
                <a:cubicBezTo>
                  <a:pt x="1110" y="674"/>
                  <a:pt x="1109" y="674"/>
                  <a:pt x="1107" y="674"/>
                </a:cubicBezTo>
                <a:cubicBezTo>
                  <a:pt x="1098" y="670"/>
                  <a:pt x="1093" y="660"/>
                  <a:pt x="1096" y="651"/>
                </a:cubicBezTo>
                <a:cubicBezTo>
                  <a:pt x="1099" y="642"/>
                  <a:pt x="1109" y="637"/>
                  <a:pt x="1118" y="640"/>
                </a:cubicBezTo>
                <a:cubicBezTo>
                  <a:pt x="1127" y="643"/>
                  <a:pt x="1132" y="653"/>
                  <a:pt x="1129" y="663"/>
                </a:cubicBezTo>
                <a:close/>
                <a:moveTo>
                  <a:pt x="1079" y="231"/>
                </a:moveTo>
                <a:cubicBezTo>
                  <a:pt x="1084" y="239"/>
                  <a:pt x="1082" y="250"/>
                  <a:pt x="1074" y="255"/>
                </a:cubicBezTo>
                <a:cubicBezTo>
                  <a:pt x="1071" y="257"/>
                  <a:pt x="1068" y="258"/>
                  <a:pt x="1064" y="258"/>
                </a:cubicBezTo>
                <a:cubicBezTo>
                  <a:pt x="1059" y="258"/>
                  <a:pt x="1053" y="255"/>
                  <a:pt x="1050" y="250"/>
                </a:cubicBezTo>
                <a:cubicBezTo>
                  <a:pt x="1044" y="242"/>
                  <a:pt x="1047" y="231"/>
                  <a:pt x="1055" y="226"/>
                </a:cubicBezTo>
                <a:cubicBezTo>
                  <a:pt x="1063" y="221"/>
                  <a:pt x="1074" y="223"/>
                  <a:pt x="1079" y="231"/>
                </a:cubicBezTo>
                <a:close/>
                <a:moveTo>
                  <a:pt x="1011" y="826"/>
                </a:moveTo>
                <a:cubicBezTo>
                  <a:pt x="1018" y="834"/>
                  <a:pt x="1018" y="845"/>
                  <a:pt x="1011" y="851"/>
                </a:cubicBezTo>
                <a:cubicBezTo>
                  <a:pt x="1011" y="852"/>
                  <a:pt x="1010" y="852"/>
                  <a:pt x="1010" y="852"/>
                </a:cubicBezTo>
                <a:cubicBezTo>
                  <a:pt x="1010" y="852"/>
                  <a:pt x="1010" y="852"/>
                  <a:pt x="1010" y="852"/>
                </a:cubicBezTo>
                <a:cubicBezTo>
                  <a:pt x="1007" y="856"/>
                  <a:pt x="1002" y="858"/>
                  <a:pt x="998" y="858"/>
                </a:cubicBezTo>
                <a:cubicBezTo>
                  <a:pt x="993" y="858"/>
                  <a:pt x="988" y="856"/>
                  <a:pt x="985" y="852"/>
                </a:cubicBezTo>
                <a:cubicBezTo>
                  <a:pt x="978" y="846"/>
                  <a:pt x="978" y="835"/>
                  <a:pt x="985" y="827"/>
                </a:cubicBezTo>
                <a:cubicBezTo>
                  <a:pt x="986" y="827"/>
                  <a:pt x="986" y="827"/>
                  <a:pt x="986" y="827"/>
                </a:cubicBezTo>
                <a:cubicBezTo>
                  <a:pt x="986" y="827"/>
                  <a:pt x="986" y="827"/>
                  <a:pt x="986" y="827"/>
                </a:cubicBezTo>
                <a:cubicBezTo>
                  <a:pt x="993" y="820"/>
                  <a:pt x="1004" y="820"/>
                  <a:pt x="1011" y="826"/>
                </a:cubicBezTo>
                <a:close/>
                <a:moveTo>
                  <a:pt x="1153" y="441"/>
                </a:moveTo>
                <a:cubicBezTo>
                  <a:pt x="1154" y="451"/>
                  <a:pt x="1147" y="460"/>
                  <a:pt x="1138" y="461"/>
                </a:cubicBezTo>
                <a:cubicBezTo>
                  <a:pt x="1137" y="461"/>
                  <a:pt x="1136" y="461"/>
                  <a:pt x="1136" y="461"/>
                </a:cubicBezTo>
                <a:cubicBezTo>
                  <a:pt x="1127" y="461"/>
                  <a:pt x="1120" y="454"/>
                  <a:pt x="1118" y="445"/>
                </a:cubicBezTo>
                <a:cubicBezTo>
                  <a:pt x="1117" y="436"/>
                  <a:pt x="1124" y="427"/>
                  <a:pt x="1134" y="425"/>
                </a:cubicBezTo>
                <a:cubicBezTo>
                  <a:pt x="1143" y="425"/>
                  <a:pt x="1152" y="432"/>
                  <a:pt x="1153" y="441"/>
                </a:cubicBezTo>
                <a:close/>
                <a:moveTo>
                  <a:pt x="692" y="17"/>
                </a:moveTo>
                <a:cubicBezTo>
                  <a:pt x="693" y="7"/>
                  <a:pt x="701" y="0"/>
                  <a:pt x="711" y="1"/>
                </a:cubicBezTo>
                <a:cubicBezTo>
                  <a:pt x="721" y="2"/>
                  <a:pt x="728" y="11"/>
                  <a:pt x="727" y="20"/>
                </a:cubicBezTo>
                <a:cubicBezTo>
                  <a:pt x="726" y="30"/>
                  <a:pt x="718" y="36"/>
                  <a:pt x="709" y="36"/>
                </a:cubicBezTo>
                <a:cubicBezTo>
                  <a:pt x="709" y="36"/>
                  <a:pt x="708" y="36"/>
                  <a:pt x="707" y="36"/>
                </a:cubicBezTo>
                <a:cubicBezTo>
                  <a:pt x="697" y="35"/>
                  <a:pt x="691" y="26"/>
                  <a:pt x="692" y="17"/>
                </a:cubicBezTo>
                <a:close/>
                <a:moveTo>
                  <a:pt x="897" y="80"/>
                </a:moveTo>
                <a:cubicBezTo>
                  <a:pt x="902" y="72"/>
                  <a:pt x="913" y="69"/>
                  <a:pt x="922" y="74"/>
                </a:cubicBezTo>
                <a:cubicBezTo>
                  <a:pt x="930" y="79"/>
                  <a:pt x="932" y="90"/>
                  <a:pt x="927" y="98"/>
                </a:cubicBezTo>
                <a:cubicBezTo>
                  <a:pt x="924" y="104"/>
                  <a:pt x="918" y="106"/>
                  <a:pt x="912" y="106"/>
                </a:cubicBezTo>
                <a:cubicBezTo>
                  <a:pt x="909" y="106"/>
                  <a:pt x="906" y="106"/>
                  <a:pt x="903" y="104"/>
                </a:cubicBezTo>
                <a:cubicBezTo>
                  <a:pt x="895" y="98"/>
                  <a:pt x="892" y="88"/>
                  <a:pt x="897" y="80"/>
                </a:cubicBezTo>
                <a:close/>
                <a:moveTo>
                  <a:pt x="832" y="949"/>
                </a:moveTo>
                <a:cubicBezTo>
                  <a:pt x="835" y="958"/>
                  <a:pt x="831" y="968"/>
                  <a:pt x="821" y="971"/>
                </a:cubicBezTo>
                <a:cubicBezTo>
                  <a:pt x="821" y="971"/>
                  <a:pt x="821" y="971"/>
                  <a:pt x="822" y="971"/>
                </a:cubicBezTo>
                <a:cubicBezTo>
                  <a:pt x="820" y="971"/>
                  <a:pt x="818" y="972"/>
                  <a:pt x="816" y="972"/>
                </a:cubicBezTo>
                <a:cubicBezTo>
                  <a:pt x="808" y="972"/>
                  <a:pt x="802" y="967"/>
                  <a:pt x="799" y="960"/>
                </a:cubicBezTo>
                <a:cubicBezTo>
                  <a:pt x="796" y="951"/>
                  <a:pt x="801" y="941"/>
                  <a:pt x="810" y="938"/>
                </a:cubicBezTo>
                <a:cubicBezTo>
                  <a:pt x="819" y="935"/>
                  <a:pt x="829" y="939"/>
                  <a:pt x="832" y="949"/>
                </a:cubicBezTo>
                <a:close/>
                <a:moveTo>
                  <a:pt x="833" y="428"/>
                </a:moveTo>
                <a:cubicBezTo>
                  <a:pt x="832" y="426"/>
                  <a:pt x="831" y="425"/>
                  <a:pt x="831" y="423"/>
                </a:cubicBezTo>
                <a:cubicBezTo>
                  <a:pt x="876" y="361"/>
                  <a:pt x="876" y="361"/>
                  <a:pt x="876" y="361"/>
                </a:cubicBezTo>
                <a:cubicBezTo>
                  <a:pt x="881" y="355"/>
                  <a:pt x="881" y="347"/>
                  <a:pt x="876" y="340"/>
                </a:cubicBezTo>
                <a:cubicBezTo>
                  <a:pt x="868" y="329"/>
                  <a:pt x="858" y="317"/>
                  <a:pt x="848" y="307"/>
                </a:cubicBezTo>
                <a:cubicBezTo>
                  <a:pt x="837" y="296"/>
                  <a:pt x="826" y="287"/>
                  <a:pt x="814" y="278"/>
                </a:cubicBezTo>
                <a:cubicBezTo>
                  <a:pt x="808" y="274"/>
                  <a:pt x="800" y="274"/>
                  <a:pt x="794" y="278"/>
                </a:cubicBezTo>
                <a:cubicBezTo>
                  <a:pt x="731" y="324"/>
                  <a:pt x="731" y="324"/>
                  <a:pt x="731" y="324"/>
                </a:cubicBezTo>
                <a:cubicBezTo>
                  <a:pt x="730" y="323"/>
                  <a:pt x="728" y="322"/>
                  <a:pt x="727" y="322"/>
                </a:cubicBezTo>
                <a:cubicBezTo>
                  <a:pt x="714" y="246"/>
                  <a:pt x="714" y="246"/>
                  <a:pt x="714" y="246"/>
                </a:cubicBezTo>
                <a:cubicBezTo>
                  <a:pt x="713" y="238"/>
                  <a:pt x="707" y="232"/>
                  <a:pt x="700" y="231"/>
                </a:cubicBezTo>
                <a:cubicBezTo>
                  <a:pt x="671" y="226"/>
                  <a:pt x="641" y="226"/>
                  <a:pt x="612" y="231"/>
                </a:cubicBezTo>
                <a:cubicBezTo>
                  <a:pt x="605" y="232"/>
                  <a:pt x="599" y="238"/>
                  <a:pt x="597" y="246"/>
                </a:cubicBezTo>
                <a:cubicBezTo>
                  <a:pt x="585" y="322"/>
                  <a:pt x="585" y="322"/>
                  <a:pt x="585" y="322"/>
                </a:cubicBezTo>
                <a:cubicBezTo>
                  <a:pt x="584" y="322"/>
                  <a:pt x="582" y="323"/>
                  <a:pt x="581" y="324"/>
                </a:cubicBezTo>
                <a:cubicBezTo>
                  <a:pt x="518" y="278"/>
                  <a:pt x="518" y="278"/>
                  <a:pt x="518" y="278"/>
                </a:cubicBezTo>
                <a:cubicBezTo>
                  <a:pt x="512" y="274"/>
                  <a:pt x="504" y="274"/>
                  <a:pt x="498" y="278"/>
                </a:cubicBezTo>
                <a:cubicBezTo>
                  <a:pt x="486" y="287"/>
                  <a:pt x="474" y="296"/>
                  <a:pt x="464" y="307"/>
                </a:cubicBezTo>
                <a:cubicBezTo>
                  <a:pt x="454" y="317"/>
                  <a:pt x="444" y="329"/>
                  <a:pt x="436" y="340"/>
                </a:cubicBezTo>
                <a:cubicBezTo>
                  <a:pt x="431" y="347"/>
                  <a:pt x="431" y="355"/>
                  <a:pt x="436" y="361"/>
                </a:cubicBezTo>
                <a:cubicBezTo>
                  <a:pt x="481" y="423"/>
                  <a:pt x="481" y="423"/>
                  <a:pt x="481" y="423"/>
                </a:cubicBezTo>
                <a:cubicBezTo>
                  <a:pt x="480" y="425"/>
                  <a:pt x="480" y="426"/>
                  <a:pt x="479" y="428"/>
                </a:cubicBezTo>
                <a:cubicBezTo>
                  <a:pt x="403" y="440"/>
                  <a:pt x="403" y="440"/>
                  <a:pt x="403" y="440"/>
                </a:cubicBezTo>
                <a:cubicBezTo>
                  <a:pt x="395" y="441"/>
                  <a:pt x="390" y="447"/>
                  <a:pt x="388" y="454"/>
                </a:cubicBezTo>
                <a:cubicBezTo>
                  <a:pt x="384" y="483"/>
                  <a:pt x="384" y="513"/>
                  <a:pt x="388" y="542"/>
                </a:cubicBezTo>
                <a:cubicBezTo>
                  <a:pt x="390" y="550"/>
                  <a:pt x="395" y="556"/>
                  <a:pt x="403" y="557"/>
                </a:cubicBezTo>
                <a:cubicBezTo>
                  <a:pt x="479" y="569"/>
                  <a:pt x="479" y="569"/>
                  <a:pt x="479" y="569"/>
                </a:cubicBezTo>
                <a:cubicBezTo>
                  <a:pt x="480" y="570"/>
                  <a:pt x="480" y="572"/>
                  <a:pt x="481" y="574"/>
                </a:cubicBezTo>
                <a:cubicBezTo>
                  <a:pt x="436" y="636"/>
                  <a:pt x="436" y="636"/>
                  <a:pt x="436" y="636"/>
                </a:cubicBezTo>
                <a:cubicBezTo>
                  <a:pt x="431" y="642"/>
                  <a:pt x="431" y="651"/>
                  <a:pt x="436" y="656"/>
                </a:cubicBezTo>
                <a:cubicBezTo>
                  <a:pt x="444" y="668"/>
                  <a:pt x="454" y="680"/>
                  <a:pt x="464" y="690"/>
                </a:cubicBezTo>
                <a:cubicBezTo>
                  <a:pt x="475" y="701"/>
                  <a:pt x="486" y="710"/>
                  <a:pt x="498" y="719"/>
                </a:cubicBezTo>
                <a:cubicBezTo>
                  <a:pt x="504" y="723"/>
                  <a:pt x="512" y="723"/>
                  <a:pt x="518" y="719"/>
                </a:cubicBezTo>
                <a:cubicBezTo>
                  <a:pt x="581" y="674"/>
                  <a:pt x="581" y="674"/>
                  <a:pt x="581" y="674"/>
                </a:cubicBezTo>
                <a:cubicBezTo>
                  <a:pt x="582" y="674"/>
                  <a:pt x="584" y="675"/>
                  <a:pt x="585" y="676"/>
                </a:cubicBezTo>
                <a:cubicBezTo>
                  <a:pt x="598" y="752"/>
                  <a:pt x="598" y="752"/>
                  <a:pt x="598" y="752"/>
                </a:cubicBezTo>
                <a:cubicBezTo>
                  <a:pt x="599" y="759"/>
                  <a:pt x="605" y="765"/>
                  <a:pt x="612" y="766"/>
                </a:cubicBezTo>
                <a:cubicBezTo>
                  <a:pt x="627" y="768"/>
                  <a:pt x="641" y="769"/>
                  <a:pt x="656" y="769"/>
                </a:cubicBezTo>
                <a:cubicBezTo>
                  <a:pt x="671" y="769"/>
                  <a:pt x="685" y="768"/>
                  <a:pt x="700" y="766"/>
                </a:cubicBezTo>
                <a:cubicBezTo>
                  <a:pt x="707" y="765"/>
                  <a:pt x="713" y="759"/>
                  <a:pt x="714" y="752"/>
                </a:cubicBezTo>
                <a:cubicBezTo>
                  <a:pt x="727" y="676"/>
                  <a:pt x="727" y="676"/>
                  <a:pt x="727" y="676"/>
                </a:cubicBezTo>
                <a:cubicBezTo>
                  <a:pt x="728" y="675"/>
                  <a:pt x="730" y="674"/>
                  <a:pt x="731" y="674"/>
                </a:cubicBezTo>
                <a:cubicBezTo>
                  <a:pt x="794" y="719"/>
                  <a:pt x="794" y="719"/>
                  <a:pt x="794" y="719"/>
                </a:cubicBezTo>
                <a:cubicBezTo>
                  <a:pt x="800" y="723"/>
                  <a:pt x="808" y="723"/>
                  <a:pt x="814" y="719"/>
                </a:cubicBezTo>
                <a:cubicBezTo>
                  <a:pt x="826" y="710"/>
                  <a:pt x="838" y="701"/>
                  <a:pt x="848" y="690"/>
                </a:cubicBezTo>
                <a:cubicBezTo>
                  <a:pt x="858" y="680"/>
                  <a:pt x="867" y="669"/>
                  <a:pt x="876" y="656"/>
                </a:cubicBezTo>
                <a:cubicBezTo>
                  <a:pt x="881" y="651"/>
                  <a:pt x="881" y="642"/>
                  <a:pt x="876" y="636"/>
                </a:cubicBezTo>
                <a:cubicBezTo>
                  <a:pt x="831" y="574"/>
                  <a:pt x="831" y="574"/>
                  <a:pt x="831" y="574"/>
                </a:cubicBezTo>
                <a:cubicBezTo>
                  <a:pt x="831" y="572"/>
                  <a:pt x="832" y="570"/>
                  <a:pt x="833" y="569"/>
                </a:cubicBezTo>
                <a:cubicBezTo>
                  <a:pt x="909" y="557"/>
                  <a:pt x="909" y="557"/>
                  <a:pt x="909" y="557"/>
                </a:cubicBezTo>
                <a:cubicBezTo>
                  <a:pt x="916" y="556"/>
                  <a:pt x="922" y="550"/>
                  <a:pt x="923" y="542"/>
                </a:cubicBezTo>
                <a:cubicBezTo>
                  <a:pt x="928" y="513"/>
                  <a:pt x="928" y="484"/>
                  <a:pt x="924" y="454"/>
                </a:cubicBezTo>
                <a:cubicBezTo>
                  <a:pt x="922" y="447"/>
                  <a:pt x="916" y="441"/>
                  <a:pt x="909" y="440"/>
                </a:cubicBezTo>
                <a:lnTo>
                  <a:pt x="833" y="428"/>
                </a:lnTo>
                <a:close/>
                <a:moveTo>
                  <a:pt x="891" y="524"/>
                </a:moveTo>
                <a:cubicBezTo>
                  <a:pt x="817" y="536"/>
                  <a:pt x="817" y="536"/>
                  <a:pt x="817" y="536"/>
                </a:cubicBezTo>
                <a:cubicBezTo>
                  <a:pt x="811" y="537"/>
                  <a:pt x="805" y="541"/>
                  <a:pt x="803" y="548"/>
                </a:cubicBezTo>
                <a:cubicBezTo>
                  <a:pt x="801" y="555"/>
                  <a:pt x="798" y="562"/>
                  <a:pt x="795" y="568"/>
                </a:cubicBezTo>
                <a:cubicBezTo>
                  <a:pt x="792" y="574"/>
                  <a:pt x="793" y="581"/>
                  <a:pt x="797" y="586"/>
                </a:cubicBezTo>
                <a:cubicBezTo>
                  <a:pt x="840" y="646"/>
                  <a:pt x="840" y="646"/>
                  <a:pt x="840" y="646"/>
                </a:cubicBezTo>
                <a:cubicBezTo>
                  <a:pt x="835" y="653"/>
                  <a:pt x="829" y="660"/>
                  <a:pt x="823" y="666"/>
                </a:cubicBezTo>
                <a:cubicBezTo>
                  <a:pt x="817" y="672"/>
                  <a:pt x="811" y="677"/>
                  <a:pt x="804" y="683"/>
                </a:cubicBezTo>
                <a:cubicBezTo>
                  <a:pt x="743" y="639"/>
                  <a:pt x="743" y="639"/>
                  <a:pt x="743" y="639"/>
                </a:cubicBezTo>
                <a:cubicBezTo>
                  <a:pt x="738" y="635"/>
                  <a:pt x="731" y="635"/>
                  <a:pt x="725" y="638"/>
                </a:cubicBezTo>
                <a:cubicBezTo>
                  <a:pt x="719" y="641"/>
                  <a:pt x="713" y="643"/>
                  <a:pt x="705" y="646"/>
                </a:cubicBezTo>
                <a:cubicBezTo>
                  <a:pt x="699" y="648"/>
                  <a:pt x="695" y="653"/>
                  <a:pt x="694" y="660"/>
                </a:cubicBezTo>
                <a:cubicBezTo>
                  <a:pt x="682" y="733"/>
                  <a:pt x="682" y="733"/>
                  <a:pt x="682" y="733"/>
                </a:cubicBezTo>
                <a:cubicBezTo>
                  <a:pt x="665" y="735"/>
                  <a:pt x="647" y="735"/>
                  <a:pt x="630" y="733"/>
                </a:cubicBezTo>
                <a:cubicBezTo>
                  <a:pt x="618" y="660"/>
                  <a:pt x="618" y="660"/>
                  <a:pt x="618" y="660"/>
                </a:cubicBezTo>
                <a:cubicBezTo>
                  <a:pt x="617" y="653"/>
                  <a:pt x="613" y="648"/>
                  <a:pt x="607" y="646"/>
                </a:cubicBezTo>
                <a:cubicBezTo>
                  <a:pt x="600" y="643"/>
                  <a:pt x="593" y="641"/>
                  <a:pt x="587" y="638"/>
                </a:cubicBezTo>
                <a:cubicBezTo>
                  <a:pt x="581" y="635"/>
                  <a:pt x="574" y="635"/>
                  <a:pt x="569" y="639"/>
                </a:cubicBezTo>
                <a:cubicBezTo>
                  <a:pt x="508" y="683"/>
                  <a:pt x="508" y="683"/>
                  <a:pt x="508" y="683"/>
                </a:cubicBezTo>
                <a:cubicBezTo>
                  <a:pt x="502" y="678"/>
                  <a:pt x="495" y="672"/>
                  <a:pt x="489" y="666"/>
                </a:cubicBezTo>
                <a:cubicBezTo>
                  <a:pt x="483" y="660"/>
                  <a:pt x="477" y="653"/>
                  <a:pt x="472" y="646"/>
                </a:cubicBezTo>
                <a:cubicBezTo>
                  <a:pt x="515" y="586"/>
                  <a:pt x="515" y="586"/>
                  <a:pt x="515" y="586"/>
                </a:cubicBezTo>
                <a:cubicBezTo>
                  <a:pt x="519" y="581"/>
                  <a:pt x="520" y="574"/>
                  <a:pt x="517" y="568"/>
                </a:cubicBezTo>
                <a:cubicBezTo>
                  <a:pt x="514" y="561"/>
                  <a:pt x="511" y="554"/>
                  <a:pt x="509" y="548"/>
                </a:cubicBezTo>
                <a:cubicBezTo>
                  <a:pt x="507" y="542"/>
                  <a:pt x="501" y="537"/>
                  <a:pt x="495" y="536"/>
                </a:cubicBezTo>
                <a:cubicBezTo>
                  <a:pt x="421" y="524"/>
                  <a:pt x="421" y="524"/>
                  <a:pt x="421" y="524"/>
                </a:cubicBezTo>
                <a:cubicBezTo>
                  <a:pt x="419" y="507"/>
                  <a:pt x="419" y="490"/>
                  <a:pt x="421" y="473"/>
                </a:cubicBezTo>
                <a:cubicBezTo>
                  <a:pt x="495" y="461"/>
                  <a:pt x="495" y="461"/>
                  <a:pt x="495" y="461"/>
                </a:cubicBezTo>
                <a:cubicBezTo>
                  <a:pt x="501" y="460"/>
                  <a:pt x="507" y="455"/>
                  <a:pt x="509" y="449"/>
                </a:cubicBezTo>
                <a:cubicBezTo>
                  <a:pt x="511" y="442"/>
                  <a:pt x="514" y="436"/>
                  <a:pt x="517" y="430"/>
                </a:cubicBezTo>
                <a:cubicBezTo>
                  <a:pt x="520" y="423"/>
                  <a:pt x="519" y="417"/>
                  <a:pt x="515" y="411"/>
                </a:cubicBezTo>
                <a:cubicBezTo>
                  <a:pt x="472" y="351"/>
                  <a:pt x="472" y="351"/>
                  <a:pt x="472" y="351"/>
                </a:cubicBezTo>
                <a:cubicBezTo>
                  <a:pt x="477" y="344"/>
                  <a:pt x="483" y="338"/>
                  <a:pt x="489" y="332"/>
                </a:cubicBezTo>
                <a:cubicBezTo>
                  <a:pt x="495" y="325"/>
                  <a:pt x="501" y="320"/>
                  <a:pt x="508" y="314"/>
                </a:cubicBezTo>
                <a:cubicBezTo>
                  <a:pt x="569" y="358"/>
                  <a:pt x="569" y="358"/>
                  <a:pt x="569" y="358"/>
                </a:cubicBezTo>
                <a:cubicBezTo>
                  <a:pt x="574" y="362"/>
                  <a:pt x="581" y="362"/>
                  <a:pt x="587" y="359"/>
                </a:cubicBezTo>
                <a:cubicBezTo>
                  <a:pt x="593" y="356"/>
                  <a:pt x="600" y="353"/>
                  <a:pt x="607" y="351"/>
                </a:cubicBezTo>
                <a:cubicBezTo>
                  <a:pt x="613" y="349"/>
                  <a:pt x="617" y="344"/>
                  <a:pt x="618" y="337"/>
                </a:cubicBezTo>
                <a:cubicBezTo>
                  <a:pt x="630" y="264"/>
                  <a:pt x="630" y="264"/>
                  <a:pt x="630" y="264"/>
                </a:cubicBezTo>
                <a:cubicBezTo>
                  <a:pt x="647" y="262"/>
                  <a:pt x="665" y="262"/>
                  <a:pt x="682" y="264"/>
                </a:cubicBezTo>
                <a:cubicBezTo>
                  <a:pt x="694" y="337"/>
                  <a:pt x="694" y="337"/>
                  <a:pt x="694" y="337"/>
                </a:cubicBezTo>
                <a:cubicBezTo>
                  <a:pt x="695" y="344"/>
                  <a:pt x="699" y="349"/>
                  <a:pt x="705" y="351"/>
                </a:cubicBezTo>
                <a:cubicBezTo>
                  <a:pt x="713" y="354"/>
                  <a:pt x="719" y="356"/>
                  <a:pt x="725" y="359"/>
                </a:cubicBezTo>
                <a:cubicBezTo>
                  <a:pt x="731" y="362"/>
                  <a:pt x="738" y="362"/>
                  <a:pt x="743" y="358"/>
                </a:cubicBezTo>
                <a:cubicBezTo>
                  <a:pt x="804" y="314"/>
                  <a:pt x="804" y="314"/>
                  <a:pt x="804" y="314"/>
                </a:cubicBezTo>
                <a:cubicBezTo>
                  <a:pt x="810" y="320"/>
                  <a:pt x="817" y="325"/>
                  <a:pt x="823" y="332"/>
                </a:cubicBezTo>
                <a:cubicBezTo>
                  <a:pt x="829" y="338"/>
                  <a:pt x="835" y="344"/>
                  <a:pt x="840" y="351"/>
                </a:cubicBezTo>
                <a:cubicBezTo>
                  <a:pt x="797" y="411"/>
                  <a:pt x="797" y="411"/>
                  <a:pt x="797" y="411"/>
                </a:cubicBezTo>
                <a:cubicBezTo>
                  <a:pt x="793" y="417"/>
                  <a:pt x="792" y="423"/>
                  <a:pt x="795" y="430"/>
                </a:cubicBezTo>
                <a:cubicBezTo>
                  <a:pt x="798" y="435"/>
                  <a:pt x="801" y="442"/>
                  <a:pt x="803" y="449"/>
                </a:cubicBezTo>
                <a:cubicBezTo>
                  <a:pt x="805" y="455"/>
                  <a:pt x="811" y="460"/>
                  <a:pt x="817" y="461"/>
                </a:cubicBezTo>
                <a:cubicBezTo>
                  <a:pt x="891" y="473"/>
                  <a:pt x="891" y="473"/>
                  <a:pt x="891" y="473"/>
                </a:cubicBezTo>
                <a:cubicBezTo>
                  <a:pt x="893" y="490"/>
                  <a:pt x="893" y="507"/>
                  <a:pt x="891" y="524"/>
                </a:cubicBezTo>
                <a:close/>
                <a:moveTo>
                  <a:pt x="588" y="431"/>
                </a:moveTo>
                <a:cubicBezTo>
                  <a:pt x="570" y="449"/>
                  <a:pt x="560" y="473"/>
                  <a:pt x="560" y="498"/>
                </a:cubicBezTo>
                <a:cubicBezTo>
                  <a:pt x="560" y="524"/>
                  <a:pt x="570" y="548"/>
                  <a:pt x="588" y="566"/>
                </a:cubicBezTo>
                <a:cubicBezTo>
                  <a:pt x="606" y="585"/>
                  <a:pt x="630" y="595"/>
                  <a:pt x="656" y="595"/>
                </a:cubicBezTo>
                <a:cubicBezTo>
                  <a:pt x="656" y="595"/>
                  <a:pt x="656" y="595"/>
                  <a:pt x="656" y="595"/>
                </a:cubicBezTo>
                <a:cubicBezTo>
                  <a:pt x="682" y="595"/>
                  <a:pt x="706" y="585"/>
                  <a:pt x="724" y="566"/>
                </a:cubicBezTo>
                <a:cubicBezTo>
                  <a:pt x="742" y="549"/>
                  <a:pt x="752" y="524"/>
                  <a:pt x="752" y="498"/>
                </a:cubicBezTo>
                <a:cubicBezTo>
                  <a:pt x="752" y="473"/>
                  <a:pt x="742" y="449"/>
                  <a:pt x="724" y="431"/>
                </a:cubicBezTo>
                <a:cubicBezTo>
                  <a:pt x="687" y="393"/>
                  <a:pt x="625" y="393"/>
                  <a:pt x="588" y="431"/>
                </a:cubicBezTo>
                <a:close/>
                <a:moveTo>
                  <a:pt x="699" y="542"/>
                </a:moveTo>
                <a:cubicBezTo>
                  <a:pt x="688" y="553"/>
                  <a:pt x="672" y="560"/>
                  <a:pt x="656" y="560"/>
                </a:cubicBezTo>
                <a:cubicBezTo>
                  <a:pt x="656" y="560"/>
                  <a:pt x="656" y="560"/>
                  <a:pt x="656" y="560"/>
                </a:cubicBezTo>
                <a:cubicBezTo>
                  <a:pt x="640" y="560"/>
                  <a:pt x="624" y="553"/>
                  <a:pt x="613" y="542"/>
                </a:cubicBezTo>
                <a:cubicBezTo>
                  <a:pt x="601" y="530"/>
                  <a:pt x="595" y="515"/>
                  <a:pt x="595" y="498"/>
                </a:cubicBezTo>
                <a:cubicBezTo>
                  <a:pt x="595" y="482"/>
                  <a:pt x="601" y="467"/>
                  <a:pt x="613" y="455"/>
                </a:cubicBezTo>
                <a:cubicBezTo>
                  <a:pt x="625" y="443"/>
                  <a:pt x="640" y="437"/>
                  <a:pt x="656" y="437"/>
                </a:cubicBezTo>
                <a:cubicBezTo>
                  <a:pt x="672" y="437"/>
                  <a:pt x="687" y="443"/>
                  <a:pt x="699" y="455"/>
                </a:cubicBezTo>
                <a:cubicBezTo>
                  <a:pt x="711" y="467"/>
                  <a:pt x="717" y="482"/>
                  <a:pt x="717" y="498"/>
                </a:cubicBezTo>
                <a:cubicBezTo>
                  <a:pt x="717" y="515"/>
                  <a:pt x="711" y="530"/>
                  <a:pt x="699" y="54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6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pprenticeshipUSA logo">
            <a:extLst>
              <a:ext uri="{FF2B5EF4-FFF2-40B4-BE49-F238E27FC236}">
                <a16:creationId xmlns:a16="http://schemas.microsoft.com/office/drawing/2014/main" id="{53BB5450-97D3-45A4-0729-64EDF92B46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2765" y="6363469"/>
            <a:ext cx="1865113" cy="258811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4C8FC62E-F5C1-D581-5F44-19C3A6AB3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80799" y="2706983"/>
            <a:ext cx="594360" cy="601666"/>
          </a:xfrm>
          <a:prstGeom prst="rect">
            <a:avLst/>
          </a:prstGeom>
        </p:spPr>
      </p:pic>
      <p:pic>
        <p:nvPicPr>
          <p:cNvPr id="35" name="Graphic 37">
            <a:extLst>
              <a:ext uri="{FF2B5EF4-FFF2-40B4-BE49-F238E27FC236}">
                <a16:creationId xmlns:a16="http://schemas.microsoft.com/office/drawing/2014/main" id="{E1675A4B-3661-8EE7-7804-0EC0DC604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3384853" y="3903429"/>
            <a:ext cx="718108" cy="718108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F5E96F-7624-84C7-E9DD-7A0D0FF0D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1AABEC-672F-4B68-B914-690DA978312C}" type="slidenum">
              <a:rPr lang="en-US">
                <a:solidFill>
                  <a:srgbClr val="FFFFFF">
                    <a:lumMod val="5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18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CB371-EAEC-0EB4-EF14-5C5DB3452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61D00-3E20-1E99-BF3D-0F6A68894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76" y="2619575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latin typeface="Aptos"/>
              </a:rPr>
              <a:t>The Roles of Case Managers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15B564E-B9B1-25CC-03F0-49114293F05D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056481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2f00f82b-dce9-458f-ab1d-1c5fd145e219" xsi:nil="true"/>
    <TaxCatchAll xmlns="4cd59d27-ca2b-4708-b9c7-7fa281384922" xsi:nil="true"/>
    <ClassificationLevel xmlns="2f00f82b-dce9-458f-ab1d-1c5fd145e219" xsi:nil="true"/>
    <lcf76f155ced4ddcb4097134ff3c332f xmlns="2f00f82b-dce9-458f-ab1d-1c5fd145e21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8" ma:contentTypeDescription="Create a new document." ma:contentTypeScope="" ma:versionID="5b933cd1acb288297476560340938f3c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af74da39986b8d27c6ff3911d4e108df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77196C-C2EB-4249-B337-1FB8589BDD46}">
  <ds:schemaRefs>
    <ds:schemaRef ds:uri="4cd59d27-ca2b-4708-b9c7-7fa281384922"/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2f00f82b-dce9-458f-ab1d-1c5fd145e219"/>
  </ds:schemaRefs>
</ds:datastoreItem>
</file>

<file path=customXml/itemProps2.xml><?xml version="1.0" encoding="utf-8"?>
<ds:datastoreItem xmlns:ds="http://schemas.openxmlformats.org/officeDocument/2006/customXml" ds:itemID="{886C5652-DA82-4D5C-94AB-8D95EB5E31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00f82b-dce9-458f-ab1d-1c5fd145e219"/>
    <ds:schemaRef ds:uri="4cd59d27-ca2b-4708-b9c7-7fa2813849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50B021-1E31-4CBB-849F-73A9ED589F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905</Words>
  <Application>Microsoft Office PowerPoint</Application>
  <PresentationFormat>Widescreen</PresentationFormat>
  <Paragraphs>197</Paragraphs>
  <Slides>27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Calibri Light</vt:lpstr>
      <vt:lpstr>Montserrat Light</vt:lpstr>
      <vt:lpstr>Roboto</vt:lpstr>
      <vt:lpstr>Segoe UI</vt:lpstr>
      <vt:lpstr>Wingdings</vt:lpstr>
      <vt:lpstr>Office Theme</vt:lpstr>
      <vt:lpstr>Effective Outreach for Case Managers: Promoting the Value of Registered Apprenticeships to Career Seekers </vt:lpstr>
      <vt:lpstr>Center of Excellence Overview</vt:lpstr>
      <vt:lpstr>Welcome and Agenda</vt:lpstr>
      <vt:lpstr>Basic Building Blocks of  Registered Apprenticeship</vt:lpstr>
      <vt:lpstr>Assessing Your RA Knowledge</vt:lpstr>
      <vt:lpstr>What is Registered Apprenticeship?</vt:lpstr>
      <vt:lpstr>Five Core Components of Apprenticeship</vt:lpstr>
      <vt:lpstr>A WIDE RANGE OF INDUSTRIES</vt:lpstr>
      <vt:lpstr>The Roles of Case Managers</vt:lpstr>
      <vt:lpstr>Roles of a Local Workforce System Case Manager </vt:lpstr>
      <vt:lpstr>Additional Responsibilities</vt:lpstr>
      <vt:lpstr>Barriers to Work Addressed by Registered Apprenticeships</vt:lpstr>
      <vt:lpstr>Guest Presenters</vt:lpstr>
      <vt:lpstr>Introduction to Fastport</vt:lpstr>
      <vt:lpstr>Strategy for Workforce Development2</vt:lpstr>
      <vt:lpstr>Accelerating Career Seeker Success3</vt:lpstr>
      <vt:lpstr>Snapshot of Success</vt:lpstr>
      <vt:lpstr>Introducing RA to Your Career Seekers</vt:lpstr>
      <vt:lpstr>Benefits of RA to Career Seekers</vt:lpstr>
      <vt:lpstr>Communication Tips for Case Managers</vt:lpstr>
      <vt:lpstr>Effective Outreach Strategies</vt:lpstr>
      <vt:lpstr>Effective Outreach Strategies 2</vt:lpstr>
      <vt:lpstr>Effective Outreach Strategies 1 2</vt:lpstr>
      <vt:lpstr>Questions</vt:lpstr>
      <vt:lpstr>Share Promising Practices</vt:lpstr>
      <vt:lpstr>Become a Center Partner</vt:lpstr>
      <vt:lpstr>Email us your questions at RA_COE@SafalPartners.com</vt:lpstr>
    </vt:vector>
  </TitlesOfParts>
  <Manager>Judy Blanchard, Jana Bauer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Outreach for Case Managers Webinar May 2025</dc:title>
  <dc:subject>outreach, case managers, registered apprenticeship</dc:subject>
  <dc:creator>Davon Glover, Colleen Beck, Dave Harrison, Scott Ellsworth</dc:creator>
  <cp:keywords>outreach, case managers, registered apprenticeship</cp:keywords>
  <cp:lastModifiedBy>Colleen Beck</cp:lastModifiedBy>
  <cp:revision>2</cp:revision>
  <dcterms:created xsi:type="dcterms:W3CDTF">2025-05-20T15:38:03Z</dcterms:created>
  <dcterms:modified xsi:type="dcterms:W3CDTF">2025-05-21T15:47:40Z</dcterms:modified>
  <cp:category>outreach, case managers, registered apprenticeship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</Properties>
</file>