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93" r:id="rId5"/>
    <p:sldMasterId id="2147483720" r:id="rId6"/>
  </p:sldMasterIdLst>
  <p:notesMasterIdLst>
    <p:notesMasterId r:id="rId62"/>
  </p:notesMasterIdLst>
  <p:sldIdLst>
    <p:sldId id="1854" r:id="rId7"/>
    <p:sldId id="1859" r:id="rId8"/>
    <p:sldId id="1855" r:id="rId9"/>
    <p:sldId id="1856" r:id="rId10"/>
    <p:sldId id="2147327695" r:id="rId11"/>
    <p:sldId id="2147327697" r:id="rId12"/>
    <p:sldId id="1860" r:id="rId13"/>
    <p:sldId id="2147327698" r:id="rId14"/>
    <p:sldId id="2147327190" r:id="rId15"/>
    <p:sldId id="2147327700" r:id="rId16"/>
    <p:sldId id="2147327699" r:id="rId17"/>
    <p:sldId id="1863" r:id="rId18"/>
    <p:sldId id="2147327701" r:id="rId19"/>
    <p:sldId id="2147327702" r:id="rId20"/>
    <p:sldId id="2147327703" r:id="rId21"/>
    <p:sldId id="2147327704" r:id="rId22"/>
    <p:sldId id="2147327705" r:id="rId23"/>
    <p:sldId id="2147327706" r:id="rId24"/>
    <p:sldId id="2147327707" r:id="rId25"/>
    <p:sldId id="2147327708" r:id="rId26"/>
    <p:sldId id="2147327709" r:id="rId27"/>
    <p:sldId id="2147327710" r:id="rId28"/>
    <p:sldId id="2147327711" r:id="rId29"/>
    <p:sldId id="2147327712" r:id="rId30"/>
    <p:sldId id="2147327714" r:id="rId31"/>
    <p:sldId id="2147327715" r:id="rId32"/>
    <p:sldId id="2147327716" r:id="rId33"/>
    <p:sldId id="2147327717" r:id="rId34"/>
    <p:sldId id="2147327718" r:id="rId35"/>
    <p:sldId id="2147327719" r:id="rId36"/>
    <p:sldId id="2147327747" r:id="rId37"/>
    <p:sldId id="2147327746" r:id="rId38"/>
    <p:sldId id="2147327721" r:id="rId39"/>
    <p:sldId id="2147327722" r:id="rId40"/>
    <p:sldId id="2147327723" r:id="rId41"/>
    <p:sldId id="2147327724" r:id="rId42"/>
    <p:sldId id="2147327725" r:id="rId43"/>
    <p:sldId id="2147327728" r:id="rId44"/>
    <p:sldId id="2147327729" r:id="rId45"/>
    <p:sldId id="2147327730" r:id="rId46"/>
    <p:sldId id="2147327731" r:id="rId47"/>
    <p:sldId id="2147327732" r:id="rId48"/>
    <p:sldId id="2147327733" r:id="rId49"/>
    <p:sldId id="2147327734" r:id="rId50"/>
    <p:sldId id="2147327735" r:id="rId51"/>
    <p:sldId id="2147327736" r:id="rId52"/>
    <p:sldId id="2147327737" r:id="rId53"/>
    <p:sldId id="2147327738" r:id="rId54"/>
    <p:sldId id="2147327739" r:id="rId55"/>
    <p:sldId id="2147327740" r:id="rId56"/>
    <p:sldId id="2147327742" r:id="rId57"/>
    <p:sldId id="2147327745" r:id="rId58"/>
    <p:sldId id="2147327744" r:id="rId59"/>
    <p:sldId id="2147327694" r:id="rId60"/>
    <p:sldId id="214732767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363978-593C-497C-1A28-B2866C017889}" name="Lauren Fraulo" initials="LF" userId="S::Lauren.Fraulo@safalpartners.com::d323c613-e09b-4858-ba6f-779347ece142" providerId="AD"/>
  <p188:author id="{F5CDE29B-3EFC-D5BE-8DDE-F756FF4E4250}" name="Jana Bauer" initials="JB" userId="S::jana.bauer@safalpartners.com::f18a3f3c-4c69-4a10-b4b6-ac99762a0cf5" providerId="AD"/>
  <p188:author id="{8EFB5DAC-A58A-C8BB-9230-719DF9C8996E}" name="Haylie Schuster" initials="HS" userId="S::haylie.schuster@safalpartners.com::2d43d25b-5453-4c71-bb4f-021108d57edd" providerId="AD"/>
  <p188:author id="{9AA8A9E6-750B-0D53-4F09-EC94EA8EA84D}" name="Melissa Schroeder" initials="MS" userId="S::melissa.schroeder@safalpartners.com::590f9e0c-fa90-41d2-bf1c-7c116054164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1C852-E718-4E6B-A5D2-AF31E6A076AC}" vWet="619" dt="2025-04-23T19:29:55.304"/>
    <p1510:client id="{597B4830-8BD3-466B-A8D3-C4BC6967AFFC}" v="48" dt="2025-04-23T19:42:42.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3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75F24-6734-4087-B60D-CF3B05FDFE2E}"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C2AFC-B15C-427D-B4BB-060DC721FEB0}" type="slidenum">
              <a:rPr lang="en-US" smtClean="0"/>
              <a:t>‹#›</a:t>
            </a:fld>
            <a:endParaRPr lang="en-US"/>
          </a:p>
        </p:txBody>
      </p:sp>
    </p:spTree>
    <p:extLst>
      <p:ext uri="{BB962C8B-B14F-4D97-AF65-F5344CB8AC3E}">
        <p14:creationId xmlns:p14="http://schemas.microsoft.com/office/powerpoint/2010/main" val="130599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1</a:t>
            </a:fld>
            <a:endParaRPr lang="en-US"/>
          </a:p>
        </p:txBody>
      </p:sp>
    </p:spTree>
    <p:extLst>
      <p:ext uri="{BB962C8B-B14F-4D97-AF65-F5344CB8AC3E}">
        <p14:creationId xmlns:p14="http://schemas.microsoft.com/office/powerpoint/2010/main" val="1252122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Sector strategy- if you have one in place figure out how to embed it in RA</a:t>
            </a:r>
          </a:p>
          <a:p>
            <a:endParaRPr lang="en-US">
              <a:latin typeface="Calibri"/>
              <a:ea typeface="Calibri"/>
              <a:cs typeface="Calibri"/>
            </a:endParaRPr>
          </a:p>
          <a:p>
            <a:r>
              <a:rPr lang="en-US">
                <a:latin typeface="Calibri"/>
                <a:ea typeface="Calibri"/>
                <a:cs typeface="Calibri"/>
              </a:rPr>
              <a:t>Continue to discuss- Network hub- could be a board having a RA committee- discusses openly the resources and what is going on</a:t>
            </a:r>
          </a:p>
          <a:p>
            <a:r>
              <a:rPr lang="en-US">
                <a:latin typeface="Calibri"/>
                <a:ea typeface="Calibri"/>
                <a:cs typeface="Calibri"/>
              </a:rPr>
              <a:t>To keep RA going, you need to talk about it and work on it- That is the conveners role</a:t>
            </a:r>
          </a:p>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44</a:t>
            </a:fld>
            <a:endParaRPr lang="en-US"/>
          </a:p>
        </p:txBody>
      </p:sp>
    </p:spTree>
    <p:extLst>
      <p:ext uri="{BB962C8B-B14F-4D97-AF65-F5344CB8AC3E}">
        <p14:creationId xmlns:p14="http://schemas.microsoft.com/office/powerpoint/2010/main" val="203192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They administer and operate the RA programs-Rapids</a:t>
            </a:r>
          </a:p>
          <a:p>
            <a:endParaRPr lang="en-US">
              <a:latin typeface="Calibri"/>
              <a:ea typeface="Calibri"/>
              <a:cs typeface="Calibri"/>
            </a:endParaRPr>
          </a:p>
          <a:p>
            <a:r>
              <a:rPr lang="en-US">
                <a:latin typeface="Calibri"/>
                <a:ea typeface="Calibri"/>
                <a:cs typeface="Calibri"/>
              </a:rPr>
              <a:t>Partner finder  tool to allow you to find sponsors in your state or area</a:t>
            </a:r>
          </a:p>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47</a:t>
            </a:fld>
            <a:endParaRPr lang="en-US"/>
          </a:p>
        </p:txBody>
      </p:sp>
    </p:spTree>
    <p:extLst>
      <p:ext uri="{BB962C8B-B14F-4D97-AF65-F5344CB8AC3E}">
        <p14:creationId xmlns:p14="http://schemas.microsoft.com/office/powerpoint/2010/main" val="3171703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808" rtl="0" eaLnBrk="1" fontAlgn="auto" latinLnBrk="0" hangingPunct="1">
              <a:lnSpc>
                <a:spcPct val="100000"/>
              </a:lnSpc>
              <a:spcBef>
                <a:spcPts val="0"/>
              </a:spcBef>
              <a:spcAft>
                <a:spcPts val="0"/>
              </a:spcAft>
              <a:buClrTx/>
              <a:buSzTx/>
              <a:buFontTx/>
              <a:buNone/>
              <a:tabLst/>
              <a:defRPr/>
            </a:pPr>
            <a:fld id="{06EA8D3A-2891-4EF0-ADBF-771F49B92F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808"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19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81057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The state and local boards create the </a:t>
            </a:r>
            <a:r>
              <a:rPr lang="en-US" err="1">
                <a:latin typeface="Calibri"/>
                <a:ea typeface="Calibri"/>
                <a:cs typeface="Calibri"/>
              </a:rPr>
              <a:t>policys</a:t>
            </a:r>
            <a:r>
              <a:rPr lang="en-US">
                <a:latin typeface="Calibri"/>
                <a:ea typeface="Calibri"/>
                <a:cs typeface="Calibri"/>
              </a:rPr>
              <a:t>- they need to be RA Friendly</a:t>
            </a:r>
          </a:p>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18</a:t>
            </a:fld>
            <a:endParaRPr lang="en-US"/>
          </a:p>
        </p:txBody>
      </p:sp>
    </p:spTree>
    <p:extLst>
      <p:ext uri="{BB962C8B-B14F-4D97-AF65-F5344CB8AC3E}">
        <p14:creationId xmlns:p14="http://schemas.microsoft.com/office/powerpoint/2010/main" val="145252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All the components need to be defined- who is doing what. Roles and responsibilities. Then you can customize to fit the framework, develop partnerships, and establish funding (partners and other funding available). </a:t>
            </a:r>
          </a:p>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19</a:t>
            </a:fld>
            <a:endParaRPr lang="en-US"/>
          </a:p>
        </p:txBody>
      </p:sp>
    </p:spTree>
    <p:extLst>
      <p:ext uri="{BB962C8B-B14F-4D97-AF65-F5344CB8AC3E}">
        <p14:creationId xmlns:p14="http://schemas.microsoft.com/office/powerpoint/2010/main" val="192019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They don't have to be SME, but they need to know the basics so they can promote it and recommend it to participants and employers</a:t>
            </a:r>
          </a:p>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23</a:t>
            </a:fld>
            <a:endParaRPr lang="en-US"/>
          </a:p>
        </p:txBody>
      </p:sp>
    </p:spTree>
    <p:extLst>
      <p:ext uri="{BB962C8B-B14F-4D97-AF65-F5344CB8AC3E}">
        <p14:creationId xmlns:p14="http://schemas.microsoft.com/office/powerpoint/2010/main" val="40952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Make sure they are clicking 931 box for co-enrollment and understand that they are required to do that to report the co-enrollment </a:t>
            </a:r>
            <a:endParaRPr lang="en-US"/>
          </a:p>
          <a:p>
            <a:endParaRPr lang="en-US">
              <a:latin typeface="Calibri"/>
              <a:ea typeface="Calibri"/>
              <a:cs typeface="Calibri"/>
            </a:endParaRPr>
          </a:p>
          <a:p>
            <a:r>
              <a:rPr lang="en-US">
                <a:latin typeface="Calibri"/>
                <a:ea typeface="Calibri"/>
                <a:cs typeface="Calibri"/>
              </a:rPr>
              <a:t>Are they on the ETPL and are the programs on the ETPL actually accepting participants. Confirm availability of the programs. </a:t>
            </a:r>
            <a:endParaRPr lang="en-US"/>
          </a:p>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24</a:t>
            </a:fld>
            <a:endParaRPr lang="en-US"/>
          </a:p>
        </p:txBody>
      </p:sp>
    </p:spTree>
    <p:extLst>
      <p:ext uri="{BB962C8B-B14F-4D97-AF65-F5344CB8AC3E}">
        <p14:creationId xmlns:p14="http://schemas.microsoft.com/office/powerpoint/2010/main" val="3093371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If you have individual partners- they all need to come together to build a team. Then they can meet the needs of the businesses- but we are overwhelming businesses with outreach instead of talking </a:t>
            </a:r>
            <a:r>
              <a:rPr lang="en-US" err="1">
                <a:latin typeface="Calibri"/>
                <a:ea typeface="Calibri"/>
                <a:cs typeface="Calibri"/>
              </a:rPr>
              <a:t>togher</a:t>
            </a:r>
            <a:r>
              <a:rPr lang="en-US">
                <a:latin typeface="Calibri"/>
                <a:ea typeface="Calibri"/>
                <a:cs typeface="Calibri"/>
              </a:rPr>
              <a:t>. Examples would be roundtable or something similar where all BSR's and similar roles are discussing the </a:t>
            </a:r>
            <a:r>
              <a:rPr lang="en-US" err="1">
                <a:latin typeface="Calibri"/>
                <a:ea typeface="Calibri"/>
                <a:cs typeface="Calibri"/>
              </a:rPr>
              <a:t>opportunites</a:t>
            </a:r>
            <a:r>
              <a:rPr lang="en-US">
                <a:latin typeface="Calibri"/>
                <a:ea typeface="Calibri"/>
                <a:cs typeface="Calibri"/>
              </a:rPr>
              <a:t> and who they talk to. </a:t>
            </a:r>
          </a:p>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32</a:t>
            </a:fld>
            <a:endParaRPr lang="en-US"/>
          </a:p>
        </p:txBody>
      </p:sp>
    </p:spTree>
    <p:extLst>
      <p:ext uri="{BB962C8B-B14F-4D97-AF65-F5344CB8AC3E}">
        <p14:creationId xmlns:p14="http://schemas.microsoft.com/office/powerpoint/2010/main" val="183543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How do you get in and talk to the business. </a:t>
            </a:r>
          </a:p>
          <a:p>
            <a:r>
              <a:rPr lang="en-US">
                <a:latin typeface="Calibri"/>
                <a:ea typeface="Calibri"/>
                <a:cs typeface="Calibri"/>
              </a:rPr>
              <a:t>Fact finding is the listening- what do they need</a:t>
            </a:r>
          </a:p>
          <a:p>
            <a:r>
              <a:rPr lang="en-US">
                <a:latin typeface="Calibri"/>
                <a:ea typeface="Calibri"/>
                <a:cs typeface="Calibri"/>
              </a:rPr>
              <a:t>Then recommend a solution- may be RA may be OJT or other programs</a:t>
            </a:r>
          </a:p>
          <a:p>
            <a:r>
              <a:rPr lang="en-US">
                <a:latin typeface="Calibri"/>
                <a:ea typeface="Calibri"/>
                <a:cs typeface="Calibri"/>
              </a:rPr>
              <a:t>Help them implement it- what partners and that someone will need to monitor</a:t>
            </a:r>
          </a:p>
          <a:p>
            <a:r>
              <a:rPr lang="en-US">
                <a:latin typeface="Calibri"/>
                <a:ea typeface="Calibri"/>
                <a:cs typeface="Calibri"/>
              </a:rPr>
              <a:t>Follow-up- see it through- continue to nurture</a:t>
            </a:r>
          </a:p>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34</a:t>
            </a:fld>
            <a:endParaRPr lang="en-US"/>
          </a:p>
        </p:txBody>
      </p:sp>
    </p:spTree>
    <p:extLst>
      <p:ext uri="{BB962C8B-B14F-4D97-AF65-F5344CB8AC3E}">
        <p14:creationId xmlns:p14="http://schemas.microsoft.com/office/powerpoint/2010/main" val="159039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Can you bring it together? Could be OA, CC, LWB, </a:t>
            </a:r>
            <a:r>
              <a:rPr lang="en-US" err="1">
                <a:latin typeface="Calibri"/>
                <a:ea typeface="Calibri"/>
                <a:cs typeface="Calibri"/>
              </a:rPr>
              <a:t>Voc</a:t>
            </a:r>
            <a:r>
              <a:rPr lang="en-US">
                <a:latin typeface="Calibri"/>
                <a:ea typeface="Calibri"/>
                <a:cs typeface="Calibri"/>
              </a:rPr>
              <a:t> Rehab</a:t>
            </a:r>
          </a:p>
          <a:p>
            <a:r>
              <a:rPr lang="en-US">
                <a:latin typeface="Calibri"/>
                <a:ea typeface="Calibri"/>
                <a:cs typeface="Calibri"/>
              </a:rPr>
              <a:t>Someone has to bring it all together- WFB are natural conveners</a:t>
            </a:r>
          </a:p>
          <a:p>
            <a:endParaRPr lang="en-US"/>
          </a:p>
        </p:txBody>
      </p:sp>
      <p:sp>
        <p:nvSpPr>
          <p:cNvPr id="4" name="Slide Number Placeholder 3"/>
          <p:cNvSpPr>
            <a:spLocks noGrp="1"/>
          </p:cNvSpPr>
          <p:nvPr>
            <p:ph type="sldNum" sz="quarter" idx="5"/>
          </p:nvPr>
        </p:nvSpPr>
        <p:spPr/>
        <p:txBody>
          <a:bodyPr/>
          <a:lstStyle/>
          <a:p>
            <a:fld id="{58CC2AFC-B15C-427D-B4BB-060DC721FEB0}" type="slidenum">
              <a:rPr lang="en-US" smtClean="0"/>
              <a:t>40</a:t>
            </a:fld>
            <a:endParaRPr lang="en-US"/>
          </a:p>
        </p:txBody>
      </p:sp>
    </p:spTree>
    <p:extLst>
      <p:ext uri="{BB962C8B-B14F-4D97-AF65-F5344CB8AC3E}">
        <p14:creationId xmlns:p14="http://schemas.microsoft.com/office/powerpoint/2010/main" val="2868220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2.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0.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10.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A577-8D88-F00D-1605-4D3BA5A34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E40539-4AD6-3E39-E31E-CA73BF32F8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7E95C0-6CC0-89F2-4A22-919D93C7401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5/29/2025</a:t>
            </a:fld>
            <a:endParaRPr lang="en-US"/>
          </a:p>
        </p:txBody>
      </p:sp>
      <p:sp>
        <p:nvSpPr>
          <p:cNvPr id="5" name="Footer Placeholder 4">
            <a:extLst>
              <a:ext uri="{FF2B5EF4-FFF2-40B4-BE49-F238E27FC236}">
                <a16:creationId xmlns:a16="http://schemas.microsoft.com/office/drawing/2014/main" id="{2DFD50D3-9C41-8F81-0BC3-CD2FF7F9C40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B91B3E21-E903-6A03-C83C-1A9C24744C6C}"/>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7" name="Picture 6" descr="Title page with a close-up of two hands shaking as a greeting and shows the Safal Partners' logo and Center of Excellence Seal.">
            <a:extLst>
              <a:ext uri="{FF2B5EF4-FFF2-40B4-BE49-F238E27FC236}">
                <a16:creationId xmlns:a16="http://schemas.microsoft.com/office/drawing/2014/main" id="{D79A9817-D988-E165-64FA-E61079E1B29B}"/>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8" name="Picture 7" descr="Close-up of a handshake&#10;&#10;Description automatically generated">
            <a:extLst>
              <a:ext uri="{FF2B5EF4-FFF2-40B4-BE49-F238E27FC236}">
                <a16:creationId xmlns:a16="http://schemas.microsoft.com/office/drawing/2014/main" id="{51556559-BF7D-F1BF-4791-B63F2B86F488}"/>
              </a:ext>
            </a:extLst>
          </p:cNvPr>
          <p:cNvPicPr>
            <a:picLocks noChangeAspect="1"/>
          </p:cNvPicPr>
          <p:nvPr userDrawn="1"/>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40080" y="628188"/>
            <a:ext cx="10929299" cy="6316714"/>
          </a:xfrm>
          <a:prstGeom prst="rect">
            <a:avLst/>
          </a:prstGeom>
        </p:spPr>
      </p:pic>
      <p:sp>
        <p:nvSpPr>
          <p:cNvPr id="9" name="Isosceles Triangle 8">
            <a:extLst>
              <a:ext uri="{FF2B5EF4-FFF2-40B4-BE49-F238E27FC236}">
                <a16:creationId xmlns:a16="http://schemas.microsoft.com/office/drawing/2014/main" id="{E883B995-E7CA-048B-1AD6-58FED6BFBC99}"/>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25ACE32-0760-CF5D-A2EA-49432872CA41}"/>
              </a:ext>
            </a:extLst>
          </p:cNvPr>
          <p:cNvGrpSpPr/>
          <p:nvPr userDrawn="1"/>
        </p:nvGrpSpPr>
        <p:grpSpPr>
          <a:xfrm>
            <a:off x="3980185" y="3340592"/>
            <a:ext cx="4231630" cy="1409191"/>
            <a:chOff x="4392326" y="3605739"/>
            <a:chExt cx="4231630" cy="1409191"/>
          </a:xfrm>
        </p:grpSpPr>
        <p:sp>
          <p:nvSpPr>
            <p:cNvPr id="11" name="Oval 10">
              <a:extLst>
                <a:ext uri="{FF2B5EF4-FFF2-40B4-BE49-F238E27FC236}">
                  <a16:creationId xmlns:a16="http://schemas.microsoft.com/office/drawing/2014/main" id="{BA84DCF2-B4D7-F293-A123-53837DB847E7}"/>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circle with white text&#10;&#10;Description automatically generated">
              <a:extLst>
                <a:ext uri="{FF2B5EF4-FFF2-40B4-BE49-F238E27FC236}">
                  <a16:creationId xmlns:a16="http://schemas.microsoft.com/office/drawing/2014/main" id="{F4F06F74-700B-EA4B-5E1D-C06ED2D8F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D2B7B062-A7A1-C11A-A89A-3BBAB709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
        <p:nvSpPr>
          <p:cNvPr id="17" name="Text Placeholder 14">
            <a:extLst>
              <a:ext uri="{FF2B5EF4-FFF2-40B4-BE49-F238E27FC236}">
                <a16:creationId xmlns:a16="http://schemas.microsoft.com/office/drawing/2014/main" id="{F914FDC6-4DBF-380C-E69C-D94448BE1354}"/>
              </a:ext>
            </a:extLst>
          </p:cNvPr>
          <p:cNvSpPr>
            <a:spLocks noGrp="1"/>
          </p:cNvSpPr>
          <p:nvPr>
            <p:ph type="body" sz="quarter" idx="14"/>
          </p:nvPr>
        </p:nvSpPr>
        <p:spPr>
          <a:xfrm>
            <a:off x="2358187" y="5004313"/>
            <a:ext cx="7475626" cy="1463065"/>
          </a:xfrm>
        </p:spPr>
        <p:txBody>
          <a:bodyPr>
            <a:normAutofit/>
          </a:bodyPr>
          <a:lstStyle>
            <a:lvl1pPr marL="0" indent="0" algn="ctr">
              <a:buNone/>
              <a:defRPr sz="3200">
                <a:solidFill>
                  <a:schemeClr val="bg1"/>
                </a:solidFill>
              </a:defRPr>
            </a:lvl1pPr>
          </a:lstStyle>
          <a:p>
            <a:pPr lvl="0"/>
            <a:endParaRPr lang="en-US"/>
          </a:p>
        </p:txBody>
      </p:sp>
      <p:sp>
        <p:nvSpPr>
          <p:cNvPr id="15" name="Text Placeholder 14">
            <a:extLst>
              <a:ext uri="{FF2B5EF4-FFF2-40B4-BE49-F238E27FC236}">
                <a16:creationId xmlns:a16="http://schemas.microsoft.com/office/drawing/2014/main" id="{902EB8A8-F61D-71FC-0C6F-7D5D5A5CD933}"/>
              </a:ext>
            </a:extLst>
          </p:cNvPr>
          <p:cNvSpPr>
            <a:spLocks noGrp="1"/>
          </p:cNvSpPr>
          <p:nvPr>
            <p:ph type="body" sz="quarter" idx="13"/>
          </p:nvPr>
        </p:nvSpPr>
        <p:spPr>
          <a:xfrm>
            <a:off x="2436471" y="1589698"/>
            <a:ext cx="7475626" cy="1463065"/>
          </a:xfrm>
        </p:spPr>
        <p:txBody>
          <a:bodyPr>
            <a:normAutofit/>
          </a:bodyPr>
          <a:lstStyle>
            <a:lvl1pPr marL="0" indent="0" algn="ctr">
              <a:buNone/>
              <a:defRPr sz="4400">
                <a:solidFill>
                  <a:schemeClr val="bg1"/>
                </a:solidFill>
              </a:defRPr>
            </a:lvl1pPr>
          </a:lstStyle>
          <a:p>
            <a:pPr lvl="0"/>
            <a:endParaRPr lang="en-US"/>
          </a:p>
        </p:txBody>
      </p:sp>
      <p:sp>
        <p:nvSpPr>
          <p:cNvPr id="19" name="Isosceles Triangle 18">
            <a:extLst>
              <a:ext uri="{FF2B5EF4-FFF2-40B4-BE49-F238E27FC236}">
                <a16:creationId xmlns:a16="http://schemas.microsoft.com/office/drawing/2014/main" id="{0D0FE85B-93B3-E74E-FBB6-AD93969234BB}"/>
              </a:ext>
            </a:extLst>
          </p:cNvPr>
          <p:cNvSpPr/>
          <p:nvPr userDrawn="1"/>
        </p:nvSpPr>
        <p:spPr>
          <a:xfrm rot="9934473">
            <a:off x="5966227" y="6034249"/>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138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3" name="Rectangle 2">
            <a:extLst>
              <a:ext uri="{FF2B5EF4-FFF2-40B4-BE49-F238E27FC236}">
                <a16:creationId xmlns:a16="http://schemas.microsoft.com/office/drawing/2014/main" id="{5A9BC942-3061-7AA5-70D4-077E9C596ACD}"/>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text on a black background&#10;&#10;Description automatically generated">
            <a:extLst>
              <a:ext uri="{FF2B5EF4-FFF2-40B4-BE49-F238E27FC236}">
                <a16:creationId xmlns:a16="http://schemas.microsoft.com/office/drawing/2014/main" id="{B90431A5-956A-3296-C21F-095BBA88736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82714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A9223323-A791-3E6F-E9B3-8CCA882362D3}"/>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0779511-95E1-BBC2-8835-203D3AB142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249682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Rectangle 7">
            <a:extLst>
              <a:ext uri="{FF2B5EF4-FFF2-40B4-BE49-F238E27FC236}">
                <a16:creationId xmlns:a16="http://schemas.microsoft.com/office/drawing/2014/main" id="{50B868E3-A376-06B3-7833-D3DF1D56CD2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text on a black background&#10;&#10;Description automatically generated">
            <a:extLst>
              <a:ext uri="{FF2B5EF4-FFF2-40B4-BE49-F238E27FC236}">
                <a16:creationId xmlns:a16="http://schemas.microsoft.com/office/drawing/2014/main" id="{0EDFFAF7-6129-0016-47AE-A94DAE8E195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99329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Rectangle 7">
            <a:extLst>
              <a:ext uri="{FF2B5EF4-FFF2-40B4-BE49-F238E27FC236}">
                <a16:creationId xmlns:a16="http://schemas.microsoft.com/office/drawing/2014/main" id="{1A9BE1BE-D1DD-35E6-9804-D92B3643B34C}"/>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yellow text on a black background&#10;&#10;Description automatically generated">
            <a:extLst>
              <a:ext uri="{FF2B5EF4-FFF2-40B4-BE49-F238E27FC236}">
                <a16:creationId xmlns:a16="http://schemas.microsoft.com/office/drawing/2014/main" id="{671599B6-21AA-99AD-AEDC-E7ACEA629F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643300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47E75595-9513-170A-6EDA-9D9CCBEFF248}"/>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text on a black background&#10;&#10;Description automatically generated">
            <a:extLst>
              <a:ext uri="{FF2B5EF4-FFF2-40B4-BE49-F238E27FC236}">
                <a16:creationId xmlns:a16="http://schemas.microsoft.com/office/drawing/2014/main" id="{E4B51792-0220-9FD3-78F3-D797AE7E4C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756016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4274318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a:alphaModFix amt="50000"/>
          </a:blip>
          <a:srcRect t="13718" b="9028"/>
          <a:stretch/>
        </p:blipFill>
        <p:spPr>
          <a:xfrm>
            <a:off x="1358293" y="1639928"/>
            <a:ext cx="9100768" cy="4422345"/>
          </a:xfrm>
          <a:prstGeom prst="ellipse">
            <a:avLst/>
          </a:prstGeom>
          <a:ln>
            <a:noFill/>
          </a:ln>
          <a:effectLst>
            <a:softEdge rad="112500"/>
          </a:effectLst>
        </p:spPr>
      </p:pic>
      <p:sp>
        <p:nvSpPr>
          <p:cNvPr id="8" name="Rectangle 7">
            <a:extLst>
              <a:ext uri="{FF2B5EF4-FFF2-40B4-BE49-F238E27FC236}">
                <a16:creationId xmlns:a16="http://schemas.microsoft.com/office/drawing/2014/main" id="{51381A48-443E-0751-1EA8-A1061DA2F052}"/>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E5D92458-15A0-A459-9C5C-D365275834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7" name="Rectangle 6">
            <a:extLst>
              <a:ext uri="{FF2B5EF4-FFF2-40B4-BE49-F238E27FC236}">
                <a16:creationId xmlns:a16="http://schemas.microsoft.com/office/drawing/2014/main" id="{65A3933E-D1AB-0CA3-F463-1CF446693B0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text on a black background&#10;&#10;Description automatically generated">
            <a:extLst>
              <a:ext uri="{FF2B5EF4-FFF2-40B4-BE49-F238E27FC236}">
                <a16:creationId xmlns:a16="http://schemas.microsoft.com/office/drawing/2014/main" id="{A1D79AAD-88F9-077C-93B5-5234F5FE6A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64984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31EF54-5947-6BC7-A87F-C1D0638A46A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1207919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3790424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28697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6" name="Rectangle 5">
            <a:extLst>
              <a:ext uri="{FF2B5EF4-FFF2-40B4-BE49-F238E27FC236}">
                <a16:creationId xmlns:a16="http://schemas.microsoft.com/office/drawing/2014/main" id="{2589E172-406E-855D-A2ED-9800AD0E35E1}"/>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yellow text on a black background&#10;&#10;Description automatically generated">
            <a:extLst>
              <a:ext uri="{FF2B5EF4-FFF2-40B4-BE49-F238E27FC236}">
                <a16:creationId xmlns:a16="http://schemas.microsoft.com/office/drawing/2014/main" id="{D9F87E7D-427D-62E1-E9A8-D0157C81CE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186251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774028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1554345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277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80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901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3704662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3113098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761668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95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13758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FC049-3492-680E-2583-AA90AE44562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5/29/2025</a:t>
            </a:fld>
            <a:endParaRPr lang="en-US"/>
          </a:p>
        </p:txBody>
      </p:sp>
      <p:sp>
        <p:nvSpPr>
          <p:cNvPr id="3" name="Footer Placeholder 2">
            <a:extLst>
              <a:ext uri="{FF2B5EF4-FFF2-40B4-BE49-F238E27FC236}">
                <a16:creationId xmlns:a16="http://schemas.microsoft.com/office/drawing/2014/main" id="{967A228E-51F1-E83F-A4F6-7A9F0ADE6F9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4C6F0DF1-3007-9822-A3B6-63CF56979F17}"/>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5" name="Picture 4">
            <a:extLst>
              <a:ext uri="{FF2B5EF4-FFF2-40B4-BE49-F238E27FC236}">
                <a16:creationId xmlns:a16="http://schemas.microsoft.com/office/drawing/2014/main" id="{3579E17D-EB36-969F-C87A-70F58BB16212}"/>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70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257" t="33142" r="3673" b="1335"/>
          <a:stretch/>
        </p:blipFill>
        <p:spPr bwMode="auto">
          <a:xfrm>
            <a:off x="-677322" y="2319871"/>
            <a:ext cx="12869322" cy="4775196"/>
          </a:xfrm>
          <a:prstGeom prst="rect">
            <a:avLst/>
          </a:prstGeom>
          <a:ln>
            <a:noFill/>
          </a:ln>
          <a:extLst>
            <a:ext uri="{53640926-AAD7-44D8-BBD7-CCE9431645EC}">
              <a14:shadowObscured xmlns:a14="http://schemas.microsoft.com/office/drawing/2010/main"/>
            </a:ext>
          </a:extLst>
        </p:spPr>
      </p:pic>
      <p:sp>
        <p:nvSpPr>
          <p:cNvPr id="32" name="Rectangle 31">
            <a:extLst>
              <a:ext uri="{FF2B5EF4-FFF2-40B4-BE49-F238E27FC236}">
                <a16:creationId xmlns:a16="http://schemas.microsoft.com/office/drawing/2014/main" id="{5D90798B-8318-8768-3698-5C318561B96A}"/>
              </a:ext>
            </a:extLst>
          </p:cNvPr>
          <p:cNvSpPr/>
          <p:nvPr userDrawn="1"/>
        </p:nvSpPr>
        <p:spPr>
          <a:xfrm>
            <a:off x="-351677" y="2474943"/>
            <a:ext cx="12769576" cy="4836358"/>
          </a:xfrm>
          <a:prstGeom prst="rect">
            <a:avLst/>
          </a:prstGeom>
          <a:solidFill>
            <a:schemeClr val="tx1">
              <a:lumMod val="75000"/>
              <a:lumOff val="25000"/>
              <a:alpha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1532ADBA-7569-AAB4-F00F-2A6C356E2347}"/>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4CB9101-441D-6539-A6EA-5AB73695BAB3}"/>
              </a:ext>
            </a:extLst>
          </p:cNvPr>
          <p:cNvCxnSpPr>
            <a:cxnSpLocks/>
          </p:cNvCxnSpPr>
          <p:nvPr userDrawn="1"/>
        </p:nvCxnSpPr>
        <p:spPr>
          <a:xfrm>
            <a:off x="11719690" y="451413"/>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C57C4CE-F40D-4C01-2BDB-5609D72A9077}"/>
              </a:ext>
            </a:extLst>
          </p:cNvPr>
          <p:cNvCxnSpPr>
            <a:cxnSpLocks/>
          </p:cNvCxnSpPr>
          <p:nvPr userDrawn="1"/>
        </p:nvCxnSpPr>
        <p:spPr>
          <a:xfrm>
            <a:off x="11723163" y="450198"/>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51E5747-B14E-ECEE-842D-3569699C3037}"/>
              </a:ext>
            </a:extLst>
          </p:cNvPr>
          <p:cNvCxnSpPr>
            <a:cxnSpLocks/>
          </p:cNvCxnSpPr>
          <p:nvPr userDrawn="1"/>
        </p:nvCxnSpPr>
        <p:spPr>
          <a:xfrm>
            <a:off x="490118" y="464713"/>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815896-9654-6324-F471-30FCDDA80152}"/>
              </a:ext>
            </a:extLst>
          </p:cNvPr>
          <p:cNvCxnSpPr>
            <a:cxnSpLocks/>
          </p:cNvCxnSpPr>
          <p:nvPr userDrawn="1"/>
        </p:nvCxnSpPr>
        <p:spPr>
          <a:xfrm>
            <a:off x="474507" y="6400936"/>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7" name="Isosceles Triangle 16">
            <a:extLst>
              <a:ext uri="{FF2B5EF4-FFF2-40B4-BE49-F238E27FC236}">
                <a16:creationId xmlns:a16="http://schemas.microsoft.com/office/drawing/2014/main" id="{06860FA9-166D-AF24-4F88-891CA8C4412E}"/>
              </a:ext>
            </a:extLst>
          </p:cNvPr>
          <p:cNvSpPr/>
          <p:nvPr userDrawn="1"/>
        </p:nvSpPr>
        <p:spPr>
          <a:xfrm rot="9934473">
            <a:off x="6103719" y="6224444"/>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A8456A6-4F06-9DDF-4890-870F606A2593}"/>
              </a:ext>
            </a:extLst>
          </p:cNvPr>
          <p:cNvCxnSpPr>
            <a:cxnSpLocks/>
          </p:cNvCxnSpPr>
          <p:nvPr userDrawn="1"/>
        </p:nvCxnSpPr>
        <p:spPr>
          <a:xfrm>
            <a:off x="489829" y="419594"/>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9CB05888-457D-CA0B-2941-4853FD5BB73E}"/>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20" name="Title 1">
            <a:extLst>
              <a:ext uri="{FF2B5EF4-FFF2-40B4-BE49-F238E27FC236}">
                <a16:creationId xmlns:a16="http://schemas.microsoft.com/office/drawing/2014/main" id="{18656490-E151-189D-2D19-06045FA04607}"/>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21" name="Rectangle 20" descr="Decorative">
            <a:extLst>
              <a:ext uri="{FF2B5EF4-FFF2-40B4-BE49-F238E27FC236}">
                <a16:creationId xmlns:a16="http://schemas.microsoft.com/office/drawing/2014/main" id="{24F78415-2906-C1B6-3F23-506754A72655}"/>
              </a:ext>
            </a:extLst>
          </p:cNvPr>
          <p:cNvSpPr/>
          <p:nvPr userDrawn="1"/>
        </p:nvSpPr>
        <p:spPr>
          <a:xfrm>
            <a:off x="-351677" y="2306882"/>
            <a:ext cx="13373401" cy="168061"/>
          </a:xfrm>
          <a:prstGeom prst="rect">
            <a:avLst/>
          </a:prstGeom>
          <a:solidFill>
            <a:srgbClr val="009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7102E999-DBCC-E856-0AFD-2FB13E740A8D}"/>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grpSp>
        <p:nvGrpSpPr>
          <p:cNvPr id="28" name="Group 27">
            <a:extLst>
              <a:ext uri="{FF2B5EF4-FFF2-40B4-BE49-F238E27FC236}">
                <a16:creationId xmlns:a16="http://schemas.microsoft.com/office/drawing/2014/main" id="{4828CE00-D8F5-A2AF-D081-C59788708EBD}"/>
              </a:ext>
            </a:extLst>
          </p:cNvPr>
          <p:cNvGrpSpPr/>
          <p:nvPr userDrawn="1"/>
        </p:nvGrpSpPr>
        <p:grpSpPr>
          <a:xfrm>
            <a:off x="3980185" y="4627522"/>
            <a:ext cx="4231630" cy="1409191"/>
            <a:chOff x="4392326" y="3605739"/>
            <a:chExt cx="4231630" cy="1409191"/>
          </a:xfrm>
        </p:grpSpPr>
        <p:sp>
          <p:nvSpPr>
            <p:cNvPr id="29" name="Oval 28">
              <a:extLst>
                <a:ext uri="{FF2B5EF4-FFF2-40B4-BE49-F238E27FC236}">
                  <a16:creationId xmlns:a16="http://schemas.microsoft.com/office/drawing/2014/main" id="{2C52E834-633B-7E62-1DD0-F42FDDE35DCE}"/>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lue and yellow circle with white text&#10;&#10;Description automatically generated">
              <a:extLst>
                <a:ext uri="{FF2B5EF4-FFF2-40B4-BE49-F238E27FC236}">
                  <a16:creationId xmlns:a16="http://schemas.microsoft.com/office/drawing/2014/main" id="{83FFCFD7-371C-B479-7B31-3B368A87B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31" name="Picture 30" descr="A black and white logo&#10;&#10;Description automatically generated">
              <a:extLst>
                <a:ext uri="{FF2B5EF4-FFF2-40B4-BE49-F238E27FC236}">
                  <a16:creationId xmlns:a16="http://schemas.microsoft.com/office/drawing/2014/main" id="{5E9ADAC3-34D3-6D8B-5836-4704CA175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Tree>
    <p:extLst>
      <p:ext uri="{BB962C8B-B14F-4D97-AF65-F5344CB8AC3E}">
        <p14:creationId xmlns:p14="http://schemas.microsoft.com/office/powerpoint/2010/main" val="202549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15044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117896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655457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376325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400387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036854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2151937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036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738575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2085750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
        <p:nvSpPr>
          <p:cNvPr id="5" name="Rectangle 4">
            <a:extLst>
              <a:ext uri="{FF2B5EF4-FFF2-40B4-BE49-F238E27FC236}">
                <a16:creationId xmlns:a16="http://schemas.microsoft.com/office/drawing/2014/main" id="{0B35F13F-5B94-0DC7-9C81-10A211350C22}"/>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A851504-52C0-3838-9E06-88384FBFA6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156303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2177868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3983111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latin typeface="Aptos" panose="020B0004020202020204" pitchFamily="34" charset="0"/>
              </a:defRPr>
            </a:lvl1pPr>
          </a:lstStyle>
          <a:p>
            <a:pPr>
              <a:defRPr/>
            </a:pPr>
            <a:r>
              <a:rPr lang="en-US">
                <a:solidFill>
                  <a:prstClr val="white"/>
                </a:solidFill>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900140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4069699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72943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3" name="Picture 2" descr="A blue and yellow circle with white text&#10;&#10;Description automatically generated">
            <a:extLst>
              <a:ext uri="{FF2B5EF4-FFF2-40B4-BE49-F238E27FC236}">
                <a16:creationId xmlns:a16="http://schemas.microsoft.com/office/drawing/2014/main" id="{977F6E8C-5184-06EC-2961-37C0B0936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0468" y="3554380"/>
            <a:ext cx="1243584" cy="1243584"/>
          </a:xfrm>
          <a:prstGeom prst="rect">
            <a:avLst/>
          </a:prstGeom>
        </p:spPr>
      </p:pic>
      <p:sp>
        <p:nvSpPr>
          <p:cNvPr id="2" name="Slide Number Placeholder 5">
            <a:extLst>
              <a:ext uri="{FF2B5EF4-FFF2-40B4-BE49-F238E27FC236}">
                <a16:creationId xmlns:a16="http://schemas.microsoft.com/office/drawing/2014/main" id="{C1B549D7-06B8-22A4-C9AC-ADB94C967C57}"/>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Tree>
    <p:extLst>
      <p:ext uri="{BB962C8B-B14F-4D97-AF65-F5344CB8AC3E}">
        <p14:creationId xmlns:p14="http://schemas.microsoft.com/office/powerpoint/2010/main" val="2938664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7" name="Rectangle 6">
            <a:extLst>
              <a:ext uri="{FF2B5EF4-FFF2-40B4-BE49-F238E27FC236}">
                <a16:creationId xmlns:a16="http://schemas.microsoft.com/office/drawing/2014/main" id="{7D4822E9-BF9D-38A3-8579-3953DDC62F9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344428F4-F9DE-955B-162F-7BA592CD6B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Slide Number Placeholder 5">
            <a:extLst>
              <a:ext uri="{FF2B5EF4-FFF2-40B4-BE49-F238E27FC236}">
                <a16:creationId xmlns:a16="http://schemas.microsoft.com/office/drawing/2014/main" id="{D650D46D-3AFF-9986-DAA5-B7B3CE9EEA7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Tree>
    <p:extLst>
      <p:ext uri="{BB962C8B-B14F-4D97-AF65-F5344CB8AC3E}">
        <p14:creationId xmlns:p14="http://schemas.microsoft.com/office/powerpoint/2010/main" val="1049254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85E58F1B-25E7-9605-1EB8-B9572C05DCEE}"/>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Tree>
    <p:extLst>
      <p:ext uri="{BB962C8B-B14F-4D97-AF65-F5344CB8AC3E}">
        <p14:creationId xmlns:p14="http://schemas.microsoft.com/office/powerpoint/2010/main" val="1520934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09071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88746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608F9EC9-7A23-CC34-5C11-710769EAAC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438C6D4-528A-42A9-D3D5-5FE852B62B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4306440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9B9700EB-919D-B8E2-5631-F22B7DC3682C}"/>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8C313D-A451-DA9F-4230-5D77911DD64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circle with white text&#10;&#10;Description automatically generated">
            <a:extLst>
              <a:ext uri="{FF2B5EF4-FFF2-40B4-BE49-F238E27FC236}">
                <a16:creationId xmlns:a16="http://schemas.microsoft.com/office/drawing/2014/main" id="{830B4D76-1016-FA54-6688-F55D99D313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Slide Number Placeholder 5">
            <a:extLst>
              <a:ext uri="{FF2B5EF4-FFF2-40B4-BE49-F238E27FC236}">
                <a16:creationId xmlns:a16="http://schemas.microsoft.com/office/drawing/2014/main" id="{29FAD868-0ACB-97C0-0E61-F6F557EF98D6}"/>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Tree>
    <p:extLst>
      <p:ext uri="{BB962C8B-B14F-4D97-AF65-F5344CB8AC3E}">
        <p14:creationId xmlns:p14="http://schemas.microsoft.com/office/powerpoint/2010/main" val="934856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6" name="Rectangle 5">
            <a:extLst>
              <a:ext uri="{FF2B5EF4-FFF2-40B4-BE49-F238E27FC236}">
                <a16:creationId xmlns:a16="http://schemas.microsoft.com/office/drawing/2014/main" id="{DE25D655-5EC0-E326-6615-99FD9E7BCE75}"/>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629B9704-8654-0CDC-39FB-2ACE8B4C70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13" name="Slide Number Placeholder 5">
            <a:extLst>
              <a:ext uri="{FF2B5EF4-FFF2-40B4-BE49-F238E27FC236}">
                <a16:creationId xmlns:a16="http://schemas.microsoft.com/office/drawing/2014/main" id="{28A02B3E-5EA9-4D94-E7EF-48341008A9E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Tree>
    <p:extLst>
      <p:ext uri="{BB962C8B-B14F-4D97-AF65-F5344CB8AC3E}">
        <p14:creationId xmlns:p14="http://schemas.microsoft.com/office/powerpoint/2010/main" val="2779872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6BF078D1-0ABD-0396-949A-A29E03D1F8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7455" y="4572022"/>
            <a:ext cx="1645920" cy="1645920"/>
          </a:xfrm>
          <a:prstGeom prst="rect">
            <a:avLst/>
          </a:prstGeom>
        </p:spPr>
      </p:pic>
      <p:sp>
        <p:nvSpPr>
          <p:cNvPr id="2" name="Slide Number Placeholder 5">
            <a:extLst>
              <a:ext uri="{FF2B5EF4-FFF2-40B4-BE49-F238E27FC236}">
                <a16:creationId xmlns:a16="http://schemas.microsoft.com/office/drawing/2014/main" id="{6F41B844-F754-A43F-0391-98B0EF31D68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Tree>
    <p:extLst>
      <p:ext uri="{BB962C8B-B14F-4D97-AF65-F5344CB8AC3E}">
        <p14:creationId xmlns:p14="http://schemas.microsoft.com/office/powerpoint/2010/main" val="336490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1850" y="1676814"/>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13" name="Rectangle 12">
            <a:extLst>
              <a:ext uri="{FF2B5EF4-FFF2-40B4-BE49-F238E27FC236}">
                <a16:creationId xmlns:a16="http://schemas.microsoft.com/office/drawing/2014/main" id="{647EE563-867B-B74B-ED78-A4B442EC5C93}"/>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DC1FC39F-1356-D01A-061B-FE22F14EA6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2" name="Slide Number Placeholder 5">
            <a:extLst>
              <a:ext uri="{FF2B5EF4-FFF2-40B4-BE49-F238E27FC236}">
                <a16:creationId xmlns:a16="http://schemas.microsoft.com/office/drawing/2014/main" id="{39277FA9-1F3D-D9EA-0B86-475C9B702FC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Tree>
    <p:extLst>
      <p:ext uri="{BB962C8B-B14F-4D97-AF65-F5344CB8AC3E}">
        <p14:creationId xmlns:p14="http://schemas.microsoft.com/office/powerpoint/2010/main" val="2267071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4" name="Rectangle 23">
            <a:extLst>
              <a:ext uri="{FF2B5EF4-FFF2-40B4-BE49-F238E27FC236}">
                <a16:creationId xmlns:a16="http://schemas.microsoft.com/office/drawing/2014/main" id="{A4D1C3D3-057A-5E96-6D64-A43759DDA85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A94F88DF-7AC8-8C70-6100-AA55609908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14" name="Slide Number Placeholder 5">
            <a:extLst>
              <a:ext uri="{FF2B5EF4-FFF2-40B4-BE49-F238E27FC236}">
                <a16:creationId xmlns:a16="http://schemas.microsoft.com/office/drawing/2014/main" id="{50AFB41D-9C0E-EFF7-118C-BC5948C5B4AB}"/>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Tree>
    <p:extLst>
      <p:ext uri="{BB962C8B-B14F-4D97-AF65-F5344CB8AC3E}">
        <p14:creationId xmlns:p14="http://schemas.microsoft.com/office/powerpoint/2010/main" val="38774645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r="70594" b="65792"/>
          <a:stretch/>
        </p:blipFill>
        <p:spPr>
          <a:xfrm>
            <a:off x="0" y="2"/>
            <a:ext cx="3581401" cy="2345959"/>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
        <p:nvSpPr>
          <p:cNvPr id="8" name="Rectangle 7">
            <a:extLst>
              <a:ext uri="{FF2B5EF4-FFF2-40B4-BE49-F238E27FC236}">
                <a16:creationId xmlns:a16="http://schemas.microsoft.com/office/drawing/2014/main" id="{BBD99BB2-ACDD-BFDF-FBEA-2AD1FB578A1C}"/>
              </a:ext>
            </a:extLst>
          </p:cNvPr>
          <p:cNvSpPr/>
          <p:nvPr userDrawn="1"/>
        </p:nvSpPr>
        <p:spPr>
          <a:xfrm>
            <a:off x="681268" y="6055360"/>
            <a:ext cx="1492972" cy="636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text on a black background&#10;&#10;Description automatically generated">
            <a:extLst>
              <a:ext uri="{FF2B5EF4-FFF2-40B4-BE49-F238E27FC236}">
                <a16:creationId xmlns:a16="http://schemas.microsoft.com/office/drawing/2014/main" id="{C3A4E698-4131-5BAD-2BBE-114323BE8BD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1268" y="6209142"/>
            <a:ext cx="1492972" cy="358314"/>
          </a:xfrm>
          <a:prstGeom prst="rect">
            <a:avLst/>
          </a:prstGeom>
        </p:spPr>
      </p:pic>
    </p:spTree>
    <p:extLst>
      <p:ext uri="{BB962C8B-B14F-4D97-AF65-F5344CB8AC3E}">
        <p14:creationId xmlns:p14="http://schemas.microsoft.com/office/powerpoint/2010/main" val="3198460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68C568E-EA81-8A9D-3E12-F8022663AA5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FAD71183-15AD-3811-1337-C1938EE1D9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681279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
        <p:nvSpPr>
          <p:cNvPr id="5" name="Rectangle 4">
            <a:extLst>
              <a:ext uri="{FF2B5EF4-FFF2-40B4-BE49-F238E27FC236}">
                <a16:creationId xmlns:a16="http://schemas.microsoft.com/office/drawing/2014/main" id="{207E39E3-622F-A555-049E-A518C2DBDF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E5EC1E43-2F16-C736-8A25-97411AF568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443509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
        <p:nvSpPr>
          <p:cNvPr id="4" name="Rectangle 3">
            <a:extLst>
              <a:ext uri="{FF2B5EF4-FFF2-40B4-BE49-F238E27FC236}">
                <a16:creationId xmlns:a16="http://schemas.microsoft.com/office/drawing/2014/main" id="{EFE1D3BC-DE3A-D3B7-06EF-470569BD34A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940A587A-59CB-D8FF-5D84-0989452B38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27172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14" name="Rectangle 13">
            <a:extLst>
              <a:ext uri="{FF2B5EF4-FFF2-40B4-BE49-F238E27FC236}">
                <a16:creationId xmlns:a16="http://schemas.microsoft.com/office/drawing/2014/main" id="{EB9E3F7F-3235-4369-5DCB-414308FDCFA6}"/>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yellow text on a black background&#10;&#10;Description automatically generated">
            <a:extLst>
              <a:ext uri="{FF2B5EF4-FFF2-40B4-BE49-F238E27FC236}">
                <a16:creationId xmlns:a16="http://schemas.microsoft.com/office/drawing/2014/main" id="{CB281683-1F3B-A8A7-7FD6-29E811CE00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054234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ptos" panose="020B0004020202020204" pitchFamily="34" charset="0"/>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5837901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ptos" panose="020B0004020202020204" pitchFamily="34" charset="0"/>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402740489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ptos" panose="020B0004020202020204" pitchFamily="34" charset="0"/>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4412096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ecfr.gov/current/title-20/chapter-V/part-678/subpart-B/section-678.435" TargetMode="External"/><Relationship Id="rId1" Type="http://schemas.openxmlformats.org/officeDocument/2006/relationships/slideLayout" Target="../slideLayouts/slideLayout2.xml"/><Relationship Id="rId4" Type="http://schemas.openxmlformats.org/officeDocument/2006/relationships/hyperlink" Target="https://en.wikipedia.org/wiki/The_More_You_Know"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dolcoe.safalapps.com/" TargetMode="Externa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jpe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4.svg"/></Relationships>
</file>

<file path=ppt/slides/_rels/slide4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hyperlink" Target="https://www.apprenticeship.gov/sites/default/files/apprenticeship-requirements-reference-guide.pdf"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ww.thebluediamondgallery.com/handwriting/p/poll.html" TargetMode="External"/><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7.svg"/></Relationships>
</file>

<file path=ppt/slides/_rels/slide5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svg"/><Relationship Id="rId7" Type="http://schemas.openxmlformats.org/officeDocument/2006/relationships/image" Target="../media/image122.svg"/><Relationship Id="rId2" Type="http://schemas.openxmlformats.org/officeDocument/2006/relationships/image" Target="../media/image118.png"/><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01.png"/><Relationship Id="rId9" Type="http://schemas.openxmlformats.org/officeDocument/2006/relationships/image" Target="../media/image124.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svg"/></Relationships>
</file>

<file path=ppt/slides/_rels/slide55.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jpe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44.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DFC8-DA88-8647-B93B-D9D2C0F6DEF5}"/>
              </a:ext>
            </a:extLst>
          </p:cNvPr>
          <p:cNvSpPr>
            <a:spLocks noGrp="1"/>
          </p:cNvSpPr>
          <p:nvPr>
            <p:ph type="ctrTitle"/>
          </p:nvPr>
        </p:nvSpPr>
        <p:spPr>
          <a:xfrm>
            <a:off x="1524000" y="1632857"/>
            <a:ext cx="9144000" cy="1679511"/>
          </a:xfrm>
        </p:spPr>
        <p:txBody>
          <a:bodyPr>
            <a:normAutofit/>
          </a:bodyPr>
          <a:lstStyle/>
          <a:p>
            <a:r>
              <a:rPr lang="en-US" sz="3600">
                <a:solidFill>
                  <a:schemeClr val="bg1"/>
                </a:solidFill>
              </a:rPr>
              <a:t>Local Workforce Development Boards: Forging the Future of Workforce through Alignment with Registered Apprenticeship</a:t>
            </a:r>
          </a:p>
        </p:txBody>
      </p:sp>
      <p:sp>
        <p:nvSpPr>
          <p:cNvPr id="4" name="Text Placeholder 3">
            <a:extLst>
              <a:ext uri="{FF2B5EF4-FFF2-40B4-BE49-F238E27FC236}">
                <a16:creationId xmlns:a16="http://schemas.microsoft.com/office/drawing/2014/main" id="{346238ED-6027-E1EC-389B-CA97F24586A9}"/>
              </a:ext>
            </a:extLst>
          </p:cNvPr>
          <p:cNvSpPr>
            <a:spLocks noGrp="1"/>
          </p:cNvSpPr>
          <p:nvPr>
            <p:ph type="body" sz="quarter" idx="14"/>
          </p:nvPr>
        </p:nvSpPr>
        <p:spPr/>
        <p:txBody>
          <a:bodyPr>
            <a:normAutofit/>
          </a:bodyPr>
          <a:lstStyle/>
          <a:p>
            <a:r>
              <a:rPr lang="en-US" sz="2400"/>
              <a:t>Missouri Association for Workforce Development 2025: </a:t>
            </a:r>
            <a:br>
              <a:rPr lang="en-US" sz="2400"/>
            </a:br>
            <a:r>
              <a:rPr lang="en-US" sz="2400"/>
              <a:t>Forging the Future</a:t>
            </a:r>
          </a:p>
          <a:p>
            <a:r>
              <a:rPr lang="en-US" sz="2400"/>
              <a:t>April 23</a:t>
            </a:r>
            <a:r>
              <a:rPr lang="en-US" sz="2400" baseline="30000"/>
              <a:t>rd</a:t>
            </a:r>
            <a:r>
              <a:rPr lang="en-US" sz="2400"/>
              <a:t>-25</a:t>
            </a:r>
            <a:r>
              <a:rPr lang="en-US" sz="2400" baseline="30000"/>
              <a:t>th</a:t>
            </a:r>
            <a:r>
              <a:rPr lang="en-US" sz="2400"/>
              <a:t>, 2025</a:t>
            </a:r>
          </a:p>
        </p:txBody>
      </p:sp>
      <p:sp>
        <p:nvSpPr>
          <p:cNvPr id="6" name="Slide Number Placeholder 5">
            <a:extLst>
              <a:ext uri="{FF2B5EF4-FFF2-40B4-BE49-F238E27FC236}">
                <a16:creationId xmlns:a16="http://schemas.microsoft.com/office/drawing/2014/main" id="{71377A87-47B9-8981-503A-D36C2FF0819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9793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7E479-F42F-D827-C52B-FA8BE6FAF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1FFEA-30D2-70D4-67D4-ED22DF7A271B}"/>
              </a:ext>
            </a:extLst>
          </p:cNvPr>
          <p:cNvSpPr>
            <a:spLocks noGrp="1"/>
          </p:cNvSpPr>
          <p:nvPr>
            <p:ph type="title"/>
          </p:nvPr>
        </p:nvSpPr>
        <p:spPr>
          <a:xfrm>
            <a:off x="514732" y="681037"/>
            <a:ext cx="10515600" cy="1011002"/>
          </a:xfrm>
        </p:spPr>
        <p:txBody>
          <a:bodyPr/>
          <a:lstStyle/>
          <a:p>
            <a:r>
              <a:rPr lang="en-US"/>
              <a:t>Forged through Partnerships</a:t>
            </a:r>
          </a:p>
        </p:txBody>
      </p:sp>
      <p:pic>
        <p:nvPicPr>
          <p:cNvPr id="10" name="Content Placeholder 5" descr="This picture depicts two models of RA partnerships. The first diagram shows the partnership between Business, Workforce System, and Community College. Businesses are the sponsor of the program, provide on-the-job training, and deliver related instruction at job site. The Workforce System recruits and screens apprentices. The Community College develops curriculum for related instruction.&#10;&#10;The second model on this slide depicts the relationship between Multiple Businesses, Workforce System, Career &amp; Technical School, and Community Based Organizations. Multiple businesses are the sponsors of the program and provide on-the-job training. Workforce System contributes training funds for related instruction. Career &amp; Technical School deliver related instruction. A Community Based Organization provides supportive services to apprentices.">
            <a:extLst>
              <a:ext uri="{FF2B5EF4-FFF2-40B4-BE49-F238E27FC236}">
                <a16:creationId xmlns:a16="http://schemas.microsoft.com/office/drawing/2014/main" id="{F5AF73ED-50E2-6F20-C152-53E789408B9A}"/>
              </a:ext>
            </a:extLst>
          </p:cNvPr>
          <p:cNvPicPr>
            <a:picLocks noGrp="1" noChangeAspect="1"/>
          </p:cNvPicPr>
          <p:nvPr>
            <p:ph sz="half" idx="1"/>
          </p:nvPr>
        </p:nvPicPr>
        <p:blipFill>
          <a:blip r:embed="rId2"/>
          <a:srcRect b="12260"/>
          <a:stretch/>
        </p:blipFill>
        <p:spPr>
          <a:xfrm>
            <a:off x="1640044" y="2068474"/>
            <a:ext cx="9128723" cy="3501781"/>
          </a:xfrm>
        </p:spPr>
      </p:pic>
      <p:sp>
        <p:nvSpPr>
          <p:cNvPr id="5" name="Content Placeholder 4">
            <a:extLst>
              <a:ext uri="{FF2B5EF4-FFF2-40B4-BE49-F238E27FC236}">
                <a16:creationId xmlns:a16="http://schemas.microsoft.com/office/drawing/2014/main" id="{C4DE1433-2C21-61A1-717C-43E2EFD2BA34}"/>
              </a:ext>
            </a:extLst>
          </p:cNvPr>
          <p:cNvSpPr>
            <a:spLocks noGrp="1"/>
          </p:cNvSpPr>
          <p:nvPr>
            <p:ph sz="half" idx="13"/>
          </p:nvPr>
        </p:nvSpPr>
        <p:spPr>
          <a:xfrm>
            <a:off x="3531991" y="2038397"/>
            <a:ext cx="2392559" cy="759124"/>
          </a:xfrm>
          <a:solidFill>
            <a:schemeClr val="bg1"/>
          </a:solidFill>
          <a:ln w="19050">
            <a:solidFill>
              <a:srgbClr val="B52F33"/>
            </a:solidFill>
          </a:ln>
        </p:spPr>
        <p:txBody>
          <a:bodyPr>
            <a:noAutofit/>
          </a:bodyPr>
          <a:lstStyle/>
          <a:p>
            <a:pPr marL="0" indent="0">
              <a:lnSpc>
                <a:spcPct val="100000"/>
              </a:lnSpc>
              <a:spcBef>
                <a:spcPts val="600"/>
              </a:spcBef>
              <a:buNone/>
            </a:pPr>
            <a:r>
              <a:rPr lang="en-US" sz="1100"/>
              <a:t>Sponsor of program</a:t>
            </a:r>
          </a:p>
          <a:p>
            <a:pPr marL="0" indent="0">
              <a:lnSpc>
                <a:spcPct val="100000"/>
              </a:lnSpc>
              <a:spcBef>
                <a:spcPts val="600"/>
              </a:spcBef>
              <a:buNone/>
            </a:pPr>
            <a:r>
              <a:rPr lang="en-US" sz="1100"/>
              <a:t>Provide on-the-job training</a:t>
            </a:r>
          </a:p>
          <a:p>
            <a:pPr marL="0" indent="0">
              <a:lnSpc>
                <a:spcPct val="100000"/>
              </a:lnSpc>
              <a:spcBef>
                <a:spcPts val="600"/>
              </a:spcBef>
              <a:buNone/>
            </a:pPr>
            <a:r>
              <a:rPr lang="en-US" sz="1100"/>
              <a:t>Deliver related instruction at job site</a:t>
            </a:r>
          </a:p>
        </p:txBody>
      </p:sp>
      <p:sp>
        <p:nvSpPr>
          <p:cNvPr id="6" name="Content Placeholder 5">
            <a:extLst>
              <a:ext uri="{FF2B5EF4-FFF2-40B4-BE49-F238E27FC236}">
                <a16:creationId xmlns:a16="http://schemas.microsoft.com/office/drawing/2014/main" id="{4F4A298A-C99B-8AA3-B53E-425D8808D7D9}"/>
              </a:ext>
            </a:extLst>
          </p:cNvPr>
          <p:cNvSpPr>
            <a:spLocks noGrp="1"/>
          </p:cNvSpPr>
          <p:nvPr>
            <p:ph sz="half" idx="14"/>
          </p:nvPr>
        </p:nvSpPr>
        <p:spPr>
          <a:xfrm>
            <a:off x="1213083" y="5436022"/>
            <a:ext cx="1539642" cy="457857"/>
          </a:xfrm>
          <a:solidFill>
            <a:schemeClr val="bg1"/>
          </a:solidFill>
          <a:ln w="19050">
            <a:solidFill>
              <a:srgbClr val="324552"/>
            </a:solidFill>
          </a:ln>
        </p:spPr>
        <p:txBody>
          <a:bodyPr>
            <a:normAutofit/>
          </a:bodyPr>
          <a:lstStyle/>
          <a:p>
            <a:pPr marL="0" indent="0">
              <a:buNone/>
            </a:pPr>
            <a:r>
              <a:rPr lang="en-US" sz="1100">
                <a:solidFill>
                  <a:schemeClr val="tx1"/>
                </a:solidFill>
              </a:rPr>
              <a:t>Develop curriculum for related instruction</a:t>
            </a:r>
          </a:p>
        </p:txBody>
      </p:sp>
      <p:sp>
        <p:nvSpPr>
          <p:cNvPr id="11" name="Content Placeholder 5">
            <a:extLst>
              <a:ext uri="{FF2B5EF4-FFF2-40B4-BE49-F238E27FC236}">
                <a16:creationId xmlns:a16="http://schemas.microsoft.com/office/drawing/2014/main" id="{C82A11C0-D4DA-1CDC-D274-115EB2FE7D44}"/>
              </a:ext>
            </a:extLst>
          </p:cNvPr>
          <p:cNvSpPr txBox="1">
            <a:spLocks/>
          </p:cNvSpPr>
          <p:nvPr/>
        </p:nvSpPr>
        <p:spPr>
          <a:xfrm>
            <a:off x="3934289" y="4744248"/>
            <a:ext cx="1466572" cy="408777"/>
          </a:xfrm>
          <a:prstGeom prst="rect">
            <a:avLst/>
          </a:prstGeom>
          <a:solidFill>
            <a:schemeClr val="bg1"/>
          </a:solidFill>
          <a:ln w="19050">
            <a:solidFill>
              <a:srgbClr val="30BCC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Recruit and screen apprentices</a:t>
            </a:r>
          </a:p>
        </p:txBody>
      </p:sp>
      <p:sp>
        <p:nvSpPr>
          <p:cNvPr id="4" name="Content Placeholder 3">
            <a:extLst>
              <a:ext uri="{FF2B5EF4-FFF2-40B4-BE49-F238E27FC236}">
                <a16:creationId xmlns:a16="http://schemas.microsoft.com/office/drawing/2014/main" id="{1C46FEBB-8AC7-FF9E-59B4-CE1993A4305B}"/>
              </a:ext>
            </a:extLst>
          </p:cNvPr>
          <p:cNvSpPr>
            <a:spLocks noGrp="1"/>
          </p:cNvSpPr>
          <p:nvPr>
            <p:ph sz="half" idx="2"/>
          </p:nvPr>
        </p:nvSpPr>
        <p:spPr>
          <a:xfrm>
            <a:off x="8623787" y="2201595"/>
            <a:ext cx="1831844" cy="513030"/>
          </a:xfrm>
          <a:solidFill>
            <a:schemeClr val="bg1"/>
          </a:solidFill>
          <a:ln w="19050">
            <a:solidFill>
              <a:srgbClr val="B52F33"/>
            </a:solidFill>
          </a:ln>
        </p:spPr>
        <p:txBody>
          <a:bodyPr>
            <a:noAutofit/>
          </a:bodyPr>
          <a:lstStyle/>
          <a:p>
            <a:pPr marL="0" indent="0">
              <a:spcBef>
                <a:spcPts val="600"/>
              </a:spcBef>
              <a:buNone/>
            </a:pPr>
            <a:r>
              <a:rPr lang="en-US" sz="1100"/>
              <a:t>Sponsor of the program</a:t>
            </a:r>
          </a:p>
          <a:p>
            <a:pPr marL="0" indent="0">
              <a:spcBef>
                <a:spcPts val="600"/>
              </a:spcBef>
              <a:buNone/>
            </a:pPr>
            <a:r>
              <a:rPr lang="en-US" sz="1100"/>
              <a:t>Provide on-the-job training</a:t>
            </a:r>
          </a:p>
        </p:txBody>
      </p:sp>
      <p:sp>
        <p:nvSpPr>
          <p:cNvPr id="7" name="Content Placeholder 6">
            <a:extLst>
              <a:ext uri="{FF2B5EF4-FFF2-40B4-BE49-F238E27FC236}">
                <a16:creationId xmlns:a16="http://schemas.microsoft.com/office/drawing/2014/main" id="{EC90DBD7-3368-589A-172D-92B723AA1E25}"/>
              </a:ext>
            </a:extLst>
          </p:cNvPr>
          <p:cNvSpPr>
            <a:spLocks noGrp="1"/>
          </p:cNvSpPr>
          <p:nvPr>
            <p:ph sz="half" idx="15"/>
          </p:nvPr>
        </p:nvSpPr>
        <p:spPr>
          <a:xfrm>
            <a:off x="5504650" y="4923715"/>
            <a:ext cx="1714314" cy="435140"/>
          </a:xfrm>
          <a:solidFill>
            <a:schemeClr val="bg1"/>
          </a:solidFill>
          <a:ln w="19050">
            <a:solidFill>
              <a:srgbClr val="30BCC5"/>
            </a:solidFill>
          </a:ln>
        </p:spPr>
        <p:txBody>
          <a:bodyPr>
            <a:noAutofit/>
          </a:bodyPr>
          <a:lstStyle/>
          <a:p>
            <a:pPr marL="0" indent="0">
              <a:buNone/>
            </a:pPr>
            <a:r>
              <a:rPr lang="en-US" sz="1100"/>
              <a:t>Contribute training funds for related instruction</a:t>
            </a:r>
          </a:p>
        </p:txBody>
      </p:sp>
      <p:sp>
        <p:nvSpPr>
          <p:cNvPr id="8" name="Content Placeholder 7">
            <a:extLst>
              <a:ext uri="{FF2B5EF4-FFF2-40B4-BE49-F238E27FC236}">
                <a16:creationId xmlns:a16="http://schemas.microsoft.com/office/drawing/2014/main" id="{3D491C88-2268-DB7F-D948-60AF707F4CFF}"/>
              </a:ext>
            </a:extLst>
          </p:cNvPr>
          <p:cNvSpPr>
            <a:spLocks noGrp="1"/>
          </p:cNvSpPr>
          <p:nvPr>
            <p:ph sz="half" idx="16"/>
          </p:nvPr>
        </p:nvSpPr>
        <p:spPr>
          <a:xfrm>
            <a:off x="9082315" y="4897352"/>
            <a:ext cx="1831844" cy="435140"/>
          </a:xfrm>
          <a:solidFill>
            <a:schemeClr val="bg1"/>
          </a:solidFill>
          <a:ln w="19050">
            <a:solidFill>
              <a:srgbClr val="F26E21"/>
            </a:solidFill>
          </a:ln>
        </p:spPr>
        <p:txBody>
          <a:bodyPr>
            <a:normAutofit/>
          </a:bodyPr>
          <a:lstStyle/>
          <a:p>
            <a:pPr marL="0" indent="0">
              <a:buNone/>
            </a:pPr>
            <a:r>
              <a:rPr lang="en-US" sz="1100"/>
              <a:t>Provide supportive services to apprentices</a:t>
            </a:r>
          </a:p>
        </p:txBody>
      </p:sp>
      <p:sp>
        <p:nvSpPr>
          <p:cNvPr id="9" name="Slide Number Placeholder 5">
            <a:extLst>
              <a:ext uri="{FF2B5EF4-FFF2-40B4-BE49-F238E27FC236}">
                <a16:creationId xmlns:a16="http://schemas.microsoft.com/office/drawing/2014/main" id="{4ACED733-C56E-4D9D-D837-21A6B8FAFD5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89818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EF3A-1A76-74F4-AF43-AF7C4C4AC9CA}"/>
              </a:ext>
            </a:extLst>
          </p:cNvPr>
          <p:cNvSpPr>
            <a:spLocks noGrp="1"/>
          </p:cNvSpPr>
          <p:nvPr>
            <p:ph type="title"/>
          </p:nvPr>
        </p:nvSpPr>
        <p:spPr>
          <a:xfrm>
            <a:off x="514732" y="681037"/>
            <a:ext cx="10515600" cy="1011002"/>
          </a:xfrm>
        </p:spPr>
        <p:txBody>
          <a:bodyPr/>
          <a:lstStyle/>
          <a:p>
            <a:r>
              <a:rPr lang="en-US"/>
              <a:t>Forged through Partnerships </a:t>
            </a:r>
            <a:r>
              <a:rPr lang="en-US">
                <a:solidFill>
                  <a:srgbClr val="00015E"/>
                </a:solidFill>
              </a:rPr>
              <a:t>1</a:t>
            </a:r>
          </a:p>
        </p:txBody>
      </p:sp>
      <p:pic>
        <p:nvPicPr>
          <p:cNvPr id="10" name="Content Placeholder 5" descr="This slide shows two models of partnership networks in apprenticeship, depicted by wheels with cogs. The first diagram shows Multiple Businesses, Industry Association, Workforce System, K-12 Education and Community College. Multiple businesses provide on-the-job training. An industry association is the sponsor of the program. A community college delivers related instruction. The workforce system contributes funds for on-the-job training. K-12 Education will run the pre-apprenticeships program. &#10;&#10;The second diagram showing Business, Career &amp; Technical School, Workforce System, and Labor Organization. A business provides on-the-job training. A career and technical school delivers related instruction. The workforce system recruits and screens apprentices and provides basic skills training. A labor organization is the sponsor of the program. &#10;&#10;">
            <a:extLst>
              <a:ext uri="{FF2B5EF4-FFF2-40B4-BE49-F238E27FC236}">
                <a16:creationId xmlns:a16="http://schemas.microsoft.com/office/drawing/2014/main" id="{677591AD-52D5-A120-4598-0CA54669B17D}"/>
              </a:ext>
            </a:extLst>
          </p:cNvPr>
          <p:cNvPicPr>
            <a:picLocks noChangeAspect="1"/>
          </p:cNvPicPr>
          <p:nvPr/>
        </p:nvPicPr>
        <p:blipFill>
          <a:blip r:embed="rId2"/>
          <a:stretch>
            <a:fillRect/>
          </a:stretch>
        </p:blipFill>
        <p:spPr>
          <a:xfrm>
            <a:off x="1602461" y="2069405"/>
            <a:ext cx="9244343" cy="3778123"/>
          </a:xfrm>
          <a:prstGeom prst="rect">
            <a:avLst/>
          </a:prstGeom>
        </p:spPr>
      </p:pic>
      <p:sp>
        <p:nvSpPr>
          <p:cNvPr id="3" name="Content Placeholder 2">
            <a:extLst>
              <a:ext uri="{FF2B5EF4-FFF2-40B4-BE49-F238E27FC236}">
                <a16:creationId xmlns:a16="http://schemas.microsoft.com/office/drawing/2014/main" id="{ED29021B-81E3-A5A4-B3F8-392CB90BA836}"/>
              </a:ext>
            </a:extLst>
          </p:cNvPr>
          <p:cNvSpPr>
            <a:spLocks noGrp="1"/>
          </p:cNvSpPr>
          <p:nvPr>
            <p:ph sz="half" idx="1"/>
          </p:nvPr>
        </p:nvSpPr>
        <p:spPr>
          <a:xfrm>
            <a:off x="2085398" y="2122140"/>
            <a:ext cx="1715422" cy="260509"/>
          </a:xfrm>
          <a:solidFill>
            <a:schemeClr val="bg1"/>
          </a:solidFill>
          <a:ln w="19050">
            <a:solidFill>
              <a:srgbClr val="B52F33"/>
            </a:solidFill>
          </a:ln>
        </p:spPr>
        <p:txBody>
          <a:bodyPr>
            <a:normAutofit/>
          </a:bodyPr>
          <a:lstStyle/>
          <a:p>
            <a:pPr marL="0" indent="0">
              <a:buNone/>
            </a:pPr>
            <a:r>
              <a:rPr lang="en-US" sz="1000"/>
              <a:t>Provide on-the-job training</a:t>
            </a:r>
          </a:p>
        </p:txBody>
      </p:sp>
      <p:sp>
        <p:nvSpPr>
          <p:cNvPr id="5" name="Content Placeholder 4">
            <a:extLst>
              <a:ext uri="{FF2B5EF4-FFF2-40B4-BE49-F238E27FC236}">
                <a16:creationId xmlns:a16="http://schemas.microsoft.com/office/drawing/2014/main" id="{40BF6008-FB81-4CF1-1EDA-E609B58AD83B}"/>
              </a:ext>
            </a:extLst>
          </p:cNvPr>
          <p:cNvSpPr>
            <a:spLocks noGrp="1"/>
          </p:cNvSpPr>
          <p:nvPr>
            <p:ph sz="half" idx="13"/>
          </p:nvPr>
        </p:nvSpPr>
        <p:spPr>
          <a:xfrm>
            <a:off x="5531233" y="2106719"/>
            <a:ext cx="1386797" cy="260509"/>
          </a:xfrm>
          <a:solidFill>
            <a:schemeClr val="bg1"/>
          </a:solidFill>
          <a:ln w="19050">
            <a:solidFill>
              <a:srgbClr val="F26E21"/>
            </a:solidFill>
          </a:ln>
        </p:spPr>
        <p:txBody>
          <a:bodyPr>
            <a:normAutofit/>
          </a:bodyPr>
          <a:lstStyle/>
          <a:p>
            <a:pPr marL="0" indent="0">
              <a:buNone/>
            </a:pPr>
            <a:r>
              <a:rPr lang="en-US" sz="1000"/>
              <a:t>Sponsor of program</a:t>
            </a:r>
          </a:p>
        </p:txBody>
      </p:sp>
      <p:sp>
        <p:nvSpPr>
          <p:cNvPr id="4" name="Content Placeholder 3">
            <a:extLst>
              <a:ext uri="{FF2B5EF4-FFF2-40B4-BE49-F238E27FC236}">
                <a16:creationId xmlns:a16="http://schemas.microsoft.com/office/drawing/2014/main" id="{8B6C657E-DA60-E470-0841-672C70F84FC9}"/>
              </a:ext>
            </a:extLst>
          </p:cNvPr>
          <p:cNvSpPr>
            <a:spLocks noGrp="1"/>
          </p:cNvSpPr>
          <p:nvPr>
            <p:ph sz="half" idx="2"/>
          </p:nvPr>
        </p:nvSpPr>
        <p:spPr>
          <a:xfrm>
            <a:off x="1197390" y="4891723"/>
            <a:ext cx="1228413" cy="562416"/>
          </a:xfrm>
          <a:solidFill>
            <a:schemeClr val="bg1"/>
          </a:solidFill>
          <a:ln w="19050">
            <a:solidFill>
              <a:srgbClr val="30BCC5"/>
            </a:solidFill>
          </a:ln>
        </p:spPr>
        <p:txBody>
          <a:bodyPr>
            <a:normAutofit/>
          </a:bodyPr>
          <a:lstStyle/>
          <a:p>
            <a:pPr marL="0" indent="0">
              <a:buNone/>
            </a:pPr>
            <a:r>
              <a:rPr lang="en-US" sz="1000"/>
              <a:t>Contribute funds for on-the-job training</a:t>
            </a:r>
          </a:p>
        </p:txBody>
      </p:sp>
      <p:sp>
        <p:nvSpPr>
          <p:cNvPr id="6" name="Content Placeholder 5">
            <a:extLst>
              <a:ext uri="{FF2B5EF4-FFF2-40B4-BE49-F238E27FC236}">
                <a16:creationId xmlns:a16="http://schemas.microsoft.com/office/drawing/2014/main" id="{113D59E9-0495-326E-A6F8-669BE765E108}"/>
              </a:ext>
            </a:extLst>
          </p:cNvPr>
          <p:cNvSpPr>
            <a:spLocks noGrp="1"/>
          </p:cNvSpPr>
          <p:nvPr>
            <p:ph sz="half" idx="14"/>
          </p:nvPr>
        </p:nvSpPr>
        <p:spPr>
          <a:xfrm>
            <a:off x="5222901" y="3730007"/>
            <a:ext cx="873100" cy="501061"/>
          </a:xfrm>
          <a:solidFill>
            <a:schemeClr val="bg1"/>
          </a:solidFill>
          <a:ln w="19050">
            <a:solidFill>
              <a:srgbClr val="324552"/>
            </a:solidFill>
          </a:ln>
        </p:spPr>
        <p:txBody>
          <a:bodyPr>
            <a:normAutofit lnSpcReduction="10000"/>
          </a:bodyPr>
          <a:lstStyle/>
          <a:p>
            <a:pPr marL="0" indent="0">
              <a:buNone/>
            </a:pPr>
            <a:r>
              <a:rPr lang="en-US" sz="1000"/>
              <a:t>Deliver related instruction</a:t>
            </a:r>
          </a:p>
        </p:txBody>
      </p:sp>
      <p:sp>
        <p:nvSpPr>
          <p:cNvPr id="7" name="Content Placeholder 6">
            <a:extLst>
              <a:ext uri="{FF2B5EF4-FFF2-40B4-BE49-F238E27FC236}">
                <a16:creationId xmlns:a16="http://schemas.microsoft.com/office/drawing/2014/main" id="{00C6F7E0-64DD-735E-E241-C611FC9D9A31}"/>
              </a:ext>
            </a:extLst>
          </p:cNvPr>
          <p:cNvSpPr>
            <a:spLocks noGrp="1"/>
          </p:cNvSpPr>
          <p:nvPr>
            <p:ph sz="half" idx="15"/>
          </p:nvPr>
        </p:nvSpPr>
        <p:spPr>
          <a:xfrm>
            <a:off x="4163477" y="5118681"/>
            <a:ext cx="1536916" cy="377370"/>
          </a:xfrm>
          <a:solidFill>
            <a:schemeClr val="bg1"/>
          </a:solidFill>
          <a:ln w="19050">
            <a:solidFill>
              <a:srgbClr val="F4CD13"/>
            </a:solidFill>
          </a:ln>
        </p:spPr>
        <p:txBody>
          <a:bodyPr>
            <a:normAutofit/>
          </a:bodyPr>
          <a:lstStyle/>
          <a:p>
            <a:pPr marL="0" indent="0">
              <a:buNone/>
            </a:pPr>
            <a:r>
              <a:rPr lang="en-US" sz="1000"/>
              <a:t>Run pre-apprenticeship program</a:t>
            </a:r>
          </a:p>
        </p:txBody>
      </p:sp>
      <p:sp>
        <p:nvSpPr>
          <p:cNvPr id="12" name="Content Placeholder 2">
            <a:extLst>
              <a:ext uri="{FF2B5EF4-FFF2-40B4-BE49-F238E27FC236}">
                <a16:creationId xmlns:a16="http://schemas.microsoft.com/office/drawing/2014/main" id="{3736E59D-B7B6-8B2C-D13E-13F27715F511}"/>
              </a:ext>
            </a:extLst>
          </p:cNvPr>
          <p:cNvSpPr txBox="1">
            <a:spLocks/>
          </p:cNvSpPr>
          <p:nvPr/>
        </p:nvSpPr>
        <p:spPr>
          <a:xfrm>
            <a:off x="8257919" y="2252395"/>
            <a:ext cx="1737583" cy="260509"/>
          </a:xfrm>
          <a:prstGeom prst="rect">
            <a:avLst/>
          </a:prstGeom>
          <a:solidFill>
            <a:schemeClr val="bg1"/>
          </a:solidFill>
          <a:ln w="19050">
            <a:solidFill>
              <a:srgbClr val="B7393D"/>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rPr>
              <a:t>Provide on-the-job training</a:t>
            </a:r>
          </a:p>
        </p:txBody>
      </p:sp>
      <p:sp>
        <p:nvSpPr>
          <p:cNvPr id="13" name="Content Placeholder 5">
            <a:extLst>
              <a:ext uri="{FF2B5EF4-FFF2-40B4-BE49-F238E27FC236}">
                <a16:creationId xmlns:a16="http://schemas.microsoft.com/office/drawing/2014/main" id="{D3BCD321-4D68-A290-8D17-F094EC5DEDCC}"/>
              </a:ext>
            </a:extLst>
          </p:cNvPr>
          <p:cNvSpPr txBox="1">
            <a:spLocks/>
          </p:cNvSpPr>
          <p:nvPr/>
        </p:nvSpPr>
        <p:spPr>
          <a:xfrm>
            <a:off x="9995502" y="3844036"/>
            <a:ext cx="1034830" cy="501061"/>
          </a:xfrm>
          <a:prstGeom prst="rect">
            <a:avLst/>
          </a:prstGeom>
          <a:solidFill>
            <a:schemeClr val="bg1"/>
          </a:solidFill>
          <a:ln w="19050">
            <a:solidFill>
              <a:srgbClr val="32455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rPr>
              <a:t>Deliver related </a:t>
            </a:r>
            <a:br>
              <a:rPr kumimoji="0" lang="en-US" sz="10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rPr>
            </a:br>
            <a:r>
              <a:rPr kumimoji="0" lang="en-US" sz="10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rPr>
              <a:t>instruction</a:t>
            </a:r>
          </a:p>
        </p:txBody>
      </p:sp>
      <p:sp>
        <p:nvSpPr>
          <p:cNvPr id="8" name="Content Placeholder 7">
            <a:extLst>
              <a:ext uri="{FF2B5EF4-FFF2-40B4-BE49-F238E27FC236}">
                <a16:creationId xmlns:a16="http://schemas.microsoft.com/office/drawing/2014/main" id="{11FA0003-C9A2-9AD5-B5B0-785D8FC27220}"/>
              </a:ext>
            </a:extLst>
          </p:cNvPr>
          <p:cNvSpPr>
            <a:spLocks noGrp="1"/>
          </p:cNvSpPr>
          <p:nvPr>
            <p:ph sz="half" idx="16"/>
          </p:nvPr>
        </p:nvSpPr>
        <p:spPr>
          <a:xfrm>
            <a:off x="9419506" y="4437438"/>
            <a:ext cx="1831844" cy="681244"/>
          </a:xfrm>
          <a:solidFill>
            <a:schemeClr val="bg1"/>
          </a:solidFill>
          <a:ln w="19050">
            <a:solidFill>
              <a:srgbClr val="40BFC8"/>
            </a:solidFill>
          </a:ln>
        </p:spPr>
        <p:txBody>
          <a:bodyPr>
            <a:normAutofit/>
          </a:bodyPr>
          <a:lstStyle/>
          <a:p>
            <a:pPr marL="0" indent="0">
              <a:buNone/>
            </a:pPr>
            <a:r>
              <a:rPr lang="en-US" sz="1000"/>
              <a:t>Recruit and screen apprentices</a:t>
            </a:r>
          </a:p>
          <a:p>
            <a:pPr marL="0" indent="0">
              <a:buNone/>
            </a:pPr>
            <a:r>
              <a:rPr lang="en-US" sz="1000"/>
              <a:t>Provide basic skills training</a:t>
            </a:r>
          </a:p>
        </p:txBody>
      </p:sp>
      <p:sp>
        <p:nvSpPr>
          <p:cNvPr id="14" name="Content Placeholder 4">
            <a:extLst>
              <a:ext uri="{FF2B5EF4-FFF2-40B4-BE49-F238E27FC236}">
                <a16:creationId xmlns:a16="http://schemas.microsoft.com/office/drawing/2014/main" id="{A8B231DA-582F-D170-F77E-B21D00C4C2CA}"/>
              </a:ext>
            </a:extLst>
          </p:cNvPr>
          <p:cNvSpPr txBox="1">
            <a:spLocks/>
          </p:cNvSpPr>
          <p:nvPr/>
        </p:nvSpPr>
        <p:spPr>
          <a:xfrm>
            <a:off x="6306223" y="5088163"/>
            <a:ext cx="1386797" cy="257107"/>
          </a:xfrm>
          <a:prstGeom prst="rect">
            <a:avLst/>
          </a:prstGeom>
          <a:solidFill>
            <a:schemeClr val="bg1"/>
          </a:solidFill>
          <a:ln w="19050">
            <a:solidFill>
              <a:srgbClr val="F26E2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rPr>
              <a:t>Sponsor of program</a:t>
            </a:r>
          </a:p>
        </p:txBody>
      </p:sp>
      <p:sp>
        <p:nvSpPr>
          <p:cNvPr id="9" name="Slide Number Placeholder 5">
            <a:extLst>
              <a:ext uri="{FF2B5EF4-FFF2-40B4-BE49-F238E27FC236}">
                <a16:creationId xmlns:a16="http://schemas.microsoft.com/office/drawing/2014/main" id="{B3563DD3-B13C-ECAA-D99E-62BD4AD15FB0}"/>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41490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A413-948B-EB08-99D6-200B70C96B41}"/>
              </a:ext>
            </a:extLst>
          </p:cNvPr>
          <p:cNvSpPr>
            <a:spLocks noGrp="1"/>
          </p:cNvSpPr>
          <p:nvPr>
            <p:ph type="title"/>
          </p:nvPr>
        </p:nvSpPr>
        <p:spPr/>
        <p:txBody>
          <a:bodyPr/>
          <a:lstStyle/>
          <a:p>
            <a:r>
              <a:rPr lang="en-US"/>
              <a:t>Five Core Components of Apprenticeship</a:t>
            </a:r>
          </a:p>
        </p:txBody>
      </p:sp>
      <p:grpSp>
        <p:nvGrpSpPr>
          <p:cNvPr id="7" name="Group 6" descr="Employer Involvement&#10;">
            <a:extLst>
              <a:ext uri="{FF2B5EF4-FFF2-40B4-BE49-F238E27FC236}">
                <a16:creationId xmlns:a16="http://schemas.microsoft.com/office/drawing/2014/main" id="{438B52B0-1996-3347-8D44-573F2DD890EF}"/>
              </a:ext>
            </a:extLst>
          </p:cNvPr>
          <p:cNvGrpSpPr/>
          <p:nvPr/>
        </p:nvGrpSpPr>
        <p:grpSpPr>
          <a:xfrm>
            <a:off x="701629" y="2716568"/>
            <a:ext cx="1842411" cy="2331008"/>
            <a:chOff x="878605" y="2716568"/>
            <a:chExt cx="1842411" cy="2331008"/>
          </a:xfrm>
        </p:grpSpPr>
        <p:sp>
          <p:nvSpPr>
            <p:cNvPr id="8" name="pole tekstowe 13">
              <a:extLst>
                <a:ext uri="{FF2B5EF4-FFF2-40B4-BE49-F238E27FC236}">
                  <a16:creationId xmlns:a16="http://schemas.microsoft.com/office/drawing/2014/main" id="{71CA86B7-3C5A-A4F8-896C-11A94F8BDDC8}"/>
                </a:ext>
              </a:extLst>
            </p:cNvPr>
            <p:cNvSpPr txBox="1"/>
            <p:nvPr userDrawn="1"/>
          </p:nvSpPr>
          <p:spPr>
            <a:xfrm>
              <a:off x="878605" y="4401245"/>
              <a:ext cx="18424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Employer Involvement</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9" name="Group 8">
              <a:extLst>
                <a:ext uri="{FF2B5EF4-FFF2-40B4-BE49-F238E27FC236}">
                  <a16:creationId xmlns:a16="http://schemas.microsoft.com/office/drawing/2014/main" id="{FBC422A4-65F0-21B2-6D52-2125DB9761AC}"/>
                </a:ext>
              </a:extLst>
            </p:cNvPr>
            <p:cNvGrpSpPr/>
            <p:nvPr/>
          </p:nvGrpSpPr>
          <p:grpSpPr>
            <a:xfrm>
              <a:off x="1114010" y="2716568"/>
              <a:ext cx="1371600" cy="1371601"/>
              <a:chOff x="1114010" y="2732085"/>
              <a:chExt cx="1371600" cy="1410335"/>
            </a:xfrm>
          </p:grpSpPr>
          <p:sp>
            <p:nvSpPr>
              <p:cNvPr id="10" name="AutoShape 23">
                <a:extLst>
                  <a:ext uri="{FF2B5EF4-FFF2-40B4-BE49-F238E27FC236}">
                    <a16:creationId xmlns:a16="http://schemas.microsoft.com/office/drawing/2014/main" id="{CD4C4168-361E-2B58-60CE-BA3EE309C4A0}"/>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a 65">
                <a:extLst>
                  <a:ext uri="{FF2B5EF4-FFF2-40B4-BE49-F238E27FC236}">
                    <a16:creationId xmlns:a16="http://schemas.microsoft.com/office/drawing/2014/main" id="{E3C3751D-F9DE-BDF9-72B3-BC2622BAFEC2}"/>
                  </a:ext>
                </a:extLst>
              </p:cNvPr>
              <p:cNvGrpSpPr/>
              <p:nvPr userDrawn="1"/>
            </p:nvGrpSpPr>
            <p:grpSpPr>
              <a:xfrm>
                <a:off x="1529142" y="3103967"/>
                <a:ext cx="541337" cy="412750"/>
                <a:chOff x="906463" y="3402013"/>
                <a:chExt cx="541337" cy="412750"/>
              </a:xfrm>
            </p:grpSpPr>
            <p:sp>
              <p:nvSpPr>
                <p:cNvPr id="14" name="Freeform 25">
                  <a:extLst>
                    <a:ext uri="{FF2B5EF4-FFF2-40B4-BE49-F238E27FC236}">
                      <a16:creationId xmlns:a16="http://schemas.microsoft.com/office/drawing/2014/main" id="{D890C573-7CBC-5752-9A6B-18B74DF5C9B1}"/>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5" name="Freeform 26">
                  <a:extLst>
                    <a:ext uri="{FF2B5EF4-FFF2-40B4-BE49-F238E27FC236}">
                      <a16:creationId xmlns:a16="http://schemas.microsoft.com/office/drawing/2014/main" id="{167676DD-0875-8DBF-D54B-CF56FA6E5A0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Freeform 27">
                  <a:extLst>
                    <a:ext uri="{FF2B5EF4-FFF2-40B4-BE49-F238E27FC236}">
                      <a16:creationId xmlns:a16="http://schemas.microsoft.com/office/drawing/2014/main" id="{5AE3D91E-540B-80E8-AA47-B29CED80CD3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7" name="Freeform 28">
                  <a:extLst>
                    <a:ext uri="{FF2B5EF4-FFF2-40B4-BE49-F238E27FC236}">
                      <a16:creationId xmlns:a16="http://schemas.microsoft.com/office/drawing/2014/main" id="{851E0092-FB4F-E87D-0165-64E98ED2E99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8" name="Freeform 29">
                  <a:extLst>
                    <a:ext uri="{FF2B5EF4-FFF2-40B4-BE49-F238E27FC236}">
                      <a16:creationId xmlns:a16="http://schemas.microsoft.com/office/drawing/2014/main" id="{FAB50BC4-AA1A-7125-0D63-7563FA2BD878}"/>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2" name="Oval 11">
                <a:extLst>
                  <a:ext uri="{FF2B5EF4-FFF2-40B4-BE49-F238E27FC236}">
                    <a16:creationId xmlns:a16="http://schemas.microsoft.com/office/drawing/2014/main" id="{CD51D5A6-52AE-00FC-5C67-2DDE1E2D4464}"/>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13" name="Graphic 1953081532" descr="Handshake with solid fill">
                <a:extLst>
                  <a:ext uri="{FF2B5EF4-FFF2-40B4-BE49-F238E27FC236}">
                    <a16:creationId xmlns:a16="http://schemas.microsoft.com/office/drawing/2014/main" id="{4808F87E-38A3-4DA1-BA18-42B89A3A06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010" y="2770820"/>
                <a:ext cx="1371600" cy="1371600"/>
              </a:xfrm>
              <a:prstGeom prst="rect">
                <a:avLst/>
              </a:prstGeom>
            </p:spPr>
          </p:pic>
        </p:grpSp>
      </p:grpSp>
      <p:grpSp>
        <p:nvGrpSpPr>
          <p:cNvPr id="54" name="Group 53" descr="Structured On-the-Job Learning (OJL)">
            <a:extLst>
              <a:ext uri="{FF2B5EF4-FFF2-40B4-BE49-F238E27FC236}">
                <a16:creationId xmlns:a16="http://schemas.microsoft.com/office/drawing/2014/main" id="{C415E132-E053-824A-5572-12B5D334C4EA}"/>
              </a:ext>
            </a:extLst>
          </p:cNvPr>
          <p:cNvGrpSpPr/>
          <p:nvPr/>
        </p:nvGrpSpPr>
        <p:grpSpPr>
          <a:xfrm>
            <a:off x="3166192" y="2716564"/>
            <a:ext cx="1561801" cy="2885010"/>
            <a:chOff x="3162164" y="2716564"/>
            <a:chExt cx="1561801" cy="2885010"/>
          </a:xfrm>
        </p:grpSpPr>
        <p:sp>
          <p:nvSpPr>
            <p:cNvPr id="55" name="pole tekstowe 13">
              <a:extLst>
                <a:ext uri="{FF2B5EF4-FFF2-40B4-BE49-F238E27FC236}">
                  <a16:creationId xmlns:a16="http://schemas.microsoft.com/office/drawing/2014/main" id="{974FA30C-87D2-FBAA-99A9-2CCD43E95E39}"/>
                </a:ext>
              </a:extLst>
            </p:cNvPr>
            <p:cNvSpPr txBox="1"/>
            <p:nvPr userDrawn="1"/>
          </p:nvSpPr>
          <p:spPr>
            <a:xfrm>
              <a:off x="3162164" y="4401245"/>
              <a:ext cx="156180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Structured On-the-Job Learning (OJL)</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56" name="Group 55">
              <a:extLst>
                <a:ext uri="{FF2B5EF4-FFF2-40B4-BE49-F238E27FC236}">
                  <a16:creationId xmlns:a16="http://schemas.microsoft.com/office/drawing/2014/main" id="{53DE73AD-2EE6-0871-6A70-AA9A8279A06A}"/>
                </a:ext>
              </a:extLst>
            </p:cNvPr>
            <p:cNvGrpSpPr/>
            <p:nvPr/>
          </p:nvGrpSpPr>
          <p:grpSpPr>
            <a:xfrm>
              <a:off x="3257264" y="2716564"/>
              <a:ext cx="1371600" cy="1371599"/>
              <a:chOff x="3257264" y="2652166"/>
              <a:chExt cx="1371600" cy="1455974"/>
            </a:xfrm>
          </p:grpSpPr>
          <p:sp>
            <p:nvSpPr>
              <p:cNvPr id="57" name="AutoShape 23">
                <a:extLst>
                  <a:ext uri="{FF2B5EF4-FFF2-40B4-BE49-F238E27FC236}">
                    <a16:creationId xmlns:a16="http://schemas.microsoft.com/office/drawing/2014/main" id="{26F139B6-259D-250B-326A-205918C4111D}"/>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upa 65">
                <a:extLst>
                  <a:ext uri="{FF2B5EF4-FFF2-40B4-BE49-F238E27FC236}">
                    <a16:creationId xmlns:a16="http://schemas.microsoft.com/office/drawing/2014/main" id="{2A6B0990-9689-A2A8-CB83-8EFEAA5D9646}"/>
                  </a:ext>
                </a:extLst>
              </p:cNvPr>
              <p:cNvGrpSpPr/>
              <p:nvPr userDrawn="1"/>
            </p:nvGrpSpPr>
            <p:grpSpPr>
              <a:xfrm>
                <a:off x="3672396" y="3108422"/>
                <a:ext cx="541337" cy="412750"/>
                <a:chOff x="906463" y="3402013"/>
                <a:chExt cx="541337" cy="412750"/>
              </a:xfrm>
            </p:grpSpPr>
            <p:sp>
              <p:nvSpPr>
                <p:cNvPr id="61" name="Freeform 25">
                  <a:extLst>
                    <a:ext uri="{FF2B5EF4-FFF2-40B4-BE49-F238E27FC236}">
                      <a16:creationId xmlns:a16="http://schemas.microsoft.com/office/drawing/2014/main" id="{0B743257-4946-2F0E-6BCF-205444B74E6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2" name="Freeform 26">
                  <a:extLst>
                    <a:ext uri="{FF2B5EF4-FFF2-40B4-BE49-F238E27FC236}">
                      <a16:creationId xmlns:a16="http://schemas.microsoft.com/office/drawing/2014/main" id="{49A98FD4-3D9B-6DF4-B4DC-F07932BBC697}"/>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3" name="Freeform 27">
                  <a:extLst>
                    <a:ext uri="{FF2B5EF4-FFF2-40B4-BE49-F238E27FC236}">
                      <a16:creationId xmlns:a16="http://schemas.microsoft.com/office/drawing/2014/main" id="{7D7E916A-B55D-3CF9-512A-3FC8CE878EB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4" name="Freeform 28">
                  <a:extLst>
                    <a:ext uri="{FF2B5EF4-FFF2-40B4-BE49-F238E27FC236}">
                      <a16:creationId xmlns:a16="http://schemas.microsoft.com/office/drawing/2014/main" id="{8164B9D0-F878-A900-ABD1-FA8EAEAD844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5" name="Freeform 29">
                  <a:extLst>
                    <a:ext uri="{FF2B5EF4-FFF2-40B4-BE49-F238E27FC236}">
                      <a16:creationId xmlns:a16="http://schemas.microsoft.com/office/drawing/2014/main" id="{1282C37D-8115-E600-1E46-36B891BE19E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59" name="Oval 58">
                <a:extLst>
                  <a:ext uri="{FF2B5EF4-FFF2-40B4-BE49-F238E27FC236}">
                    <a16:creationId xmlns:a16="http://schemas.microsoft.com/office/drawing/2014/main" id="{8F47B16B-A449-82A9-D9F2-A355D1674182}"/>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60" name="Graphic 1373769879" descr="Cycle with people with solid fill">
                <a:extLst>
                  <a:ext uri="{FF2B5EF4-FFF2-40B4-BE49-F238E27FC236}">
                    <a16:creationId xmlns:a16="http://schemas.microsoft.com/office/drawing/2014/main" id="{F4AEFA9C-BD66-028D-5C1F-05D52A30CB1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7264" y="2652166"/>
                <a:ext cx="1371600" cy="1371600"/>
              </a:xfrm>
              <a:prstGeom prst="rect">
                <a:avLst/>
              </a:prstGeom>
            </p:spPr>
          </p:pic>
        </p:grpSp>
      </p:grpSp>
      <p:grpSp>
        <p:nvGrpSpPr>
          <p:cNvPr id="66" name="Group 65" descr="Related Instruction">
            <a:extLst>
              <a:ext uri="{FF2B5EF4-FFF2-40B4-BE49-F238E27FC236}">
                <a16:creationId xmlns:a16="http://schemas.microsoft.com/office/drawing/2014/main" id="{AEDE0ED2-B735-480A-D0D1-FA842F90DA93}"/>
              </a:ext>
            </a:extLst>
          </p:cNvPr>
          <p:cNvGrpSpPr/>
          <p:nvPr/>
        </p:nvGrpSpPr>
        <p:grpSpPr>
          <a:xfrm>
            <a:off x="5350145" y="2716566"/>
            <a:ext cx="1561801" cy="2608009"/>
            <a:chOff x="5331326" y="2716566"/>
            <a:chExt cx="1561801" cy="2608009"/>
          </a:xfrm>
        </p:grpSpPr>
        <p:sp>
          <p:nvSpPr>
            <p:cNvPr id="67" name="pole tekstowe 13">
              <a:extLst>
                <a:ext uri="{FF2B5EF4-FFF2-40B4-BE49-F238E27FC236}">
                  <a16:creationId xmlns:a16="http://schemas.microsoft.com/office/drawing/2014/main" id="{AF56D5C8-E721-C970-DEA4-C356AAE403E1}"/>
                </a:ext>
              </a:extLst>
            </p:cNvPr>
            <p:cNvSpPr txBox="1"/>
            <p:nvPr userDrawn="1"/>
          </p:nvSpPr>
          <p:spPr>
            <a:xfrm>
              <a:off x="5331326" y="4401245"/>
              <a:ext cx="156180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Related Instruction (RI)</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68" name="Group 67">
              <a:extLst>
                <a:ext uri="{FF2B5EF4-FFF2-40B4-BE49-F238E27FC236}">
                  <a16:creationId xmlns:a16="http://schemas.microsoft.com/office/drawing/2014/main" id="{12F03667-C164-B0C1-F731-76F0A3F67738}"/>
                </a:ext>
              </a:extLst>
            </p:cNvPr>
            <p:cNvGrpSpPr/>
            <p:nvPr/>
          </p:nvGrpSpPr>
          <p:grpSpPr>
            <a:xfrm>
              <a:off x="5426426" y="2716566"/>
              <a:ext cx="1371600" cy="1371600"/>
              <a:chOff x="5426426" y="2775614"/>
              <a:chExt cx="1371600" cy="1371600"/>
            </a:xfrm>
          </p:grpSpPr>
          <p:sp>
            <p:nvSpPr>
              <p:cNvPr id="69" name="AutoShape 23">
                <a:extLst>
                  <a:ext uri="{FF2B5EF4-FFF2-40B4-BE49-F238E27FC236}">
                    <a16:creationId xmlns:a16="http://schemas.microsoft.com/office/drawing/2014/main" id="{8461923C-41AD-3B6E-E7B9-DB68CB316985}"/>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upa 65">
                <a:extLst>
                  <a:ext uri="{FF2B5EF4-FFF2-40B4-BE49-F238E27FC236}">
                    <a16:creationId xmlns:a16="http://schemas.microsoft.com/office/drawing/2014/main" id="{45092DF6-2BEF-C0CE-1862-4ECC04ED9ECC}"/>
                  </a:ext>
                </a:extLst>
              </p:cNvPr>
              <p:cNvGrpSpPr/>
              <p:nvPr userDrawn="1"/>
            </p:nvGrpSpPr>
            <p:grpSpPr>
              <a:xfrm>
                <a:off x="5841558" y="3147496"/>
                <a:ext cx="541337" cy="412750"/>
                <a:chOff x="906463" y="3402013"/>
                <a:chExt cx="541337" cy="412750"/>
              </a:xfrm>
            </p:grpSpPr>
            <p:sp>
              <p:nvSpPr>
                <p:cNvPr id="73" name="Freeform 25">
                  <a:extLst>
                    <a:ext uri="{FF2B5EF4-FFF2-40B4-BE49-F238E27FC236}">
                      <a16:creationId xmlns:a16="http://schemas.microsoft.com/office/drawing/2014/main" id="{29C09DD4-FD9F-2B11-154A-DAC5A883A60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4" name="Freeform 26">
                  <a:extLst>
                    <a:ext uri="{FF2B5EF4-FFF2-40B4-BE49-F238E27FC236}">
                      <a16:creationId xmlns:a16="http://schemas.microsoft.com/office/drawing/2014/main" id="{E974BC92-A8CC-8100-03C5-014C6BC2B50A}"/>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5" name="Freeform 27">
                  <a:extLst>
                    <a:ext uri="{FF2B5EF4-FFF2-40B4-BE49-F238E27FC236}">
                      <a16:creationId xmlns:a16="http://schemas.microsoft.com/office/drawing/2014/main" id="{A2636519-FC48-1CB6-1340-7A3C695FA76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6" name="Freeform 28">
                  <a:extLst>
                    <a:ext uri="{FF2B5EF4-FFF2-40B4-BE49-F238E27FC236}">
                      <a16:creationId xmlns:a16="http://schemas.microsoft.com/office/drawing/2014/main" id="{CC74B4C6-14A6-0DAB-B68C-295E010678B2}"/>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7" name="Freeform 29">
                  <a:extLst>
                    <a:ext uri="{FF2B5EF4-FFF2-40B4-BE49-F238E27FC236}">
                      <a16:creationId xmlns:a16="http://schemas.microsoft.com/office/drawing/2014/main" id="{AA92BAB8-AA9D-0A99-0603-13841CA872F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71" name="Oval 70">
                <a:extLst>
                  <a:ext uri="{FF2B5EF4-FFF2-40B4-BE49-F238E27FC236}">
                    <a16:creationId xmlns:a16="http://schemas.microsoft.com/office/drawing/2014/main" id="{DDB905CF-3D83-866F-F6CF-F956B446F94B}"/>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72" name="Graphic 71" descr="Classroom with solid fill">
                <a:extLst>
                  <a:ext uri="{FF2B5EF4-FFF2-40B4-BE49-F238E27FC236}">
                    <a16:creationId xmlns:a16="http://schemas.microsoft.com/office/drawing/2014/main" id="{BAC2A212-7CFE-E54C-61E5-D0789485248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5654" y="2859212"/>
                <a:ext cx="1113144" cy="1113144"/>
              </a:xfrm>
              <a:prstGeom prst="rect">
                <a:avLst/>
              </a:prstGeom>
            </p:spPr>
          </p:pic>
        </p:grpSp>
      </p:grpSp>
      <p:grpSp>
        <p:nvGrpSpPr>
          <p:cNvPr id="19" name="Group 18" descr="Rewards for Skill Gains">
            <a:extLst>
              <a:ext uri="{FF2B5EF4-FFF2-40B4-BE49-F238E27FC236}">
                <a16:creationId xmlns:a16="http://schemas.microsoft.com/office/drawing/2014/main" id="{FDAFAD04-6991-B4F1-C977-1A0BF781DDA7}"/>
              </a:ext>
            </a:extLst>
          </p:cNvPr>
          <p:cNvGrpSpPr/>
          <p:nvPr/>
        </p:nvGrpSpPr>
        <p:grpSpPr>
          <a:xfrm>
            <a:off x="7534098" y="2716566"/>
            <a:ext cx="1474908" cy="2331010"/>
            <a:chOff x="7652154" y="2716566"/>
            <a:chExt cx="1474908" cy="2331010"/>
          </a:xfrm>
        </p:grpSpPr>
        <p:sp>
          <p:nvSpPr>
            <p:cNvPr id="20" name="pole tekstowe 13">
              <a:extLst>
                <a:ext uri="{FF2B5EF4-FFF2-40B4-BE49-F238E27FC236}">
                  <a16:creationId xmlns:a16="http://schemas.microsoft.com/office/drawing/2014/main" id="{80216F1B-D5E8-36BB-B4FC-45A70AFAFAA9}"/>
                </a:ext>
              </a:extLst>
            </p:cNvPr>
            <p:cNvSpPr txBox="1"/>
            <p:nvPr userDrawn="1"/>
          </p:nvSpPr>
          <p:spPr>
            <a:xfrm>
              <a:off x="7652154" y="4401245"/>
              <a:ext cx="1474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Rewards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Skill Gains</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21" name="Group 20">
              <a:extLst>
                <a:ext uri="{FF2B5EF4-FFF2-40B4-BE49-F238E27FC236}">
                  <a16:creationId xmlns:a16="http://schemas.microsoft.com/office/drawing/2014/main" id="{F46D7711-A01C-31A8-DBA6-FAE5D8D3E57B}"/>
                </a:ext>
              </a:extLst>
            </p:cNvPr>
            <p:cNvGrpSpPr/>
            <p:nvPr/>
          </p:nvGrpSpPr>
          <p:grpSpPr>
            <a:xfrm>
              <a:off x="7703808" y="2716566"/>
              <a:ext cx="1371600" cy="1371600"/>
              <a:chOff x="7703808" y="2780966"/>
              <a:chExt cx="1371600" cy="1371600"/>
            </a:xfrm>
          </p:grpSpPr>
          <p:sp>
            <p:nvSpPr>
              <p:cNvPr id="22" name="AutoShape 23">
                <a:extLst>
                  <a:ext uri="{FF2B5EF4-FFF2-40B4-BE49-F238E27FC236}">
                    <a16:creationId xmlns:a16="http://schemas.microsoft.com/office/drawing/2014/main" id="{2A7BAE16-12E5-493F-0CC5-5676FAF9210A}"/>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upa 65">
                <a:extLst>
                  <a:ext uri="{FF2B5EF4-FFF2-40B4-BE49-F238E27FC236}">
                    <a16:creationId xmlns:a16="http://schemas.microsoft.com/office/drawing/2014/main" id="{A28CFBB9-D633-71E5-F16D-C888A5C91C0A}"/>
                  </a:ext>
                </a:extLst>
              </p:cNvPr>
              <p:cNvGrpSpPr/>
              <p:nvPr userDrawn="1"/>
            </p:nvGrpSpPr>
            <p:grpSpPr>
              <a:xfrm>
                <a:off x="8118940" y="3123993"/>
                <a:ext cx="541337" cy="412750"/>
                <a:chOff x="906463" y="3402013"/>
                <a:chExt cx="541337" cy="412750"/>
              </a:xfrm>
            </p:grpSpPr>
            <p:sp>
              <p:nvSpPr>
                <p:cNvPr id="31" name="Freeform 25">
                  <a:extLst>
                    <a:ext uri="{FF2B5EF4-FFF2-40B4-BE49-F238E27FC236}">
                      <a16:creationId xmlns:a16="http://schemas.microsoft.com/office/drawing/2014/main" id="{C59C4F32-1B94-3DB8-5221-4033899247A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2" name="Freeform 26">
                  <a:extLst>
                    <a:ext uri="{FF2B5EF4-FFF2-40B4-BE49-F238E27FC236}">
                      <a16:creationId xmlns:a16="http://schemas.microsoft.com/office/drawing/2014/main" id="{E83B80C1-D824-FA6F-C244-A991A27061A7}"/>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3" name="Freeform 27">
                  <a:extLst>
                    <a:ext uri="{FF2B5EF4-FFF2-40B4-BE49-F238E27FC236}">
                      <a16:creationId xmlns:a16="http://schemas.microsoft.com/office/drawing/2014/main" id="{6CF6D3F1-B3DA-E491-5CA6-A9CD663CD194}"/>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4" name="Freeform 28">
                  <a:extLst>
                    <a:ext uri="{FF2B5EF4-FFF2-40B4-BE49-F238E27FC236}">
                      <a16:creationId xmlns:a16="http://schemas.microsoft.com/office/drawing/2014/main" id="{1121D5D9-0DBA-2939-A0EC-2D7469B06A1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5" name="Freeform 29">
                  <a:extLst>
                    <a:ext uri="{FF2B5EF4-FFF2-40B4-BE49-F238E27FC236}">
                      <a16:creationId xmlns:a16="http://schemas.microsoft.com/office/drawing/2014/main" id="{8AF9E299-6925-1BF5-E4F6-7F4D0CBD158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24" name="Oval 23">
                <a:extLst>
                  <a:ext uri="{FF2B5EF4-FFF2-40B4-BE49-F238E27FC236}">
                    <a16:creationId xmlns:a16="http://schemas.microsoft.com/office/drawing/2014/main" id="{86F178A0-2623-DE4A-6586-06489652748C}"/>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25" name="Group 24">
                <a:extLst>
                  <a:ext uri="{FF2B5EF4-FFF2-40B4-BE49-F238E27FC236}">
                    <a16:creationId xmlns:a16="http://schemas.microsoft.com/office/drawing/2014/main" id="{5DA839E6-4FD2-3A5A-C288-4F51BF46B306}"/>
                  </a:ext>
                </a:extLst>
              </p:cNvPr>
              <p:cNvGrpSpPr/>
              <p:nvPr userDrawn="1"/>
            </p:nvGrpSpPr>
            <p:grpSpPr>
              <a:xfrm>
                <a:off x="7932408" y="2979531"/>
                <a:ext cx="914400" cy="914400"/>
                <a:chOff x="0" y="0"/>
                <a:chExt cx="304050" cy="282000"/>
              </a:xfrm>
              <a:solidFill>
                <a:srgbClr val="4472C4"/>
              </a:solidFill>
            </p:grpSpPr>
            <p:sp>
              <p:nvSpPr>
                <p:cNvPr id="26" name="Google Shape;5017;p59">
                  <a:extLst>
                    <a:ext uri="{FF2B5EF4-FFF2-40B4-BE49-F238E27FC236}">
                      <a16:creationId xmlns:a16="http://schemas.microsoft.com/office/drawing/2014/main" id="{D2355FE4-CB1D-B930-609E-3D170C9230BF}"/>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0015E"/>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018;p59">
                  <a:extLst>
                    <a:ext uri="{FF2B5EF4-FFF2-40B4-BE49-F238E27FC236}">
                      <a16:creationId xmlns:a16="http://schemas.microsoft.com/office/drawing/2014/main" id="{4C24F5D3-B856-662D-CE0B-4C9CD9869E33}"/>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019;p59">
                  <a:extLst>
                    <a:ext uri="{FF2B5EF4-FFF2-40B4-BE49-F238E27FC236}">
                      <a16:creationId xmlns:a16="http://schemas.microsoft.com/office/drawing/2014/main" id="{D4CB1613-56E5-3FB3-DEAB-BDDCDCDC84B9}"/>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020;p59">
                  <a:extLst>
                    <a:ext uri="{FF2B5EF4-FFF2-40B4-BE49-F238E27FC236}">
                      <a16:creationId xmlns:a16="http://schemas.microsoft.com/office/drawing/2014/main" id="{9BAD04FC-1138-2526-E6A9-37776B16189A}"/>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021;p59">
                  <a:extLst>
                    <a:ext uri="{FF2B5EF4-FFF2-40B4-BE49-F238E27FC236}">
                      <a16:creationId xmlns:a16="http://schemas.microsoft.com/office/drawing/2014/main" id="{CA22E4D4-6860-827B-CE63-821B06AD5020}"/>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36" name="Group 35" descr="National Occupational Credential">
            <a:extLst>
              <a:ext uri="{FF2B5EF4-FFF2-40B4-BE49-F238E27FC236}">
                <a16:creationId xmlns:a16="http://schemas.microsoft.com/office/drawing/2014/main" id="{DF7473BB-6C1C-57F9-8ED6-DF0EB6ECBA5C}"/>
              </a:ext>
            </a:extLst>
          </p:cNvPr>
          <p:cNvGrpSpPr/>
          <p:nvPr/>
        </p:nvGrpSpPr>
        <p:grpSpPr>
          <a:xfrm>
            <a:off x="9631158" y="2716566"/>
            <a:ext cx="1877287" cy="2608009"/>
            <a:chOff x="9562334" y="2716566"/>
            <a:chExt cx="1877287" cy="2608009"/>
          </a:xfrm>
        </p:grpSpPr>
        <p:sp>
          <p:nvSpPr>
            <p:cNvPr id="37" name="pole tekstowe 13">
              <a:extLst>
                <a:ext uri="{FF2B5EF4-FFF2-40B4-BE49-F238E27FC236}">
                  <a16:creationId xmlns:a16="http://schemas.microsoft.com/office/drawing/2014/main" id="{E1B4A4D8-C877-68D6-1F51-005F4FBAED74}"/>
                </a:ext>
              </a:extLst>
            </p:cNvPr>
            <p:cNvSpPr txBox="1"/>
            <p:nvPr userDrawn="1"/>
          </p:nvSpPr>
          <p:spPr>
            <a:xfrm>
              <a:off x="9562334" y="4401245"/>
              <a:ext cx="18772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National Occupational Credential</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38" name="Group 37">
              <a:extLst>
                <a:ext uri="{FF2B5EF4-FFF2-40B4-BE49-F238E27FC236}">
                  <a16:creationId xmlns:a16="http://schemas.microsoft.com/office/drawing/2014/main" id="{530DA649-D314-D232-7A38-A24F6B0A6FA4}"/>
                </a:ext>
              </a:extLst>
            </p:cNvPr>
            <p:cNvGrpSpPr/>
            <p:nvPr/>
          </p:nvGrpSpPr>
          <p:grpSpPr>
            <a:xfrm>
              <a:off x="9815177" y="2716566"/>
              <a:ext cx="1371600" cy="1371600"/>
              <a:chOff x="9815177" y="2775614"/>
              <a:chExt cx="1371600" cy="1371600"/>
            </a:xfrm>
          </p:grpSpPr>
          <p:sp>
            <p:nvSpPr>
              <p:cNvPr id="39" name="AutoShape 23">
                <a:extLst>
                  <a:ext uri="{FF2B5EF4-FFF2-40B4-BE49-F238E27FC236}">
                    <a16:creationId xmlns:a16="http://schemas.microsoft.com/office/drawing/2014/main" id="{C92859B9-0F11-37FA-C44C-51AECB98767D}"/>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upa 65">
                <a:extLst>
                  <a:ext uri="{FF2B5EF4-FFF2-40B4-BE49-F238E27FC236}">
                    <a16:creationId xmlns:a16="http://schemas.microsoft.com/office/drawing/2014/main" id="{C489E20D-1A91-35AF-977A-0D7563341590}"/>
                  </a:ext>
                </a:extLst>
              </p:cNvPr>
              <p:cNvGrpSpPr/>
              <p:nvPr userDrawn="1"/>
            </p:nvGrpSpPr>
            <p:grpSpPr>
              <a:xfrm>
                <a:off x="10230309" y="3147496"/>
                <a:ext cx="541337" cy="412750"/>
                <a:chOff x="906463" y="3402013"/>
                <a:chExt cx="541337" cy="412750"/>
              </a:xfrm>
            </p:grpSpPr>
            <p:sp>
              <p:nvSpPr>
                <p:cNvPr id="49" name="Freeform 25">
                  <a:extLst>
                    <a:ext uri="{FF2B5EF4-FFF2-40B4-BE49-F238E27FC236}">
                      <a16:creationId xmlns:a16="http://schemas.microsoft.com/office/drawing/2014/main" id="{8FD5D1D8-619F-9C72-6897-5CC023E72568}"/>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0" name="Freeform 26">
                  <a:extLst>
                    <a:ext uri="{FF2B5EF4-FFF2-40B4-BE49-F238E27FC236}">
                      <a16:creationId xmlns:a16="http://schemas.microsoft.com/office/drawing/2014/main" id="{E722C440-FDC3-6E15-FAFF-D812E3DD3B6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1" name="Freeform 27">
                  <a:extLst>
                    <a:ext uri="{FF2B5EF4-FFF2-40B4-BE49-F238E27FC236}">
                      <a16:creationId xmlns:a16="http://schemas.microsoft.com/office/drawing/2014/main" id="{7E498BA7-2727-DB16-EA2B-229393B54F5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2" name="Freeform 28">
                  <a:extLst>
                    <a:ext uri="{FF2B5EF4-FFF2-40B4-BE49-F238E27FC236}">
                      <a16:creationId xmlns:a16="http://schemas.microsoft.com/office/drawing/2014/main" id="{67CD0AFA-71AA-D280-EA61-F7D1BD104D11}"/>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3" name="Freeform 29">
                  <a:extLst>
                    <a:ext uri="{FF2B5EF4-FFF2-40B4-BE49-F238E27FC236}">
                      <a16:creationId xmlns:a16="http://schemas.microsoft.com/office/drawing/2014/main" id="{1C0FB7B6-5106-C78D-A37A-67F0696E7EE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41" name="Oval 40">
                <a:extLst>
                  <a:ext uri="{FF2B5EF4-FFF2-40B4-BE49-F238E27FC236}">
                    <a16:creationId xmlns:a16="http://schemas.microsoft.com/office/drawing/2014/main" id="{783B9580-0D31-21D5-9F17-A1625D046C96}"/>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42" name="Group 41">
                <a:extLst>
                  <a:ext uri="{FF2B5EF4-FFF2-40B4-BE49-F238E27FC236}">
                    <a16:creationId xmlns:a16="http://schemas.microsoft.com/office/drawing/2014/main" id="{B3185D97-E28A-05FE-44CC-8A882C15460A}"/>
                  </a:ext>
                </a:extLst>
              </p:cNvPr>
              <p:cNvGrpSpPr/>
              <p:nvPr userDrawn="1"/>
            </p:nvGrpSpPr>
            <p:grpSpPr>
              <a:xfrm>
                <a:off x="10043777" y="2975710"/>
                <a:ext cx="914400" cy="914400"/>
                <a:chOff x="0" y="0"/>
                <a:chExt cx="296175" cy="297225"/>
              </a:xfrm>
              <a:solidFill>
                <a:srgbClr val="4472C4"/>
              </a:solidFill>
            </p:grpSpPr>
            <p:sp>
              <p:nvSpPr>
                <p:cNvPr id="43" name="Google Shape;8996;p68">
                  <a:extLst>
                    <a:ext uri="{FF2B5EF4-FFF2-40B4-BE49-F238E27FC236}">
                      <a16:creationId xmlns:a16="http://schemas.microsoft.com/office/drawing/2014/main" id="{FB27B84E-7E19-6D57-F13E-5A8C66B0FFA4}"/>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8997;p68">
                  <a:extLst>
                    <a:ext uri="{FF2B5EF4-FFF2-40B4-BE49-F238E27FC236}">
                      <a16:creationId xmlns:a16="http://schemas.microsoft.com/office/drawing/2014/main" id="{A86D52A8-150E-2D43-91EF-A8B9008D5CEE}"/>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8998;p68">
                  <a:extLst>
                    <a:ext uri="{FF2B5EF4-FFF2-40B4-BE49-F238E27FC236}">
                      <a16:creationId xmlns:a16="http://schemas.microsoft.com/office/drawing/2014/main" id="{CA90C679-B0D4-83F4-150B-60FD9E86A026}"/>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8999;p68">
                  <a:extLst>
                    <a:ext uri="{FF2B5EF4-FFF2-40B4-BE49-F238E27FC236}">
                      <a16:creationId xmlns:a16="http://schemas.microsoft.com/office/drawing/2014/main" id="{7CCCB98C-C0CD-CB05-E2C4-B322B55EFAE2}"/>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9000;p68">
                  <a:extLst>
                    <a:ext uri="{FF2B5EF4-FFF2-40B4-BE49-F238E27FC236}">
                      <a16:creationId xmlns:a16="http://schemas.microsoft.com/office/drawing/2014/main" id="{D1393B12-11C1-C7C7-A086-2C4FE21DB70B}"/>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9001;p68">
                  <a:extLst>
                    <a:ext uri="{FF2B5EF4-FFF2-40B4-BE49-F238E27FC236}">
                      <a16:creationId xmlns:a16="http://schemas.microsoft.com/office/drawing/2014/main" id="{54A7A20A-D7E2-D8ED-B030-63086FE347D6}"/>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78" name="Slide Number Placeholder 5">
            <a:extLst>
              <a:ext uri="{FF2B5EF4-FFF2-40B4-BE49-F238E27FC236}">
                <a16:creationId xmlns:a16="http://schemas.microsoft.com/office/drawing/2014/main" id="{9064D42A-ECA3-ED62-4D73-F4BB994862A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70211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2F497-8A60-7C16-240C-2844A214F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EA7D0-AB73-4669-3091-F5FC331463F0}"/>
              </a:ext>
            </a:extLst>
          </p:cNvPr>
          <p:cNvSpPr>
            <a:spLocks noGrp="1"/>
          </p:cNvSpPr>
          <p:nvPr>
            <p:ph type="title"/>
          </p:nvPr>
        </p:nvSpPr>
        <p:spPr>
          <a:xfrm>
            <a:off x="691893" y="2619575"/>
            <a:ext cx="10808215" cy="1325563"/>
          </a:xfrm>
        </p:spPr>
        <p:txBody>
          <a:bodyPr/>
          <a:lstStyle/>
          <a:p>
            <a:pPr algn="ctr"/>
            <a:r>
              <a:rPr lang="en-US">
                <a:solidFill>
                  <a:schemeClr val="bg1"/>
                </a:solidFill>
              </a:rPr>
              <a:t>The Partnership – Let’s Start with the “Why”</a:t>
            </a:r>
          </a:p>
        </p:txBody>
      </p:sp>
      <p:sp>
        <p:nvSpPr>
          <p:cNvPr id="3" name="Slide Number Placeholder 5">
            <a:extLst>
              <a:ext uri="{FF2B5EF4-FFF2-40B4-BE49-F238E27FC236}">
                <a16:creationId xmlns:a16="http://schemas.microsoft.com/office/drawing/2014/main" id="{04E010BC-575F-FB5D-805E-DD165AF5D5D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76927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F36D-F7C7-430B-239C-3E59171EB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BE06F6-0633-BD99-D6BC-86BB28AE65DA}"/>
              </a:ext>
            </a:extLst>
          </p:cNvPr>
          <p:cNvSpPr>
            <a:spLocks noGrp="1"/>
          </p:cNvSpPr>
          <p:nvPr>
            <p:ph type="title"/>
          </p:nvPr>
        </p:nvSpPr>
        <p:spPr>
          <a:xfrm>
            <a:off x="742527" y="760471"/>
            <a:ext cx="10515600" cy="929521"/>
          </a:xfrm>
        </p:spPr>
        <p:txBody>
          <a:bodyPr/>
          <a:lstStyle/>
          <a:p>
            <a:r>
              <a:rPr lang="en-US"/>
              <a:t>The Benefits</a:t>
            </a:r>
          </a:p>
        </p:txBody>
      </p:sp>
      <p:sp>
        <p:nvSpPr>
          <p:cNvPr id="3" name="Content Placeholder 2">
            <a:extLst>
              <a:ext uri="{FF2B5EF4-FFF2-40B4-BE49-F238E27FC236}">
                <a16:creationId xmlns:a16="http://schemas.microsoft.com/office/drawing/2014/main" id="{9B9D8BAD-70DF-C395-F70A-B71916975A51}"/>
              </a:ext>
            </a:extLst>
          </p:cNvPr>
          <p:cNvSpPr>
            <a:spLocks noGrp="1"/>
          </p:cNvSpPr>
          <p:nvPr>
            <p:ph sz="half" idx="1"/>
          </p:nvPr>
        </p:nvSpPr>
        <p:spPr>
          <a:xfrm>
            <a:off x="838199" y="1825624"/>
            <a:ext cx="3118104" cy="3995928"/>
          </a:xfrm>
          <a:ln w="38100">
            <a:solidFill>
              <a:srgbClr val="00015E"/>
            </a:solidFill>
          </a:ln>
        </p:spPr>
        <p:txBody>
          <a:bodyPr>
            <a:normAutofit/>
          </a:bodyPr>
          <a:lstStyle/>
          <a:p>
            <a:pPr marL="0" indent="0" algn="ctr">
              <a:buNone/>
            </a:pPr>
            <a:r>
              <a:rPr lang="en-US" b="1"/>
              <a:t>Businesses</a:t>
            </a:r>
            <a:br>
              <a:rPr lang="en-US" sz="1200" b="1"/>
            </a:br>
            <a:endParaRPr lang="en-US" b="1"/>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Times New Roman" panose="02020603050405020304" pitchFamily="18" charset="0"/>
                <a:cs typeface="+mn-cs"/>
              </a:rPr>
              <a:t>Supports recruitment of highly-skilled workforce</a:t>
            </a:r>
            <a:br>
              <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Times New Roman" panose="02020603050405020304" pitchFamily="18" charset="0"/>
                <a:cs typeface="+mn-cs"/>
              </a:rPr>
            </a:br>
            <a:endPar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Times New Roman" panose="02020603050405020304" pitchFamily="18" charset="0"/>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Times New Roman" panose="02020603050405020304" pitchFamily="18" charset="0"/>
                <a:cs typeface="+mn-cs"/>
              </a:rPr>
              <a:t>Improves productivity and retention</a:t>
            </a:r>
            <a:br>
              <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Times New Roman" panose="02020603050405020304" pitchFamily="18" charset="0"/>
                <a:cs typeface="+mn-cs"/>
              </a:rPr>
            </a:br>
            <a:endPar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Times New Roman" panose="02020603050405020304" pitchFamily="18" charset="0"/>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Times New Roman" panose="02020603050405020304" pitchFamily="18" charset="0"/>
                <a:cs typeface="+mn-cs"/>
              </a:rPr>
              <a:t>Reduces turnover </a:t>
            </a:r>
            <a:br>
              <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Times New Roman" panose="02020603050405020304" pitchFamily="18" charset="0"/>
                <a:cs typeface="+mn-cs"/>
              </a:rPr>
            </a:br>
            <a:endPar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Times New Roman" panose="02020603050405020304" pitchFamily="18" charset="0"/>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mn-ea"/>
                <a:cs typeface="+mn-cs"/>
              </a:rPr>
              <a:t>Averts layoffs</a:t>
            </a:r>
          </a:p>
        </p:txBody>
      </p:sp>
      <p:sp>
        <p:nvSpPr>
          <p:cNvPr id="4" name="Content Placeholder 3">
            <a:extLst>
              <a:ext uri="{FF2B5EF4-FFF2-40B4-BE49-F238E27FC236}">
                <a16:creationId xmlns:a16="http://schemas.microsoft.com/office/drawing/2014/main" id="{D7444F8C-8FFE-0CF2-5385-31962C304320}"/>
              </a:ext>
            </a:extLst>
          </p:cNvPr>
          <p:cNvSpPr>
            <a:spLocks noGrp="1"/>
          </p:cNvSpPr>
          <p:nvPr>
            <p:ph sz="half" idx="13"/>
          </p:nvPr>
        </p:nvSpPr>
        <p:spPr>
          <a:xfrm>
            <a:off x="4441275" y="1825624"/>
            <a:ext cx="3118104" cy="3995928"/>
          </a:xfrm>
          <a:ln w="38100">
            <a:solidFill>
              <a:srgbClr val="00015E"/>
            </a:solidFill>
          </a:ln>
        </p:spPr>
        <p:txBody>
          <a:bodyPr>
            <a:normAutofit fontScale="70000" lnSpcReduction="20000"/>
          </a:bodyPr>
          <a:lstStyle/>
          <a:p>
            <a:pPr marL="0" indent="0" algn="ctr">
              <a:buNone/>
            </a:pPr>
            <a:r>
              <a:rPr lang="en-US" sz="4000" b="1"/>
              <a:t>Job Seekers &amp; Apprentices </a:t>
            </a:r>
            <a:br>
              <a:rPr lang="en-US" sz="1200" b="1"/>
            </a:br>
            <a:endParaRPr lang="en-US" b="1"/>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Earn while you learn</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Receive a nationally recognized credential</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Career pathway to self-sufficiency</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Wage growth</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Address barriers to employment such as child-care and transportation</a:t>
            </a:r>
          </a:p>
        </p:txBody>
      </p:sp>
      <p:sp>
        <p:nvSpPr>
          <p:cNvPr id="5" name="Content Placeholder 4">
            <a:extLst>
              <a:ext uri="{FF2B5EF4-FFF2-40B4-BE49-F238E27FC236}">
                <a16:creationId xmlns:a16="http://schemas.microsoft.com/office/drawing/2014/main" id="{9B9175C9-DE9D-894B-1A08-7694BF4BF66F}"/>
              </a:ext>
            </a:extLst>
          </p:cNvPr>
          <p:cNvSpPr>
            <a:spLocks noGrp="1"/>
          </p:cNvSpPr>
          <p:nvPr>
            <p:ph sz="half" idx="14"/>
          </p:nvPr>
        </p:nvSpPr>
        <p:spPr>
          <a:xfrm>
            <a:off x="8044351" y="1825624"/>
            <a:ext cx="3118104" cy="3995928"/>
          </a:xfrm>
          <a:ln w="38100">
            <a:solidFill>
              <a:srgbClr val="00015E"/>
            </a:solidFill>
          </a:ln>
        </p:spPr>
        <p:txBody>
          <a:bodyPr>
            <a:normAutofit fontScale="70000" lnSpcReduction="20000"/>
          </a:bodyPr>
          <a:lstStyle/>
          <a:p>
            <a:pPr marL="0" indent="0" algn="ctr">
              <a:buNone/>
            </a:pPr>
            <a:r>
              <a:rPr lang="en-US" sz="4000" b="1"/>
              <a:t>WIOA &amp; Other Partner Programs</a:t>
            </a:r>
            <a:br>
              <a:rPr lang="en-US" sz="1200" b="1"/>
            </a:br>
            <a:endParaRPr lang="en-US" sz="4000" b="1"/>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ptos" panose="020B0004020202020204" pitchFamily="34" charset="0"/>
                <a:ea typeface="+mn-ea"/>
                <a:cs typeface="+mn-cs"/>
              </a:rPr>
              <a:t>Facilitates strong program performance results – progressive wage increases, skill gains, performance goals and nationally recognized credentials</a:t>
            </a:r>
            <a:br>
              <a:rPr kumimoji="0" lang="en-US" sz="26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endParaRPr kumimoji="0" lang="en-US" sz="2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ptos" panose="020B0004020202020204" pitchFamily="34" charset="0"/>
                <a:ea typeface="+mn-ea"/>
                <a:cs typeface="+mn-cs"/>
              </a:rPr>
              <a:t>Aligns with WIOA’s vision for business-focused, work-based training</a:t>
            </a:r>
          </a:p>
        </p:txBody>
      </p:sp>
      <p:sp>
        <p:nvSpPr>
          <p:cNvPr id="7" name="Slide Number Placeholder 5">
            <a:extLst>
              <a:ext uri="{FF2B5EF4-FFF2-40B4-BE49-F238E27FC236}">
                <a16:creationId xmlns:a16="http://schemas.microsoft.com/office/drawing/2014/main" id="{EBA9154B-812E-28FC-43E5-6E6A4266395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30168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A3D3B9-29FA-808F-BE27-C6E3EAB9CB3D}"/>
              </a:ext>
            </a:extLst>
          </p:cNvPr>
          <p:cNvSpPr>
            <a:spLocks noGrp="1"/>
          </p:cNvSpPr>
          <p:nvPr>
            <p:ph type="title"/>
          </p:nvPr>
        </p:nvSpPr>
        <p:spPr>
          <a:xfrm>
            <a:off x="774825" y="603564"/>
            <a:ext cx="10515600" cy="1325563"/>
          </a:xfrm>
        </p:spPr>
        <p:txBody>
          <a:bodyPr anchor="ctr">
            <a:normAutofit/>
          </a:bodyPr>
          <a:lstStyle/>
          <a:p>
            <a:r>
              <a:rPr lang="en-US"/>
              <a:t>The Benefits </a:t>
            </a:r>
          </a:p>
        </p:txBody>
      </p:sp>
      <p:sp>
        <p:nvSpPr>
          <p:cNvPr id="2" name="Content Placeholder 1">
            <a:extLst>
              <a:ext uri="{FF2B5EF4-FFF2-40B4-BE49-F238E27FC236}">
                <a16:creationId xmlns:a16="http://schemas.microsoft.com/office/drawing/2014/main" id="{E656C3D2-84FC-2D9F-5E0C-634DD17A311E}"/>
              </a:ext>
            </a:extLst>
          </p:cNvPr>
          <p:cNvSpPr>
            <a:spLocks noGrp="1"/>
          </p:cNvSpPr>
          <p:nvPr>
            <p:ph sz="half" idx="1"/>
          </p:nvPr>
        </p:nvSpPr>
        <p:spPr>
          <a:xfrm>
            <a:off x="774825" y="2007944"/>
            <a:ext cx="5951900" cy="3814684"/>
          </a:xfrm>
        </p:spPr>
        <p:txBody>
          <a:bodyPr vert="horz" lIns="91440" tIns="45720" rIns="91440" bIns="45720" rtlCol="0" anchor="t">
            <a:normAutofit fontScale="92500" lnSpcReduction="10000"/>
          </a:bodyPr>
          <a:lstStyle/>
          <a:p>
            <a:pPr marL="342900" indent="-342900">
              <a:spcBef>
                <a:spcPts val="600"/>
              </a:spcBef>
              <a:spcAft>
                <a:spcPts val="600"/>
              </a:spcAft>
              <a:buFont typeface="Arial,Sans-Serif" panose="020B0604020202020204" pitchFamily="34" charset="0"/>
            </a:pPr>
            <a:r>
              <a:rPr lang="en-US" sz="1800" b="1">
                <a:solidFill>
                  <a:srgbClr val="00015E"/>
                </a:solidFill>
                <a:latin typeface="Aptos"/>
              </a:rPr>
              <a:t>Proven ROI:</a:t>
            </a:r>
            <a:r>
              <a:rPr lang="en-US" sz="1800">
                <a:solidFill>
                  <a:srgbClr val="00015E"/>
                </a:solidFill>
                <a:latin typeface="Aptos"/>
              </a:rPr>
              <a:t> </a:t>
            </a:r>
            <a:r>
              <a:rPr lang="en-US" sz="1800">
                <a:solidFill>
                  <a:schemeClr val="tx1"/>
                </a:solidFill>
                <a:latin typeface="Aptos"/>
              </a:rPr>
              <a:t>Employers report on average $1.47 for every $1 invested in RA – highly cost effective in the long term</a:t>
            </a:r>
          </a:p>
          <a:p>
            <a:pPr marL="342900" indent="-342900">
              <a:spcBef>
                <a:spcPts val="600"/>
              </a:spcBef>
              <a:spcAft>
                <a:spcPts val="600"/>
              </a:spcAft>
              <a:buFont typeface="Arial,Sans-Serif" panose="020B0604020202020204" pitchFamily="34" charset="0"/>
            </a:pPr>
            <a:r>
              <a:rPr lang="en-US" sz="1800" b="1">
                <a:solidFill>
                  <a:srgbClr val="00015E"/>
                </a:solidFill>
                <a:latin typeface="Aptos"/>
              </a:rPr>
              <a:t>Diversify Workforce: </a:t>
            </a:r>
            <a:r>
              <a:rPr lang="en-US" sz="1800">
                <a:solidFill>
                  <a:schemeClr val="tx1"/>
                </a:solidFill>
                <a:latin typeface="Aptos"/>
              </a:rPr>
              <a:t>With a training plan in place from day one, employers can take a skills-based approach to hiring which creates much larger, more diverse talent pipeline</a:t>
            </a:r>
          </a:p>
          <a:p>
            <a:pPr marL="342900" indent="-342900">
              <a:spcBef>
                <a:spcPts val="600"/>
              </a:spcBef>
              <a:spcAft>
                <a:spcPts val="600"/>
              </a:spcAft>
            </a:pPr>
            <a:r>
              <a:rPr lang="en-US" sz="1800" b="1">
                <a:solidFill>
                  <a:srgbClr val="00015E"/>
                </a:solidFill>
                <a:latin typeface="Aptos"/>
              </a:rPr>
              <a:t>Cost: </a:t>
            </a:r>
            <a:r>
              <a:rPr lang="en-US" sz="1800">
                <a:solidFill>
                  <a:schemeClr val="tx1"/>
                </a:solidFill>
                <a:latin typeface="Aptos"/>
              </a:rPr>
              <a:t>Much less costly for apprentice than traditional college</a:t>
            </a:r>
          </a:p>
          <a:p>
            <a:pPr marL="342900" indent="-342900">
              <a:spcBef>
                <a:spcPts val="600"/>
              </a:spcBef>
              <a:spcAft>
                <a:spcPts val="600"/>
              </a:spcAft>
            </a:pPr>
            <a:r>
              <a:rPr lang="en-US" sz="1800" b="1">
                <a:solidFill>
                  <a:srgbClr val="00015E"/>
                </a:solidFill>
                <a:latin typeface="Aptos"/>
              </a:rPr>
              <a:t>Retention Rate: </a:t>
            </a:r>
            <a:r>
              <a:rPr lang="en-US" sz="1800">
                <a:solidFill>
                  <a:schemeClr val="tx1"/>
                </a:solidFill>
                <a:latin typeface="Aptos"/>
              </a:rPr>
              <a:t>93% of apprentices who complete a Registered Apprenticeship retain employment</a:t>
            </a:r>
          </a:p>
          <a:p>
            <a:pPr marL="342900" indent="-342900">
              <a:spcBef>
                <a:spcPts val="600"/>
              </a:spcBef>
              <a:spcAft>
                <a:spcPts val="600"/>
              </a:spcAft>
            </a:pPr>
            <a:r>
              <a:rPr lang="en-US" sz="1800" b="1">
                <a:solidFill>
                  <a:srgbClr val="00015E"/>
                </a:solidFill>
                <a:latin typeface="Aptos"/>
              </a:rPr>
              <a:t>Credential:</a:t>
            </a:r>
            <a:r>
              <a:rPr lang="en-US" sz="1800">
                <a:solidFill>
                  <a:srgbClr val="00015E"/>
                </a:solidFill>
                <a:latin typeface="Aptos"/>
              </a:rPr>
              <a:t> </a:t>
            </a:r>
            <a:r>
              <a:rPr lang="en-US" sz="1800">
                <a:solidFill>
                  <a:schemeClr val="tx1"/>
                </a:solidFill>
                <a:latin typeface="Aptos"/>
              </a:rPr>
              <a:t>Culminates in a national occupational credential</a:t>
            </a:r>
          </a:p>
          <a:p>
            <a:pPr marL="342900" indent="-342900">
              <a:spcBef>
                <a:spcPts val="600"/>
              </a:spcBef>
              <a:spcAft>
                <a:spcPts val="600"/>
              </a:spcAft>
            </a:pPr>
            <a:r>
              <a:rPr lang="en-US" sz="1800" b="1">
                <a:solidFill>
                  <a:srgbClr val="00015E"/>
                </a:solidFill>
                <a:latin typeface="Aptos"/>
              </a:rPr>
              <a:t>Wages</a:t>
            </a:r>
            <a:r>
              <a:rPr lang="en-US" sz="1800">
                <a:solidFill>
                  <a:srgbClr val="00015E"/>
                </a:solidFill>
                <a:latin typeface="Aptos"/>
              </a:rPr>
              <a:t>: </a:t>
            </a:r>
            <a:r>
              <a:rPr lang="en-US" sz="1800">
                <a:solidFill>
                  <a:schemeClr val="tx1"/>
                </a:solidFill>
                <a:latin typeface="Aptos"/>
              </a:rPr>
              <a:t>Apprentices typically earn $300,000 more over their careers than peers</a:t>
            </a:r>
          </a:p>
        </p:txBody>
      </p:sp>
      <p:sp>
        <p:nvSpPr>
          <p:cNvPr id="8" name="Slide Number Placeholder 5">
            <a:extLst>
              <a:ext uri="{FF2B5EF4-FFF2-40B4-BE49-F238E27FC236}">
                <a16:creationId xmlns:a16="http://schemas.microsoft.com/office/drawing/2014/main" id="{16EE0B49-F339-D8D2-BCB8-3232585CCD40}"/>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030" name="Picture 6" descr="5 employee benefits which are FREE or ...">
            <a:extLst>
              <a:ext uri="{FF2B5EF4-FFF2-40B4-BE49-F238E27FC236}">
                <a16:creationId xmlns:a16="http://schemas.microsoft.com/office/drawing/2014/main" id="{38CAAF08-1037-9CC6-E826-89FBA8B69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174" y="2749542"/>
            <a:ext cx="4722001" cy="233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723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AD12-CBF4-3C17-2A80-69E74C8F8CF2}"/>
              </a:ext>
            </a:extLst>
          </p:cNvPr>
          <p:cNvSpPr>
            <a:spLocks noGrp="1"/>
          </p:cNvSpPr>
          <p:nvPr>
            <p:ph type="title"/>
          </p:nvPr>
        </p:nvSpPr>
        <p:spPr>
          <a:xfrm>
            <a:off x="838200" y="681037"/>
            <a:ext cx="10515600" cy="1009651"/>
          </a:xfrm>
        </p:spPr>
        <p:txBody>
          <a:bodyPr/>
          <a:lstStyle/>
          <a:p>
            <a:r>
              <a:rPr lang="en-US"/>
              <a:t>Components of Alignment</a:t>
            </a:r>
          </a:p>
        </p:txBody>
      </p:sp>
      <p:sp>
        <p:nvSpPr>
          <p:cNvPr id="3" name="Content Placeholder 2">
            <a:extLst>
              <a:ext uri="{FF2B5EF4-FFF2-40B4-BE49-F238E27FC236}">
                <a16:creationId xmlns:a16="http://schemas.microsoft.com/office/drawing/2014/main" id="{E2000A5C-9DFF-6629-7930-326FCA59551B}"/>
              </a:ext>
            </a:extLst>
          </p:cNvPr>
          <p:cNvSpPr>
            <a:spLocks noGrp="1"/>
          </p:cNvSpPr>
          <p:nvPr>
            <p:ph sz="half" idx="1"/>
          </p:nvPr>
        </p:nvSpPr>
        <p:spPr>
          <a:xfrm>
            <a:off x="1855783" y="2022330"/>
            <a:ext cx="3132498" cy="3835263"/>
          </a:xfrm>
          <a:ln w="38100">
            <a:solidFill>
              <a:srgbClr val="00015E"/>
            </a:solidFill>
          </a:ln>
        </p:spPr>
        <p:txBody>
          <a:bodyPr/>
          <a:lstStyle/>
          <a:p>
            <a:pPr marL="0" indent="0" algn="ctr">
              <a:buNone/>
            </a:pPr>
            <a:endParaRPr lang="en-US" sz="2800" b="1">
              <a:solidFill>
                <a:srgbClr val="00015E"/>
              </a:solidFill>
              <a:latin typeface="Aptos"/>
            </a:endParaRPr>
          </a:p>
          <a:p>
            <a:pPr marL="0" indent="0" algn="ctr">
              <a:buNone/>
            </a:pPr>
            <a:endParaRPr lang="en-US" b="1">
              <a:solidFill>
                <a:srgbClr val="00015E"/>
              </a:solidFill>
              <a:latin typeface="Aptos"/>
            </a:endParaRPr>
          </a:p>
          <a:p>
            <a:pPr marL="0" indent="0" algn="ctr">
              <a:buNone/>
            </a:pPr>
            <a:r>
              <a:rPr lang="en-US" sz="2800" b="1">
                <a:solidFill>
                  <a:srgbClr val="00015E"/>
                </a:solidFill>
                <a:latin typeface="Aptos"/>
              </a:rPr>
              <a:t>Key Components of Workforce System Alignment with Registered Apprenticeship</a:t>
            </a:r>
          </a:p>
          <a:p>
            <a:endParaRPr lang="en-US"/>
          </a:p>
        </p:txBody>
      </p:sp>
      <p:sp>
        <p:nvSpPr>
          <p:cNvPr id="5" name="Slide Number Placeholder 5">
            <a:extLst>
              <a:ext uri="{FF2B5EF4-FFF2-40B4-BE49-F238E27FC236}">
                <a16:creationId xmlns:a16="http://schemas.microsoft.com/office/drawing/2014/main" id="{E91B550C-3FA7-8DE0-ED7E-362C65BE332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 name="Picture 5" descr="Graphic of the five key components of workforce system alignment with registered apprenticeship&#10;In orange, &quot;Creating RA-Aligned Policies&quot; with a red circle around&#10;In blue, &quot;Embedding RA Subject Matter Experts (SMEs)&quot;&#10;In green, &quot;Becoming an RA sponsor&quot;&#10;In red, &quot;Equipping Business Service Representatives (BSRs)&quot;&#10;In teal, &quot;Serving as an RA Convener&quot;">
            <a:extLst>
              <a:ext uri="{FF2B5EF4-FFF2-40B4-BE49-F238E27FC236}">
                <a16:creationId xmlns:a16="http://schemas.microsoft.com/office/drawing/2014/main" id="{C9996A57-12FD-CE43-13CF-0AB8CA41DCE0}"/>
              </a:ext>
            </a:extLst>
          </p:cNvPr>
          <p:cNvPicPr>
            <a:picLocks noChangeAspect="1"/>
          </p:cNvPicPr>
          <p:nvPr/>
        </p:nvPicPr>
        <p:blipFill>
          <a:blip r:embed="rId2"/>
          <a:stretch>
            <a:fillRect/>
          </a:stretch>
        </p:blipFill>
        <p:spPr>
          <a:xfrm>
            <a:off x="5296101" y="1866717"/>
            <a:ext cx="5474682" cy="4310246"/>
          </a:xfrm>
          <a:prstGeom prst="rect">
            <a:avLst/>
          </a:prstGeom>
        </p:spPr>
      </p:pic>
    </p:spTree>
    <p:extLst>
      <p:ext uri="{BB962C8B-B14F-4D97-AF65-F5344CB8AC3E}">
        <p14:creationId xmlns:p14="http://schemas.microsoft.com/office/powerpoint/2010/main" val="2998183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A3BB-6EE0-6A16-2E22-F5650E6640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20771-F68B-5C00-919F-E27A39761279}"/>
              </a:ext>
            </a:extLst>
          </p:cNvPr>
          <p:cNvSpPr>
            <a:spLocks noGrp="1"/>
          </p:cNvSpPr>
          <p:nvPr>
            <p:ph type="title"/>
          </p:nvPr>
        </p:nvSpPr>
        <p:spPr>
          <a:xfrm>
            <a:off x="838200" y="681037"/>
            <a:ext cx="10515600" cy="1009651"/>
          </a:xfrm>
        </p:spPr>
        <p:txBody>
          <a:bodyPr/>
          <a:lstStyle/>
          <a:p>
            <a:r>
              <a:rPr lang="en-US"/>
              <a:t>Components of Alignment - Policies</a:t>
            </a:r>
          </a:p>
        </p:txBody>
      </p:sp>
      <p:sp>
        <p:nvSpPr>
          <p:cNvPr id="3" name="Content Placeholder 2">
            <a:extLst>
              <a:ext uri="{FF2B5EF4-FFF2-40B4-BE49-F238E27FC236}">
                <a16:creationId xmlns:a16="http://schemas.microsoft.com/office/drawing/2014/main" id="{4690E2A8-1C49-533D-69B0-4ABC2FDE1D74}"/>
              </a:ext>
            </a:extLst>
          </p:cNvPr>
          <p:cNvSpPr>
            <a:spLocks noGrp="1"/>
          </p:cNvSpPr>
          <p:nvPr>
            <p:ph sz="half" idx="1"/>
          </p:nvPr>
        </p:nvSpPr>
        <p:spPr>
          <a:xfrm>
            <a:off x="1855783" y="2022330"/>
            <a:ext cx="3132498" cy="3835263"/>
          </a:xfrm>
          <a:ln w="38100">
            <a:solidFill>
              <a:srgbClr val="00015E"/>
            </a:solidFill>
          </a:ln>
        </p:spPr>
        <p:txBody>
          <a:bodyPr/>
          <a:lstStyle/>
          <a:p>
            <a:pPr marL="0" indent="0" algn="ctr">
              <a:buNone/>
            </a:pPr>
            <a:endParaRPr lang="en-US" sz="2800" b="1">
              <a:solidFill>
                <a:srgbClr val="00015E"/>
              </a:solidFill>
              <a:latin typeface="Aptos"/>
            </a:endParaRPr>
          </a:p>
          <a:p>
            <a:pPr marL="0" indent="0" algn="ctr">
              <a:buNone/>
            </a:pPr>
            <a:endParaRPr lang="en-US" b="1">
              <a:solidFill>
                <a:srgbClr val="00015E"/>
              </a:solidFill>
              <a:latin typeface="Aptos"/>
            </a:endParaRPr>
          </a:p>
          <a:p>
            <a:pPr marL="0" indent="0" algn="ctr">
              <a:buNone/>
            </a:pPr>
            <a:r>
              <a:rPr lang="en-US" sz="2800" b="1">
                <a:solidFill>
                  <a:srgbClr val="00015E"/>
                </a:solidFill>
                <a:latin typeface="Aptos"/>
              </a:rPr>
              <a:t>Key Components of Workforce System Alignment with Registered Apprenticeship</a:t>
            </a:r>
          </a:p>
          <a:p>
            <a:endParaRPr lang="en-US"/>
          </a:p>
        </p:txBody>
      </p:sp>
      <p:sp>
        <p:nvSpPr>
          <p:cNvPr id="5" name="Slide Number Placeholder 5">
            <a:extLst>
              <a:ext uri="{FF2B5EF4-FFF2-40B4-BE49-F238E27FC236}">
                <a16:creationId xmlns:a16="http://schemas.microsoft.com/office/drawing/2014/main" id="{1A9E146B-8418-88A3-1FD6-1A3EDDD4757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 name="Picture 5" descr="Graphic of the five key components of workforce system alignment with registered apprenticeship&#10;In orange, &quot;Creating RA-Aligned Policies&quot; with a red circle around&#10;In blue, &quot;Embedding RA Subject Matter Experts (SMEs)&quot;&#10;In green, &quot;Becoming an RA sponsor&quot;&#10;In red, &quot;Equipping Business Service Representatives (BSRs)&quot;&#10;In teal, &quot;Serving as an RA Convener&quot;">
            <a:extLst>
              <a:ext uri="{FF2B5EF4-FFF2-40B4-BE49-F238E27FC236}">
                <a16:creationId xmlns:a16="http://schemas.microsoft.com/office/drawing/2014/main" id="{4116D701-11E3-6DA7-F807-001DA1CE3BB5}"/>
              </a:ext>
            </a:extLst>
          </p:cNvPr>
          <p:cNvPicPr>
            <a:picLocks noChangeAspect="1"/>
          </p:cNvPicPr>
          <p:nvPr/>
        </p:nvPicPr>
        <p:blipFill>
          <a:blip r:embed="rId2"/>
          <a:stretch>
            <a:fillRect/>
          </a:stretch>
        </p:blipFill>
        <p:spPr>
          <a:xfrm>
            <a:off x="5296101" y="1866717"/>
            <a:ext cx="5474682" cy="4310246"/>
          </a:xfrm>
          <a:prstGeom prst="rect">
            <a:avLst/>
          </a:prstGeom>
        </p:spPr>
      </p:pic>
      <p:sp>
        <p:nvSpPr>
          <p:cNvPr id="7" name="Oval 6">
            <a:extLst>
              <a:ext uri="{FF2B5EF4-FFF2-40B4-BE49-F238E27FC236}">
                <a16:creationId xmlns:a16="http://schemas.microsoft.com/office/drawing/2014/main" id="{EDE25706-C0D2-1C2E-FA6F-9EFAC0F490E5}"/>
              </a:ext>
              <a:ext uri="{C183D7F6-B498-43B3-948B-1728B52AA6E4}">
                <adec:decorative xmlns:adec="http://schemas.microsoft.com/office/drawing/2017/decorative" val="1"/>
              </a:ext>
            </a:extLst>
          </p:cNvPr>
          <p:cNvSpPr/>
          <p:nvPr/>
        </p:nvSpPr>
        <p:spPr>
          <a:xfrm>
            <a:off x="5427406" y="2057130"/>
            <a:ext cx="1337187" cy="137187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769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53FAE-07CB-3FE5-9A0F-3CEB88EC643F}"/>
              </a:ext>
            </a:extLst>
          </p:cNvPr>
          <p:cNvSpPr>
            <a:spLocks noGrp="1"/>
          </p:cNvSpPr>
          <p:nvPr>
            <p:ph type="title"/>
          </p:nvPr>
        </p:nvSpPr>
        <p:spPr/>
        <p:txBody>
          <a:bodyPr/>
          <a:lstStyle/>
          <a:p>
            <a:r>
              <a:rPr lang="en-US"/>
              <a:t>Creating an RA-Supportive Policy</a:t>
            </a:r>
          </a:p>
        </p:txBody>
      </p:sp>
      <p:sp>
        <p:nvSpPr>
          <p:cNvPr id="2" name="Content Placeholder 1">
            <a:extLst>
              <a:ext uri="{FF2B5EF4-FFF2-40B4-BE49-F238E27FC236}">
                <a16:creationId xmlns:a16="http://schemas.microsoft.com/office/drawing/2014/main" id="{D0C80276-F222-E69E-B3B9-B5659EE430AE}"/>
              </a:ext>
            </a:extLst>
          </p:cNvPr>
          <p:cNvSpPr>
            <a:spLocks noGrp="1"/>
          </p:cNvSpPr>
          <p:nvPr>
            <p:ph idx="1"/>
          </p:nvPr>
        </p:nvSpPr>
        <p:spPr>
          <a:xfrm>
            <a:off x="838200" y="2396856"/>
            <a:ext cx="6267680" cy="2867561"/>
          </a:xfrm>
        </p:spPr>
        <p:txBody>
          <a:bodyPr vert="horz" lIns="91440" tIns="45720" rIns="91440" bIns="45720" rtlCol="0" anchor="t">
            <a:normAutofit fontScale="85000" lnSpcReduction="20000"/>
          </a:bodyPr>
          <a:lstStyle/>
          <a:p>
            <a:pPr marL="0" indent="0">
              <a:lnSpc>
                <a:spcPct val="100000"/>
              </a:lnSpc>
              <a:spcBef>
                <a:spcPts val="0"/>
              </a:spcBef>
              <a:buNone/>
            </a:pPr>
            <a:r>
              <a:rPr lang="en-US" sz="3200">
                <a:solidFill>
                  <a:schemeClr val="tx1"/>
                </a:solidFill>
                <a:latin typeface="Aptos"/>
              </a:rPr>
              <a:t>To carry out WIOA's strategic emphasis, local boards create a framework of policies and procedures that supports and promotes workforce and RA alignment.</a:t>
            </a:r>
            <a:endParaRPr lang="en-US">
              <a:solidFill>
                <a:schemeClr val="tx1"/>
              </a:solidFill>
            </a:endParaRPr>
          </a:p>
          <a:p>
            <a:pPr lvl="1">
              <a:lnSpc>
                <a:spcPct val="100000"/>
              </a:lnSpc>
              <a:spcBef>
                <a:spcPts val="0"/>
              </a:spcBef>
            </a:pPr>
            <a:endParaRPr lang="en-US" sz="2800">
              <a:solidFill>
                <a:schemeClr val="tx1"/>
              </a:solidFill>
              <a:latin typeface="Aptos"/>
            </a:endParaRPr>
          </a:p>
          <a:p>
            <a:pPr>
              <a:lnSpc>
                <a:spcPct val="100000"/>
              </a:lnSpc>
              <a:spcBef>
                <a:spcPts val="0"/>
              </a:spcBef>
            </a:pPr>
            <a:r>
              <a:rPr lang="en-US" sz="3200">
                <a:solidFill>
                  <a:schemeClr val="tx1"/>
                </a:solidFill>
                <a:latin typeface="Aptos"/>
              </a:rPr>
              <a:t>This institutionalizes RA-supportive practices and processes.</a:t>
            </a:r>
            <a:endParaRPr lang="en-US">
              <a:solidFill>
                <a:schemeClr val="tx1"/>
              </a:solidFill>
            </a:endParaRPr>
          </a:p>
        </p:txBody>
      </p:sp>
      <p:pic>
        <p:nvPicPr>
          <p:cNvPr id="7" name="Picture Placeholder 6">
            <a:extLst>
              <a:ext uri="{FF2B5EF4-FFF2-40B4-BE49-F238E27FC236}">
                <a16:creationId xmlns:a16="http://schemas.microsoft.com/office/drawing/2014/main" id="{4D895428-8B5E-710D-6D7B-5B8871B49FE8}"/>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2890" r="2890"/>
          <a:stretch>
            <a:fillRect/>
          </a:stretch>
        </p:blipFill>
        <p:spPr>
          <a:xfrm>
            <a:off x="7575550" y="1825625"/>
            <a:ext cx="3778250" cy="4010025"/>
          </a:xfrm>
          <a:prstGeom prst="rect">
            <a:avLst/>
          </a:prstGeom>
        </p:spPr>
      </p:pic>
      <p:sp>
        <p:nvSpPr>
          <p:cNvPr id="8" name="Slide Number Placeholder 5">
            <a:extLst>
              <a:ext uri="{FF2B5EF4-FFF2-40B4-BE49-F238E27FC236}">
                <a16:creationId xmlns:a16="http://schemas.microsoft.com/office/drawing/2014/main" id="{3E839BDA-3EFE-B4B6-909E-6C8C20F041B5}"/>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311843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30F6-00B9-F7E7-944C-05C3931A9ABD}"/>
              </a:ext>
            </a:extLst>
          </p:cNvPr>
          <p:cNvSpPr>
            <a:spLocks noGrp="1"/>
          </p:cNvSpPr>
          <p:nvPr>
            <p:ph type="title"/>
          </p:nvPr>
        </p:nvSpPr>
        <p:spPr/>
        <p:txBody>
          <a:bodyPr/>
          <a:lstStyle/>
          <a:p>
            <a:r>
              <a:rPr lang="en-US"/>
              <a:t>Supporting RA Framework</a:t>
            </a:r>
          </a:p>
        </p:txBody>
      </p:sp>
      <p:grpSp>
        <p:nvGrpSpPr>
          <p:cNvPr id="18" name="Group 17" descr="Define criteria">
            <a:extLst>
              <a:ext uri="{FF2B5EF4-FFF2-40B4-BE49-F238E27FC236}">
                <a16:creationId xmlns:a16="http://schemas.microsoft.com/office/drawing/2014/main" id="{9731DCA0-03E9-3B44-EEEC-B4881DD9EB71}"/>
              </a:ext>
            </a:extLst>
          </p:cNvPr>
          <p:cNvGrpSpPr/>
          <p:nvPr/>
        </p:nvGrpSpPr>
        <p:grpSpPr>
          <a:xfrm>
            <a:off x="934180" y="3159330"/>
            <a:ext cx="1985315" cy="1191189"/>
            <a:chOff x="4540" y="1827565"/>
            <a:chExt cx="1985315" cy="1191189"/>
          </a:xfrm>
        </p:grpSpPr>
        <p:sp>
          <p:nvSpPr>
            <p:cNvPr id="37" name="Rectangle: Rounded Corners 36">
              <a:extLst>
                <a:ext uri="{FF2B5EF4-FFF2-40B4-BE49-F238E27FC236}">
                  <a16:creationId xmlns:a16="http://schemas.microsoft.com/office/drawing/2014/main" id="{A2E169BB-DD89-1871-D11C-9FC5468E83AB}"/>
                </a:ext>
              </a:extLst>
            </p:cNvPr>
            <p:cNvSpPr/>
            <p:nvPr/>
          </p:nvSpPr>
          <p:spPr>
            <a:xfrm>
              <a:off x="4540" y="1827565"/>
              <a:ext cx="1985315" cy="1191189"/>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4">
              <a:extLst>
                <a:ext uri="{FF2B5EF4-FFF2-40B4-BE49-F238E27FC236}">
                  <a16:creationId xmlns:a16="http://schemas.microsoft.com/office/drawing/2014/main" id="{32F321FC-4D23-AEDC-4867-1047D2CFE769}"/>
                </a:ext>
              </a:extLst>
            </p:cNvPr>
            <p:cNvSpPr txBox="1"/>
            <p:nvPr/>
          </p:nvSpPr>
          <p:spPr>
            <a:xfrm>
              <a:off x="39429" y="1862454"/>
              <a:ext cx="1915537" cy="11214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panose="020B0004020202020204" pitchFamily="34" charset="0"/>
                  <a:ea typeface="+mn-ea"/>
                  <a:cs typeface="+mn-cs"/>
                </a:rPr>
                <a:t>Define criteria</a:t>
              </a:r>
            </a:p>
          </p:txBody>
        </p:sp>
      </p:grpSp>
      <p:grpSp>
        <p:nvGrpSpPr>
          <p:cNvPr id="19" name="Group 18" descr="arrow">
            <a:extLst>
              <a:ext uri="{FF2B5EF4-FFF2-40B4-BE49-F238E27FC236}">
                <a16:creationId xmlns:a16="http://schemas.microsoft.com/office/drawing/2014/main" id="{231629D7-DF1B-279D-A467-9C140F39D61F}"/>
              </a:ext>
            </a:extLst>
          </p:cNvPr>
          <p:cNvGrpSpPr/>
          <p:nvPr/>
        </p:nvGrpSpPr>
        <p:grpSpPr>
          <a:xfrm>
            <a:off x="3118027" y="3508745"/>
            <a:ext cx="420886" cy="492358"/>
            <a:chOff x="2188387" y="2176980"/>
            <a:chExt cx="420886" cy="492358"/>
          </a:xfrm>
        </p:grpSpPr>
        <p:sp>
          <p:nvSpPr>
            <p:cNvPr id="35" name="Arrow: Right 34">
              <a:extLst>
                <a:ext uri="{FF2B5EF4-FFF2-40B4-BE49-F238E27FC236}">
                  <a16:creationId xmlns:a16="http://schemas.microsoft.com/office/drawing/2014/main" id="{D2952E92-B58D-17B0-95D4-EC84E0A6E541}"/>
                </a:ext>
              </a:extLst>
            </p:cNvPr>
            <p:cNvSpPr/>
            <p:nvPr/>
          </p:nvSpPr>
          <p:spPr>
            <a:xfrm>
              <a:off x="2188387" y="2176980"/>
              <a:ext cx="420886" cy="492358"/>
            </a:xfrm>
            <a:prstGeom prst="rightArrow">
              <a:avLst>
                <a:gd name="adj1" fmla="val 60000"/>
                <a:gd name="adj2" fmla="val 50000"/>
              </a:avLst>
            </a:prstGeom>
            <a:solidFill>
              <a:srgbClr val="00206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rrow: Right 6">
              <a:extLst>
                <a:ext uri="{FF2B5EF4-FFF2-40B4-BE49-F238E27FC236}">
                  <a16:creationId xmlns:a16="http://schemas.microsoft.com/office/drawing/2014/main" id="{6D83D3D1-497D-4435-7760-9C70097EECA0}"/>
                </a:ext>
              </a:extLst>
            </p:cNvPr>
            <p:cNvSpPr txBox="1"/>
            <p:nvPr/>
          </p:nvSpPr>
          <p:spPr>
            <a:xfrm>
              <a:off x="2188387" y="2275452"/>
              <a:ext cx="294620" cy="295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descr="Customizable policy">
            <a:extLst>
              <a:ext uri="{FF2B5EF4-FFF2-40B4-BE49-F238E27FC236}">
                <a16:creationId xmlns:a16="http://schemas.microsoft.com/office/drawing/2014/main" id="{0A2C5FA3-0D05-4948-4FB2-044787083B73}"/>
              </a:ext>
            </a:extLst>
          </p:cNvPr>
          <p:cNvGrpSpPr/>
          <p:nvPr/>
        </p:nvGrpSpPr>
        <p:grpSpPr>
          <a:xfrm>
            <a:off x="3713621" y="3159330"/>
            <a:ext cx="1985315" cy="1191189"/>
            <a:chOff x="2783981" y="1827565"/>
            <a:chExt cx="1985315" cy="1191189"/>
          </a:xfrm>
        </p:grpSpPr>
        <p:sp>
          <p:nvSpPr>
            <p:cNvPr id="33" name="Rectangle: Rounded Corners 32">
              <a:extLst>
                <a:ext uri="{FF2B5EF4-FFF2-40B4-BE49-F238E27FC236}">
                  <a16:creationId xmlns:a16="http://schemas.microsoft.com/office/drawing/2014/main" id="{AF24E164-1D17-DB05-5B01-2C5B0FEAF736}"/>
                </a:ext>
              </a:extLst>
            </p:cNvPr>
            <p:cNvSpPr/>
            <p:nvPr/>
          </p:nvSpPr>
          <p:spPr>
            <a:xfrm>
              <a:off x="2783981" y="1827565"/>
              <a:ext cx="1985315" cy="1191189"/>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5FBCBDA7-18F6-30E4-31AB-9DB7E3914167}"/>
                </a:ext>
              </a:extLst>
            </p:cNvPr>
            <p:cNvSpPr txBox="1"/>
            <p:nvPr/>
          </p:nvSpPr>
          <p:spPr>
            <a:xfrm>
              <a:off x="2818870" y="1862454"/>
              <a:ext cx="1915537" cy="11214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panose="020B0004020202020204" pitchFamily="34" charset="0"/>
                  <a:ea typeface="+mn-ea"/>
                  <a:cs typeface="+mn-cs"/>
                </a:rPr>
                <a:t>Customizable policy</a:t>
              </a:r>
            </a:p>
          </p:txBody>
        </p:sp>
      </p:grpSp>
      <p:grpSp>
        <p:nvGrpSpPr>
          <p:cNvPr id="21" name="Group 20" descr="arrow&#10;">
            <a:extLst>
              <a:ext uri="{FF2B5EF4-FFF2-40B4-BE49-F238E27FC236}">
                <a16:creationId xmlns:a16="http://schemas.microsoft.com/office/drawing/2014/main" id="{2D1C5136-907D-DA42-4743-EB3ADC75F228}"/>
              </a:ext>
            </a:extLst>
          </p:cNvPr>
          <p:cNvGrpSpPr/>
          <p:nvPr/>
        </p:nvGrpSpPr>
        <p:grpSpPr>
          <a:xfrm>
            <a:off x="5897468" y="3508745"/>
            <a:ext cx="420886" cy="492358"/>
            <a:chOff x="4967828" y="2176980"/>
            <a:chExt cx="420886" cy="492358"/>
          </a:xfrm>
        </p:grpSpPr>
        <p:sp>
          <p:nvSpPr>
            <p:cNvPr id="31" name="Arrow: Right 30">
              <a:extLst>
                <a:ext uri="{FF2B5EF4-FFF2-40B4-BE49-F238E27FC236}">
                  <a16:creationId xmlns:a16="http://schemas.microsoft.com/office/drawing/2014/main" id="{D55D158A-DE82-83B3-CE81-72D6431D7C16}"/>
                </a:ext>
              </a:extLst>
            </p:cNvPr>
            <p:cNvSpPr/>
            <p:nvPr/>
          </p:nvSpPr>
          <p:spPr>
            <a:xfrm>
              <a:off x="4967828" y="2176980"/>
              <a:ext cx="420886" cy="492358"/>
            </a:xfrm>
            <a:prstGeom prst="rightArrow">
              <a:avLst>
                <a:gd name="adj1" fmla="val 60000"/>
                <a:gd name="adj2" fmla="val 50000"/>
              </a:avLst>
            </a:prstGeom>
            <a:solidFill>
              <a:srgbClr val="00206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row: Right 10">
              <a:extLst>
                <a:ext uri="{FF2B5EF4-FFF2-40B4-BE49-F238E27FC236}">
                  <a16:creationId xmlns:a16="http://schemas.microsoft.com/office/drawing/2014/main" id="{561D5FED-A43E-C64F-743B-627DDF6C8ECC}"/>
                </a:ext>
              </a:extLst>
            </p:cNvPr>
            <p:cNvSpPr txBox="1"/>
            <p:nvPr/>
          </p:nvSpPr>
          <p:spPr>
            <a:xfrm>
              <a:off x="4967828" y="2275452"/>
              <a:ext cx="294620" cy="295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descr="Partnership">
            <a:extLst>
              <a:ext uri="{FF2B5EF4-FFF2-40B4-BE49-F238E27FC236}">
                <a16:creationId xmlns:a16="http://schemas.microsoft.com/office/drawing/2014/main" id="{7AAFEFAC-206D-1A13-80C6-94258B2A79A2}"/>
              </a:ext>
            </a:extLst>
          </p:cNvPr>
          <p:cNvGrpSpPr/>
          <p:nvPr/>
        </p:nvGrpSpPr>
        <p:grpSpPr>
          <a:xfrm>
            <a:off x="6493063" y="3159330"/>
            <a:ext cx="1985315" cy="1191189"/>
            <a:chOff x="5563423" y="1827565"/>
            <a:chExt cx="1985315" cy="1191189"/>
          </a:xfrm>
        </p:grpSpPr>
        <p:sp>
          <p:nvSpPr>
            <p:cNvPr id="29" name="Rectangle: Rounded Corners 28">
              <a:extLst>
                <a:ext uri="{FF2B5EF4-FFF2-40B4-BE49-F238E27FC236}">
                  <a16:creationId xmlns:a16="http://schemas.microsoft.com/office/drawing/2014/main" id="{A2B843FB-1DB0-C2DB-5A4B-E56FF9416AC3}"/>
                </a:ext>
              </a:extLst>
            </p:cNvPr>
            <p:cNvSpPr/>
            <p:nvPr/>
          </p:nvSpPr>
          <p:spPr>
            <a:xfrm>
              <a:off x="5563423" y="1827565"/>
              <a:ext cx="1985315" cy="1191189"/>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12">
              <a:extLst>
                <a:ext uri="{FF2B5EF4-FFF2-40B4-BE49-F238E27FC236}">
                  <a16:creationId xmlns:a16="http://schemas.microsoft.com/office/drawing/2014/main" id="{6041406B-A606-6603-18A2-6A333BB855B2}"/>
                </a:ext>
              </a:extLst>
            </p:cNvPr>
            <p:cNvSpPr txBox="1"/>
            <p:nvPr/>
          </p:nvSpPr>
          <p:spPr>
            <a:xfrm>
              <a:off x="5598312" y="1862454"/>
              <a:ext cx="1915537" cy="11214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panose="020B0004020202020204" pitchFamily="34" charset="0"/>
                  <a:ea typeface="+mn-ea"/>
                  <a:cs typeface="+mn-cs"/>
                </a:rPr>
                <a:t>Partnership</a:t>
              </a:r>
            </a:p>
          </p:txBody>
        </p:sp>
      </p:grpSp>
      <p:grpSp>
        <p:nvGrpSpPr>
          <p:cNvPr id="23" name="Group 22" descr="arrow">
            <a:extLst>
              <a:ext uri="{FF2B5EF4-FFF2-40B4-BE49-F238E27FC236}">
                <a16:creationId xmlns:a16="http://schemas.microsoft.com/office/drawing/2014/main" id="{BC766937-AACC-489F-54A7-956D3574C8D5}"/>
              </a:ext>
            </a:extLst>
          </p:cNvPr>
          <p:cNvGrpSpPr/>
          <p:nvPr/>
        </p:nvGrpSpPr>
        <p:grpSpPr>
          <a:xfrm>
            <a:off x="8676909" y="3508745"/>
            <a:ext cx="420886" cy="492358"/>
            <a:chOff x="7747269" y="2176980"/>
            <a:chExt cx="420886" cy="492358"/>
          </a:xfrm>
        </p:grpSpPr>
        <p:sp>
          <p:nvSpPr>
            <p:cNvPr id="27" name="Arrow: Right 26">
              <a:extLst>
                <a:ext uri="{FF2B5EF4-FFF2-40B4-BE49-F238E27FC236}">
                  <a16:creationId xmlns:a16="http://schemas.microsoft.com/office/drawing/2014/main" id="{A5F9B0C1-0C6E-1B6D-79E1-F524DC8FACC4}"/>
                </a:ext>
              </a:extLst>
            </p:cNvPr>
            <p:cNvSpPr/>
            <p:nvPr/>
          </p:nvSpPr>
          <p:spPr>
            <a:xfrm>
              <a:off x="7747269" y="2176980"/>
              <a:ext cx="420886" cy="492358"/>
            </a:xfrm>
            <a:prstGeom prst="rightArrow">
              <a:avLst>
                <a:gd name="adj1" fmla="val 60000"/>
                <a:gd name="adj2" fmla="val 50000"/>
              </a:avLst>
            </a:prstGeom>
            <a:solidFill>
              <a:srgbClr val="00206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row: Right 14">
              <a:extLst>
                <a:ext uri="{FF2B5EF4-FFF2-40B4-BE49-F238E27FC236}">
                  <a16:creationId xmlns:a16="http://schemas.microsoft.com/office/drawing/2014/main" id="{033E5F54-EBFA-4C3F-31CD-AF6F10EBF2A7}"/>
                </a:ext>
              </a:extLst>
            </p:cNvPr>
            <p:cNvSpPr txBox="1"/>
            <p:nvPr/>
          </p:nvSpPr>
          <p:spPr>
            <a:xfrm>
              <a:off x="7747269" y="2275452"/>
              <a:ext cx="294620" cy="295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descr="Funding">
            <a:extLst>
              <a:ext uri="{FF2B5EF4-FFF2-40B4-BE49-F238E27FC236}">
                <a16:creationId xmlns:a16="http://schemas.microsoft.com/office/drawing/2014/main" id="{6EB72570-D8EA-021F-C9B0-25CEF61F937E}"/>
              </a:ext>
            </a:extLst>
          </p:cNvPr>
          <p:cNvGrpSpPr/>
          <p:nvPr/>
        </p:nvGrpSpPr>
        <p:grpSpPr>
          <a:xfrm>
            <a:off x="9272504" y="3159330"/>
            <a:ext cx="1985315" cy="1191189"/>
            <a:chOff x="8342864" y="1827565"/>
            <a:chExt cx="1985315" cy="1191189"/>
          </a:xfrm>
        </p:grpSpPr>
        <p:sp>
          <p:nvSpPr>
            <p:cNvPr id="25" name="Rectangle: Rounded Corners 24">
              <a:extLst>
                <a:ext uri="{FF2B5EF4-FFF2-40B4-BE49-F238E27FC236}">
                  <a16:creationId xmlns:a16="http://schemas.microsoft.com/office/drawing/2014/main" id="{BB5210F1-795D-099C-4EE7-C84B2D60F4F4}"/>
                </a:ext>
              </a:extLst>
            </p:cNvPr>
            <p:cNvSpPr/>
            <p:nvPr/>
          </p:nvSpPr>
          <p:spPr>
            <a:xfrm>
              <a:off x="8342864" y="1827565"/>
              <a:ext cx="1985315" cy="1191189"/>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16">
              <a:extLst>
                <a:ext uri="{FF2B5EF4-FFF2-40B4-BE49-F238E27FC236}">
                  <a16:creationId xmlns:a16="http://schemas.microsoft.com/office/drawing/2014/main" id="{F0F91B27-0435-6F52-9F22-41BF4D517EF5}"/>
                </a:ext>
              </a:extLst>
            </p:cNvPr>
            <p:cNvSpPr txBox="1"/>
            <p:nvPr/>
          </p:nvSpPr>
          <p:spPr>
            <a:xfrm>
              <a:off x="8377753" y="1862454"/>
              <a:ext cx="1915537" cy="11214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panose="020B0004020202020204" pitchFamily="34" charset="0"/>
                  <a:ea typeface="+mn-ea"/>
                  <a:cs typeface="+mn-cs"/>
                </a:rPr>
                <a:t>Funding</a:t>
              </a:r>
            </a:p>
          </p:txBody>
        </p:sp>
      </p:grpSp>
    </p:spTree>
    <p:extLst>
      <p:ext uri="{BB962C8B-B14F-4D97-AF65-F5344CB8AC3E}">
        <p14:creationId xmlns:p14="http://schemas.microsoft.com/office/powerpoint/2010/main" val="283662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130-B6DE-CAAD-B7E6-04315037C7FC}"/>
              </a:ext>
            </a:extLst>
          </p:cNvPr>
          <p:cNvSpPr>
            <a:spLocks noGrp="1"/>
          </p:cNvSpPr>
          <p:nvPr>
            <p:ph type="title"/>
          </p:nvPr>
        </p:nvSpPr>
        <p:spPr>
          <a:xfrm>
            <a:off x="459444" y="545774"/>
            <a:ext cx="10515600" cy="1325563"/>
          </a:xfrm>
        </p:spPr>
        <p:txBody>
          <a:bodyPr/>
          <a:lstStyle/>
          <a:p>
            <a:r>
              <a:rPr lang="en-US"/>
              <a:t>Presenter</a:t>
            </a:r>
          </a:p>
        </p:txBody>
      </p:sp>
      <p:pic>
        <p:nvPicPr>
          <p:cNvPr id="8" name="Picture 7" descr="Haylie Schuster">
            <a:extLst>
              <a:ext uri="{FF2B5EF4-FFF2-40B4-BE49-F238E27FC236}">
                <a16:creationId xmlns:a16="http://schemas.microsoft.com/office/drawing/2014/main" id="{0CE55D72-ADC2-01FF-FDAF-95CB3D568568}"/>
              </a:ext>
            </a:extLst>
          </p:cNvPr>
          <p:cNvPicPr>
            <a:picLocks noChangeAspect="1"/>
          </p:cNvPicPr>
          <p:nvPr/>
        </p:nvPicPr>
        <p:blipFill>
          <a:blip r:embed="rId2"/>
          <a:stretch>
            <a:fillRect/>
          </a:stretch>
        </p:blipFill>
        <p:spPr>
          <a:xfrm>
            <a:off x="4617592" y="1871337"/>
            <a:ext cx="2956816" cy="3115326"/>
          </a:xfrm>
          <a:prstGeom prst="rect">
            <a:avLst/>
          </a:prstGeom>
        </p:spPr>
      </p:pic>
      <p:sp>
        <p:nvSpPr>
          <p:cNvPr id="3" name="Content Placeholder 2">
            <a:extLst>
              <a:ext uri="{FF2B5EF4-FFF2-40B4-BE49-F238E27FC236}">
                <a16:creationId xmlns:a16="http://schemas.microsoft.com/office/drawing/2014/main" id="{5FA04CC3-FF8C-492F-0030-C3AD69555EFE}"/>
              </a:ext>
            </a:extLst>
          </p:cNvPr>
          <p:cNvSpPr>
            <a:spLocks noGrp="1"/>
          </p:cNvSpPr>
          <p:nvPr>
            <p:ph sz="half" idx="1"/>
          </p:nvPr>
        </p:nvSpPr>
        <p:spPr>
          <a:xfrm>
            <a:off x="4398397" y="4775376"/>
            <a:ext cx="3176011" cy="422574"/>
          </a:xfrm>
        </p:spPr>
        <p:txBody>
          <a:bodyPr>
            <a:noAutofit/>
          </a:bodyPr>
          <a:lstStyle/>
          <a:p>
            <a:pPr marL="0" indent="0" algn="ctr">
              <a:buNone/>
            </a:pPr>
            <a:r>
              <a:rPr lang="en-US" b="1">
                <a:solidFill>
                  <a:srgbClr val="00015E"/>
                </a:solidFill>
              </a:rPr>
              <a:t>Haylie Schuster</a:t>
            </a:r>
          </a:p>
        </p:txBody>
      </p:sp>
      <p:sp>
        <p:nvSpPr>
          <p:cNvPr id="4" name="Content Placeholder 3">
            <a:extLst>
              <a:ext uri="{FF2B5EF4-FFF2-40B4-BE49-F238E27FC236}">
                <a16:creationId xmlns:a16="http://schemas.microsoft.com/office/drawing/2014/main" id="{5D4BFFC1-1FCF-A8DB-8788-B6F57EDFF603}"/>
              </a:ext>
            </a:extLst>
          </p:cNvPr>
          <p:cNvSpPr>
            <a:spLocks noGrp="1"/>
          </p:cNvSpPr>
          <p:nvPr>
            <p:ph sz="half" idx="13"/>
          </p:nvPr>
        </p:nvSpPr>
        <p:spPr>
          <a:xfrm>
            <a:off x="4758649" y="5197950"/>
            <a:ext cx="2455506" cy="700731"/>
          </a:xfrm>
        </p:spPr>
        <p:txBody>
          <a:bodyPr>
            <a:noAutofit/>
          </a:bodyPr>
          <a:lstStyle/>
          <a:p>
            <a:pPr marL="0" indent="0" algn="ctr">
              <a:buNone/>
            </a:pPr>
            <a:r>
              <a:rPr lang="en-US" sz="1800"/>
              <a:t>Engagement Manager</a:t>
            </a:r>
          </a:p>
          <a:p>
            <a:pPr marL="0" indent="0" algn="ctr">
              <a:buNone/>
            </a:pPr>
            <a:r>
              <a:rPr lang="en-US" sz="1800"/>
              <a:t>Safal Partners</a:t>
            </a:r>
          </a:p>
        </p:txBody>
      </p:sp>
      <p:sp>
        <p:nvSpPr>
          <p:cNvPr id="7" name="Slide Number Placeholder 5">
            <a:extLst>
              <a:ext uri="{FF2B5EF4-FFF2-40B4-BE49-F238E27FC236}">
                <a16:creationId xmlns:a16="http://schemas.microsoft.com/office/drawing/2014/main" id="{715D33DB-9932-9FA8-7D62-9BBBE8C3968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282929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A4064-5756-474B-83FF-325610B7F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29C17-B46C-CE25-4556-C3E3EFC2399B}"/>
              </a:ext>
            </a:extLst>
          </p:cNvPr>
          <p:cNvSpPr>
            <a:spLocks noGrp="1"/>
          </p:cNvSpPr>
          <p:nvPr>
            <p:ph type="title"/>
          </p:nvPr>
        </p:nvSpPr>
        <p:spPr>
          <a:xfrm>
            <a:off x="838200" y="681037"/>
            <a:ext cx="10515600" cy="1009651"/>
          </a:xfrm>
        </p:spPr>
        <p:txBody>
          <a:bodyPr/>
          <a:lstStyle/>
          <a:p>
            <a:r>
              <a:rPr lang="en-US"/>
              <a:t>Embed RA Subject Matter Experts</a:t>
            </a:r>
          </a:p>
        </p:txBody>
      </p:sp>
      <p:sp>
        <p:nvSpPr>
          <p:cNvPr id="3" name="Content Placeholder 2">
            <a:extLst>
              <a:ext uri="{FF2B5EF4-FFF2-40B4-BE49-F238E27FC236}">
                <a16:creationId xmlns:a16="http://schemas.microsoft.com/office/drawing/2014/main" id="{3C566C43-E5A5-2BB6-CE8D-3042F76B05D2}"/>
              </a:ext>
            </a:extLst>
          </p:cNvPr>
          <p:cNvSpPr>
            <a:spLocks noGrp="1"/>
          </p:cNvSpPr>
          <p:nvPr>
            <p:ph sz="half" idx="1"/>
          </p:nvPr>
        </p:nvSpPr>
        <p:spPr>
          <a:xfrm>
            <a:off x="1901051" y="1968009"/>
            <a:ext cx="3132498" cy="3835263"/>
          </a:xfrm>
          <a:ln w="38100">
            <a:solidFill>
              <a:srgbClr val="00015E"/>
            </a:solidFill>
          </a:ln>
        </p:spPr>
        <p:txBody>
          <a:bodyPr/>
          <a:lstStyle/>
          <a:p>
            <a:pPr marL="0" indent="0" algn="ctr">
              <a:buNone/>
            </a:pPr>
            <a:endParaRPr lang="en-US" sz="2800" b="1">
              <a:solidFill>
                <a:srgbClr val="00015E"/>
              </a:solidFill>
              <a:latin typeface="Aptos"/>
            </a:endParaRPr>
          </a:p>
          <a:p>
            <a:pPr marL="0" indent="0" algn="ctr">
              <a:buNone/>
            </a:pPr>
            <a:endParaRPr lang="en-US" b="1">
              <a:solidFill>
                <a:srgbClr val="00015E"/>
              </a:solidFill>
              <a:latin typeface="Aptos"/>
            </a:endParaRPr>
          </a:p>
          <a:p>
            <a:pPr marL="0" indent="0" algn="ctr">
              <a:buNone/>
            </a:pPr>
            <a:r>
              <a:rPr lang="en-US" sz="2800" b="1">
                <a:solidFill>
                  <a:srgbClr val="00015E"/>
                </a:solidFill>
                <a:latin typeface="Aptos"/>
              </a:rPr>
              <a:t>Key Components of Workforce System Alignment with Registered Apprenticeship</a:t>
            </a:r>
          </a:p>
          <a:p>
            <a:endParaRPr lang="en-US"/>
          </a:p>
        </p:txBody>
      </p:sp>
      <p:sp>
        <p:nvSpPr>
          <p:cNvPr id="5" name="Slide Number Placeholder 5">
            <a:extLst>
              <a:ext uri="{FF2B5EF4-FFF2-40B4-BE49-F238E27FC236}">
                <a16:creationId xmlns:a16="http://schemas.microsoft.com/office/drawing/2014/main" id="{072C1952-C681-414C-6D10-D50AF00A0189}"/>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 name="Picture 5" descr="Graphic of the five key components of workforce system alignment with registered apprenticeship&#10;In orange, &quot;Creating RA-Aligned Policies&quot; with a red circle around&#10;In blue, &quot;Embedding RA Subject Matter Experts (SMEs)&quot;&#10;In green, &quot;Becoming an RA sponsor&quot;&#10;In red, &quot;Equipping Business Service Representatives (BSRs)&quot;&#10;In teal, &quot;Serving as an RA Convener&quot;">
            <a:extLst>
              <a:ext uri="{FF2B5EF4-FFF2-40B4-BE49-F238E27FC236}">
                <a16:creationId xmlns:a16="http://schemas.microsoft.com/office/drawing/2014/main" id="{919906DE-EEFB-1725-565E-6AC8BB7642FA}"/>
              </a:ext>
            </a:extLst>
          </p:cNvPr>
          <p:cNvPicPr>
            <a:picLocks noChangeAspect="1"/>
          </p:cNvPicPr>
          <p:nvPr/>
        </p:nvPicPr>
        <p:blipFill>
          <a:blip r:embed="rId2"/>
          <a:stretch>
            <a:fillRect/>
          </a:stretch>
        </p:blipFill>
        <p:spPr>
          <a:xfrm>
            <a:off x="5296101" y="1866717"/>
            <a:ext cx="5474682" cy="4310246"/>
          </a:xfrm>
          <a:prstGeom prst="rect">
            <a:avLst/>
          </a:prstGeom>
        </p:spPr>
      </p:pic>
      <p:sp>
        <p:nvSpPr>
          <p:cNvPr id="4" name="Oval 3">
            <a:extLst>
              <a:ext uri="{FF2B5EF4-FFF2-40B4-BE49-F238E27FC236}">
                <a16:creationId xmlns:a16="http://schemas.microsoft.com/office/drawing/2014/main" id="{1EA701BD-97D1-C31C-D516-F6AEFF9BFEEF}"/>
              </a:ext>
              <a:ext uri="{C183D7F6-B498-43B3-948B-1728B52AA6E4}">
                <adec:decorative xmlns:adec="http://schemas.microsoft.com/office/drawing/2017/decorative" val="1"/>
              </a:ext>
            </a:extLst>
          </p:cNvPr>
          <p:cNvSpPr/>
          <p:nvPr/>
        </p:nvSpPr>
        <p:spPr>
          <a:xfrm>
            <a:off x="9335622" y="2033976"/>
            <a:ext cx="1337187" cy="137187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568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2F1CD-59B6-5864-6FC8-E336CB2FE6BA}"/>
              </a:ext>
            </a:extLst>
          </p:cNvPr>
          <p:cNvSpPr>
            <a:spLocks noGrp="1"/>
          </p:cNvSpPr>
          <p:nvPr>
            <p:ph type="title"/>
          </p:nvPr>
        </p:nvSpPr>
        <p:spPr>
          <a:xfrm>
            <a:off x="765772" y="401539"/>
            <a:ext cx="10515600" cy="1325563"/>
          </a:xfrm>
        </p:spPr>
        <p:txBody>
          <a:bodyPr/>
          <a:lstStyle/>
          <a:p>
            <a:r>
              <a:rPr lang="en-US"/>
              <a:t>Embed RA Expertise</a:t>
            </a:r>
          </a:p>
        </p:txBody>
      </p:sp>
      <p:sp>
        <p:nvSpPr>
          <p:cNvPr id="2" name="Content Placeholder 1">
            <a:extLst>
              <a:ext uri="{FF2B5EF4-FFF2-40B4-BE49-F238E27FC236}">
                <a16:creationId xmlns:a16="http://schemas.microsoft.com/office/drawing/2014/main" id="{2A06AF3E-C7C7-19C5-1105-6AADFF646AAA}"/>
              </a:ext>
            </a:extLst>
          </p:cNvPr>
          <p:cNvSpPr>
            <a:spLocks noGrp="1"/>
          </p:cNvSpPr>
          <p:nvPr>
            <p:ph idx="1"/>
          </p:nvPr>
        </p:nvSpPr>
        <p:spPr>
          <a:xfrm>
            <a:off x="3298555" y="1999592"/>
            <a:ext cx="8235560" cy="3558012"/>
          </a:xfrm>
        </p:spPr>
        <p:txBody>
          <a:bodyPr>
            <a:normAutofit fontScale="85000" lnSpcReduction="20000"/>
          </a:bodyPr>
          <a:lstStyle/>
          <a:p>
            <a:pPr marL="0" indent="0" algn="ctr">
              <a:lnSpc>
                <a:spcPct val="120000"/>
              </a:lnSpc>
              <a:buNone/>
            </a:pPr>
            <a:r>
              <a:rPr lang="en-US" sz="3900">
                <a:solidFill>
                  <a:schemeClr val="tx1"/>
                </a:solidFill>
                <a:latin typeface="Aptos"/>
              </a:rPr>
              <a:t>To grow RA in your local workforce system and/or in your own RA eco-system, </a:t>
            </a:r>
            <a:br>
              <a:rPr lang="en-US" sz="3900">
                <a:solidFill>
                  <a:schemeClr val="tx1"/>
                </a:solidFill>
                <a:latin typeface="Aptos"/>
              </a:rPr>
            </a:br>
            <a:r>
              <a:rPr lang="en-US" sz="3900">
                <a:solidFill>
                  <a:schemeClr val="tx1"/>
                </a:solidFill>
                <a:latin typeface="Aptos"/>
              </a:rPr>
              <a:t>you need experts in RA. </a:t>
            </a:r>
            <a:endParaRPr lang="en-US" sz="3900" b="1" i="1">
              <a:solidFill>
                <a:schemeClr val="tx1"/>
              </a:solidFill>
              <a:effectLst>
                <a:outerShdw blurRad="38100" dist="38100" dir="2700000" algn="tl">
                  <a:srgbClr val="000000">
                    <a:alpha val="43137"/>
                  </a:srgbClr>
                </a:outerShdw>
              </a:effectLst>
              <a:latin typeface="Aptos"/>
            </a:endParaRPr>
          </a:p>
          <a:p>
            <a:pPr marL="0" indent="0" algn="ctr">
              <a:lnSpc>
                <a:spcPct val="120000"/>
              </a:lnSpc>
              <a:buNone/>
            </a:pPr>
            <a:endParaRPr lang="en-US" sz="3600" b="1" i="1">
              <a:solidFill>
                <a:srgbClr val="00015E"/>
              </a:solidFill>
              <a:effectLst>
                <a:outerShdw blurRad="38100" dist="38100" dir="2700000" algn="tl">
                  <a:srgbClr val="000000">
                    <a:alpha val="43137"/>
                  </a:srgbClr>
                </a:outerShdw>
              </a:effectLst>
              <a:latin typeface="Aptos"/>
            </a:endParaRPr>
          </a:p>
          <a:p>
            <a:pPr marL="0" indent="0" algn="ctr">
              <a:lnSpc>
                <a:spcPct val="120000"/>
              </a:lnSpc>
              <a:buNone/>
            </a:pPr>
            <a:r>
              <a:rPr lang="en-US" sz="4200" b="1" i="1">
                <a:solidFill>
                  <a:srgbClr val="00015E"/>
                </a:solidFill>
                <a:effectLst>
                  <a:outerShdw blurRad="38100" dist="38100" dir="2700000" algn="tl">
                    <a:srgbClr val="000000">
                      <a:alpha val="43137"/>
                    </a:srgbClr>
                  </a:outerShdw>
                </a:effectLst>
                <a:latin typeface="Aptos"/>
              </a:rPr>
              <a:t>Who are the experts in your system?</a:t>
            </a:r>
            <a:endParaRPr lang="en-US" sz="4200" b="1">
              <a:solidFill>
                <a:schemeClr val="tx1"/>
              </a:solidFill>
              <a:latin typeface="Aptos"/>
            </a:endParaRPr>
          </a:p>
          <a:p>
            <a:pPr marL="0" indent="0" algn="ctr">
              <a:lnSpc>
                <a:spcPct val="120000"/>
              </a:lnSpc>
              <a:buNone/>
            </a:pPr>
            <a:r>
              <a:rPr lang="en-US" sz="4200" b="1">
                <a:solidFill>
                  <a:schemeClr val="tx1"/>
                </a:solidFill>
                <a:latin typeface="Aptos"/>
              </a:rPr>
              <a:t>Federal and State OA Office</a:t>
            </a:r>
          </a:p>
          <a:p>
            <a:pPr marL="0" indent="0">
              <a:buNone/>
            </a:pPr>
            <a:endParaRPr lang="en-US"/>
          </a:p>
        </p:txBody>
      </p:sp>
      <p:sp>
        <p:nvSpPr>
          <p:cNvPr id="6" name="Slide Number Placeholder 5">
            <a:extLst>
              <a:ext uri="{FF2B5EF4-FFF2-40B4-BE49-F238E27FC236}">
                <a16:creationId xmlns:a16="http://schemas.microsoft.com/office/drawing/2014/main" id="{732CE76C-7D64-0EF6-A953-5FB72D314D16}"/>
              </a:ext>
              <a:ext uri="{C183D7F6-B498-43B3-948B-1728B52AA6E4}">
                <adec:decorative xmlns:adec="http://schemas.microsoft.com/office/drawing/2017/decorative" val="1"/>
              </a:ext>
            </a:extLst>
          </p:cNvPr>
          <p:cNvSpPr txBox="1">
            <a:spLocks/>
          </p:cNvSpPr>
          <p:nvPr/>
        </p:nvSpPr>
        <p:spPr>
          <a:xfrm>
            <a:off x="8776855" y="6502111"/>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7" name="Graphic 6">
            <a:extLst>
              <a:ext uri="{FF2B5EF4-FFF2-40B4-BE49-F238E27FC236}">
                <a16:creationId xmlns:a16="http://schemas.microsoft.com/office/drawing/2014/main" id="{CC901C6A-2BC5-F84D-5CFD-5CBB2FBA646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1586" y="3885723"/>
            <a:ext cx="1395075" cy="1395075"/>
          </a:xfrm>
          <a:prstGeom prst="rect">
            <a:avLst/>
          </a:prstGeom>
        </p:spPr>
      </p:pic>
      <p:pic>
        <p:nvPicPr>
          <p:cNvPr id="8" name="Graphic 7">
            <a:extLst>
              <a:ext uri="{FF2B5EF4-FFF2-40B4-BE49-F238E27FC236}">
                <a16:creationId xmlns:a16="http://schemas.microsoft.com/office/drawing/2014/main" id="{F108989C-5F96-31C6-8953-148277EA260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0405" y="2168678"/>
            <a:ext cx="1609920" cy="1609920"/>
          </a:xfrm>
          <a:prstGeom prst="rect">
            <a:avLst/>
          </a:prstGeom>
        </p:spPr>
      </p:pic>
      <p:pic>
        <p:nvPicPr>
          <p:cNvPr id="12" name="Graphic 11">
            <a:extLst>
              <a:ext uri="{FF2B5EF4-FFF2-40B4-BE49-F238E27FC236}">
                <a16:creationId xmlns:a16="http://schemas.microsoft.com/office/drawing/2014/main" id="{0E705CA6-EF8B-6465-1F5F-5BDB4906DDA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52236" y="3885723"/>
            <a:ext cx="1395075" cy="1395075"/>
          </a:xfrm>
          <a:prstGeom prst="rect">
            <a:avLst/>
          </a:prstGeom>
        </p:spPr>
      </p:pic>
      <p:pic>
        <p:nvPicPr>
          <p:cNvPr id="5" name="Picture 4">
            <a:extLst>
              <a:ext uri="{FF2B5EF4-FFF2-40B4-BE49-F238E27FC236}">
                <a16:creationId xmlns:a16="http://schemas.microsoft.com/office/drawing/2014/main" id="{489E69E0-4598-3DA9-FD11-48ED5F243B1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934" y="1727102"/>
            <a:ext cx="2266969" cy="3831497"/>
          </a:xfrm>
          <a:prstGeom prst="rect">
            <a:avLst/>
          </a:prstGeom>
        </p:spPr>
      </p:pic>
    </p:spTree>
    <p:extLst>
      <p:ext uri="{BB962C8B-B14F-4D97-AF65-F5344CB8AC3E}">
        <p14:creationId xmlns:p14="http://schemas.microsoft.com/office/powerpoint/2010/main" val="3007041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C954-D164-8A50-7A82-A648B43B0BB0}"/>
              </a:ext>
            </a:extLst>
          </p:cNvPr>
          <p:cNvSpPr>
            <a:spLocks noGrp="1"/>
          </p:cNvSpPr>
          <p:nvPr>
            <p:ph type="title"/>
          </p:nvPr>
        </p:nvSpPr>
        <p:spPr>
          <a:xfrm>
            <a:off x="744895" y="632235"/>
            <a:ext cx="10515600" cy="962900"/>
          </a:xfrm>
        </p:spPr>
        <p:txBody>
          <a:bodyPr/>
          <a:lstStyle/>
          <a:p>
            <a:r>
              <a:rPr lang="en-US"/>
              <a:t>Embed RA Expertise </a:t>
            </a:r>
          </a:p>
        </p:txBody>
      </p:sp>
      <p:sp>
        <p:nvSpPr>
          <p:cNvPr id="3" name="Content Placeholder 2">
            <a:extLst>
              <a:ext uri="{FF2B5EF4-FFF2-40B4-BE49-F238E27FC236}">
                <a16:creationId xmlns:a16="http://schemas.microsoft.com/office/drawing/2014/main" id="{51B96E5F-8E13-80B0-8CD6-E3DC562BB498}"/>
              </a:ext>
            </a:extLst>
          </p:cNvPr>
          <p:cNvSpPr>
            <a:spLocks noGrp="1"/>
          </p:cNvSpPr>
          <p:nvPr>
            <p:ph sz="half" idx="1"/>
          </p:nvPr>
        </p:nvSpPr>
        <p:spPr>
          <a:xfrm>
            <a:off x="838198" y="1663336"/>
            <a:ext cx="10515599" cy="1069300"/>
          </a:xfrm>
          <a:ln w="38100">
            <a:solidFill>
              <a:schemeClr val="accent1"/>
            </a:solidFill>
          </a:ln>
        </p:spPr>
        <p:txBody>
          <a:bodyPr>
            <a:noAutofit/>
          </a:bodyPr>
          <a:lstStyle/>
          <a:p>
            <a:pPr marL="0" indent="0" algn="ctr">
              <a:buNone/>
            </a:pPr>
            <a:r>
              <a:rPr lang="en-US" sz="3600" b="1">
                <a:solidFill>
                  <a:srgbClr val="00015E"/>
                </a:solidFill>
                <a:latin typeface="Aptos"/>
              </a:rPr>
              <a:t>Expertise exists in USDOL and </a:t>
            </a:r>
            <a:br>
              <a:rPr lang="en-US" sz="3600" b="1">
                <a:solidFill>
                  <a:srgbClr val="00015E"/>
                </a:solidFill>
                <a:latin typeface="Aptos"/>
              </a:rPr>
            </a:br>
            <a:r>
              <a:rPr lang="en-US" sz="3600" b="1">
                <a:solidFill>
                  <a:srgbClr val="00015E"/>
                </a:solidFill>
                <a:latin typeface="Aptos"/>
              </a:rPr>
              <a:t>the Office of Apprenticeship (OA)</a:t>
            </a:r>
            <a:endParaRPr lang="en-US" sz="3600">
              <a:solidFill>
                <a:srgbClr val="00015E"/>
              </a:solidFill>
            </a:endParaRPr>
          </a:p>
        </p:txBody>
      </p:sp>
      <p:sp>
        <p:nvSpPr>
          <p:cNvPr id="4" name="Content Placeholder 3">
            <a:extLst>
              <a:ext uri="{FF2B5EF4-FFF2-40B4-BE49-F238E27FC236}">
                <a16:creationId xmlns:a16="http://schemas.microsoft.com/office/drawing/2014/main" id="{2275A31E-A3AA-B85C-086D-F0B51F6A4FC8}"/>
              </a:ext>
            </a:extLst>
          </p:cNvPr>
          <p:cNvSpPr>
            <a:spLocks noGrp="1"/>
          </p:cNvSpPr>
          <p:nvPr>
            <p:ph sz="half" idx="2"/>
          </p:nvPr>
        </p:nvSpPr>
        <p:spPr>
          <a:xfrm>
            <a:off x="838198" y="2875428"/>
            <a:ext cx="7027508" cy="2392166"/>
          </a:xfrm>
        </p:spPr>
        <p:txBody>
          <a:bodyPr vert="horz" lIns="91440" tIns="45720" rIns="91440" bIns="45720" rtlCol="0" anchor="t">
            <a:normAutofit/>
          </a:bodyPr>
          <a:lstStyle/>
          <a:p>
            <a:pPr marL="0" indent="0">
              <a:buNone/>
            </a:pPr>
            <a:r>
              <a:rPr lang="en-US">
                <a:solidFill>
                  <a:schemeClr val="tx1"/>
                </a:solidFill>
                <a:latin typeface="Aptos"/>
              </a:rPr>
              <a:t>Connect with OA’s Apprenticeship Training Representatives (ATRs) and key staff at DAS.</a:t>
            </a:r>
          </a:p>
          <a:p>
            <a:pPr marL="0" indent="0">
              <a:buNone/>
            </a:pPr>
            <a:endParaRPr lang="en-US">
              <a:solidFill>
                <a:schemeClr val="tx1"/>
              </a:solidFill>
            </a:endParaRPr>
          </a:p>
          <a:p>
            <a:pPr marL="0" indent="0">
              <a:buNone/>
            </a:pPr>
            <a:r>
              <a:rPr lang="en-US">
                <a:solidFill>
                  <a:schemeClr val="tx1"/>
                </a:solidFill>
                <a:latin typeface="Aptos"/>
              </a:rPr>
              <a:t>Request training and education AND provide training and education.</a:t>
            </a:r>
          </a:p>
        </p:txBody>
      </p:sp>
      <p:sp>
        <p:nvSpPr>
          <p:cNvPr id="5" name="Text Placeholder 4">
            <a:extLst>
              <a:ext uri="{FF2B5EF4-FFF2-40B4-BE49-F238E27FC236}">
                <a16:creationId xmlns:a16="http://schemas.microsoft.com/office/drawing/2014/main" id="{87E61699-D7B6-E6E2-E3D4-EF25800D087C}"/>
              </a:ext>
            </a:extLst>
          </p:cNvPr>
          <p:cNvSpPr>
            <a:spLocks noGrp="1"/>
          </p:cNvSpPr>
          <p:nvPr>
            <p:ph type="body" sz="quarter" idx="13"/>
          </p:nvPr>
        </p:nvSpPr>
        <p:spPr>
          <a:xfrm>
            <a:off x="2782754" y="5581526"/>
            <a:ext cx="7428927" cy="557644"/>
          </a:xfrm>
        </p:spPr>
        <p:txBody>
          <a:bodyPr/>
          <a:lstStyle/>
          <a:p>
            <a:pPr marL="0" indent="0" algn="ctr">
              <a:buNone/>
            </a:pPr>
            <a:r>
              <a:rPr lang="en-US" b="1">
                <a:solidFill>
                  <a:srgbClr val="00015E"/>
                </a:solidFill>
              </a:rPr>
              <a:t>Invaluable expertise at your finger tips!</a:t>
            </a:r>
          </a:p>
        </p:txBody>
      </p:sp>
      <p:pic>
        <p:nvPicPr>
          <p:cNvPr id="8" name="Picture 2">
            <a:extLst>
              <a:ext uri="{FF2B5EF4-FFF2-40B4-BE49-F238E27FC236}">
                <a16:creationId xmlns:a16="http://schemas.microsoft.com/office/drawing/2014/main" id="{2761A701-09AE-93DB-4B9C-5A6C71844CF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706" y="2933888"/>
            <a:ext cx="3603303" cy="229393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F4D091CC-AA19-9837-5B0B-4AB4B8CF1E60}"/>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36424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D5FA9-B4D6-1ABF-76DB-97B934F3E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FEB82-47EE-56DE-7367-3F661743080B}"/>
              </a:ext>
            </a:extLst>
          </p:cNvPr>
          <p:cNvSpPr>
            <a:spLocks noGrp="1"/>
          </p:cNvSpPr>
          <p:nvPr>
            <p:ph type="title"/>
          </p:nvPr>
        </p:nvSpPr>
        <p:spPr>
          <a:xfrm>
            <a:off x="763556" y="632235"/>
            <a:ext cx="10515600" cy="962900"/>
          </a:xfrm>
        </p:spPr>
        <p:txBody>
          <a:bodyPr/>
          <a:lstStyle/>
          <a:p>
            <a:r>
              <a:rPr lang="en-US"/>
              <a:t>Embed RA Expertise </a:t>
            </a:r>
            <a:r>
              <a:rPr lang="en-US">
                <a:solidFill>
                  <a:srgbClr val="00015E"/>
                </a:solidFill>
              </a:rPr>
              <a:t>1</a:t>
            </a:r>
          </a:p>
        </p:txBody>
      </p:sp>
      <p:sp>
        <p:nvSpPr>
          <p:cNvPr id="3" name="Content Placeholder 2">
            <a:extLst>
              <a:ext uri="{FF2B5EF4-FFF2-40B4-BE49-F238E27FC236}">
                <a16:creationId xmlns:a16="http://schemas.microsoft.com/office/drawing/2014/main" id="{E4255041-2EA1-DDB1-FDA0-957E20AF69B9}"/>
              </a:ext>
            </a:extLst>
          </p:cNvPr>
          <p:cNvSpPr>
            <a:spLocks noGrp="1"/>
          </p:cNvSpPr>
          <p:nvPr>
            <p:ph sz="half" idx="1"/>
          </p:nvPr>
        </p:nvSpPr>
        <p:spPr>
          <a:xfrm>
            <a:off x="838198" y="1663337"/>
            <a:ext cx="10515599" cy="564034"/>
          </a:xfrm>
          <a:ln w="38100">
            <a:solidFill>
              <a:schemeClr val="accent1"/>
            </a:solidFill>
          </a:ln>
        </p:spPr>
        <p:txBody>
          <a:bodyPr>
            <a:normAutofit lnSpcReduction="10000"/>
          </a:bodyPr>
          <a:lstStyle/>
          <a:p>
            <a:pPr marL="0" indent="0" algn="ctr">
              <a:buNone/>
            </a:pPr>
            <a:r>
              <a:rPr lang="en-US" sz="3600" b="1">
                <a:solidFill>
                  <a:srgbClr val="00015E"/>
                </a:solidFill>
                <a:latin typeface="Aptos"/>
              </a:rPr>
              <a:t>Integration of RA expertise into the local AJC</a:t>
            </a:r>
            <a:endParaRPr lang="en-US" sz="3600">
              <a:solidFill>
                <a:srgbClr val="00015E"/>
              </a:solidFill>
            </a:endParaRPr>
          </a:p>
        </p:txBody>
      </p:sp>
      <p:sp>
        <p:nvSpPr>
          <p:cNvPr id="4" name="Content Placeholder 3">
            <a:extLst>
              <a:ext uri="{FF2B5EF4-FFF2-40B4-BE49-F238E27FC236}">
                <a16:creationId xmlns:a16="http://schemas.microsoft.com/office/drawing/2014/main" id="{DF47C928-0527-DE67-0C2E-8B91B9C73DBB}"/>
              </a:ext>
            </a:extLst>
          </p:cNvPr>
          <p:cNvSpPr>
            <a:spLocks noGrp="1"/>
          </p:cNvSpPr>
          <p:nvPr>
            <p:ph sz="half" idx="2"/>
          </p:nvPr>
        </p:nvSpPr>
        <p:spPr>
          <a:xfrm>
            <a:off x="838198" y="2444808"/>
            <a:ext cx="6962194" cy="3536114"/>
          </a:xfrm>
        </p:spPr>
        <p:txBody>
          <a:bodyPr vert="horz" lIns="91440" tIns="45720" rIns="91440" bIns="45720" rtlCol="0" anchor="t">
            <a:normAutofit fontScale="55000" lnSpcReduction="20000"/>
          </a:bodyPr>
          <a:lstStyle/>
          <a:p>
            <a:pPr marL="0" indent="0">
              <a:buNone/>
            </a:pPr>
            <a:r>
              <a:rPr lang="en-US" sz="5100" b="1">
                <a:solidFill>
                  <a:srgbClr val="00015E"/>
                </a:solidFill>
                <a:latin typeface="Aptos"/>
              </a:rPr>
              <a:t>Who can/should have RA expertise? </a:t>
            </a:r>
          </a:p>
          <a:p>
            <a:pPr lvl="1"/>
            <a:r>
              <a:rPr lang="en-US" sz="3600">
                <a:solidFill>
                  <a:schemeClr val="tx1"/>
                </a:solidFill>
                <a:latin typeface="Aptos"/>
              </a:rPr>
              <a:t>State and local boards </a:t>
            </a:r>
          </a:p>
          <a:p>
            <a:pPr lvl="1"/>
            <a:r>
              <a:rPr lang="en-US" sz="3600">
                <a:solidFill>
                  <a:schemeClr val="tx1"/>
                </a:solidFill>
                <a:latin typeface="Aptos"/>
              </a:rPr>
              <a:t>Staff engaged with businesses and business services</a:t>
            </a:r>
            <a:endParaRPr lang="en-US" sz="3600">
              <a:solidFill>
                <a:schemeClr val="tx1"/>
              </a:solidFill>
            </a:endParaRPr>
          </a:p>
          <a:p>
            <a:pPr lvl="1"/>
            <a:r>
              <a:rPr lang="en-US" sz="3600">
                <a:solidFill>
                  <a:schemeClr val="tx1"/>
                </a:solidFill>
                <a:latin typeface="Aptos"/>
              </a:rPr>
              <a:t>Staff at front desk and in the Resource Room of the AJC </a:t>
            </a:r>
          </a:p>
          <a:p>
            <a:pPr lvl="1"/>
            <a:r>
              <a:rPr lang="en-US" sz="3600">
                <a:solidFill>
                  <a:schemeClr val="tx1"/>
                </a:solidFill>
                <a:latin typeface="Aptos"/>
              </a:rPr>
              <a:t>Case managers / career counselors from all partner programs</a:t>
            </a:r>
          </a:p>
          <a:p>
            <a:pPr lvl="1"/>
            <a:r>
              <a:rPr lang="en-US" sz="3600">
                <a:solidFill>
                  <a:schemeClr val="tx1"/>
                </a:solidFill>
                <a:latin typeface="Aptos"/>
              </a:rPr>
              <a:t>Who else?</a:t>
            </a:r>
            <a:br>
              <a:rPr lang="en-US" sz="3600">
                <a:solidFill>
                  <a:schemeClr val="tx1"/>
                </a:solidFill>
                <a:latin typeface="Aptos"/>
              </a:rPr>
            </a:br>
            <a:endParaRPr lang="en-US" sz="3600">
              <a:solidFill>
                <a:schemeClr val="tx1"/>
              </a:solidFill>
              <a:latin typeface="Aptos"/>
            </a:endParaRPr>
          </a:p>
          <a:p>
            <a:pPr marL="0" indent="0">
              <a:buNone/>
            </a:pPr>
            <a:r>
              <a:rPr lang="en-US" sz="5100" b="1">
                <a:solidFill>
                  <a:srgbClr val="00015E"/>
                </a:solidFill>
                <a:latin typeface="Aptos"/>
              </a:rPr>
              <a:t>How do you achieve it?</a:t>
            </a:r>
          </a:p>
          <a:p>
            <a:r>
              <a:rPr lang="en-US" sz="3600">
                <a:solidFill>
                  <a:schemeClr val="tx1"/>
                </a:solidFill>
                <a:latin typeface="Aptos"/>
              </a:rPr>
              <a:t>On-going training and education in partnership with DOL OA leaders and staff, RA stakeholders</a:t>
            </a:r>
          </a:p>
        </p:txBody>
      </p:sp>
      <p:pic>
        <p:nvPicPr>
          <p:cNvPr id="8" name="Picture 2">
            <a:extLst>
              <a:ext uri="{FF2B5EF4-FFF2-40B4-BE49-F238E27FC236}">
                <a16:creationId xmlns:a16="http://schemas.microsoft.com/office/drawing/2014/main" id="{73C0CFDE-24A9-A5B4-B4F1-61B7F496F5D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38" y="2855891"/>
            <a:ext cx="3653029" cy="2325591"/>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24DC361B-7282-0645-6840-041D70F919D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78856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59F2-03E7-15A5-7743-203D01A609F6}"/>
              </a:ext>
            </a:extLst>
          </p:cNvPr>
          <p:cNvSpPr>
            <a:spLocks noGrp="1"/>
          </p:cNvSpPr>
          <p:nvPr>
            <p:ph type="title"/>
          </p:nvPr>
        </p:nvSpPr>
        <p:spPr>
          <a:xfrm>
            <a:off x="762000" y="841973"/>
            <a:ext cx="10515600" cy="785341"/>
          </a:xfrm>
        </p:spPr>
        <p:txBody>
          <a:bodyPr/>
          <a:lstStyle/>
          <a:p>
            <a:r>
              <a:rPr lang="en-US"/>
              <a:t>Embed RA Expertise </a:t>
            </a:r>
            <a:r>
              <a:rPr lang="en-US">
                <a:solidFill>
                  <a:srgbClr val="00015E"/>
                </a:solidFill>
              </a:rPr>
              <a:t>2</a:t>
            </a:r>
          </a:p>
        </p:txBody>
      </p:sp>
      <p:sp>
        <p:nvSpPr>
          <p:cNvPr id="3" name="Content Placeholder 2">
            <a:extLst>
              <a:ext uri="{FF2B5EF4-FFF2-40B4-BE49-F238E27FC236}">
                <a16:creationId xmlns:a16="http://schemas.microsoft.com/office/drawing/2014/main" id="{9E225D37-B16F-2955-8FA1-E79A81C6D909}"/>
              </a:ext>
            </a:extLst>
          </p:cNvPr>
          <p:cNvSpPr>
            <a:spLocks noGrp="1"/>
          </p:cNvSpPr>
          <p:nvPr>
            <p:ph sz="half" idx="1"/>
          </p:nvPr>
        </p:nvSpPr>
        <p:spPr>
          <a:xfrm>
            <a:off x="838200" y="1858665"/>
            <a:ext cx="10515600" cy="1020338"/>
          </a:xfrm>
          <a:solidFill>
            <a:schemeClr val="accent5">
              <a:lumMod val="20000"/>
              <a:lumOff val="80000"/>
            </a:schemeClr>
          </a:solidFill>
          <a:ln w="28575">
            <a:solidFill>
              <a:srgbClr val="00015E"/>
            </a:solidFill>
          </a:ln>
        </p:spPr>
        <p:txBody>
          <a:bodyPr>
            <a:normAutofit fontScale="40000" lnSpcReduction="20000"/>
          </a:bodyPr>
          <a:lstStyle/>
          <a:p>
            <a:pPr marL="0" indent="0" algn="ctr">
              <a:lnSpc>
                <a:spcPct val="120000"/>
              </a:lnSpc>
              <a:buNone/>
            </a:pPr>
            <a:r>
              <a:rPr lang="en-US" sz="9000" b="1">
                <a:solidFill>
                  <a:srgbClr val="00015E"/>
                </a:solidFill>
                <a:latin typeface="Aptos"/>
              </a:rPr>
              <a:t>Case Managers / Career Coaches are Key!</a:t>
            </a:r>
          </a:p>
          <a:p>
            <a:pPr marL="0" indent="0" algn="ctr">
              <a:lnSpc>
                <a:spcPct val="100000"/>
              </a:lnSpc>
              <a:spcBef>
                <a:spcPts val="0"/>
              </a:spcBef>
              <a:buNone/>
            </a:pPr>
            <a:r>
              <a:rPr lang="en-US" sz="6000">
                <a:solidFill>
                  <a:schemeClr val="tx1"/>
                </a:solidFill>
                <a:latin typeface="Aptos"/>
              </a:rPr>
              <a:t>They </a:t>
            </a:r>
            <a:r>
              <a:rPr lang="en-US" sz="6000" b="1">
                <a:solidFill>
                  <a:srgbClr val="00015E"/>
                </a:solidFill>
                <a:latin typeface="Aptos"/>
              </a:rPr>
              <a:t>assess career seekers</a:t>
            </a:r>
            <a:r>
              <a:rPr lang="en-US" sz="6000">
                <a:solidFill>
                  <a:srgbClr val="00015E"/>
                </a:solidFill>
                <a:latin typeface="Aptos"/>
              </a:rPr>
              <a:t> </a:t>
            </a:r>
            <a:r>
              <a:rPr lang="en-US" sz="6000">
                <a:solidFill>
                  <a:schemeClr val="tx1"/>
                </a:solidFill>
                <a:latin typeface="Aptos"/>
              </a:rPr>
              <a:t>for readiness/appropriateness for RA programs.</a:t>
            </a:r>
          </a:p>
          <a:p>
            <a:pPr marL="0" indent="0">
              <a:buNone/>
            </a:pPr>
            <a:endParaRPr lang="en-US"/>
          </a:p>
        </p:txBody>
      </p:sp>
      <p:sp>
        <p:nvSpPr>
          <p:cNvPr id="4" name="Content Placeholder 3">
            <a:extLst>
              <a:ext uri="{FF2B5EF4-FFF2-40B4-BE49-F238E27FC236}">
                <a16:creationId xmlns:a16="http://schemas.microsoft.com/office/drawing/2014/main" id="{FAEA0345-2498-6F16-CD2B-2EBED48D525D}"/>
              </a:ext>
            </a:extLst>
          </p:cNvPr>
          <p:cNvSpPr>
            <a:spLocks noGrp="1"/>
          </p:cNvSpPr>
          <p:nvPr>
            <p:ph sz="half" idx="2"/>
          </p:nvPr>
        </p:nvSpPr>
        <p:spPr>
          <a:xfrm>
            <a:off x="838200" y="2994261"/>
            <a:ext cx="6449007" cy="3073658"/>
          </a:xfrm>
        </p:spPr>
        <p:txBody>
          <a:bodyPr vert="horz" lIns="91440" tIns="45720" rIns="91440" bIns="45720" rtlCol="0" anchor="t">
            <a:noAutofit/>
          </a:bodyPr>
          <a:lstStyle/>
          <a:p>
            <a:pPr>
              <a:lnSpc>
                <a:spcPct val="120000"/>
              </a:lnSpc>
            </a:pPr>
            <a:r>
              <a:rPr lang="en-US" sz="1600" b="1">
                <a:solidFill>
                  <a:srgbClr val="00015E"/>
                </a:solidFill>
                <a:latin typeface="Aptos"/>
              </a:rPr>
              <a:t>Build Individual Employment Plans</a:t>
            </a:r>
            <a:r>
              <a:rPr lang="en-US" sz="1600">
                <a:solidFill>
                  <a:schemeClr val="tx1"/>
                </a:solidFill>
                <a:latin typeface="Aptos"/>
              </a:rPr>
              <a:t> that accurately indicate enrollment in both WIOA and RA, when applicable.</a:t>
            </a:r>
          </a:p>
          <a:p>
            <a:pPr>
              <a:lnSpc>
                <a:spcPct val="120000"/>
              </a:lnSpc>
            </a:pPr>
            <a:r>
              <a:rPr lang="en-US" sz="1600">
                <a:solidFill>
                  <a:schemeClr val="tx1"/>
                </a:solidFill>
                <a:latin typeface="Aptos"/>
              </a:rPr>
              <a:t>Populate the local </a:t>
            </a:r>
            <a:r>
              <a:rPr lang="en-US" sz="1600" b="1">
                <a:solidFill>
                  <a:srgbClr val="00015E"/>
                </a:solidFill>
                <a:latin typeface="Aptos"/>
              </a:rPr>
              <a:t>case management system </a:t>
            </a:r>
            <a:r>
              <a:rPr lang="en-US" sz="1600">
                <a:solidFill>
                  <a:schemeClr val="tx1"/>
                </a:solidFill>
                <a:latin typeface="Aptos"/>
              </a:rPr>
              <a:t>with the relevant data around program enrollment(s).</a:t>
            </a:r>
          </a:p>
          <a:p>
            <a:pPr>
              <a:lnSpc>
                <a:spcPct val="120000"/>
              </a:lnSpc>
            </a:pPr>
            <a:r>
              <a:rPr lang="en-US" sz="1600">
                <a:solidFill>
                  <a:schemeClr val="tx1"/>
                </a:solidFill>
                <a:latin typeface="Aptos"/>
              </a:rPr>
              <a:t>Determine if </a:t>
            </a:r>
            <a:r>
              <a:rPr lang="en-US" sz="1600" b="1">
                <a:solidFill>
                  <a:srgbClr val="00015E"/>
                </a:solidFill>
                <a:latin typeface="Aptos"/>
              </a:rPr>
              <a:t>WIOA can fund </a:t>
            </a:r>
            <a:r>
              <a:rPr lang="en-US" sz="1600">
                <a:solidFill>
                  <a:schemeClr val="tx1"/>
                </a:solidFill>
                <a:latin typeface="Aptos"/>
              </a:rPr>
              <a:t>one or more of the components of the RA program and execute accordingly.</a:t>
            </a:r>
          </a:p>
          <a:p>
            <a:pPr>
              <a:lnSpc>
                <a:spcPct val="120000"/>
              </a:lnSpc>
            </a:pPr>
            <a:r>
              <a:rPr lang="en-US" sz="1600" b="1">
                <a:solidFill>
                  <a:srgbClr val="00015E"/>
                </a:solidFill>
                <a:latin typeface="Aptos"/>
              </a:rPr>
              <a:t>Know the RA programs </a:t>
            </a:r>
            <a:r>
              <a:rPr lang="en-US" sz="1600">
                <a:solidFill>
                  <a:schemeClr val="tx1"/>
                </a:solidFill>
                <a:latin typeface="Aptos"/>
              </a:rPr>
              <a:t>on your </a:t>
            </a:r>
            <a:r>
              <a:rPr lang="en-US" sz="1600" b="1">
                <a:solidFill>
                  <a:srgbClr val="00015E"/>
                </a:solidFill>
                <a:latin typeface="Aptos"/>
              </a:rPr>
              <a:t>Eligible Training Provider (ETP) List</a:t>
            </a:r>
            <a:r>
              <a:rPr lang="en-US" sz="1600">
                <a:solidFill>
                  <a:srgbClr val="00015E"/>
                </a:solidFill>
                <a:latin typeface="Aptos"/>
              </a:rPr>
              <a:t> </a:t>
            </a:r>
            <a:r>
              <a:rPr lang="en-US" sz="1600">
                <a:solidFill>
                  <a:schemeClr val="tx1"/>
                </a:solidFill>
                <a:latin typeface="Aptos"/>
              </a:rPr>
              <a:t>and educate job seekers on those programs to facilitate informed choice.</a:t>
            </a:r>
          </a:p>
        </p:txBody>
      </p:sp>
      <p:sp>
        <p:nvSpPr>
          <p:cNvPr id="5" name="Slide Number Placeholder 5">
            <a:extLst>
              <a:ext uri="{FF2B5EF4-FFF2-40B4-BE49-F238E27FC236}">
                <a16:creationId xmlns:a16="http://schemas.microsoft.com/office/drawing/2014/main" id="{CD435F0E-A024-104E-B9E9-A3CE08BDD1D5}"/>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 name="Picture 5">
            <a:extLst>
              <a:ext uri="{FF2B5EF4-FFF2-40B4-BE49-F238E27FC236}">
                <a16:creationId xmlns:a16="http://schemas.microsoft.com/office/drawing/2014/main" id="{0745338F-7BDF-2149-10AD-56402C7A52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95360" y="3110354"/>
            <a:ext cx="3958439" cy="2805254"/>
          </a:xfrm>
          <a:prstGeom prst="rect">
            <a:avLst/>
          </a:prstGeom>
          <a:ln>
            <a:noFill/>
          </a:ln>
          <a:effectLst>
            <a:softEdge rad="112500"/>
          </a:effectLst>
        </p:spPr>
      </p:pic>
    </p:spTree>
    <p:extLst>
      <p:ext uri="{BB962C8B-B14F-4D97-AF65-F5344CB8AC3E}">
        <p14:creationId xmlns:p14="http://schemas.microsoft.com/office/powerpoint/2010/main" val="2865092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58959-0FDB-9C0B-C8F0-7B6253E0DD7D}"/>
              </a:ext>
            </a:extLst>
          </p:cNvPr>
          <p:cNvSpPr>
            <a:spLocks noGrp="1"/>
          </p:cNvSpPr>
          <p:nvPr>
            <p:ph type="title"/>
          </p:nvPr>
        </p:nvSpPr>
        <p:spPr>
          <a:xfrm>
            <a:off x="744894" y="673882"/>
            <a:ext cx="10515600" cy="881849"/>
          </a:xfrm>
        </p:spPr>
        <p:txBody>
          <a:bodyPr/>
          <a:lstStyle/>
          <a:p>
            <a:r>
              <a:rPr lang="en-US"/>
              <a:t>Embed RA Expertise  </a:t>
            </a:r>
            <a:r>
              <a:rPr lang="en-US">
                <a:solidFill>
                  <a:srgbClr val="00015E"/>
                </a:solidFill>
              </a:rPr>
              <a:t>3</a:t>
            </a:r>
          </a:p>
        </p:txBody>
      </p:sp>
      <p:sp>
        <p:nvSpPr>
          <p:cNvPr id="3" name="Content Placeholder 2">
            <a:extLst>
              <a:ext uri="{FF2B5EF4-FFF2-40B4-BE49-F238E27FC236}">
                <a16:creationId xmlns:a16="http://schemas.microsoft.com/office/drawing/2014/main" id="{C44E577A-20A0-5F98-ADFF-DE30EB5D5FAC}"/>
              </a:ext>
            </a:extLst>
          </p:cNvPr>
          <p:cNvSpPr>
            <a:spLocks noGrp="1"/>
          </p:cNvSpPr>
          <p:nvPr>
            <p:ph sz="half" idx="1"/>
          </p:nvPr>
        </p:nvSpPr>
        <p:spPr>
          <a:xfrm>
            <a:off x="4945224" y="1901573"/>
            <a:ext cx="6718041" cy="3593536"/>
          </a:xfrm>
        </p:spPr>
        <p:txBody>
          <a:bodyPr>
            <a:normAutofit fontScale="25000" lnSpcReduction="20000"/>
          </a:bodyPr>
          <a:lstStyle/>
          <a:p>
            <a:pPr marL="0" indent="0">
              <a:buNone/>
            </a:pPr>
            <a:r>
              <a:rPr lang="en-US" sz="8000" b="1">
                <a:solidFill>
                  <a:srgbClr val="00015E"/>
                </a:solidFill>
                <a:latin typeface="Aptos"/>
              </a:rPr>
              <a:t>Business Services Representatives (BSRs) are Key!</a:t>
            </a:r>
            <a:endParaRPr lang="en-US" sz="8000">
              <a:solidFill>
                <a:srgbClr val="00015E"/>
              </a:solidFill>
            </a:endParaRPr>
          </a:p>
          <a:p>
            <a:r>
              <a:rPr lang="en-US" sz="6400">
                <a:solidFill>
                  <a:schemeClr val="tx1"/>
                </a:solidFill>
                <a:latin typeface="Aptos"/>
              </a:rPr>
              <a:t>Include RA programs on their menu of services when meeting with businesses</a:t>
            </a:r>
            <a:endParaRPr lang="en-US" sz="6400">
              <a:solidFill>
                <a:schemeClr val="tx1"/>
              </a:solidFill>
            </a:endParaRPr>
          </a:p>
          <a:p>
            <a:r>
              <a:rPr lang="en-US" sz="6400">
                <a:solidFill>
                  <a:schemeClr val="tx1"/>
                </a:solidFill>
                <a:latin typeface="Aptos"/>
              </a:rPr>
              <a:t>Participate in Rapid Response (RR) events or educate RR teams</a:t>
            </a:r>
          </a:p>
          <a:p>
            <a:r>
              <a:rPr lang="en-US" sz="6400">
                <a:solidFill>
                  <a:schemeClr val="tx1"/>
                </a:solidFill>
                <a:latin typeface="Aptos"/>
              </a:rPr>
              <a:t>Regularly work with DOL OA and ATRs to promote RA programs</a:t>
            </a:r>
          </a:p>
          <a:p>
            <a:r>
              <a:rPr lang="en-US" sz="6400">
                <a:solidFill>
                  <a:schemeClr val="tx1"/>
                </a:solidFill>
                <a:latin typeface="Aptos"/>
              </a:rPr>
              <a:t>Guide employers through the RA process</a:t>
            </a:r>
          </a:p>
          <a:p>
            <a:r>
              <a:rPr lang="en-US" sz="6400">
                <a:solidFill>
                  <a:schemeClr val="tx1"/>
                </a:solidFill>
                <a:latin typeface="Aptos"/>
              </a:rPr>
              <a:t>Create outreach plan based on LMI with RA counterparts</a:t>
            </a:r>
          </a:p>
          <a:p>
            <a:r>
              <a:rPr lang="en-US" sz="6400">
                <a:solidFill>
                  <a:schemeClr val="tx1"/>
                </a:solidFill>
                <a:latin typeface="Aptos"/>
              </a:rPr>
              <a:t>Interact with intermediaries to assist businesses with RA program development</a:t>
            </a:r>
          </a:p>
          <a:p>
            <a:r>
              <a:rPr lang="en-US" sz="6400">
                <a:solidFill>
                  <a:schemeClr val="tx1"/>
                </a:solidFill>
                <a:latin typeface="Aptos"/>
              </a:rPr>
              <a:t>Provide collateral and education to partners</a:t>
            </a:r>
          </a:p>
          <a:p>
            <a:r>
              <a:rPr lang="en-US" sz="6400">
                <a:solidFill>
                  <a:schemeClr val="tx1"/>
                </a:solidFill>
                <a:latin typeface="Aptos"/>
              </a:rPr>
              <a:t>Assist with exploration of the Eligible Training Provider List to find providers of Related Instruction</a:t>
            </a:r>
          </a:p>
          <a:p>
            <a:r>
              <a:rPr lang="en-US" sz="6400">
                <a:solidFill>
                  <a:schemeClr val="tx1"/>
                </a:solidFill>
                <a:latin typeface="Aptos"/>
              </a:rPr>
              <a:t>Communicate with case mangers about apprenticeship openings</a:t>
            </a:r>
          </a:p>
        </p:txBody>
      </p:sp>
      <p:sp>
        <p:nvSpPr>
          <p:cNvPr id="4" name="Content Placeholder 3">
            <a:extLst>
              <a:ext uri="{FF2B5EF4-FFF2-40B4-BE49-F238E27FC236}">
                <a16:creationId xmlns:a16="http://schemas.microsoft.com/office/drawing/2014/main" id="{0C8DC382-799C-37B5-8C8E-39ED4035429F}"/>
              </a:ext>
            </a:extLst>
          </p:cNvPr>
          <p:cNvSpPr>
            <a:spLocks noGrp="1"/>
          </p:cNvSpPr>
          <p:nvPr>
            <p:ph sz="half" idx="2"/>
          </p:nvPr>
        </p:nvSpPr>
        <p:spPr>
          <a:xfrm>
            <a:off x="3093860" y="5644008"/>
            <a:ext cx="6004281" cy="622971"/>
          </a:xfrm>
        </p:spPr>
        <p:txBody>
          <a:bodyPr/>
          <a:lstStyle/>
          <a:p>
            <a:pPr marL="0" indent="0" algn="ctr">
              <a:buNone/>
            </a:pPr>
            <a:r>
              <a:rPr lang="en-US" sz="3600" b="1">
                <a:solidFill>
                  <a:srgbClr val="002060"/>
                </a:solidFill>
                <a:latin typeface="Aptos"/>
              </a:rPr>
              <a:t>More to come on BSRs…</a:t>
            </a:r>
            <a:endParaRPr lang="en-US" sz="3600">
              <a:solidFill>
                <a:srgbClr val="000000"/>
              </a:solidFill>
            </a:endParaRPr>
          </a:p>
          <a:p>
            <a:pPr marL="0" indent="0" algn="ctr">
              <a:buNone/>
            </a:pPr>
            <a:endParaRPr lang="en-US"/>
          </a:p>
        </p:txBody>
      </p:sp>
      <p:sp>
        <p:nvSpPr>
          <p:cNvPr id="7" name="Slide Number Placeholder 5">
            <a:extLst>
              <a:ext uri="{FF2B5EF4-FFF2-40B4-BE49-F238E27FC236}">
                <a16:creationId xmlns:a16="http://schemas.microsoft.com/office/drawing/2014/main" id="{773A17E5-82D6-00F9-BFDF-AA9E1A39D090}"/>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9" name="Content Placeholder 7">
            <a:extLst>
              <a:ext uri="{FF2B5EF4-FFF2-40B4-BE49-F238E27FC236}">
                <a16:creationId xmlns:a16="http://schemas.microsoft.com/office/drawing/2014/main" id="{9EA2E91C-0B8D-0B34-DC66-3BF000A2298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0632" r="9881" b="-1"/>
          <a:stretch/>
        </p:blipFill>
        <p:spPr>
          <a:xfrm>
            <a:off x="642446" y="1832571"/>
            <a:ext cx="4126852" cy="3465595"/>
          </a:xfrm>
          <a:prstGeom prst="rect">
            <a:avLst/>
          </a:prstGeom>
          <a:noFill/>
          <a:ln>
            <a:noFill/>
          </a:ln>
          <a:effectLst>
            <a:softEdge rad="112500"/>
          </a:effectLst>
        </p:spPr>
      </p:pic>
    </p:spTree>
    <p:extLst>
      <p:ext uri="{BB962C8B-B14F-4D97-AF65-F5344CB8AC3E}">
        <p14:creationId xmlns:p14="http://schemas.microsoft.com/office/powerpoint/2010/main" val="56739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6462-092C-FAB3-A51C-D27549C33ED1}"/>
              </a:ext>
            </a:extLst>
          </p:cNvPr>
          <p:cNvSpPr>
            <a:spLocks noGrp="1"/>
          </p:cNvSpPr>
          <p:nvPr>
            <p:ph type="title"/>
          </p:nvPr>
        </p:nvSpPr>
        <p:spPr/>
        <p:txBody>
          <a:bodyPr/>
          <a:lstStyle/>
          <a:p>
            <a:r>
              <a:rPr lang="en-US"/>
              <a:t>Embed RA Expertise </a:t>
            </a:r>
            <a:r>
              <a:rPr lang="en-US">
                <a:solidFill>
                  <a:srgbClr val="00015E"/>
                </a:solidFill>
              </a:rPr>
              <a:t>4</a:t>
            </a:r>
          </a:p>
        </p:txBody>
      </p:sp>
      <p:sp>
        <p:nvSpPr>
          <p:cNvPr id="3" name="Content Placeholder 2">
            <a:extLst>
              <a:ext uri="{FF2B5EF4-FFF2-40B4-BE49-F238E27FC236}">
                <a16:creationId xmlns:a16="http://schemas.microsoft.com/office/drawing/2014/main" id="{D76C3096-6AFA-EEAF-85C2-9EB2BF1C86A4}"/>
              </a:ext>
            </a:extLst>
          </p:cNvPr>
          <p:cNvSpPr>
            <a:spLocks noGrp="1"/>
          </p:cNvSpPr>
          <p:nvPr>
            <p:ph sz="half" idx="1"/>
          </p:nvPr>
        </p:nvSpPr>
        <p:spPr>
          <a:xfrm>
            <a:off x="838200" y="1690688"/>
            <a:ext cx="10515599" cy="629662"/>
          </a:xfrm>
          <a:solidFill>
            <a:schemeClr val="accent5">
              <a:lumMod val="20000"/>
              <a:lumOff val="80000"/>
            </a:schemeClr>
          </a:solidFill>
          <a:ln w="28575">
            <a:solidFill>
              <a:srgbClr val="00015E"/>
            </a:solidFill>
          </a:ln>
        </p:spPr>
        <p:txBody>
          <a:bodyPr>
            <a:noAutofit/>
          </a:bodyPr>
          <a:lstStyle/>
          <a:p>
            <a:pPr marL="0" indent="0" algn="ctr">
              <a:buNone/>
            </a:pPr>
            <a:r>
              <a:rPr lang="en-US" sz="3600" b="1">
                <a:solidFill>
                  <a:srgbClr val="00015E"/>
                </a:solidFill>
                <a:latin typeface="Aptos"/>
              </a:rPr>
              <a:t>Together….Case Managers &amp; BSRs</a:t>
            </a:r>
            <a:endParaRPr lang="en-US" sz="3600">
              <a:solidFill>
                <a:srgbClr val="00015E"/>
              </a:solidFill>
              <a:latin typeface="Aptos"/>
            </a:endParaRPr>
          </a:p>
        </p:txBody>
      </p:sp>
      <p:sp>
        <p:nvSpPr>
          <p:cNvPr id="4" name="Content Placeholder 3">
            <a:extLst>
              <a:ext uri="{FF2B5EF4-FFF2-40B4-BE49-F238E27FC236}">
                <a16:creationId xmlns:a16="http://schemas.microsoft.com/office/drawing/2014/main" id="{A8F73482-151A-D514-B075-674568BD8A6A}"/>
              </a:ext>
            </a:extLst>
          </p:cNvPr>
          <p:cNvSpPr>
            <a:spLocks noGrp="1"/>
          </p:cNvSpPr>
          <p:nvPr>
            <p:ph sz="half" idx="2"/>
          </p:nvPr>
        </p:nvSpPr>
        <p:spPr>
          <a:xfrm>
            <a:off x="838201" y="2528032"/>
            <a:ext cx="6693452" cy="3487801"/>
          </a:xfrm>
        </p:spPr>
        <p:txBody>
          <a:bodyPr>
            <a:normAutofit fontScale="85000" lnSpcReduction="20000"/>
          </a:bodyPr>
          <a:lstStyle/>
          <a:p>
            <a:r>
              <a:rPr lang="en-US" sz="2800">
                <a:solidFill>
                  <a:schemeClr val="tx1"/>
                </a:solidFill>
                <a:latin typeface="Aptos"/>
              </a:rPr>
              <a:t>Publicize RA program openings and screen candidates.</a:t>
            </a:r>
          </a:p>
          <a:p>
            <a:r>
              <a:rPr lang="en-US" sz="2800">
                <a:solidFill>
                  <a:schemeClr val="tx1"/>
                </a:solidFill>
                <a:latin typeface="Aptos"/>
              </a:rPr>
              <a:t>Encourage your organization to host RA job </a:t>
            </a:r>
            <a:br>
              <a:rPr lang="en-US" sz="2800">
                <a:solidFill>
                  <a:schemeClr val="tx1"/>
                </a:solidFill>
                <a:latin typeface="Aptos"/>
              </a:rPr>
            </a:br>
            <a:r>
              <a:rPr lang="en-US" sz="2800">
                <a:solidFill>
                  <a:schemeClr val="tx1"/>
                </a:solidFill>
                <a:latin typeface="Aptos"/>
              </a:rPr>
              <a:t>fairs – specific to open RA positions in your area. </a:t>
            </a:r>
          </a:p>
          <a:p>
            <a:r>
              <a:rPr lang="en-US" sz="2800">
                <a:solidFill>
                  <a:schemeClr val="tx1"/>
                </a:solidFill>
                <a:latin typeface="Aptos"/>
              </a:rPr>
              <a:t>Connect potential apprentices to other resources available within the community</a:t>
            </a:r>
          </a:p>
          <a:p>
            <a:r>
              <a:rPr lang="en-US" sz="2800">
                <a:solidFill>
                  <a:schemeClr val="tx1"/>
                </a:solidFill>
                <a:latin typeface="Aptos"/>
              </a:rPr>
              <a:t>Create an RA work group with local DOL OA staff</a:t>
            </a:r>
          </a:p>
          <a:p>
            <a:r>
              <a:rPr lang="en-US" sz="2800">
                <a:solidFill>
                  <a:schemeClr val="tx1"/>
                </a:solidFill>
                <a:latin typeface="Aptos"/>
              </a:rPr>
              <a:t>Share your knowledge with leadership, BSRs, other Case Managers</a:t>
            </a:r>
          </a:p>
        </p:txBody>
      </p:sp>
      <p:sp>
        <p:nvSpPr>
          <p:cNvPr id="7" name="Slide Number Placeholder 5">
            <a:extLst>
              <a:ext uri="{FF2B5EF4-FFF2-40B4-BE49-F238E27FC236}">
                <a16:creationId xmlns:a16="http://schemas.microsoft.com/office/drawing/2014/main" id="{9D18F94D-187E-10CA-1403-12E847D6D44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8" name="Picture 2">
            <a:extLst>
              <a:ext uri="{FF2B5EF4-FFF2-40B4-BE49-F238E27FC236}">
                <a16:creationId xmlns:a16="http://schemas.microsoft.com/office/drawing/2014/main" id="{47A48E52-B889-D2D3-62AD-D8B79D5A13A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653" y="3481445"/>
            <a:ext cx="4092734" cy="168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781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35EA6-3881-6384-B1A0-784C0C8DCC3C}"/>
              </a:ext>
            </a:extLst>
          </p:cNvPr>
          <p:cNvSpPr>
            <a:spLocks noGrp="1"/>
          </p:cNvSpPr>
          <p:nvPr>
            <p:ph type="title"/>
          </p:nvPr>
        </p:nvSpPr>
        <p:spPr>
          <a:xfrm>
            <a:off x="762000" y="830425"/>
            <a:ext cx="10515600" cy="841602"/>
          </a:xfrm>
        </p:spPr>
        <p:txBody>
          <a:bodyPr/>
          <a:lstStyle/>
          <a:p>
            <a:r>
              <a:rPr lang="en-US"/>
              <a:t>Equipping BSRs</a:t>
            </a:r>
          </a:p>
        </p:txBody>
      </p:sp>
      <p:sp>
        <p:nvSpPr>
          <p:cNvPr id="3" name="Content Placeholder 2">
            <a:extLst>
              <a:ext uri="{FF2B5EF4-FFF2-40B4-BE49-F238E27FC236}">
                <a16:creationId xmlns:a16="http://schemas.microsoft.com/office/drawing/2014/main" id="{62D577A6-B515-A4C8-1DB9-87D6DBD67ED2}"/>
              </a:ext>
            </a:extLst>
          </p:cNvPr>
          <p:cNvSpPr>
            <a:spLocks noGrp="1"/>
          </p:cNvSpPr>
          <p:nvPr>
            <p:ph sz="half" idx="1"/>
          </p:nvPr>
        </p:nvSpPr>
        <p:spPr>
          <a:xfrm>
            <a:off x="1910281" y="1985069"/>
            <a:ext cx="3054096" cy="3831336"/>
          </a:xfrm>
          <a:ln w="28575">
            <a:solidFill>
              <a:srgbClr val="00015E"/>
            </a:solidFill>
          </a:ln>
        </p:spPr>
        <p:txBody>
          <a:bodyPr/>
          <a:lstStyle/>
          <a:p>
            <a:pPr marL="0" indent="0" algn="ctr">
              <a:buNone/>
            </a:pPr>
            <a:endParaRPr lang="en-US" sz="2400" b="1">
              <a:solidFill>
                <a:srgbClr val="00015E"/>
              </a:solidFill>
              <a:latin typeface="Aptos"/>
            </a:endParaRPr>
          </a:p>
          <a:p>
            <a:pPr marL="0" indent="0" algn="ctr">
              <a:buNone/>
            </a:pPr>
            <a:endParaRPr lang="en-US" sz="2400" b="1">
              <a:solidFill>
                <a:srgbClr val="00015E"/>
              </a:solidFill>
              <a:latin typeface="Aptos"/>
            </a:endParaRPr>
          </a:p>
          <a:p>
            <a:pPr marL="0" indent="0" algn="ctr">
              <a:buNone/>
            </a:pPr>
            <a:r>
              <a:rPr lang="en-US" sz="2400" b="1">
                <a:solidFill>
                  <a:srgbClr val="00015E"/>
                </a:solidFill>
                <a:latin typeface="Aptos"/>
              </a:rPr>
              <a:t>Key Components of Workforce System Alignment with Registered Apprenticeship</a:t>
            </a:r>
          </a:p>
          <a:p>
            <a:pPr marL="0" indent="0">
              <a:buNone/>
            </a:pPr>
            <a:endParaRPr lang="en-US"/>
          </a:p>
        </p:txBody>
      </p:sp>
      <p:sp>
        <p:nvSpPr>
          <p:cNvPr id="5" name="Slide Number Placeholder 5">
            <a:extLst>
              <a:ext uri="{FF2B5EF4-FFF2-40B4-BE49-F238E27FC236}">
                <a16:creationId xmlns:a16="http://schemas.microsoft.com/office/drawing/2014/main" id="{EF11672A-30E4-DD98-5E81-CDC9FE3CD2EB}"/>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 name="Picture 5" descr="Graphic of the five key components of workforce system alignment with registered apprenticeship&#10;In orange, &quot;Creating RA-Aligned Policies&quot; with a red circle around&#10;In blue, &quot;Embedding RA Subject Matter Experts (SMEs)&quot;&#10;In green, &quot;Becoming an RA sponsor&quot;&#10;In red, &quot;Equipping Business Service Representatives (BSRs)&quot;&#10;In teal, &quot;Serving as an RA Convener&quot;">
            <a:extLst>
              <a:ext uri="{FF2B5EF4-FFF2-40B4-BE49-F238E27FC236}">
                <a16:creationId xmlns:a16="http://schemas.microsoft.com/office/drawing/2014/main" id="{E338FE23-981B-8C01-1642-5EBBC8811EAA}"/>
              </a:ext>
            </a:extLst>
          </p:cNvPr>
          <p:cNvPicPr>
            <a:picLocks noChangeAspect="1"/>
          </p:cNvPicPr>
          <p:nvPr/>
        </p:nvPicPr>
        <p:blipFill>
          <a:blip r:embed="rId2"/>
          <a:stretch>
            <a:fillRect/>
          </a:stretch>
        </p:blipFill>
        <p:spPr>
          <a:xfrm>
            <a:off x="5317185" y="1846110"/>
            <a:ext cx="5474682" cy="4310246"/>
          </a:xfrm>
          <a:prstGeom prst="rect">
            <a:avLst/>
          </a:prstGeom>
        </p:spPr>
      </p:pic>
      <p:sp>
        <p:nvSpPr>
          <p:cNvPr id="7" name="Oval 6">
            <a:extLst>
              <a:ext uri="{FF2B5EF4-FFF2-40B4-BE49-F238E27FC236}">
                <a16:creationId xmlns:a16="http://schemas.microsoft.com/office/drawing/2014/main" id="{5A8519DC-872A-FB9F-EE39-B859B76AA795}"/>
              </a:ext>
              <a:ext uri="{C183D7F6-B498-43B3-948B-1728B52AA6E4}">
                <adec:decorative xmlns:adec="http://schemas.microsoft.com/office/drawing/2017/decorative" val="1"/>
              </a:ext>
            </a:extLst>
          </p:cNvPr>
          <p:cNvSpPr/>
          <p:nvPr/>
        </p:nvSpPr>
        <p:spPr>
          <a:xfrm>
            <a:off x="9362246" y="3794672"/>
            <a:ext cx="1337187" cy="137187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602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D9D07D-FC10-F51E-181A-9B05D4B9890B}"/>
              </a:ext>
            </a:extLst>
          </p:cNvPr>
          <p:cNvSpPr>
            <a:spLocks noGrp="1"/>
          </p:cNvSpPr>
          <p:nvPr>
            <p:ph type="title"/>
          </p:nvPr>
        </p:nvSpPr>
        <p:spPr>
          <a:xfrm>
            <a:off x="838200" y="399961"/>
            <a:ext cx="10515600" cy="1325563"/>
          </a:xfrm>
        </p:spPr>
        <p:txBody>
          <a:bodyPr anchor="ctr">
            <a:normAutofit/>
          </a:bodyPr>
          <a:lstStyle/>
          <a:p>
            <a:r>
              <a:rPr lang="en-US"/>
              <a:t>The Value of Business Services</a:t>
            </a:r>
          </a:p>
        </p:txBody>
      </p:sp>
      <p:sp>
        <p:nvSpPr>
          <p:cNvPr id="2" name="Content Placeholder 1">
            <a:extLst>
              <a:ext uri="{FF2B5EF4-FFF2-40B4-BE49-F238E27FC236}">
                <a16:creationId xmlns:a16="http://schemas.microsoft.com/office/drawing/2014/main" id="{03B9871F-9BCC-18CA-EEF0-9303E55A4E8F}"/>
              </a:ext>
            </a:extLst>
          </p:cNvPr>
          <p:cNvSpPr>
            <a:spLocks noGrp="1"/>
          </p:cNvSpPr>
          <p:nvPr>
            <p:ph idx="1"/>
          </p:nvPr>
        </p:nvSpPr>
        <p:spPr>
          <a:xfrm>
            <a:off x="838200" y="2501335"/>
            <a:ext cx="6385376" cy="2494871"/>
          </a:xfrm>
        </p:spPr>
        <p:txBody>
          <a:bodyPr>
            <a:normAutofit/>
          </a:bodyPr>
          <a:lstStyle/>
          <a:p>
            <a:pPr marL="0" indent="0">
              <a:spcBef>
                <a:spcPts val="0"/>
              </a:spcBef>
              <a:buNone/>
            </a:pPr>
            <a:r>
              <a:rPr lang="en-US">
                <a:solidFill>
                  <a:schemeClr val="tx1"/>
                </a:solidFill>
              </a:rPr>
              <a:t>Delivering business services </a:t>
            </a:r>
          </a:p>
          <a:p>
            <a:pPr marL="0" indent="0">
              <a:spcBef>
                <a:spcPts val="0"/>
              </a:spcBef>
              <a:buNone/>
            </a:pPr>
            <a:r>
              <a:rPr lang="en-US">
                <a:solidFill>
                  <a:schemeClr val="tx1"/>
                </a:solidFill>
              </a:rPr>
              <a:t>through the public workforce system is a </a:t>
            </a:r>
          </a:p>
          <a:p>
            <a:pPr marL="0" indent="0">
              <a:spcBef>
                <a:spcPts val="0"/>
              </a:spcBef>
              <a:buNone/>
            </a:pPr>
            <a:r>
              <a:rPr lang="en-US">
                <a:solidFill>
                  <a:schemeClr val="tx1"/>
                </a:solidFill>
              </a:rPr>
              <a:t>valuable means of addressing </a:t>
            </a:r>
          </a:p>
          <a:p>
            <a:pPr marL="0" indent="0">
              <a:spcBef>
                <a:spcPts val="0"/>
              </a:spcBef>
              <a:buNone/>
            </a:pPr>
            <a:r>
              <a:rPr lang="en-US">
                <a:solidFill>
                  <a:schemeClr val="tx1"/>
                </a:solidFill>
              </a:rPr>
              <a:t>business talent needs, enhancing the existing workforce, and boosting the global competitiveness of the business.</a:t>
            </a:r>
          </a:p>
        </p:txBody>
      </p:sp>
      <p:pic>
        <p:nvPicPr>
          <p:cNvPr id="7" name="Picture 6" descr="Person holding globe jigsaw">
            <a:extLst>
              <a:ext uri="{FF2B5EF4-FFF2-40B4-BE49-F238E27FC236}">
                <a16:creationId xmlns:a16="http://schemas.microsoft.com/office/drawing/2014/main" id="{E2F6633D-60A2-D13F-FA48-5B709E853AEA}"/>
              </a:ext>
            </a:extLst>
          </p:cNvPr>
          <p:cNvPicPr>
            <a:picLocks noChangeAspect="1"/>
          </p:cNvPicPr>
          <p:nvPr/>
        </p:nvPicPr>
        <p:blipFill>
          <a:blip r:embed="rId2"/>
          <a:srcRect l="11040" r="26069" b="1"/>
          <a:stretch/>
        </p:blipFill>
        <p:spPr>
          <a:xfrm>
            <a:off x="7575550" y="1825625"/>
            <a:ext cx="3778250" cy="4010025"/>
          </a:xfrm>
          <a:prstGeom prst="rect">
            <a:avLst/>
          </a:prstGeom>
          <a:noFill/>
          <a:ln>
            <a:noFill/>
          </a:ln>
          <a:effectLst>
            <a:outerShdw blurRad="292100" dist="139700" dir="2700000" algn="tl" rotWithShape="0">
              <a:srgbClr val="333333">
                <a:alpha val="65000"/>
              </a:srgbClr>
            </a:outerShdw>
          </a:effectLst>
        </p:spPr>
      </p:pic>
      <p:sp>
        <p:nvSpPr>
          <p:cNvPr id="8" name="Slide Number Placeholder 5">
            <a:extLst>
              <a:ext uri="{FF2B5EF4-FFF2-40B4-BE49-F238E27FC236}">
                <a16:creationId xmlns:a16="http://schemas.microsoft.com/office/drawing/2014/main" id="{015EDCDC-2B52-E6B2-2BC0-14702CBEAF2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37476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CBA6D-5F87-D9B7-78A4-1601073247B0}"/>
              </a:ext>
            </a:extLst>
          </p:cNvPr>
          <p:cNvSpPr>
            <a:spLocks noGrp="1"/>
          </p:cNvSpPr>
          <p:nvPr>
            <p:ph type="title"/>
          </p:nvPr>
        </p:nvSpPr>
        <p:spPr>
          <a:xfrm>
            <a:off x="838200" y="500597"/>
            <a:ext cx="10515600" cy="1325563"/>
          </a:xfrm>
        </p:spPr>
        <p:txBody>
          <a:bodyPr anchor="ctr">
            <a:normAutofit/>
          </a:bodyPr>
          <a:lstStyle/>
          <a:p>
            <a:r>
              <a:rPr lang="en-US"/>
              <a:t>Business Services – Key Tenets</a:t>
            </a:r>
          </a:p>
        </p:txBody>
      </p:sp>
      <p:pic>
        <p:nvPicPr>
          <p:cNvPr id="3074" name="Picture 2" descr="Job seekers are prioritizing benefits: How small employers can compete ...">
            <a:extLst>
              <a:ext uri="{FF2B5EF4-FFF2-40B4-BE49-F238E27FC236}">
                <a16:creationId xmlns:a16="http://schemas.microsoft.com/office/drawing/2014/main" id="{1BC8C4A5-A771-FF17-F803-07FC03284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884" r="3132" b="-1"/>
          <a:stretch/>
        </p:blipFill>
        <p:spPr bwMode="auto">
          <a:xfrm>
            <a:off x="838200" y="1934267"/>
            <a:ext cx="4639147" cy="3895804"/>
          </a:xfrm>
          <a:prstGeom prst="rect">
            <a:avLst/>
          </a:prstGeom>
          <a:solidFill>
            <a:srgbClr val="FFFFFF"/>
          </a:solidFill>
        </p:spPr>
      </p:pic>
      <p:sp>
        <p:nvSpPr>
          <p:cNvPr id="2" name="Content Placeholder 1">
            <a:extLst>
              <a:ext uri="{FF2B5EF4-FFF2-40B4-BE49-F238E27FC236}">
                <a16:creationId xmlns:a16="http://schemas.microsoft.com/office/drawing/2014/main" id="{25FAB963-49BE-A3A3-E5DB-AC750E9DB038}"/>
              </a:ext>
            </a:extLst>
          </p:cNvPr>
          <p:cNvSpPr>
            <a:spLocks noGrp="1"/>
          </p:cNvSpPr>
          <p:nvPr>
            <p:ph sz="half" idx="2"/>
          </p:nvPr>
        </p:nvSpPr>
        <p:spPr>
          <a:xfrm>
            <a:off x="5622202" y="1934267"/>
            <a:ext cx="5731598" cy="4004446"/>
          </a:xfrm>
        </p:spPr>
        <p:txBody>
          <a:bodyPr>
            <a:normAutofit/>
          </a:bodyPr>
          <a:lstStyle/>
          <a:p>
            <a:pPr>
              <a:spcBef>
                <a:spcPts val="0"/>
              </a:spcBef>
              <a:spcAft>
                <a:spcPts val="600"/>
              </a:spcAft>
            </a:pPr>
            <a:r>
              <a:rPr lang="en-US" sz="2200">
                <a:solidFill>
                  <a:schemeClr val="tx1"/>
                </a:solidFill>
              </a:rPr>
              <a:t>The one-stop delivery system </a:t>
            </a:r>
            <a:r>
              <a:rPr lang="en-US" sz="2200" b="1" i="1">
                <a:solidFill>
                  <a:schemeClr val="tx1"/>
                </a:solidFill>
              </a:rPr>
              <a:t>serves both job seekers and businesses</a:t>
            </a:r>
            <a:r>
              <a:rPr lang="en-US" sz="2200">
                <a:solidFill>
                  <a:schemeClr val="tx1"/>
                </a:solidFill>
              </a:rPr>
              <a:t>. </a:t>
            </a:r>
            <a:br>
              <a:rPr lang="en-US" sz="2200">
                <a:solidFill>
                  <a:schemeClr val="tx1"/>
                </a:solidFill>
              </a:rPr>
            </a:br>
            <a:endParaRPr lang="en-US" sz="2200">
              <a:solidFill>
                <a:schemeClr val="tx1"/>
              </a:solidFill>
            </a:endParaRPr>
          </a:p>
          <a:p>
            <a:pPr>
              <a:spcBef>
                <a:spcPts val="0"/>
              </a:spcBef>
              <a:spcAft>
                <a:spcPts val="600"/>
              </a:spcAft>
            </a:pPr>
            <a:r>
              <a:rPr lang="en-US" sz="2200">
                <a:solidFill>
                  <a:schemeClr val="tx1"/>
                </a:solidFill>
              </a:rPr>
              <a:t>Just as services for job seekers are most effective when tailored to job seeker needs, business services must be customized to support the unique needs and interests of employers.  </a:t>
            </a:r>
            <a:br>
              <a:rPr lang="en-US" sz="2200">
                <a:solidFill>
                  <a:schemeClr val="tx1"/>
                </a:solidFill>
              </a:rPr>
            </a:br>
            <a:endParaRPr lang="en-US" sz="2200">
              <a:solidFill>
                <a:schemeClr val="tx1"/>
              </a:solidFill>
            </a:endParaRPr>
          </a:p>
          <a:p>
            <a:pPr>
              <a:spcBef>
                <a:spcPts val="0"/>
              </a:spcBef>
              <a:spcAft>
                <a:spcPts val="600"/>
              </a:spcAft>
            </a:pPr>
            <a:r>
              <a:rPr lang="en-US" sz="2200">
                <a:solidFill>
                  <a:schemeClr val="tx1"/>
                </a:solidFill>
              </a:rPr>
              <a:t>Business services should be provided without overwhelming businesses with multiple, uncoordinated points of contact. </a:t>
            </a:r>
          </a:p>
        </p:txBody>
      </p:sp>
      <p:sp>
        <p:nvSpPr>
          <p:cNvPr id="7" name="Slide Number Placeholder 5">
            <a:extLst>
              <a:ext uri="{FF2B5EF4-FFF2-40B4-BE49-F238E27FC236}">
                <a16:creationId xmlns:a16="http://schemas.microsoft.com/office/drawing/2014/main" id="{E68AE07E-5312-C639-0199-1C813344472D}"/>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391283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5E7B57-7F5F-09FD-AC10-C4CB3C820106}"/>
              </a:ext>
            </a:extLst>
          </p:cNvPr>
          <p:cNvSpPr>
            <a:spLocks noGrp="1"/>
          </p:cNvSpPr>
          <p:nvPr>
            <p:ph type="title"/>
          </p:nvPr>
        </p:nvSpPr>
        <p:spPr/>
        <p:txBody>
          <a:bodyPr/>
          <a:lstStyle/>
          <a:p>
            <a:r>
              <a:rPr lang="en-US"/>
              <a:t>Welcome and Agenda</a:t>
            </a:r>
          </a:p>
        </p:txBody>
      </p:sp>
      <p:sp>
        <p:nvSpPr>
          <p:cNvPr id="2" name="Content Placeholder 1">
            <a:extLst>
              <a:ext uri="{FF2B5EF4-FFF2-40B4-BE49-F238E27FC236}">
                <a16:creationId xmlns:a16="http://schemas.microsoft.com/office/drawing/2014/main" id="{CBA97EF2-0642-95E8-33E1-A6EEC1C5D3EC}"/>
              </a:ext>
            </a:extLst>
          </p:cNvPr>
          <p:cNvSpPr>
            <a:spLocks noGrp="1"/>
          </p:cNvSpPr>
          <p:nvPr>
            <p:ph idx="1"/>
          </p:nvPr>
        </p:nvSpPr>
        <p:spPr>
          <a:xfrm>
            <a:off x="838200" y="1717678"/>
            <a:ext cx="6431733" cy="4113261"/>
          </a:xfrm>
        </p:spPr>
        <p:txBody>
          <a:bodyPr>
            <a:normAutofit fontScale="85000" lnSpcReduction="10000"/>
          </a:bodyPr>
          <a:lstStyle/>
          <a:p>
            <a:r>
              <a:rPr lang="en-US"/>
              <a:t>Center of </a:t>
            </a:r>
            <a:r>
              <a:rPr lang="en-US">
                <a:solidFill>
                  <a:schemeClr val="tx1"/>
                </a:solidFill>
              </a:rPr>
              <a:t>Excellence Overview</a:t>
            </a:r>
          </a:p>
          <a:p>
            <a:pPr>
              <a:lnSpc>
                <a:spcPct val="100000"/>
              </a:lnSpc>
            </a:pPr>
            <a:r>
              <a:rPr lang="en-US">
                <a:solidFill>
                  <a:schemeClr val="tx1"/>
                </a:solidFill>
                <a:cs typeface="Segoe UI" panose="020B0502040204020203" pitchFamily="34" charset="0"/>
              </a:rPr>
              <a:t>Overview of Registered Apprenticeship (RA)</a:t>
            </a:r>
          </a:p>
          <a:p>
            <a:pPr>
              <a:lnSpc>
                <a:spcPct val="100000"/>
              </a:lnSpc>
            </a:pPr>
            <a:r>
              <a:rPr lang="en-US">
                <a:solidFill>
                  <a:schemeClr val="tx1"/>
                </a:solidFill>
                <a:cs typeface="Segoe UI" panose="020B0502040204020203" pitchFamily="34" charset="0"/>
              </a:rPr>
              <a:t>Benefits of Aligning Workforce Systems with RA</a:t>
            </a:r>
          </a:p>
          <a:p>
            <a:pPr>
              <a:lnSpc>
                <a:spcPct val="100000"/>
              </a:lnSpc>
            </a:pPr>
            <a:r>
              <a:rPr lang="en-US">
                <a:solidFill>
                  <a:schemeClr val="tx1"/>
                </a:solidFill>
                <a:cs typeface="Segoe UI" panose="020B0502040204020203" pitchFamily="34" charset="0"/>
              </a:rPr>
              <a:t>Five Essential Components for the Successful Alignment of RA &amp; Local Workforce Systems</a:t>
            </a:r>
          </a:p>
          <a:p>
            <a:pPr>
              <a:lnSpc>
                <a:spcPct val="100000"/>
              </a:lnSpc>
            </a:pPr>
            <a:r>
              <a:rPr lang="en-US">
                <a:solidFill>
                  <a:schemeClr val="tx1"/>
                </a:solidFill>
                <a:cs typeface="Segoe UI" panose="020B0502040204020203" pitchFamily="34" charset="0"/>
              </a:rPr>
              <a:t>Overview of </a:t>
            </a:r>
            <a:r>
              <a:rPr lang="en-US" i="1">
                <a:solidFill>
                  <a:schemeClr val="tx1"/>
                </a:solidFill>
                <a:cs typeface="Segoe UI" panose="020B0502040204020203" pitchFamily="34" charset="0"/>
              </a:rPr>
              <a:t>Key Components of Workforce System Alignment with Registered Apprenticeship</a:t>
            </a:r>
            <a:endParaRPr lang="en-US">
              <a:solidFill>
                <a:schemeClr val="tx1"/>
              </a:solidFill>
              <a:cs typeface="Segoe UI" panose="020B0502040204020203" pitchFamily="34" charset="0"/>
            </a:endParaRPr>
          </a:p>
          <a:p>
            <a:pPr>
              <a:lnSpc>
                <a:spcPct val="100000"/>
              </a:lnSpc>
            </a:pPr>
            <a:r>
              <a:rPr lang="en-US">
                <a:solidFill>
                  <a:schemeClr val="tx1"/>
                </a:solidFill>
                <a:cs typeface="Segoe UI" panose="020B0502040204020203" pitchFamily="34" charset="0"/>
              </a:rPr>
              <a:t> Q &amp; A</a:t>
            </a:r>
            <a:endParaRPr lang="en-US"/>
          </a:p>
        </p:txBody>
      </p:sp>
      <p:pic>
        <p:nvPicPr>
          <p:cNvPr id="13" name="Picture 12" descr="Center of Excellence Logo">
            <a:extLst>
              <a:ext uri="{FF2B5EF4-FFF2-40B4-BE49-F238E27FC236}">
                <a16:creationId xmlns:a16="http://schemas.microsoft.com/office/drawing/2014/main" id="{CD5E1C60-2338-4680-3F55-3812DE381248}"/>
              </a:ext>
            </a:extLst>
          </p:cNvPr>
          <p:cNvPicPr>
            <a:picLocks noChangeAspect="1"/>
          </p:cNvPicPr>
          <p:nvPr/>
        </p:nvPicPr>
        <p:blipFill>
          <a:blip r:embed="rId2"/>
          <a:stretch>
            <a:fillRect/>
          </a:stretch>
        </p:blipFill>
        <p:spPr>
          <a:xfrm>
            <a:off x="7689188" y="1906642"/>
            <a:ext cx="3938674" cy="3924297"/>
          </a:xfrm>
          <a:prstGeom prst="rect">
            <a:avLst/>
          </a:prstGeom>
        </p:spPr>
      </p:pic>
      <p:sp>
        <p:nvSpPr>
          <p:cNvPr id="14"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183968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8E67-D77C-9515-6620-C09790CC5618}"/>
              </a:ext>
            </a:extLst>
          </p:cNvPr>
          <p:cNvSpPr>
            <a:spLocks noGrp="1"/>
          </p:cNvSpPr>
          <p:nvPr>
            <p:ph type="title"/>
          </p:nvPr>
        </p:nvSpPr>
        <p:spPr>
          <a:xfrm>
            <a:off x="747665" y="766308"/>
            <a:ext cx="10515600" cy="939250"/>
          </a:xfrm>
        </p:spPr>
        <p:txBody>
          <a:bodyPr/>
          <a:lstStyle/>
          <a:p>
            <a:r>
              <a:rPr lang="en-US"/>
              <a:t>Services Offered by BSRs</a:t>
            </a:r>
            <a:endParaRPr lang="en-US">
              <a:solidFill>
                <a:srgbClr val="00015E"/>
              </a:solidFill>
            </a:endParaRPr>
          </a:p>
        </p:txBody>
      </p:sp>
      <p:sp>
        <p:nvSpPr>
          <p:cNvPr id="3" name="Content Placeholder 2">
            <a:extLst>
              <a:ext uri="{FF2B5EF4-FFF2-40B4-BE49-F238E27FC236}">
                <a16:creationId xmlns:a16="http://schemas.microsoft.com/office/drawing/2014/main" id="{0DE8CF83-CCFD-2424-E854-08D820A5E6D3}"/>
              </a:ext>
            </a:extLst>
          </p:cNvPr>
          <p:cNvSpPr>
            <a:spLocks noGrp="1"/>
          </p:cNvSpPr>
          <p:nvPr>
            <p:ph sz="half" idx="1"/>
          </p:nvPr>
        </p:nvSpPr>
        <p:spPr>
          <a:xfrm>
            <a:off x="771327" y="1861838"/>
            <a:ext cx="4593879" cy="630236"/>
          </a:xfrm>
        </p:spPr>
        <p:txBody>
          <a:bodyPr>
            <a:normAutofit/>
          </a:bodyPr>
          <a:lstStyle/>
          <a:p>
            <a:pPr marL="0" indent="0">
              <a:buNone/>
            </a:pPr>
            <a:r>
              <a:rPr lang="en-US" sz="3600" b="1">
                <a:solidFill>
                  <a:srgbClr val="00015E"/>
                </a:solidFill>
                <a:latin typeface="Aptos"/>
              </a:rPr>
              <a:t>WIOA Required:</a:t>
            </a:r>
          </a:p>
        </p:txBody>
      </p:sp>
      <p:sp>
        <p:nvSpPr>
          <p:cNvPr id="4" name="Content Placeholder 3">
            <a:extLst>
              <a:ext uri="{FF2B5EF4-FFF2-40B4-BE49-F238E27FC236}">
                <a16:creationId xmlns:a16="http://schemas.microsoft.com/office/drawing/2014/main" id="{E8EC3DB4-BC3F-D67F-6F56-7166AD79121D}"/>
              </a:ext>
            </a:extLst>
          </p:cNvPr>
          <p:cNvSpPr>
            <a:spLocks noGrp="1"/>
          </p:cNvSpPr>
          <p:nvPr>
            <p:ph sz="half" idx="13"/>
          </p:nvPr>
        </p:nvSpPr>
        <p:spPr>
          <a:xfrm>
            <a:off x="888945" y="2476338"/>
            <a:ext cx="4787578" cy="3515921"/>
          </a:xfrm>
        </p:spPr>
        <p:txBody>
          <a:bodyPr>
            <a:normAutofit/>
          </a:bodyPr>
          <a:lstStyle/>
          <a:p>
            <a:r>
              <a:rPr lang="en-US" sz="2400">
                <a:solidFill>
                  <a:schemeClr val="tx1"/>
                </a:solidFill>
                <a:latin typeface="Aptos"/>
              </a:rPr>
              <a:t>Labor exchange activities</a:t>
            </a:r>
          </a:p>
          <a:p>
            <a:r>
              <a:rPr lang="en-US" sz="2400">
                <a:solidFill>
                  <a:schemeClr val="tx1"/>
                </a:solidFill>
                <a:latin typeface="Aptos"/>
              </a:rPr>
              <a:t>Provision of labor market information</a:t>
            </a:r>
          </a:p>
          <a:p>
            <a:r>
              <a:rPr lang="en-US" sz="2400">
                <a:solidFill>
                  <a:schemeClr val="tx1"/>
                </a:solidFill>
                <a:latin typeface="Aptos"/>
              </a:rPr>
              <a:t>Establishment of relationships and networks with large and small businesses</a:t>
            </a:r>
          </a:p>
          <a:p>
            <a:r>
              <a:rPr lang="en-US" sz="2400">
                <a:solidFill>
                  <a:schemeClr val="tx1"/>
                </a:solidFill>
                <a:latin typeface="Aptos"/>
              </a:rPr>
              <a:t>Development and implementation of industry or sector partnerships</a:t>
            </a:r>
          </a:p>
        </p:txBody>
      </p:sp>
      <p:sp>
        <p:nvSpPr>
          <p:cNvPr id="5" name="Content Placeholder 4">
            <a:extLst>
              <a:ext uri="{FF2B5EF4-FFF2-40B4-BE49-F238E27FC236}">
                <a16:creationId xmlns:a16="http://schemas.microsoft.com/office/drawing/2014/main" id="{F0644EB8-24DA-F2F2-7FC8-0727FEE43C3B}"/>
              </a:ext>
            </a:extLst>
          </p:cNvPr>
          <p:cNvSpPr>
            <a:spLocks noGrp="1"/>
          </p:cNvSpPr>
          <p:nvPr>
            <p:ph sz="half" idx="14"/>
          </p:nvPr>
        </p:nvSpPr>
        <p:spPr>
          <a:xfrm>
            <a:off x="6651282" y="1861838"/>
            <a:ext cx="4335776" cy="614500"/>
          </a:xfrm>
        </p:spPr>
        <p:txBody>
          <a:bodyPr>
            <a:normAutofit/>
          </a:bodyPr>
          <a:lstStyle/>
          <a:p>
            <a:pPr marL="0" indent="0">
              <a:buNone/>
            </a:pPr>
            <a:r>
              <a:rPr lang="en-US" sz="3600" b="1">
                <a:solidFill>
                  <a:srgbClr val="00015E"/>
                </a:solidFill>
                <a:latin typeface="Aptos"/>
              </a:rPr>
              <a:t>Additional:</a:t>
            </a:r>
            <a:endParaRPr lang="en-US" sz="3600" b="1">
              <a:solidFill>
                <a:srgbClr val="00015E"/>
              </a:solidFill>
            </a:endParaRPr>
          </a:p>
        </p:txBody>
      </p:sp>
      <p:sp>
        <p:nvSpPr>
          <p:cNvPr id="6" name="Content Placeholder 5">
            <a:extLst>
              <a:ext uri="{FF2B5EF4-FFF2-40B4-BE49-F238E27FC236}">
                <a16:creationId xmlns:a16="http://schemas.microsoft.com/office/drawing/2014/main" id="{9280C853-6FB6-8A34-8F9A-C28A8BCF8B5F}"/>
              </a:ext>
            </a:extLst>
          </p:cNvPr>
          <p:cNvSpPr>
            <a:spLocks noGrp="1"/>
          </p:cNvSpPr>
          <p:nvPr>
            <p:ph sz="half" idx="15"/>
          </p:nvPr>
        </p:nvSpPr>
        <p:spPr>
          <a:xfrm>
            <a:off x="6651282" y="2492074"/>
            <a:ext cx="4861632" cy="3515921"/>
          </a:xfrm>
        </p:spPr>
        <p:txBody>
          <a:bodyPr>
            <a:noAutofit/>
          </a:bodyPr>
          <a:lstStyle/>
          <a:p>
            <a:r>
              <a:rPr lang="en-US" sz="1600">
                <a:solidFill>
                  <a:schemeClr val="tx1"/>
                </a:solidFill>
                <a:latin typeface="Aptos"/>
              </a:rPr>
              <a:t>Screening and referral of qualified job seekers</a:t>
            </a:r>
          </a:p>
          <a:p>
            <a:r>
              <a:rPr lang="en-US" sz="1600">
                <a:solidFill>
                  <a:schemeClr val="tx1"/>
                </a:solidFill>
                <a:latin typeface="Aptos"/>
              </a:rPr>
              <a:t>Customized recruitment events including targeted job fairs</a:t>
            </a:r>
          </a:p>
          <a:p>
            <a:r>
              <a:rPr lang="en-US" sz="1600">
                <a:solidFill>
                  <a:schemeClr val="tx1"/>
                </a:solidFill>
                <a:latin typeface="Aptos"/>
              </a:rPr>
              <a:t>Customized assistance or referral for assistance in the development of RA programs</a:t>
            </a:r>
          </a:p>
          <a:p>
            <a:r>
              <a:rPr lang="en-US" sz="1600">
                <a:solidFill>
                  <a:schemeClr val="tx1"/>
                </a:solidFill>
                <a:latin typeface="Aptos"/>
              </a:rPr>
              <a:t>Developing and delivering innovative workforce services and strategies</a:t>
            </a:r>
          </a:p>
          <a:p>
            <a:r>
              <a:rPr lang="en-US" sz="1600">
                <a:solidFill>
                  <a:schemeClr val="tx1"/>
                </a:solidFill>
                <a:latin typeface="Aptos"/>
              </a:rPr>
              <a:t>Facilitating access to funding through the workforce system</a:t>
            </a:r>
          </a:p>
          <a:p>
            <a:r>
              <a:rPr lang="en-US" sz="1600">
                <a:solidFill>
                  <a:schemeClr val="tx1"/>
                </a:solidFill>
                <a:latin typeface="Aptos"/>
              </a:rPr>
              <a:t>Assistance to area businesses in managing reductions in force with rapid response and layoff aversion services</a:t>
            </a:r>
          </a:p>
        </p:txBody>
      </p:sp>
      <p:cxnSp>
        <p:nvCxnSpPr>
          <p:cNvPr id="8" name="Straight Connector 7">
            <a:extLst>
              <a:ext uri="{FF2B5EF4-FFF2-40B4-BE49-F238E27FC236}">
                <a16:creationId xmlns:a16="http://schemas.microsoft.com/office/drawing/2014/main" id="{280B1CA4-5397-1BA2-E767-EBA82C20B537}"/>
              </a:ext>
              <a:ext uri="{C183D7F6-B498-43B3-948B-1728B52AA6E4}">
                <adec:decorative xmlns:adec="http://schemas.microsoft.com/office/drawing/2017/decorative" val="1"/>
              </a:ext>
            </a:extLst>
          </p:cNvPr>
          <p:cNvCxnSpPr>
            <a:cxnSpLocks/>
          </p:cNvCxnSpPr>
          <p:nvPr/>
        </p:nvCxnSpPr>
        <p:spPr>
          <a:xfrm>
            <a:off x="6096000" y="1861838"/>
            <a:ext cx="0" cy="4139475"/>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28DA9CC2-92C0-9611-1191-246D9A6920A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964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EBEB6-4A1F-9420-0AC1-85E63A2C906A}"/>
              </a:ext>
            </a:extLst>
          </p:cNvPr>
          <p:cNvSpPr>
            <a:spLocks noGrp="1"/>
          </p:cNvSpPr>
          <p:nvPr>
            <p:ph type="title"/>
          </p:nvPr>
        </p:nvSpPr>
        <p:spPr>
          <a:xfrm>
            <a:off x="762000" y="681037"/>
            <a:ext cx="10515600" cy="1130300"/>
          </a:xfrm>
        </p:spPr>
        <p:txBody>
          <a:bodyPr anchor="ctr">
            <a:normAutofit/>
          </a:bodyPr>
          <a:lstStyle/>
          <a:p>
            <a:r>
              <a:rPr lang="en-US"/>
              <a:t>Business Services Staffing Structure</a:t>
            </a:r>
          </a:p>
        </p:txBody>
      </p:sp>
      <p:sp>
        <p:nvSpPr>
          <p:cNvPr id="3" name="Content Placeholder 2">
            <a:extLst>
              <a:ext uri="{FF2B5EF4-FFF2-40B4-BE49-F238E27FC236}">
                <a16:creationId xmlns:a16="http://schemas.microsoft.com/office/drawing/2014/main" id="{B276C93E-43E5-2861-8F64-AE533A599E44}"/>
              </a:ext>
            </a:extLst>
          </p:cNvPr>
          <p:cNvSpPr>
            <a:spLocks noGrp="1"/>
          </p:cNvSpPr>
          <p:nvPr>
            <p:ph sz="half" idx="1"/>
          </p:nvPr>
        </p:nvSpPr>
        <p:spPr>
          <a:xfrm>
            <a:off x="838199" y="2159760"/>
            <a:ext cx="5010151" cy="3612390"/>
          </a:xfrm>
          <a:solidFill>
            <a:schemeClr val="accent4">
              <a:lumMod val="20000"/>
              <a:lumOff val="80000"/>
            </a:schemeClr>
          </a:solidFill>
          <a:ln w="28575">
            <a:solidFill>
              <a:srgbClr val="00015E"/>
            </a:solidFill>
          </a:ln>
        </p:spPr>
        <p:txBody>
          <a:bodyPr>
            <a:normAutofit/>
          </a:bodyPr>
          <a:lstStyle/>
          <a:p>
            <a:pPr marL="0" indent="0" algn="ctr">
              <a:buNone/>
            </a:pPr>
            <a:r>
              <a:rPr lang="en-US" sz="3200" b="1" i="1">
                <a:solidFill>
                  <a:srgbClr val="00015E"/>
                </a:solidFill>
              </a:rPr>
              <a:t>Business Services Team: </a:t>
            </a:r>
            <a:br>
              <a:rPr lang="en-US" sz="2200" i="1"/>
            </a:br>
            <a:br>
              <a:rPr lang="en-US" sz="2000" i="1"/>
            </a:br>
            <a:r>
              <a:rPr lang="en-US" sz="2000" i="1"/>
              <a:t>A formalized team representing the </a:t>
            </a:r>
            <a:br>
              <a:rPr lang="en-US" sz="2000" i="1"/>
            </a:br>
            <a:r>
              <a:rPr lang="en-US" sz="2000" i="1"/>
              <a:t>AJC system and responsible </a:t>
            </a:r>
            <a:br>
              <a:rPr lang="en-US" sz="2000" i="1"/>
            </a:br>
            <a:r>
              <a:rPr lang="en-US" sz="2000" i="1"/>
              <a:t>for ensuring the coordination and </a:t>
            </a:r>
            <a:br>
              <a:rPr lang="en-US" sz="2000" i="1"/>
            </a:br>
            <a:r>
              <a:rPr lang="en-US" sz="2000" i="1"/>
              <a:t>delivery of business services. The team is made up of cross-agency, cross-programmatic groups, comprised of representatives of each of the core partner agencies, economic development organizations, and other partners as appropriate.</a:t>
            </a:r>
            <a:endParaRPr lang="en-US" sz="2200" i="1"/>
          </a:p>
        </p:txBody>
      </p:sp>
      <p:pic>
        <p:nvPicPr>
          <p:cNvPr id="8" name="Picture 7">
            <a:extLst>
              <a:ext uri="{FF2B5EF4-FFF2-40B4-BE49-F238E27FC236}">
                <a16:creationId xmlns:a16="http://schemas.microsoft.com/office/drawing/2014/main" id="{349B98E7-462B-5FEA-022D-2323908B8858}"/>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6096000" y="1883535"/>
            <a:ext cx="4638675" cy="4395145"/>
          </a:xfrm>
          <a:prstGeom prst="rect">
            <a:avLst/>
          </a:prstGeom>
          <a:noFill/>
          <a:ln w="28575">
            <a:solidFill>
              <a:schemeClr val="accent1">
                <a:lumMod val="50000"/>
              </a:schemeClr>
            </a:solidFill>
          </a:ln>
        </p:spPr>
      </p:pic>
      <p:sp>
        <p:nvSpPr>
          <p:cNvPr id="9" name="Slide Number Placeholder 5">
            <a:extLst>
              <a:ext uri="{FF2B5EF4-FFF2-40B4-BE49-F238E27FC236}">
                <a16:creationId xmlns:a16="http://schemas.microsoft.com/office/drawing/2014/main" id="{8D67348B-888C-7F9B-A9D4-979E58D9FEC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520316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BEF8E-DB7F-9797-2022-A51A5084509D}"/>
              </a:ext>
            </a:extLst>
          </p:cNvPr>
          <p:cNvSpPr>
            <a:spLocks noGrp="1"/>
          </p:cNvSpPr>
          <p:nvPr>
            <p:ph idx="1"/>
          </p:nvPr>
        </p:nvSpPr>
        <p:spPr>
          <a:xfrm>
            <a:off x="838200" y="1609725"/>
            <a:ext cx="10515600" cy="2124075"/>
          </a:xfrm>
        </p:spPr>
        <p:txBody>
          <a:bodyPr>
            <a:normAutofit/>
          </a:bodyPr>
          <a:lstStyle/>
          <a:p>
            <a:pPr marL="457200" indent="-457200">
              <a:lnSpc>
                <a:spcPct val="120000"/>
              </a:lnSpc>
              <a:spcBef>
                <a:spcPts val="0"/>
              </a:spcBef>
            </a:pPr>
            <a:r>
              <a:rPr lang="en-US" sz="3600">
                <a:solidFill>
                  <a:schemeClr val="tx1"/>
                </a:solidFill>
                <a:latin typeface="Aptos"/>
                <a:cs typeface="Arial"/>
              </a:rPr>
              <a:t>Individual Partner Program Liaisons</a:t>
            </a:r>
            <a:endParaRPr lang="en-US" sz="3600">
              <a:solidFill>
                <a:schemeClr val="tx1"/>
              </a:solidFill>
              <a:cs typeface="Arial"/>
            </a:endParaRPr>
          </a:p>
          <a:p>
            <a:pPr marL="457200" indent="-457200">
              <a:lnSpc>
                <a:spcPct val="120000"/>
              </a:lnSpc>
              <a:spcBef>
                <a:spcPts val="0"/>
              </a:spcBef>
            </a:pPr>
            <a:r>
              <a:rPr lang="en-US" sz="3600">
                <a:solidFill>
                  <a:schemeClr val="tx1"/>
                </a:solidFill>
                <a:latin typeface="Aptos"/>
                <a:cs typeface="Arial"/>
              </a:rPr>
              <a:t>Teams of Partner Program Representatives</a:t>
            </a:r>
            <a:endParaRPr lang="en-US" sz="3600">
              <a:solidFill>
                <a:schemeClr val="tx1"/>
              </a:solidFill>
              <a:cs typeface="Arial"/>
            </a:endParaRPr>
          </a:p>
          <a:p>
            <a:pPr marL="457200" indent="-457200">
              <a:lnSpc>
                <a:spcPct val="120000"/>
              </a:lnSpc>
              <a:spcBef>
                <a:spcPts val="0"/>
              </a:spcBef>
            </a:pPr>
            <a:r>
              <a:rPr lang="en-US" sz="3600">
                <a:solidFill>
                  <a:schemeClr val="tx1"/>
                </a:solidFill>
                <a:latin typeface="Aptos"/>
                <a:cs typeface="Arial"/>
              </a:rPr>
              <a:t>Contracted individual or Organization</a:t>
            </a:r>
            <a:endParaRPr lang="en-US" sz="1000" i="1">
              <a:solidFill>
                <a:schemeClr val="tx1"/>
              </a:solidFill>
              <a:latin typeface="Aptos"/>
              <a:cs typeface="Arial"/>
            </a:endParaRPr>
          </a:p>
        </p:txBody>
      </p:sp>
      <p:sp>
        <p:nvSpPr>
          <p:cNvPr id="3" name="Title 2">
            <a:extLst>
              <a:ext uri="{FF2B5EF4-FFF2-40B4-BE49-F238E27FC236}">
                <a16:creationId xmlns:a16="http://schemas.microsoft.com/office/drawing/2014/main" id="{9D2E5B6D-469F-213D-2AD7-BF13E879D5B1}"/>
              </a:ext>
            </a:extLst>
          </p:cNvPr>
          <p:cNvSpPr>
            <a:spLocks noGrp="1"/>
          </p:cNvSpPr>
          <p:nvPr>
            <p:ph type="title"/>
          </p:nvPr>
        </p:nvSpPr>
        <p:spPr/>
        <p:txBody>
          <a:bodyPr/>
          <a:lstStyle/>
          <a:p>
            <a:r>
              <a:rPr lang="en-US"/>
              <a:t>Business Services Staffing Structure </a:t>
            </a:r>
            <a:r>
              <a:rPr lang="en-US">
                <a:solidFill>
                  <a:srgbClr val="00015E"/>
                </a:solidFill>
              </a:rPr>
              <a:t>1</a:t>
            </a:r>
          </a:p>
        </p:txBody>
      </p:sp>
      <p:sp>
        <p:nvSpPr>
          <p:cNvPr id="5" name="Text Placeholder 4">
            <a:extLst>
              <a:ext uri="{FF2B5EF4-FFF2-40B4-BE49-F238E27FC236}">
                <a16:creationId xmlns:a16="http://schemas.microsoft.com/office/drawing/2014/main" id="{E95B4F30-974B-99A1-2721-DDD9980C2ABA}"/>
              </a:ext>
            </a:extLst>
          </p:cNvPr>
          <p:cNvSpPr>
            <a:spLocks noGrp="1"/>
          </p:cNvSpPr>
          <p:nvPr>
            <p:ph type="body" sz="quarter" idx="14"/>
          </p:nvPr>
        </p:nvSpPr>
        <p:spPr>
          <a:xfrm>
            <a:off x="1833563" y="3981451"/>
            <a:ext cx="8524875" cy="1619250"/>
          </a:xfrm>
          <a:solidFill>
            <a:srgbClr val="00015E"/>
          </a:solidFill>
        </p:spPr>
        <p:txBody>
          <a:bodyPr>
            <a:normAutofit/>
          </a:bodyPr>
          <a:lstStyle/>
          <a:p>
            <a:pPr marL="0" indent="0" algn="ctr">
              <a:buNone/>
            </a:pPr>
            <a:r>
              <a:rPr lang="en-US" sz="3200" b="1" i="1">
                <a:solidFill>
                  <a:schemeClr val="bg1"/>
                </a:solidFill>
                <a:latin typeface="Aptos"/>
                <a:cs typeface="Arial"/>
              </a:rPr>
              <a:t>Remember </a:t>
            </a:r>
            <a:r>
              <a:rPr lang="en-US" sz="3200" b="1" i="1">
                <a:solidFill>
                  <a:schemeClr val="accent1">
                    <a:lumMod val="40000"/>
                    <a:lumOff val="60000"/>
                  </a:schemeClr>
                </a:solidFill>
                <a:latin typeface="Aptos"/>
                <a:cs typeface="Arial"/>
              </a:rPr>
              <a:t>local discretion </a:t>
            </a:r>
            <a:r>
              <a:rPr lang="en-US" sz="3200" b="1" i="1">
                <a:solidFill>
                  <a:schemeClr val="bg1"/>
                </a:solidFill>
                <a:latin typeface="Aptos"/>
                <a:cs typeface="Arial"/>
              </a:rPr>
              <a:t>to best meet the needs of the businesses in the </a:t>
            </a:r>
            <a:br>
              <a:rPr lang="en-US" sz="3200" b="1" i="1">
                <a:solidFill>
                  <a:schemeClr val="bg1"/>
                </a:solidFill>
                <a:latin typeface="Aptos"/>
                <a:cs typeface="Arial"/>
              </a:rPr>
            </a:br>
            <a:r>
              <a:rPr lang="en-US" sz="3200" b="1" i="1">
                <a:solidFill>
                  <a:schemeClr val="bg1"/>
                </a:solidFill>
                <a:latin typeface="Aptos"/>
                <a:cs typeface="Arial"/>
              </a:rPr>
              <a:t>local workforce area.   </a:t>
            </a:r>
            <a:endParaRPr lang="en-US" sz="3200" b="1" i="1">
              <a:solidFill>
                <a:schemeClr val="bg1"/>
              </a:solidFill>
              <a:latin typeface="Aptos"/>
            </a:endParaRPr>
          </a:p>
          <a:p>
            <a:pPr marL="0" indent="0" algn="ctr">
              <a:buNone/>
            </a:pPr>
            <a:endParaRPr lang="en-US"/>
          </a:p>
        </p:txBody>
      </p:sp>
      <p:sp>
        <p:nvSpPr>
          <p:cNvPr id="6" name="Slide Number Placeholder 5">
            <a:extLst>
              <a:ext uri="{FF2B5EF4-FFF2-40B4-BE49-F238E27FC236}">
                <a16:creationId xmlns:a16="http://schemas.microsoft.com/office/drawing/2014/main" id="{73D74DBB-C8E7-3372-2C7B-F72B9F06617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226876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CAC84E-09C4-9293-FC6F-4D01238227E5}"/>
              </a:ext>
            </a:extLst>
          </p:cNvPr>
          <p:cNvSpPr>
            <a:spLocks noGrp="1"/>
          </p:cNvSpPr>
          <p:nvPr>
            <p:ph type="title"/>
          </p:nvPr>
        </p:nvSpPr>
        <p:spPr/>
        <p:txBody>
          <a:bodyPr/>
          <a:lstStyle/>
          <a:p>
            <a:r>
              <a:rPr lang="en-US"/>
              <a:t>BSRs as a Bridge</a:t>
            </a:r>
          </a:p>
        </p:txBody>
      </p:sp>
      <p:sp>
        <p:nvSpPr>
          <p:cNvPr id="2" name="Content Placeholder 1">
            <a:extLst>
              <a:ext uri="{FF2B5EF4-FFF2-40B4-BE49-F238E27FC236}">
                <a16:creationId xmlns:a16="http://schemas.microsoft.com/office/drawing/2014/main" id="{065A5A24-0043-F35A-DB1B-EF51747E7CB7}"/>
              </a:ext>
            </a:extLst>
          </p:cNvPr>
          <p:cNvSpPr>
            <a:spLocks noGrp="1"/>
          </p:cNvSpPr>
          <p:nvPr>
            <p:ph idx="1"/>
          </p:nvPr>
        </p:nvSpPr>
        <p:spPr>
          <a:xfrm>
            <a:off x="838200" y="2029748"/>
            <a:ext cx="6893459" cy="3306851"/>
          </a:xfrm>
        </p:spPr>
        <p:txBody>
          <a:bodyPr>
            <a:noAutofit/>
          </a:bodyPr>
          <a:lstStyle/>
          <a:p>
            <a:pPr marL="0" indent="0" algn="ctr">
              <a:buNone/>
            </a:pPr>
            <a:r>
              <a:rPr lang="en-US">
                <a:solidFill>
                  <a:schemeClr val="tx1"/>
                </a:solidFill>
                <a:latin typeface="Aptos"/>
              </a:rPr>
              <a:t>While staffing and services may vary depending on the organization, region, or specific objectives, </a:t>
            </a:r>
            <a:r>
              <a:rPr lang="en-US" b="1" i="1">
                <a:solidFill>
                  <a:srgbClr val="00015E"/>
                </a:solidFill>
                <a:latin typeface="Aptos"/>
              </a:rPr>
              <a:t>a BSR serves as the bridge between business and workforce development,</a:t>
            </a:r>
            <a:r>
              <a:rPr lang="en-US" b="1" i="1">
                <a:solidFill>
                  <a:schemeClr val="tx1"/>
                </a:solidFill>
                <a:latin typeface="Aptos"/>
              </a:rPr>
              <a:t> </a:t>
            </a:r>
            <a:r>
              <a:rPr lang="en-US">
                <a:solidFill>
                  <a:schemeClr val="tx1"/>
                </a:solidFill>
                <a:latin typeface="Aptos"/>
              </a:rPr>
              <a:t>aiming to create mutually beneficial partnerships  that enhance employment opportunities and support economic growth.</a:t>
            </a:r>
          </a:p>
        </p:txBody>
      </p:sp>
      <p:pic>
        <p:nvPicPr>
          <p:cNvPr id="6" name="Picture Placeholder 5">
            <a:extLst>
              <a:ext uri="{FF2B5EF4-FFF2-40B4-BE49-F238E27FC236}">
                <a16:creationId xmlns:a16="http://schemas.microsoft.com/office/drawing/2014/main" id="{CB7870F9-8858-F669-CF0F-1FAAC32766EE}"/>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23501" r="23501"/>
          <a:stretch>
            <a:fillRect/>
          </a:stretch>
        </p:blipFill>
        <p:spPr>
          <a:xfrm>
            <a:off x="7853432" y="1825626"/>
            <a:ext cx="3500368" cy="3715096"/>
          </a:xfrm>
          <a:prstGeom prst="rect">
            <a:avLst/>
          </a:prstGeom>
          <a:ln>
            <a:noFill/>
          </a:ln>
          <a:effectLst>
            <a:outerShdw blurRad="292100" dist="139700" dir="2700000" algn="tl" rotWithShape="0">
              <a:srgbClr val="333333">
                <a:alpha val="65000"/>
              </a:srgbClr>
            </a:outerShdw>
          </a:effectLst>
        </p:spPr>
      </p:pic>
      <p:sp>
        <p:nvSpPr>
          <p:cNvPr id="7" name="Slide Number Placeholder 5">
            <a:extLst>
              <a:ext uri="{FF2B5EF4-FFF2-40B4-BE49-F238E27FC236}">
                <a16:creationId xmlns:a16="http://schemas.microsoft.com/office/drawing/2014/main" id="{B8CBEC80-0C93-0024-9E5D-20D95B71FCE2}"/>
              </a:ext>
              <a:ext uri="{C183D7F6-B498-43B3-948B-1728B52AA6E4}">
                <adec:decorative xmlns:adec="http://schemas.microsoft.com/office/drawing/2017/decorative" val="1"/>
              </a:ext>
            </a:extLst>
          </p:cNvPr>
          <p:cNvSpPr>
            <a:spLocks noGrp="1"/>
          </p:cNvSpPr>
          <p:nvPr>
            <p:ph type="sldNum" sz="quarter" idx="12"/>
          </p:nvPr>
        </p:nvSpPr>
        <p:spPr>
          <a:xfrm>
            <a:off x="8776855" y="6502302"/>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595187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534-8ACB-45B7-CEEC-8AF2839F0011}"/>
              </a:ext>
            </a:extLst>
          </p:cNvPr>
          <p:cNvSpPr>
            <a:spLocks noGrp="1"/>
          </p:cNvSpPr>
          <p:nvPr>
            <p:ph type="title"/>
          </p:nvPr>
        </p:nvSpPr>
        <p:spPr>
          <a:xfrm>
            <a:off x="756719" y="573354"/>
            <a:ext cx="10515600" cy="1325563"/>
          </a:xfrm>
        </p:spPr>
        <p:txBody>
          <a:bodyPr>
            <a:normAutofit/>
          </a:bodyPr>
          <a:lstStyle/>
          <a:p>
            <a:r>
              <a:rPr lang="en-US" sz="4000"/>
              <a:t>Structuring Delivery of Business Services: </a:t>
            </a:r>
            <a:br>
              <a:rPr lang="en-US" sz="4000"/>
            </a:br>
            <a:r>
              <a:rPr lang="en-US" sz="4000"/>
              <a:t>The BSR Approach</a:t>
            </a:r>
          </a:p>
        </p:txBody>
      </p:sp>
      <p:sp>
        <p:nvSpPr>
          <p:cNvPr id="9" name="Slide Number Placeholder 5">
            <a:extLst>
              <a:ext uri="{FF2B5EF4-FFF2-40B4-BE49-F238E27FC236}">
                <a16:creationId xmlns:a16="http://schemas.microsoft.com/office/drawing/2014/main" id="{D6F38BED-0B17-342A-C36B-72E0588C1F67}"/>
              </a:ext>
              <a:ext uri="{C183D7F6-B498-43B3-948B-1728B52AA6E4}">
                <adec:decorative xmlns:adec="http://schemas.microsoft.com/office/drawing/2017/decorative" val="1"/>
              </a:ext>
            </a:extLst>
          </p:cNvPr>
          <p:cNvSpPr>
            <a:spLocks noGrp="1"/>
          </p:cNvSpPr>
          <p:nvPr>
            <p:ph type="sldNum" sz="quarter" idx="12"/>
          </p:nvPr>
        </p:nvSpPr>
        <p:spPr>
          <a:xfrm>
            <a:off x="8776855" y="6502302"/>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10" name="Content Placeholder 2">
            <a:extLst>
              <a:ext uri="{FF2B5EF4-FFF2-40B4-BE49-F238E27FC236}">
                <a16:creationId xmlns:a16="http://schemas.microsoft.com/office/drawing/2014/main" id="{B83E6D4D-B90C-50D5-8F73-1A973B86A0C6}"/>
              </a:ext>
            </a:extLst>
          </p:cNvPr>
          <p:cNvSpPr>
            <a:spLocks noGrp="1"/>
          </p:cNvSpPr>
          <p:nvPr>
            <p:ph sz="half" idx="1"/>
          </p:nvPr>
        </p:nvSpPr>
        <p:spPr>
          <a:xfrm>
            <a:off x="563946" y="2346608"/>
            <a:ext cx="2002536" cy="3200400"/>
          </a:xfrm>
          <a:prstGeom prst="roundRect">
            <a:avLst/>
          </a:prstGeom>
          <a:ln w="19050"/>
        </p:spPr>
        <p:style>
          <a:lnRef idx="2">
            <a:schemeClr val="accent4">
              <a:shade val="15000"/>
            </a:schemeClr>
          </a:lnRef>
          <a:fillRef idx="1">
            <a:schemeClr val="accent4"/>
          </a:fillRef>
          <a:effectRef idx="0">
            <a:schemeClr val="accent4"/>
          </a:effectRef>
          <a:fontRef idx="minor">
            <a:schemeClr val="lt1"/>
          </a:fontRef>
        </p:style>
        <p:txBody>
          <a:bodyPr/>
          <a:lstStyle/>
          <a:p>
            <a:pPr marL="0" indent="0" algn="ctr">
              <a:lnSpc>
                <a:spcPct val="100000"/>
              </a:lnSpc>
              <a:spcBef>
                <a:spcPts val="0"/>
              </a:spcBef>
              <a:buFont typeface="Arial" panose="020B0604020202020204" pitchFamily="34" charset="0"/>
              <a:buNone/>
            </a:pPr>
            <a:endParaRPr lang="en-US" sz="1600" b="1" i="1">
              <a:solidFill>
                <a:schemeClr val="tx1"/>
              </a:solidFill>
              <a:latin typeface="Aptos" panose="020B0004020202020204" pitchFamily="34" charset="0"/>
            </a:endParaRPr>
          </a:p>
          <a:p>
            <a:pPr marL="0" indent="0" algn="ctr">
              <a:lnSpc>
                <a:spcPct val="100000"/>
              </a:lnSpc>
              <a:spcBef>
                <a:spcPts val="0"/>
              </a:spcBef>
              <a:buFont typeface="Arial" panose="020B0604020202020204" pitchFamily="34" charset="0"/>
              <a:buNone/>
            </a:pPr>
            <a:r>
              <a:rPr lang="en-US" sz="2400" b="1" i="1">
                <a:solidFill>
                  <a:schemeClr val="tx1"/>
                </a:solidFill>
                <a:latin typeface="Aptos" panose="020B0004020202020204" pitchFamily="34" charset="0"/>
              </a:rPr>
              <a:t>“Let no </a:t>
            </a:r>
          </a:p>
          <a:p>
            <a:pPr marL="0" indent="0" algn="ctr">
              <a:lnSpc>
                <a:spcPct val="100000"/>
              </a:lnSpc>
              <a:spcBef>
                <a:spcPts val="0"/>
              </a:spcBef>
              <a:buFont typeface="Arial" panose="020B0604020202020204" pitchFamily="34" charset="0"/>
              <a:buNone/>
            </a:pPr>
            <a:r>
              <a:rPr lang="en-US" sz="2400" b="1" i="1">
                <a:solidFill>
                  <a:schemeClr val="tx1"/>
                </a:solidFill>
                <a:latin typeface="Aptos" panose="020B0004020202020204" pitchFamily="34" charset="0"/>
              </a:rPr>
              <a:t>encounter with a </a:t>
            </a:r>
          </a:p>
          <a:p>
            <a:pPr marL="0" indent="0" algn="ctr">
              <a:lnSpc>
                <a:spcPct val="100000"/>
              </a:lnSpc>
              <a:spcBef>
                <a:spcPts val="0"/>
              </a:spcBef>
              <a:buFont typeface="Arial" panose="020B0604020202020204" pitchFamily="34" charset="0"/>
              <a:buNone/>
            </a:pPr>
            <a:r>
              <a:rPr lang="en-US" sz="2400" b="1" i="1">
                <a:solidFill>
                  <a:schemeClr val="tx1"/>
                </a:solidFill>
                <a:latin typeface="Aptos" panose="020B0004020202020204" pitchFamily="34" charset="0"/>
              </a:rPr>
              <a:t>business go to waste”</a:t>
            </a:r>
          </a:p>
          <a:p>
            <a:endParaRPr lang="en-US"/>
          </a:p>
        </p:txBody>
      </p:sp>
      <p:sp>
        <p:nvSpPr>
          <p:cNvPr id="11" name="Content Placeholder 3">
            <a:extLst>
              <a:ext uri="{FF2B5EF4-FFF2-40B4-BE49-F238E27FC236}">
                <a16:creationId xmlns:a16="http://schemas.microsoft.com/office/drawing/2014/main" id="{26C48C17-F697-AC94-F7B5-2F4E1DC4F6B4}"/>
              </a:ext>
            </a:extLst>
          </p:cNvPr>
          <p:cNvSpPr>
            <a:spLocks noGrp="1"/>
          </p:cNvSpPr>
          <p:nvPr>
            <p:ph sz="half" idx="13"/>
          </p:nvPr>
        </p:nvSpPr>
        <p:spPr>
          <a:xfrm>
            <a:off x="2646173" y="2346608"/>
            <a:ext cx="1737360" cy="3200400"/>
          </a:xfrm>
          <a:solidFill>
            <a:srgbClr val="EDCEEE"/>
          </a:solidFill>
          <a:ln w="19050">
            <a:solidFill>
              <a:schemeClr val="tx1"/>
            </a:solidFill>
          </a:ln>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ASSET KNOWLEDGE</a:t>
            </a:r>
          </a:p>
          <a:p>
            <a:pPr marL="0" indent="0">
              <a:buNone/>
              <a:defRPr/>
            </a:pPr>
            <a:r>
              <a:rPr lang="en-US" sz="1400">
                <a:solidFill>
                  <a:prstClr val="black"/>
                </a:solidFill>
                <a:latin typeface="Aptos" panose="020B0004020202020204" pitchFamily="34" charset="0"/>
              </a:rPr>
              <a:t>Know what assets your organization can provide to businesses and what assets can be provided by your partners. Remember, take advantage of each others' strengths.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endParaRPr lang="en-US"/>
          </a:p>
        </p:txBody>
      </p:sp>
      <p:sp>
        <p:nvSpPr>
          <p:cNvPr id="12" name="Content Placeholder 4">
            <a:extLst>
              <a:ext uri="{FF2B5EF4-FFF2-40B4-BE49-F238E27FC236}">
                <a16:creationId xmlns:a16="http://schemas.microsoft.com/office/drawing/2014/main" id="{F2E9849A-09AD-908F-F66A-1994790D9332}"/>
              </a:ext>
            </a:extLst>
          </p:cNvPr>
          <p:cNvSpPr>
            <a:spLocks noGrp="1"/>
          </p:cNvSpPr>
          <p:nvPr>
            <p:ph sz="half" idx="14"/>
          </p:nvPr>
        </p:nvSpPr>
        <p:spPr>
          <a:xfrm>
            <a:off x="4463224" y="2346608"/>
            <a:ext cx="1737360" cy="3200400"/>
          </a:xfrm>
          <a:solidFill>
            <a:schemeClr val="accent4">
              <a:lumMod val="20000"/>
              <a:lumOff val="80000"/>
            </a:schemeClr>
          </a:solidFill>
          <a:ln w="19050">
            <a:solidFill>
              <a:schemeClr val="tx1"/>
            </a:solidFill>
          </a:ln>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BUSINESS RELATIONSHIPS</a:t>
            </a:r>
          </a:p>
          <a:p>
            <a:pPr marL="0" indent="0">
              <a:buNone/>
              <a:defRPr/>
            </a:pPr>
            <a:r>
              <a:rPr lang="en-US" sz="1400">
                <a:solidFill>
                  <a:prstClr val="black"/>
                </a:solidFill>
                <a:latin typeface="Aptos" panose="020B0004020202020204" pitchFamily="34" charset="0"/>
              </a:rPr>
              <a:t>Create and maintain productive business relationships with your employers. Once you demonstrate your value as a BSR, you will become a trusted and valuable resource to your customers.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endParaRPr lang="en-US"/>
          </a:p>
        </p:txBody>
      </p:sp>
      <p:sp>
        <p:nvSpPr>
          <p:cNvPr id="13" name="Content Placeholder 5">
            <a:extLst>
              <a:ext uri="{FF2B5EF4-FFF2-40B4-BE49-F238E27FC236}">
                <a16:creationId xmlns:a16="http://schemas.microsoft.com/office/drawing/2014/main" id="{60200DE6-6EF3-098D-6FCD-B60BA155FB76}"/>
              </a:ext>
            </a:extLst>
          </p:cNvPr>
          <p:cNvSpPr>
            <a:spLocks noGrp="1"/>
          </p:cNvSpPr>
          <p:nvPr>
            <p:ph sz="half" idx="15"/>
          </p:nvPr>
        </p:nvSpPr>
        <p:spPr>
          <a:xfrm>
            <a:off x="6280275" y="2346608"/>
            <a:ext cx="1737360" cy="3200400"/>
          </a:xfrm>
          <a:solidFill>
            <a:schemeClr val="accent6">
              <a:lumMod val="20000"/>
              <a:lumOff val="80000"/>
            </a:schemeClr>
          </a:solidFill>
          <a:ln w="19050">
            <a:solidFill>
              <a:schemeClr val="tx1"/>
            </a:solidFill>
          </a:ln>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NETWORKS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lvl="0" indent="0">
              <a:spcBef>
                <a:spcPts val="0"/>
              </a:spcBef>
              <a:buNone/>
              <a:defRPr/>
            </a:pPr>
            <a:r>
              <a:rPr lang="en-US" sz="1400">
                <a:solidFill>
                  <a:prstClr val="black"/>
                </a:solidFill>
                <a:latin typeface="Aptos" panose="020B0004020202020204" pitchFamily="34" charset="0"/>
              </a:rPr>
              <a:t>Develop and maintain a strong partnership network with an adaptive and responsive approach.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endParaRPr lang="en-US"/>
          </a:p>
        </p:txBody>
      </p:sp>
      <p:sp>
        <p:nvSpPr>
          <p:cNvPr id="14" name="Content Placeholder 6">
            <a:extLst>
              <a:ext uri="{FF2B5EF4-FFF2-40B4-BE49-F238E27FC236}">
                <a16:creationId xmlns:a16="http://schemas.microsoft.com/office/drawing/2014/main" id="{5D0589DC-9D5E-BC22-C99F-8ED347E394C8}"/>
              </a:ext>
            </a:extLst>
          </p:cNvPr>
          <p:cNvSpPr>
            <a:spLocks noGrp="1"/>
          </p:cNvSpPr>
          <p:nvPr>
            <p:ph sz="half" idx="16"/>
          </p:nvPr>
        </p:nvSpPr>
        <p:spPr>
          <a:xfrm>
            <a:off x="8097326" y="2346608"/>
            <a:ext cx="1737360" cy="3200400"/>
          </a:xfrm>
          <a:solidFill>
            <a:schemeClr val="accent5">
              <a:lumMod val="20000"/>
              <a:lumOff val="80000"/>
            </a:schemeClr>
          </a:solidFill>
          <a:ln w="19050">
            <a:solidFill>
              <a:schemeClr val="tx1"/>
            </a:solidFill>
          </a:ln>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PARTNERSHIPS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400" b="1">
              <a:solidFill>
                <a:prstClr val="black"/>
              </a:solidFill>
              <a:latin typeface="Aptos" panose="020B0004020202020204" pitchFamily="34" charset="0"/>
            </a:endParaRPr>
          </a:p>
          <a:p>
            <a:pPr marL="0" indent="0">
              <a:spcBef>
                <a:spcPts val="0"/>
              </a:spcBef>
              <a:buNone/>
              <a:defRPr/>
            </a:pPr>
            <a:r>
              <a:rPr lang="en-US" sz="1400">
                <a:solidFill>
                  <a:prstClr val="black"/>
                </a:solidFill>
                <a:latin typeface="Aptos" panose="020B0004020202020204" pitchFamily="34" charset="0"/>
              </a:rPr>
              <a:t>Formulate strong partnerships to provide comprehensive, coordinated solutions.  No one organization can provide a business solutions to all their challenges.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endParaRPr lang="en-US"/>
          </a:p>
        </p:txBody>
      </p:sp>
      <p:sp>
        <p:nvSpPr>
          <p:cNvPr id="15" name="Content Placeholder 7">
            <a:extLst>
              <a:ext uri="{FF2B5EF4-FFF2-40B4-BE49-F238E27FC236}">
                <a16:creationId xmlns:a16="http://schemas.microsoft.com/office/drawing/2014/main" id="{04F69A06-D7C8-AB47-72A3-2EA066C1F6C9}"/>
              </a:ext>
            </a:extLst>
          </p:cNvPr>
          <p:cNvSpPr>
            <a:spLocks noGrp="1"/>
          </p:cNvSpPr>
          <p:nvPr>
            <p:ph sz="half" idx="17"/>
          </p:nvPr>
        </p:nvSpPr>
        <p:spPr>
          <a:xfrm>
            <a:off x="9890694" y="2346608"/>
            <a:ext cx="1737360" cy="3200400"/>
          </a:xfrm>
          <a:solidFill>
            <a:schemeClr val="accent2">
              <a:lumMod val="20000"/>
              <a:lumOff val="80000"/>
            </a:schemeClr>
          </a:solidFill>
          <a:ln w="19050">
            <a:solidFill>
              <a:schemeClr val="tx1"/>
            </a:solidFill>
          </a:ln>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rPr>
              <a:t>STRUCTURED PROCESS</a:t>
            </a:r>
          </a:p>
          <a:p>
            <a:pPr marL="0" indent="0">
              <a:buNone/>
              <a:defRPr/>
            </a:pPr>
            <a:r>
              <a:rPr lang="en-US" sz="1400">
                <a:solidFill>
                  <a:prstClr val="black"/>
                </a:solidFill>
                <a:latin typeface="Aptos" panose="020B0004020202020204" pitchFamily="34" charset="0"/>
              </a:rPr>
              <a:t>Use this process in your interactions with Employers. Every step in this process is important to the success of your business interactions and to building strong relationships with  business customers.</a:t>
            </a:r>
            <a:endParaRPr lang="en-US" sz="1400" b="1">
              <a:solidFill>
                <a:prstClr val="black"/>
              </a:solidFill>
              <a:latin typeface="Aptos" panose="020B00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endParaRPr lang="en-US"/>
          </a:p>
        </p:txBody>
      </p:sp>
    </p:spTree>
    <p:extLst>
      <p:ext uri="{BB962C8B-B14F-4D97-AF65-F5344CB8AC3E}">
        <p14:creationId xmlns:p14="http://schemas.microsoft.com/office/powerpoint/2010/main" val="2396258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1790-E2BD-9B98-E58C-9D9E836C092F}"/>
              </a:ext>
            </a:extLst>
          </p:cNvPr>
          <p:cNvSpPr>
            <a:spLocks noGrp="1"/>
          </p:cNvSpPr>
          <p:nvPr>
            <p:ph type="title"/>
          </p:nvPr>
        </p:nvSpPr>
        <p:spPr>
          <a:xfrm>
            <a:off x="838200" y="500059"/>
            <a:ext cx="10515600" cy="1325563"/>
          </a:xfrm>
        </p:spPr>
        <p:txBody>
          <a:bodyPr>
            <a:normAutofit/>
          </a:bodyPr>
          <a:lstStyle/>
          <a:p>
            <a:r>
              <a:rPr lang="en-US" sz="4000"/>
              <a:t>Structuring Delivery of Business Services: </a:t>
            </a:r>
            <a:br>
              <a:rPr lang="en-US" sz="4000"/>
            </a:br>
            <a:r>
              <a:rPr lang="en-US" sz="4000"/>
              <a:t>The BSR Approach </a:t>
            </a:r>
            <a:r>
              <a:rPr lang="en-US" sz="4000">
                <a:solidFill>
                  <a:srgbClr val="00015E"/>
                </a:solidFill>
              </a:rPr>
              <a:t>1</a:t>
            </a:r>
          </a:p>
        </p:txBody>
      </p:sp>
      <p:sp>
        <p:nvSpPr>
          <p:cNvPr id="9" name="Slide Number Placeholder 5">
            <a:extLst>
              <a:ext uri="{FF2B5EF4-FFF2-40B4-BE49-F238E27FC236}">
                <a16:creationId xmlns:a16="http://schemas.microsoft.com/office/drawing/2014/main" id="{09A68C00-C015-97EB-4560-7BD4B54A43D7}"/>
              </a:ext>
              <a:ext uri="{C183D7F6-B498-43B3-948B-1728B52AA6E4}">
                <adec:decorative xmlns:adec="http://schemas.microsoft.com/office/drawing/2017/decorative" val="1"/>
              </a:ext>
            </a:extLst>
          </p:cNvPr>
          <p:cNvSpPr>
            <a:spLocks noGrp="1"/>
          </p:cNvSpPr>
          <p:nvPr>
            <p:ph type="sldNum" sz="quarter" idx="12"/>
          </p:nvPr>
        </p:nvSpPr>
        <p:spPr>
          <a:xfrm>
            <a:off x="8776855" y="6502302"/>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10" name="Content Placeholder 10">
            <a:extLst>
              <a:ext uri="{FF2B5EF4-FFF2-40B4-BE49-F238E27FC236}">
                <a16:creationId xmlns:a16="http://schemas.microsoft.com/office/drawing/2014/main" id="{CE53D64D-CA4A-389A-F5C5-5B37041D7C1E}"/>
              </a:ext>
            </a:extLst>
          </p:cNvPr>
          <p:cNvSpPr>
            <a:spLocks noGrp="1"/>
          </p:cNvSpPr>
          <p:nvPr>
            <p:ph sz="half" idx="1"/>
          </p:nvPr>
        </p:nvSpPr>
        <p:spPr>
          <a:xfrm>
            <a:off x="838199" y="1825625"/>
            <a:ext cx="2011680" cy="4023360"/>
          </a:xfrm>
          <a:solidFill>
            <a:srgbClr val="EDCEEE"/>
          </a:solidFill>
          <a:ln w="12700">
            <a:solidFill>
              <a:schemeClr val="tx1"/>
            </a:solidFill>
          </a:ln>
        </p:spPr>
        <p:txBody>
          <a:bodyPr vert="horz" lIns="91440" tIns="45720" rIns="91440" bIns="45720" rtlCol="0" anchor="t">
            <a:noAutofit/>
          </a:bodyPr>
          <a:lstStyle/>
          <a:p>
            <a:pPr marL="0" indent="0">
              <a:lnSpc>
                <a:spcPct val="110000"/>
              </a:lnSpc>
              <a:spcBef>
                <a:spcPts val="0"/>
              </a:spcBef>
              <a:buNone/>
            </a:pPr>
            <a:r>
              <a:rPr lang="en-US" sz="1800" b="1">
                <a:solidFill>
                  <a:prstClr val="black"/>
                </a:solidFill>
                <a:latin typeface="Aptos"/>
                <a:cs typeface="Calibri"/>
              </a:rPr>
              <a:t>Entry</a:t>
            </a:r>
          </a:p>
          <a:p>
            <a:pPr marL="0" indent="0">
              <a:lnSpc>
                <a:spcPct val="110000"/>
              </a:lnSpc>
              <a:spcBef>
                <a:spcPts val="0"/>
              </a:spcBef>
              <a:buNone/>
            </a:pPr>
            <a:endParaRPr lang="en-US" sz="900">
              <a:solidFill>
                <a:prstClr val="black"/>
              </a:solidFill>
              <a:latin typeface="Aptos"/>
              <a:ea typeface="Calibri"/>
              <a:cs typeface="Calibri"/>
            </a:endParaRPr>
          </a:p>
          <a:p>
            <a:pPr marL="0" indent="0">
              <a:lnSpc>
                <a:spcPct val="100000"/>
              </a:lnSpc>
              <a:spcBef>
                <a:spcPts val="0"/>
              </a:spcBef>
              <a:buNone/>
            </a:pPr>
            <a:r>
              <a:rPr lang="en-US" sz="1400">
                <a:solidFill>
                  <a:schemeClr val="tx1"/>
                </a:solidFill>
                <a:latin typeface="Aptos"/>
                <a:cs typeface="Calibri"/>
              </a:rPr>
              <a:t>Your introduction to a new employer or initiating a project with an existing customer.</a:t>
            </a:r>
          </a:p>
          <a:p>
            <a:pPr>
              <a:lnSpc>
                <a:spcPct val="100000"/>
              </a:lnSpc>
              <a:spcBef>
                <a:spcPts val="0"/>
              </a:spcBef>
              <a:buFont typeface="Arial" panose="020B0604020202020204" pitchFamily="34" charset="0"/>
              <a:buChar char="•"/>
            </a:pPr>
            <a:endParaRPr lang="en-US" sz="1400">
              <a:solidFill>
                <a:schemeClr val="tx1"/>
              </a:solidFill>
              <a:latin typeface="Aptos"/>
              <a:cs typeface="Calibri"/>
            </a:endParaRPr>
          </a:p>
          <a:p>
            <a:pPr marL="0" indent="0">
              <a:lnSpc>
                <a:spcPct val="100000"/>
              </a:lnSpc>
              <a:spcBef>
                <a:spcPts val="0"/>
              </a:spcBef>
              <a:buNone/>
            </a:pPr>
            <a:r>
              <a:rPr lang="en-US" sz="1400" b="1">
                <a:solidFill>
                  <a:schemeClr val="tx1"/>
                </a:solidFill>
                <a:latin typeface="Aptos"/>
                <a:cs typeface="Calibri"/>
              </a:rPr>
              <a:t>Consider:</a:t>
            </a:r>
          </a:p>
          <a:p>
            <a:pPr>
              <a:lnSpc>
                <a:spcPct val="100000"/>
              </a:lnSpc>
              <a:spcBef>
                <a:spcPts val="0"/>
              </a:spcBef>
              <a:buFont typeface="Arial"/>
              <a:buChar char="•"/>
            </a:pPr>
            <a:r>
              <a:rPr lang="en-US" sz="1400">
                <a:solidFill>
                  <a:schemeClr val="tx1"/>
                </a:solidFill>
                <a:latin typeface="Aptos"/>
                <a:cs typeface="Calibri"/>
              </a:rPr>
              <a:t>How do you contact them/get in the door?</a:t>
            </a:r>
          </a:p>
          <a:p>
            <a:pPr>
              <a:lnSpc>
                <a:spcPct val="100000"/>
              </a:lnSpc>
              <a:spcBef>
                <a:spcPts val="0"/>
              </a:spcBef>
              <a:buFont typeface="Arial"/>
              <a:buChar char="•"/>
            </a:pPr>
            <a:r>
              <a:rPr lang="en-US" sz="1400">
                <a:solidFill>
                  <a:schemeClr val="tx1"/>
                </a:solidFill>
                <a:latin typeface="Aptos"/>
                <a:cs typeface="Calibri"/>
              </a:rPr>
              <a:t>What is the goal of outreach and potential partnership?</a:t>
            </a:r>
          </a:p>
          <a:p>
            <a:endParaRPr lang="en-US" sz="1400">
              <a:latin typeface="Aptos"/>
            </a:endParaRPr>
          </a:p>
        </p:txBody>
      </p:sp>
      <p:sp>
        <p:nvSpPr>
          <p:cNvPr id="11" name="Content Placeholder 12">
            <a:extLst>
              <a:ext uri="{FF2B5EF4-FFF2-40B4-BE49-F238E27FC236}">
                <a16:creationId xmlns:a16="http://schemas.microsoft.com/office/drawing/2014/main" id="{C438B7DE-2FF9-9FA9-6E0A-9E264B70D483}"/>
              </a:ext>
            </a:extLst>
          </p:cNvPr>
          <p:cNvSpPr>
            <a:spLocks noGrp="1"/>
          </p:cNvSpPr>
          <p:nvPr>
            <p:ph sz="half" idx="13"/>
          </p:nvPr>
        </p:nvSpPr>
        <p:spPr>
          <a:xfrm>
            <a:off x="2986751" y="1825625"/>
            <a:ext cx="2011680" cy="4023360"/>
          </a:xfrm>
          <a:solidFill>
            <a:schemeClr val="accent2">
              <a:lumMod val="20000"/>
              <a:lumOff val="80000"/>
            </a:schemeClr>
          </a:solidFill>
          <a:ln w="12700">
            <a:solidFill>
              <a:schemeClr val="tx1"/>
            </a:solidFill>
          </a:ln>
        </p:spPr>
        <p:txBody>
          <a:bodyPr vert="horz" lIns="91440" tIns="45720" rIns="91440" bIns="45720" rtlCol="0" anchor="t">
            <a:noAutofit/>
          </a:bodyPr>
          <a:lstStyle/>
          <a:p>
            <a:pPr marL="0" indent="0">
              <a:lnSpc>
                <a:spcPct val="100000"/>
              </a:lnSpc>
              <a:spcBef>
                <a:spcPts val="0"/>
              </a:spcBef>
              <a:buNone/>
            </a:pPr>
            <a:r>
              <a:rPr lang="en-US" sz="1800" b="1">
                <a:solidFill>
                  <a:schemeClr val="tx1"/>
                </a:solidFill>
                <a:latin typeface="Aptos"/>
                <a:ea typeface="Calibri"/>
                <a:cs typeface="Calibri"/>
              </a:rPr>
              <a:t>Fact Finding</a:t>
            </a:r>
            <a:endParaRPr lang="en-US">
              <a:solidFill>
                <a:schemeClr val="tx1"/>
              </a:solidFill>
              <a:ea typeface="Calibri"/>
              <a:cs typeface="Calibri"/>
            </a:endParaRPr>
          </a:p>
          <a:p>
            <a:pPr marL="0" indent="0">
              <a:lnSpc>
                <a:spcPct val="100000"/>
              </a:lnSpc>
              <a:spcBef>
                <a:spcPts val="0"/>
              </a:spcBef>
              <a:buNone/>
            </a:pPr>
            <a:endParaRPr lang="en-US" sz="900">
              <a:solidFill>
                <a:schemeClr val="tx1"/>
              </a:solidFill>
              <a:latin typeface="Aptos"/>
              <a:ea typeface="Calibri"/>
              <a:cs typeface="Calibri"/>
            </a:endParaRPr>
          </a:p>
          <a:p>
            <a:pPr marL="0" indent="0">
              <a:lnSpc>
                <a:spcPct val="100000"/>
              </a:lnSpc>
              <a:spcBef>
                <a:spcPts val="0"/>
              </a:spcBef>
              <a:buNone/>
            </a:pPr>
            <a:r>
              <a:rPr lang="en-US" sz="1400">
                <a:solidFill>
                  <a:schemeClr val="tx1"/>
                </a:solidFill>
                <a:latin typeface="Aptos"/>
                <a:ea typeface="Calibri"/>
                <a:cs typeface="Calibri"/>
              </a:rPr>
              <a:t>The</a:t>
            </a:r>
            <a:r>
              <a:rPr lang="en-US" sz="1400">
                <a:solidFill>
                  <a:schemeClr val="tx1"/>
                </a:solidFill>
                <a:latin typeface="Aptos"/>
                <a:cs typeface="Calibri"/>
              </a:rPr>
              <a:t> discovery process to understand an employer's needs and bridging to solutions design.</a:t>
            </a:r>
            <a:endParaRPr lang="en-US">
              <a:solidFill>
                <a:schemeClr val="tx1"/>
              </a:solidFill>
            </a:endParaRPr>
          </a:p>
          <a:p>
            <a:pPr marL="0" indent="0">
              <a:lnSpc>
                <a:spcPct val="100000"/>
              </a:lnSpc>
              <a:spcBef>
                <a:spcPts val="0"/>
              </a:spcBef>
              <a:buNone/>
            </a:pPr>
            <a:endParaRPr lang="en-US" sz="1400">
              <a:solidFill>
                <a:schemeClr val="tx1"/>
              </a:solidFill>
              <a:latin typeface="Aptos"/>
              <a:cs typeface="Calibri"/>
            </a:endParaRPr>
          </a:p>
          <a:p>
            <a:pPr marL="0" indent="0">
              <a:lnSpc>
                <a:spcPct val="100000"/>
              </a:lnSpc>
              <a:spcBef>
                <a:spcPts val="0"/>
              </a:spcBef>
              <a:buNone/>
            </a:pPr>
            <a:r>
              <a:rPr lang="en-US" sz="1400" b="1">
                <a:solidFill>
                  <a:schemeClr val="tx1"/>
                </a:solidFill>
                <a:latin typeface="Aptos"/>
                <a:cs typeface="Calibri"/>
              </a:rPr>
              <a:t>Consider:</a:t>
            </a:r>
          </a:p>
          <a:p>
            <a:pPr>
              <a:lnSpc>
                <a:spcPct val="100000"/>
              </a:lnSpc>
              <a:spcBef>
                <a:spcPts val="0"/>
              </a:spcBef>
              <a:buFont typeface="Arial"/>
              <a:buChar char="•"/>
            </a:pPr>
            <a:r>
              <a:rPr lang="en-US" sz="1400">
                <a:solidFill>
                  <a:schemeClr val="tx1"/>
                </a:solidFill>
                <a:latin typeface="Aptos"/>
                <a:cs typeface="Calibri"/>
              </a:rPr>
              <a:t>Ask "why?"</a:t>
            </a:r>
          </a:p>
          <a:p>
            <a:pPr>
              <a:lnSpc>
                <a:spcPct val="100000"/>
              </a:lnSpc>
              <a:spcBef>
                <a:spcPts val="0"/>
              </a:spcBef>
              <a:buFont typeface="Arial"/>
              <a:buChar char="•"/>
            </a:pPr>
            <a:r>
              <a:rPr lang="en-US" sz="1400">
                <a:solidFill>
                  <a:schemeClr val="tx1"/>
                </a:solidFill>
                <a:latin typeface="Aptos"/>
                <a:cs typeface="Calibri"/>
              </a:rPr>
              <a:t>What does the business need?</a:t>
            </a:r>
          </a:p>
          <a:p>
            <a:pPr>
              <a:lnSpc>
                <a:spcPct val="100000"/>
              </a:lnSpc>
              <a:spcBef>
                <a:spcPts val="0"/>
              </a:spcBef>
              <a:buFont typeface="Arial"/>
              <a:buChar char="•"/>
            </a:pPr>
            <a:r>
              <a:rPr lang="en-US" sz="1400">
                <a:solidFill>
                  <a:schemeClr val="tx1"/>
                </a:solidFill>
                <a:latin typeface="Aptos"/>
                <a:cs typeface="Calibri"/>
              </a:rPr>
              <a:t>What are their pain points?</a:t>
            </a:r>
            <a:endParaRPr lang="en-US" sz="1400">
              <a:solidFill>
                <a:schemeClr val="tx1"/>
              </a:solidFill>
              <a:latin typeface="Aptos"/>
            </a:endParaRPr>
          </a:p>
          <a:p>
            <a:pPr marL="0" indent="0">
              <a:lnSpc>
                <a:spcPct val="100000"/>
              </a:lnSpc>
              <a:spcBef>
                <a:spcPts val="0"/>
              </a:spcBef>
              <a:buNone/>
            </a:pPr>
            <a:endParaRPr lang="en-US" sz="1400">
              <a:solidFill>
                <a:schemeClr val="tx1"/>
              </a:solidFill>
              <a:latin typeface="Aptos"/>
              <a:cs typeface="Calibri"/>
            </a:endParaRPr>
          </a:p>
        </p:txBody>
      </p:sp>
      <p:sp>
        <p:nvSpPr>
          <p:cNvPr id="12" name="Content Placeholder 13">
            <a:extLst>
              <a:ext uri="{FF2B5EF4-FFF2-40B4-BE49-F238E27FC236}">
                <a16:creationId xmlns:a16="http://schemas.microsoft.com/office/drawing/2014/main" id="{37FF17BE-8AEA-0539-368E-F953B9821C1E}"/>
              </a:ext>
            </a:extLst>
          </p:cNvPr>
          <p:cNvSpPr>
            <a:spLocks noGrp="1"/>
          </p:cNvSpPr>
          <p:nvPr>
            <p:ph sz="half" idx="14"/>
          </p:nvPr>
        </p:nvSpPr>
        <p:spPr>
          <a:xfrm>
            <a:off x="5135302" y="1825625"/>
            <a:ext cx="2011680" cy="4023360"/>
          </a:xfrm>
          <a:solidFill>
            <a:schemeClr val="accent5">
              <a:lumMod val="20000"/>
              <a:lumOff val="80000"/>
            </a:schemeClr>
          </a:solidFill>
          <a:ln w="12700">
            <a:solidFill>
              <a:schemeClr val="tx1"/>
            </a:solidFill>
          </a:ln>
        </p:spPr>
        <p:txBody>
          <a:bodyPr vert="horz" lIns="91440" tIns="45720" rIns="91440" bIns="45720" rtlCol="0" anchor="t">
            <a:noAutofit/>
          </a:bodyPr>
          <a:lstStyle/>
          <a:p>
            <a:pPr marL="0" indent="0">
              <a:lnSpc>
                <a:spcPct val="110000"/>
              </a:lnSpc>
              <a:spcBef>
                <a:spcPts val="0"/>
              </a:spcBef>
              <a:buNone/>
            </a:pPr>
            <a:r>
              <a:rPr lang="en-US" sz="1800" b="1">
                <a:solidFill>
                  <a:prstClr val="black"/>
                </a:solidFill>
                <a:latin typeface="Aptos"/>
                <a:cs typeface="Calibri"/>
              </a:rPr>
              <a:t>Solutions Design</a:t>
            </a:r>
          </a:p>
          <a:p>
            <a:pPr marL="0" indent="0">
              <a:lnSpc>
                <a:spcPct val="110000"/>
              </a:lnSpc>
              <a:spcBef>
                <a:spcPts val="0"/>
              </a:spcBef>
              <a:buNone/>
            </a:pPr>
            <a:endParaRPr lang="en-US" sz="900">
              <a:solidFill>
                <a:prstClr val="black"/>
              </a:solidFill>
              <a:latin typeface="Aptos" panose="020B0004020202020204" pitchFamily="34" charset="0"/>
              <a:ea typeface="Calibri"/>
              <a:cs typeface="Calibri"/>
            </a:endParaRPr>
          </a:p>
          <a:p>
            <a:pPr marL="0" indent="0">
              <a:lnSpc>
                <a:spcPct val="100000"/>
              </a:lnSpc>
              <a:spcBef>
                <a:spcPts val="0"/>
              </a:spcBef>
              <a:buNone/>
            </a:pPr>
            <a:r>
              <a:rPr lang="en-US" sz="1400">
                <a:solidFill>
                  <a:schemeClr val="tx1"/>
                </a:solidFill>
                <a:latin typeface="Aptos"/>
                <a:cs typeface="Calibri"/>
              </a:rPr>
              <a:t>The recommended solution presented to the business by you and relevant partners.</a:t>
            </a:r>
          </a:p>
          <a:p>
            <a:pPr marL="0" indent="0">
              <a:lnSpc>
                <a:spcPct val="100000"/>
              </a:lnSpc>
              <a:spcBef>
                <a:spcPts val="0"/>
              </a:spcBef>
              <a:buNone/>
            </a:pPr>
            <a:endParaRPr lang="en-US" sz="1400">
              <a:solidFill>
                <a:schemeClr val="tx1"/>
              </a:solidFill>
              <a:latin typeface="Aptos"/>
              <a:cs typeface="Calibri"/>
            </a:endParaRPr>
          </a:p>
          <a:p>
            <a:pPr marL="0" indent="0">
              <a:lnSpc>
                <a:spcPct val="100000"/>
              </a:lnSpc>
              <a:spcBef>
                <a:spcPts val="0"/>
              </a:spcBef>
              <a:buNone/>
            </a:pPr>
            <a:r>
              <a:rPr lang="en-US" sz="1400" b="1">
                <a:solidFill>
                  <a:schemeClr val="tx1"/>
                </a:solidFill>
                <a:latin typeface="Aptos"/>
                <a:cs typeface="Calibri"/>
              </a:rPr>
              <a:t>Consider:</a:t>
            </a:r>
          </a:p>
          <a:p>
            <a:pPr>
              <a:lnSpc>
                <a:spcPct val="100000"/>
              </a:lnSpc>
              <a:spcBef>
                <a:spcPts val="0"/>
              </a:spcBef>
              <a:buFont typeface="Arial"/>
              <a:buChar char="•"/>
            </a:pPr>
            <a:r>
              <a:rPr lang="en-US" sz="1400">
                <a:solidFill>
                  <a:schemeClr val="tx1"/>
                </a:solidFill>
                <a:latin typeface="Aptos"/>
                <a:cs typeface="Calibri"/>
              </a:rPr>
              <a:t>What is the best solution for this employer/project?</a:t>
            </a:r>
          </a:p>
          <a:p>
            <a:pPr>
              <a:lnSpc>
                <a:spcPct val="100000"/>
              </a:lnSpc>
              <a:spcBef>
                <a:spcPts val="0"/>
              </a:spcBef>
              <a:buFont typeface="Arial"/>
              <a:buChar char="•"/>
            </a:pPr>
            <a:r>
              <a:rPr lang="en-US" sz="1400">
                <a:solidFill>
                  <a:schemeClr val="tx1"/>
                </a:solidFill>
                <a:latin typeface="Aptos"/>
                <a:cs typeface="Calibri"/>
              </a:rPr>
              <a:t>What relevant assets could be provided by you and your partners?</a:t>
            </a:r>
          </a:p>
          <a:p>
            <a:pPr marL="0" indent="0">
              <a:buNone/>
            </a:pPr>
            <a:endParaRPr lang="en-US" sz="1400">
              <a:latin typeface="Aptos"/>
            </a:endParaRPr>
          </a:p>
        </p:txBody>
      </p:sp>
      <p:sp>
        <p:nvSpPr>
          <p:cNvPr id="13" name="Content Placeholder 11">
            <a:extLst>
              <a:ext uri="{FF2B5EF4-FFF2-40B4-BE49-F238E27FC236}">
                <a16:creationId xmlns:a16="http://schemas.microsoft.com/office/drawing/2014/main" id="{186CAE26-3234-AE76-5019-A3AE812A02FC}"/>
              </a:ext>
            </a:extLst>
          </p:cNvPr>
          <p:cNvSpPr>
            <a:spLocks noGrp="1"/>
          </p:cNvSpPr>
          <p:nvPr>
            <p:ph sz="half" idx="15"/>
          </p:nvPr>
        </p:nvSpPr>
        <p:spPr>
          <a:xfrm>
            <a:off x="7283853" y="1825625"/>
            <a:ext cx="2011680" cy="4023360"/>
          </a:xfrm>
          <a:solidFill>
            <a:schemeClr val="accent4">
              <a:lumMod val="20000"/>
              <a:lumOff val="80000"/>
            </a:schemeClr>
          </a:solidFill>
          <a:ln w="12700">
            <a:solidFill>
              <a:schemeClr val="tx1"/>
            </a:solidFill>
          </a:ln>
        </p:spPr>
        <p:txBody>
          <a:bodyPr vert="horz" lIns="91440" tIns="45720" rIns="91440" bIns="45720" rtlCol="0" anchor="t">
            <a:noAutofit/>
          </a:bodyPr>
          <a:lstStyle/>
          <a:p>
            <a:pPr marL="0" indent="0">
              <a:lnSpc>
                <a:spcPct val="110000"/>
              </a:lnSpc>
              <a:spcBef>
                <a:spcPts val="0"/>
              </a:spcBef>
              <a:buNone/>
            </a:pPr>
            <a:r>
              <a:rPr lang="en-US" sz="1800" b="1">
                <a:solidFill>
                  <a:prstClr val="black"/>
                </a:solidFill>
                <a:latin typeface="Aptos"/>
                <a:cs typeface="Calibri"/>
              </a:rPr>
              <a:t>Implementation</a:t>
            </a:r>
          </a:p>
          <a:p>
            <a:pPr marL="0" indent="0">
              <a:lnSpc>
                <a:spcPct val="110000"/>
              </a:lnSpc>
              <a:spcBef>
                <a:spcPts val="0"/>
              </a:spcBef>
              <a:buNone/>
            </a:pPr>
            <a:endParaRPr lang="en-US" sz="900">
              <a:solidFill>
                <a:prstClr val="black"/>
              </a:solidFill>
              <a:latin typeface="Aptos" panose="020B0004020202020204" pitchFamily="34" charset="0"/>
              <a:ea typeface="Calibri"/>
              <a:cs typeface="Calibri"/>
            </a:endParaRPr>
          </a:p>
          <a:p>
            <a:pPr marL="0" indent="0">
              <a:lnSpc>
                <a:spcPct val="110000"/>
              </a:lnSpc>
              <a:spcBef>
                <a:spcPts val="0"/>
              </a:spcBef>
              <a:buNone/>
            </a:pPr>
            <a:r>
              <a:rPr lang="en-US" sz="1400">
                <a:solidFill>
                  <a:schemeClr val="tx1"/>
                </a:solidFill>
                <a:latin typeface="Aptos"/>
                <a:cs typeface="Calibri"/>
              </a:rPr>
              <a:t>Your detailed plan for successful implementation of the proposed solution.</a:t>
            </a:r>
          </a:p>
          <a:p>
            <a:pPr marL="0" indent="0">
              <a:lnSpc>
                <a:spcPct val="110000"/>
              </a:lnSpc>
              <a:spcBef>
                <a:spcPts val="0"/>
              </a:spcBef>
              <a:buNone/>
            </a:pPr>
            <a:endParaRPr lang="en-US" sz="1400">
              <a:solidFill>
                <a:schemeClr val="tx1"/>
              </a:solidFill>
              <a:latin typeface="Aptos"/>
              <a:cs typeface="Calibri"/>
            </a:endParaRPr>
          </a:p>
          <a:p>
            <a:pPr marL="0" indent="0">
              <a:lnSpc>
                <a:spcPct val="110000"/>
              </a:lnSpc>
              <a:spcBef>
                <a:spcPts val="0"/>
              </a:spcBef>
              <a:buNone/>
            </a:pPr>
            <a:r>
              <a:rPr lang="en-US" sz="1400" b="1">
                <a:solidFill>
                  <a:schemeClr val="tx1"/>
                </a:solidFill>
                <a:latin typeface="Aptos"/>
                <a:cs typeface="Calibri"/>
              </a:rPr>
              <a:t>Consider:  </a:t>
            </a:r>
          </a:p>
          <a:p>
            <a:pPr>
              <a:lnSpc>
                <a:spcPct val="110000"/>
              </a:lnSpc>
              <a:spcBef>
                <a:spcPts val="0"/>
              </a:spcBef>
              <a:buFont typeface="Arial"/>
              <a:buChar char="•"/>
            </a:pPr>
            <a:r>
              <a:rPr lang="en-US" sz="1400">
                <a:solidFill>
                  <a:schemeClr val="tx1"/>
                </a:solidFill>
                <a:latin typeface="Aptos"/>
                <a:cs typeface="Calibri"/>
              </a:rPr>
              <a:t>What steps are involved?</a:t>
            </a:r>
          </a:p>
          <a:p>
            <a:pPr>
              <a:lnSpc>
                <a:spcPct val="110000"/>
              </a:lnSpc>
              <a:spcBef>
                <a:spcPts val="0"/>
              </a:spcBef>
              <a:buFont typeface="Arial"/>
              <a:buChar char="•"/>
            </a:pPr>
            <a:r>
              <a:rPr lang="en-US" sz="1400">
                <a:solidFill>
                  <a:schemeClr val="tx1"/>
                </a:solidFill>
                <a:latin typeface="Aptos"/>
                <a:cs typeface="Calibri"/>
              </a:rPr>
              <a:t>Who is the lead contact?</a:t>
            </a:r>
          </a:p>
          <a:p>
            <a:pPr>
              <a:lnSpc>
                <a:spcPct val="110000"/>
              </a:lnSpc>
              <a:spcBef>
                <a:spcPts val="0"/>
              </a:spcBef>
              <a:buFont typeface="Arial"/>
              <a:buChar char="•"/>
            </a:pPr>
            <a:r>
              <a:rPr lang="en-US" sz="1400">
                <a:solidFill>
                  <a:schemeClr val="tx1"/>
                </a:solidFill>
                <a:latin typeface="Aptos"/>
                <a:cs typeface="Calibri"/>
              </a:rPr>
              <a:t>What are each partner's responsibilities?</a:t>
            </a:r>
          </a:p>
          <a:p>
            <a:pPr>
              <a:lnSpc>
                <a:spcPct val="110000"/>
              </a:lnSpc>
              <a:spcBef>
                <a:spcPts val="0"/>
              </a:spcBef>
              <a:buFont typeface="Arial"/>
              <a:buChar char="•"/>
            </a:pPr>
            <a:r>
              <a:rPr lang="en-US" sz="1400">
                <a:solidFill>
                  <a:schemeClr val="tx1"/>
                </a:solidFill>
                <a:latin typeface="Aptos"/>
                <a:cs typeface="Calibri"/>
              </a:rPr>
              <a:t>What is the monitoring process?</a:t>
            </a:r>
          </a:p>
          <a:p>
            <a:endParaRPr lang="en-US"/>
          </a:p>
        </p:txBody>
      </p:sp>
      <p:sp>
        <p:nvSpPr>
          <p:cNvPr id="14" name="Content Placeholder 14">
            <a:extLst>
              <a:ext uri="{FF2B5EF4-FFF2-40B4-BE49-F238E27FC236}">
                <a16:creationId xmlns:a16="http://schemas.microsoft.com/office/drawing/2014/main" id="{2688A793-357A-753A-2C4A-7BCD53888350}"/>
              </a:ext>
            </a:extLst>
          </p:cNvPr>
          <p:cNvSpPr>
            <a:spLocks noGrp="1"/>
          </p:cNvSpPr>
          <p:nvPr>
            <p:ph sz="half" idx="16"/>
          </p:nvPr>
        </p:nvSpPr>
        <p:spPr>
          <a:xfrm>
            <a:off x="9478991" y="1822444"/>
            <a:ext cx="2011680" cy="4023360"/>
          </a:xfrm>
          <a:solidFill>
            <a:schemeClr val="accent6">
              <a:lumMod val="20000"/>
              <a:lumOff val="80000"/>
            </a:schemeClr>
          </a:solidFill>
          <a:ln w="12700">
            <a:solidFill>
              <a:schemeClr val="tx1"/>
            </a:solidFill>
          </a:ln>
        </p:spPr>
        <p:txBody>
          <a:bodyPr vert="horz" lIns="91440" tIns="45720" rIns="91440" bIns="45720" rtlCol="0" anchor="t">
            <a:noAutofit/>
          </a:bodyPr>
          <a:lstStyle/>
          <a:p>
            <a:pPr marL="0" indent="0">
              <a:lnSpc>
                <a:spcPct val="100000"/>
              </a:lnSpc>
              <a:spcBef>
                <a:spcPts val="0"/>
              </a:spcBef>
              <a:buNone/>
            </a:pPr>
            <a:r>
              <a:rPr lang="en-US" sz="1800" b="1">
                <a:solidFill>
                  <a:schemeClr val="tx1"/>
                </a:solidFill>
                <a:latin typeface="Aptos"/>
                <a:cs typeface="Calibri"/>
              </a:rPr>
              <a:t>Follow-Up</a:t>
            </a:r>
          </a:p>
          <a:p>
            <a:pPr marL="0" indent="0">
              <a:lnSpc>
                <a:spcPct val="100000"/>
              </a:lnSpc>
              <a:spcBef>
                <a:spcPts val="0"/>
              </a:spcBef>
              <a:buNone/>
            </a:pPr>
            <a:endParaRPr lang="en-US" sz="900" b="1">
              <a:solidFill>
                <a:schemeClr val="tx1"/>
              </a:solidFill>
              <a:latin typeface="Aptos"/>
              <a:cs typeface="Calibri"/>
            </a:endParaRPr>
          </a:p>
          <a:p>
            <a:pPr marL="0" indent="0">
              <a:lnSpc>
                <a:spcPct val="100000"/>
              </a:lnSpc>
              <a:spcBef>
                <a:spcPts val="0"/>
              </a:spcBef>
              <a:buNone/>
            </a:pPr>
            <a:r>
              <a:rPr lang="en-US" sz="1400">
                <a:solidFill>
                  <a:schemeClr val="tx1"/>
                </a:solidFill>
                <a:latin typeface="Aptos"/>
                <a:cs typeface="Calibri"/>
              </a:rPr>
              <a:t>Establishes ongoing business relationships, promotes sustained success and encourages process improvement.</a:t>
            </a:r>
          </a:p>
          <a:p>
            <a:pPr marL="0" indent="0">
              <a:lnSpc>
                <a:spcPct val="100000"/>
              </a:lnSpc>
              <a:spcBef>
                <a:spcPts val="0"/>
              </a:spcBef>
              <a:buNone/>
            </a:pPr>
            <a:endParaRPr lang="en-US" sz="1400">
              <a:solidFill>
                <a:schemeClr val="tx1"/>
              </a:solidFill>
              <a:latin typeface="Aptos"/>
              <a:cs typeface="Calibri"/>
            </a:endParaRPr>
          </a:p>
          <a:p>
            <a:pPr marL="0" indent="0">
              <a:lnSpc>
                <a:spcPct val="100000"/>
              </a:lnSpc>
              <a:spcBef>
                <a:spcPts val="0"/>
              </a:spcBef>
              <a:buNone/>
            </a:pPr>
            <a:r>
              <a:rPr lang="en-US" sz="1400" b="1">
                <a:solidFill>
                  <a:schemeClr val="tx1"/>
                </a:solidFill>
                <a:latin typeface="Aptos"/>
                <a:cs typeface="Calibri"/>
              </a:rPr>
              <a:t>Consider:</a:t>
            </a:r>
          </a:p>
          <a:p>
            <a:pPr>
              <a:lnSpc>
                <a:spcPct val="100000"/>
              </a:lnSpc>
              <a:spcBef>
                <a:spcPts val="0"/>
              </a:spcBef>
              <a:buFont typeface="Arial"/>
              <a:buChar char="•"/>
            </a:pPr>
            <a:r>
              <a:rPr lang="en-US" sz="1400">
                <a:solidFill>
                  <a:schemeClr val="tx1"/>
                </a:solidFill>
                <a:latin typeface="Aptos"/>
                <a:cs typeface="Calibri"/>
              </a:rPr>
              <a:t>What happened?</a:t>
            </a:r>
          </a:p>
          <a:p>
            <a:pPr>
              <a:lnSpc>
                <a:spcPct val="100000"/>
              </a:lnSpc>
              <a:spcBef>
                <a:spcPts val="0"/>
              </a:spcBef>
              <a:buFont typeface="Arial"/>
              <a:buChar char="•"/>
            </a:pPr>
            <a:r>
              <a:rPr lang="en-US" sz="1400">
                <a:solidFill>
                  <a:schemeClr val="tx1"/>
                </a:solidFill>
                <a:latin typeface="Aptos"/>
                <a:cs typeface="Calibri"/>
              </a:rPr>
              <a:t>What was the result?</a:t>
            </a:r>
          </a:p>
          <a:p>
            <a:pPr>
              <a:lnSpc>
                <a:spcPct val="100000"/>
              </a:lnSpc>
              <a:spcBef>
                <a:spcPts val="0"/>
              </a:spcBef>
              <a:buFont typeface="Arial"/>
              <a:buChar char="•"/>
            </a:pPr>
            <a:r>
              <a:rPr lang="en-US" sz="1400">
                <a:solidFill>
                  <a:schemeClr val="tx1"/>
                </a:solidFill>
                <a:latin typeface="Aptos"/>
                <a:cs typeface="Calibri"/>
              </a:rPr>
              <a:t>Where might you improve for future projects?</a:t>
            </a:r>
          </a:p>
          <a:p>
            <a:pPr>
              <a:lnSpc>
                <a:spcPct val="100000"/>
              </a:lnSpc>
              <a:spcBef>
                <a:spcPts val="0"/>
              </a:spcBef>
              <a:buFont typeface="Arial"/>
              <a:buChar char="•"/>
            </a:pPr>
            <a:r>
              <a:rPr lang="en-US" sz="1400">
                <a:solidFill>
                  <a:schemeClr val="tx1"/>
                </a:solidFill>
                <a:latin typeface="Aptos"/>
                <a:cs typeface="Calibri"/>
              </a:rPr>
              <a:t>What happens next?</a:t>
            </a:r>
          </a:p>
          <a:p>
            <a:endParaRPr lang="en-US" sz="1400">
              <a:latin typeface="Aptos"/>
            </a:endParaRPr>
          </a:p>
        </p:txBody>
      </p:sp>
    </p:spTree>
    <p:extLst>
      <p:ext uri="{BB962C8B-B14F-4D97-AF65-F5344CB8AC3E}">
        <p14:creationId xmlns:p14="http://schemas.microsoft.com/office/powerpoint/2010/main" val="670540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8A7405-CFD2-C923-BD6C-6916A5410C32}"/>
              </a:ext>
            </a:extLst>
          </p:cNvPr>
          <p:cNvSpPr>
            <a:spLocks noGrp="1"/>
          </p:cNvSpPr>
          <p:nvPr>
            <p:ph type="title"/>
          </p:nvPr>
        </p:nvSpPr>
        <p:spPr/>
        <p:txBody>
          <a:bodyPr/>
          <a:lstStyle/>
          <a:p>
            <a:r>
              <a:rPr lang="en-US"/>
              <a:t>Equipping BSRs with RA Expertise</a:t>
            </a:r>
          </a:p>
        </p:txBody>
      </p:sp>
      <p:sp>
        <p:nvSpPr>
          <p:cNvPr id="2" name="Content Placeholder 1">
            <a:extLst>
              <a:ext uri="{FF2B5EF4-FFF2-40B4-BE49-F238E27FC236}">
                <a16:creationId xmlns:a16="http://schemas.microsoft.com/office/drawing/2014/main" id="{738FAE43-45BA-1FCD-6FC6-A24E2F335F37}"/>
              </a:ext>
            </a:extLst>
          </p:cNvPr>
          <p:cNvSpPr>
            <a:spLocks noGrp="1"/>
          </p:cNvSpPr>
          <p:nvPr>
            <p:ph idx="1"/>
          </p:nvPr>
        </p:nvSpPr>
        <p:spPr>
          <a:xfrm>
            <a:off x="988505" y="2074265"/>
            <a:ext cx="6987598" cy="3494638"/>
          </a:xfrm>
        </p:spPr>
        <p:txBody>
          <a:bodyPr>
            <a:normAutofit lnSpcReduction="10000"/>
          </a:bodyPr>
          <a:lstStyle/>
          <a:p>
            <a:pPr marL="0" indent="0">
              <a:buNone/>
            </a:pPr>
            <a:r>
              <a:rPr lang="en-US" sz="3600">
                <a:solidFill>
                  <a:schemeClr val="tx1"/>
                </a:solidFill>
                <a:latin typeface="Aptos"/>
              </a:rPr>
              <a:t>By equipping a BSR with knowledge and expertise in RA programs, they can incorporate this highly effective service model into their </a:t>
            </a:r>
            <a:r>
              <a:rPr lang="en-US" sz="3600" b="1">
                <a:solidFill>
                  <a:srgbClr val="00015E"/>
                </a:solidFill>
                <a:latin typeface="Aptos"/>
              </a:rPr>
              <a:t>menu of services</a:t>
            </a:r>
            <a:r>
              <a:rPr lang="en-US" sz="3600">
                <a:solidFill>
                  <a:schemeClr val="tx1"/>
                </a:solidFill>
                <a:latin typeface="Aptos"/>
              </a:rPr>
              <a:t> for businesses, resulting in positive outcomes for all parties involved.</a:t>
            </a:r>
            <a:endParaRPr lang="en-US" sz="3600">
              <a:solidFill>
                <a:schemeClr val="tx1"/>
              </a:solidFill>
            </a:endParaRPr>
          </a:p>
        </p:txBody>
      </p:sp>
      <p:sp>
        <p:nvSpPr>
          <p:cNvPr id="7" name="Slide Number Placeholder 5">
            <a:extLst>
              <a:ext uri="{FF2B5EF4-FFF2-40B4-BE49-F238E27FC236}">
                <a16:creationId xmlns:a16="http://schemas.microsoft.com/office/drawing/2014/main" id="{C43F402B-5AB2-015B-2C24-C2A6B332D2EF}"/>
              </a:ext>
              <a:ext uri="{C183D7F6-B498-43B3-948B-1728B52AA6E4}">
                <adec:decorative xmlns:adec="http://schemas.microsoft.com/office/drawing/2017/decorative" val="1"/>
              </a:ext>
            </a:extLst>
          </p:cNvPr>
          <p:cNvSpPr>
            <a:spLocks noGrp="1"/>
          </p:cNvSpPr>
          <p:nvPr>
            <p:ph type="sldNum" sz="quarter" idx="12"/>
          </p:nvPr>
        </p:nvSpPr>
        <p:spPr>
          <a:xfrm>
            <a:off x="8776855" y="6502302"/>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8" name="Graphic 7">
            <a:extLst>
              <a:ext uri="{FF2B5EF4-FFF2-40B4-BE49-F238E27FC236}">
                <a16:creationId xmlns:a16="http://schemas.microsoft.com/office/drawing/2014/main" id="{9E3521F0-28F1-355B-3C89-02FA6F9DEC8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69981" y="2051560"/>
            <a:ext cx="3278430" cy="3278430"/>
          </a:xfrm>
          <a:prstGeom prst="rect">
            <a:avLst/>
          </a:prstGeom>
        </p:spPr>
      </p:pic>
    </p:spTree>
    <p:extLst>
      <p:ext uri="{BB962C8B-B14F-4D97-AF65-F5344CB8AC3E}">
        <p14:creationId xmlns:p14="http://schemas.microsoft.com/office/powerpoint/2010/main" val="652612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534EB-3DF0-B815-C7D9-1C142398BC86}"/>
              </a:ext>
            </a:extLst>
          </p:cNvPr>
          <p:cNvSpPr>
            <a:spLocks noGrp="1"/>
          </p:cNvSpPr>
          <p:nvPr>
            <p:ph type="title"/>
          </p:nvPr>
        </p:nvSpPr>
        <p:spPr/>
        <p:txBody>
          <a:bodyPr/>
          <a:lstStyle/>
          <a:p>
            <a:r>
              <a:rPr lang="en-US"/>
              <a:t>Making the Business Case for RA</a:t>
            </a:r>
          </a:p>
        </p:txBody>
      </p:sp>
      <p:sp>
        <p:nvSpPr>
          <p:cNvPr id="2" name="Content Placeholder 1">
            <a:extLst>
              <a:ext uri="{FF2B5EF4-FFF2-40B4-BE49-F238E27FC236}">
                <a16:creationId xmlns:a16="http://schemas.microsoft.com/office/drawing/2014/main" id="{410163A5-54B6-FBBE-48AF-65A543D477F0}"/>
              </a:ext>
            </a:extLst>
          </p:cNvPr>
          <p:cNvSpPr>
            <a:spLocks noGrp="1"/>
          </p:cNvSpPr>
          <p:nvPr>
            <p:ph idx="1"/>
          </p:nvPr>
        </p:nvSpPr>
        <p:spPr>
          <a:xfrm>
            <a:off x="4953378" y="2251138"/>
            <a:ext cx="6626005" cy="3180942"/>
          </a:xfrm>
        </p:spPr>
        <p:txBody>
          <a:bodyPr>
            <a:noAutofit/>
          </a:bodyPr>
          <a:lstStyle/>
          <a:p>
            <a:pPr marL="0" indent="0">
              <a:buNone/>
            </a:pPr>
            <a:r>
              <a:rPr kumimoji="0" lang="en-US" sz="3600" b="0" i="0" u="none" strike="noStrike" kern="1200" cap="none" spc="0" normalizeH="0" baseline="0" noProof="0">
                <a:ln>
                  <a:noFill/>
                </a:ln>
                <a:solidFill>
                  <a:prstClr val="black"/>
                </a:solidFill>
                <a:effectLst/>
                <a:uLnTx/>
                <a:uFillTx/>
                <a:latin typeface="Aptos"/>
                <a:ea typeface="+mn-ea"/>
                <a:cs typeface="+mn-cs"/>
              </a:rPr>
              <a:t>RA offers a proven, high caliber </a:t>
            </a:r>
            <a:br>
              <a:rPr kumimoji="0" lang="en-US" sz="3600" b="0" i="0" u="none" strike="noStrike" kern="1200" cap="none" spc="0" normalizeH="0" baseline="0" noProof="0">
                <a:ln>
                  <a:noFill/>
                </a:ln>
                <a:solidFill>
                  <a:prstClr val="black">
                    <a:lumMod val="75000"/>
                    <a:lumOff val="25000"/>
                  </a:prstClr>
                </a:solidFill>
                <a:effectLst/>
                <a:uLnTx/>
                <a:uFillTx/>
                <a:latin typeface="Aptos"/>
                <a:ea typeface="+mn-ea"/>
                <a:cs typeface="+mn-cs"/>
              </a:rPr>
            </a:br>
            <a:r>
              <a:rPr kumimoji="0" lang="en-US" sz="3600" b="0" i="0" u="none" strike="noStrike" kern="1200" cap="none" spc="0" normalizeH="0" baseline="0" noProof="0">
                <a:ln>
                  <a:noFill/>
                </a:ln>
                <a:solidFill>
                  <a:prstClr val="black"/>
                </a:solidFill>
                <a:effectLst/>
                <a:uLnTx/>
                <a:uFillTx/>
                <a:latin typeface="Aptos"/>
                <a:ea typeface="+mn-ea"/>
                <a:cs typeface="+mn-cs"/>
              </a:rPr>
              <a:t>training strategy for workers to learn the skills that employers need for American businesses to grow and thrive in a competitive global environment.</a:t>
            </a:r>
            <a:endParaRPr kumimoji="0" lang="en-US" sz="3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indent="0">
              <a:buNone/>
            </a:pPr>
            <a:endParaRPr lang="en-US" sz="3600"/>
          </a:p>
        </p:txBody>
      </p:sp>
      <p:pic>
        <p:nvPicPr>
          <p:cNvPr id="4102" name="Picture 6">
            <a:extLst>
              <a:ext uri="{FF2B5EF4-FFF2-40B4-BE49-F238E27FC236}">
                <a16:creationId xmlns:a16="http://schemas.microsoft.com/office/drawing/2014/main" id="{EFFD0D81-38DC-1C61-24EC-5BAF8879267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363" y="2251138"/>
            <a:ext cx="3556788" cy="29233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4467CBF-A578-B7A7-C978-8F5970C344E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166576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A6CF-56B5-3E2F-A71F-E8220A180211}"/>
              </a:ext>
            </a:extLst>
          </p:cNvPr>
          <p:cNvSpPr>
            <a:spLocks noGrp="1"/>
          </p:cNvSpPr>
          <p:nvPr>
            <p:ph type="title"/>
          </p:nvPr>
        </p:nvSpPr>
        <p:spPr/>
        <p:txBody>
          <a:bodyPr>
            <a:normAutofit/>
          </a:bodyPr>
          <a:lstStyle/>
          <a:p>
            <a:r>
              <a:rPr lang="en-US" sz="3200"/>
              <a:t>American Apprenticeship Initiative (AAI) Evaluation</a:t>
            </a:r>
          </a:p>
        </p:txBody>
      </p:sp>
      <p:grpSp>
        <p:nvGrpSpPr>
          <p:cNvPr id="20" name="Group 19" descr="96% Improved company culture, 92% improved pipeline of skilled workers, 91% improved co-worked productivity, 81% reduced turnover">
            <a:extLst>
              <a:ext uri="{FF2B5EF4-FFF2-40B4-BE49-F238E27FC236}">
                <a16:creationId xmlns:a16="http://schemas.microsoft.com/office/drawing/2014/main" id="{09DEF6DC-7CE8-B7B0-81B1-37A8F5DAB8AD}"/>
              </a:ext>
            </a:extLst>
          </p:cNvPr>
          <p:cNvGrpSpPr/>
          <p:nvPr/>
        </p:nvGrpSpPr>
        <p:grpSpPr>
          <a:xfrm>
            <a:off x="1133142" y="1675163"/>
            <a:ext cx="9488122" cy="2056418"/>
            <a:chOff x="1133143" y="1520535"/>
            <a:chExt cx="9488122" cy="2056418"/>
          </a:xfrm>
        </p:grpSpPr>
        <p:pic>
          <p:nvPicPr>
            <p:cNvPr id="7" name="object 6">
              <a:extLst>
                <a:ext uri="{FF2B5EF4-FFF2-40B4-BE49-F238E27FC236}">
                  <a16:creationId xmlns:a16="http://schemas.microsoft.com/office/drawing/2014/main" id="{A843F459-C5DA-D881-9D7B-A4CC5A722BCA}"/>
                </a:ext>
                <a:ext uri="{C183D7F6-B498-43B3-948B-1728B52AA6E4}">
                  <adec:decorative xmlns:adec="http://schemas.microsoft.com/office/drawing/2017/decorative" val="1"/>
                </a:ext>
              </a:extLst>
            </p:cNvPr>
            <p:cNvPicPr/>
            <p:nvPr/>
          </p:nvPicPr>
          <p:blipFill>
            <a:blip r:embed="rId2">
              <a:extLst>
                <a:ext uri="{28A0092B-C50C-407E-A947-70E740481C1C}">
                  <a14:useLocalDpi xmlns:a14="http://schemas.microsoft.com/office/drawing/2010/main" val="0"/>
                </a:ext>
              </a:extLst>
            </a:blip>
            <a:srcRect/>
            <a:stretch/>
          </p:blipFill>
          <p:spPr>
            <a:xfrm>
              <a:off x="1133143" y="1520535"/>
              <a:ext cx="9488122" cy="2056418"/>
            </a:xfrm>
            <a:prstGeom prst="rect">
              <a:avLst/>
            </a:prstGeom>
          </p:spPr>
        </p:pic>
        <p:sp>
          <p:nvSpPr>
            <p:cNvPr id="8" name="Picture Placeholder 16">
              <a:extLst>
                <a:ext uri="{FF2B5EF4-FFF2-40B4-BE49-F238E27FC236}">
                  <a16:creationId xmlns:a16="http://schemas.microsoft.com/office/drawing/2014/main" id="{CBA51B9D-1E52-5E30-EADB-9C8C4DD50A1F}"/>
                </a:ext>
              </a:extLst>
            </p:cNvPr>
            <p:cNvSpPr txBox="1">
              <a:spLocks/>
            </p:cNvSpPr>
            <p:nvPr/>
          </p:nvSpPr>
          <p:spPr>
            <a:xfrm>
              <a:off x="1222969" y="1891492"/>
              <a:ext cx="1681163" cy="1512888"/>
            </a:xfrm>
            <a:prstGeom prst="rect">
              <a:avLst/>
            </a:prstGeom>
            <a:ln>
              <a:no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20320" lvl="0" indent="0" algn="ctr" defTabSz="913607" rtl="0" eaLnBrk="0" fontAlgn="base" latinLnBrk="0" hangingPunct="0">
                <a:lnSpc>
                  <a:spcPct val="90000"/>
                </a:lnSpc>
                <a:spcBef>
                  <a:spcPts val="68"/>
                </a:spcBef>
                <a:spcAft>
                  <a:spcPct val="0"/>
                </a:spcAft>
                <a:buClrTx/>
                <a:buSzTx/>
                <a:buFont typeface="Arial" panose="020B0604020202020204" pitchFamily="34" charset="0"/>
                <a:buNone/>
                <a:tabLst/>
                <a:defRPr/>
              </a:pPr>
              <a:r>
                <a:rPr kumimoji="0" lang="en-US" sz="19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Improved </a:t>
              </a:r>
              <a:r>
                <a:rPr kumimoji="0" lang="en-US" sz="19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company</a:t>
              </a:r>
              <a:r>
                <a:rPr kumimoji="0" lang="en-US" sz="1900" b="0" i="0" u="none" strike="noStrike" kern="1200" cap="none" spc="17" normalizeH="0" baseline="0" noProof="0">
                  <a:ln>
                    <a:noFill/>
                  </a:ln>
                  <a:solidFill>
                    <a:prstClr val="white"/>
                  </a:solidFill>
                  <a:effectLst/>
                  <a:uLnTx/>
                  <a:uFillTx/>
                  <a:latin typeface="Aptos" panose="020B0004020202020204" pitchFamily="34" charset="0"/>
                  <a:ea typeface="+mn-ea"/>
                  <a:cs typeface="Microsoft Sans Serif"/>
                </a:rPr>
                <a:t> </a:t>
              </a:r>
              <a:r>
                <a:rPr kumimoji="0" lang="en-US" sz="19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culture</a:t>
              </a:r>
              <a:endParaRPr kumimoji="0" lang="en-US" sz="19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ct val="90000"/>
                </a:lnSpc>
                <a:spcBef>
                  <a:spcPts val="133"/>
                </a:spcBef>
                <a:spcAft>
                  <a:spcPct val="0"/>
                </a:spcAft>
                <a:buClrTx/>
                <a:buSzTx/>
                <a:buFont typeface="Arial" panose="020B0604020202020204" pitchFamily="34" charset="0"/>
                <a:buNone/>
                <a:tabLst/>
                <a:defRPr/>
              </a:pPr>
              <a:r>
                <a:rPr kumimoji="0" lang="en-US" sz="5400" b="1" i="0" u="none" strike="noStrike" kern="1200" cap="none" spc="31" normalizeH="0" baseline="0" noProof="0">
                  <a:ln>
                    <a:noFill/>
                  </a:ln>
                  <a:solidFill>
                    <a:prstClr val="white"/>
                  </a:solidFill>
                  <a:effectLst/>
                  <a:uLnTx/>
                  <a:uFillTx/>
                  <a:latin typeface="Aptos" panose="020B0004020202020204" pitchFamily="34" charset="0"/>
                  <a:ea typeface="+mn-ea"/>
                  <a:cs typeface="Lucida Sans"/>
                </a:rPr>
                <a:t>96</a:t>
              </a:r>
              <a:r>
                <a:rPr kumimoji="0" lang="en-US" sz="5400" b="1" i="0" u="none" strike="noStrike" kern="1200" cap="none" spc="46" normalizeH="0" baseline="31400" noProof="0">
                  <a:ln>
                    <a:noFill/>
                  </a:ln>
                  <a:solidFill>
                    <a:prstClr val="white"/>
                  </a:solidFill>
                  <a:effectLst/>
                  <a:uLnTx/>
                  <a:uFillTx/>
                  <a:latin typeface="Aptos" panose="020B0004020202020204" pitchFamily="34" charset="0"/>
                  <a:ea typeface="+mn-ea"/>
                  <a:cs typeface="Lucida Sans"/>
                </a:rPr>
                <a:t>%</a:t>
              </a:r>
              <a:endParaRPr kumimoji="0" lang="en-US" sz="54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endParaRPr>
            </a:p>
          </p:txBody>
        </p:sp>
        <p:sp>
          <p:nvSpPr>
            <p:cNvPr id="9" name="Picture Placeholder 3">
              <a:extLst>
                <a:ext uri="{FF2B5EF4-FFF2-40B4-BE49-F238E27FC236}">
                  <a16:creationId xmlns:a16="http://schemas.microsoft.com/office/drawing/2014/main" id="{34E7F6CE-88AA-8197-60F5-BB5672506652}"/>
                </a:ext>
              </a:extLst>
            </p:cNvPr>
            <p:cNvSpPr txBox="1">
              <a:spLocks/>
            </p:cNvSpPr>
            <p:nvPr/>
          </p:nvSpPr>
          <p:spPr>
            <a:xfrm>
              <a:off x="3169530" y="1730197"/>
              <a:ext cx="1681163" cy="1512888"/>
            </a:xfrm>
            <a:prstGeom prst="rect">
              <a:avLst/>
            </a:prstGeom>
            <a:ln>
              <a:no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20320" lvl="0" indent="0" algn="ctr" defTabSz="913607" rtl="0" eaLnBrk="0" fontAlgn="base" latinLnBrk="0" hangingPunct="0">
                <a:lnSpc>
                  <a:spcPct val="90000"/>
                </a:lnSpc>
                <a:spcBef>
                  <a:spcPts val="68"/>
                </a:spcBef>
                <a:spcAft>
                  <a:spcPct val="0"/>
                </a:spcAft>
                <a:buClrTx/>
                <a:buSzTx/>
                <a:buFont typeface="Arial" panose="020B0604020202020204" pitchFamily="34" charset="0"/>
                <a:buNone/>
                <a:tabLst/>
                <a:defRPr/>
              </a:pPr>
              <a:r>
                <a:rPr kumimoji="0" lang="en-US" sz="28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Improved </a:t>
              </a:r>
              <a:r>
                <a:rPr kumimoji="0" lang="en-US" sz="28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pipeline</a:t>
              </a:r>
              <a:r>
                <a:rPr kumimoji="0" lang="en-US" sz="2800" b="0" i="0" u="none" strike="noStrike" kern="1200" cap="none" spc="17" normalizeH="0" baseline="0" noProof="0">
                  <a:ln>
                    <a:noFill/>
                  </a:ln>
                  <a:solidFill>
                    <a:prstClr val="white"/>
                  </a:solidFill>
                  <a:effectLst/>
                  <a:uLnTx/>
                  <a:uFillTx/>
                  <a:latin typeface="Aptos" panose="020B0004020202020204" pitchFamily="34" charset="0"/>
                  <a:ea typeface="+mn-ea"/>
                  <a:cs typeface="Microsoft Sans Serif"/>
                </a:rPr>
                <a:t> </a:t>
              </a:r>
              <a:r>
                <a:rPr kumimoji="0" lang="en-US" sz="28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of </a:t>
              </a:r>
              <a:r>
                <a:rPr kumimoji="0" lang="en-US" sz="2800" b="0" i="0" u="none" strike="noStrike" kern="1200" cap="none" spc="0" normalizeH="0" baseline="0" noProof="0">
                  <a:ln>
                    <a:noFill/>
                  </a:ln>
                  <a:solidFill>
                    <a:prstClr val="white"/>
                  </a:solidFill>
                  <a:effectLst/>
                  <a:uLnTx/>
                  <a:uFillTx/>
                  <a:latin typeface="Aptos" panose="020B0004020202020204" pitchFamily="34" charset="0"/>
                  <a:ea typeface="+mn-ea"/>
                  <a:cs typeface="Microsoft Sans Serif"/>
                </a:rPr>
                <a:t>skilled</a:t>
              </a:r>
              <a:r>
                <a:rPr kumimoji="0" lang="en-US" sz="2800" b="0" i="0" u="none" strike="noStrike" kern="1200" cap="none" spc="181" normalizeH="0" baseline="0" noProof="0">
                  <a:ln>
                    <a:noFill/>
                  </a:ln>
                  <a:solidFill>
                    <a:prstClr val="white"/>
                  </a:solidFill>
                  <a:effectLst/>
                  <a:uLnTx/>
                  <a:uFillTx/>
                  <a:latin typeface="Aptos" panose="020B0004020202020204" pitchFamily="34" charset="0"/>
                  <a:ea typeface="+mn-ea"/>
                  <a:cs typeface="Microsoft Sans Serif"/>
                </a:rPr>
                <a:t> </a:t>
              </a:r>
              <a:r>
                <a:rPr kumimoji="0" lang="en-US" sz="28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workers</a:t>
              </a:r>
              <a:endParaRPr kumimoji="0" lang="en-US" sz="2800" b="0" i="0" u="none" strike="noStrike" kern="1200" cap="none" spc="27" normalizeH="0" baseline="0" noProof="0">
                <a:ln>
                  <a:noFill/>
                </a:ln>
                <a:solidFill>
                  <a:prstClr val="white"/>
                </a:solidFill>
                <a:effectLst/>
                <a:uLnTx/>
                <a:uFillTx/>
                <a:latin typeface="Aptos" panose="020B0004020202020204" pitchFamily="34" charset="0"/>
                <a:ea typeface="Microsoft Sans Serif"/>
                <a:cs typeface="Microsoft Sans Serif"/>
              </a:endParaRPr>
            </a:p>
            <a:p>
              <a:pPr marL="25400" marR="20320" lvl="0" indent="-228600" algn="ctr" defTabSz="913607" rtl="0" eaLnBrk="0" fontAlgn="base" latinLnBrk="0" hangingPunct="0">
                <a:lnSpc>
                  <a:spcPct val="90000"/>
                </a:lnSpc>
                <a:spcBef>
                  <a:spcPts val="68"/>
                </a:spcBef>
                <a:spcAft>
                  <a:spcPct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ts val="2956"/>
                </a:lnSpc>
                <a:spcBef>
                  <a:spcPct val="0"/>
                </a:spcBef>
                <a:spcAft>
                  <a:spcPct val="0"/>
                </a:spcAft>
                <a:buClrTx/>
                <a:buSzTx/>
                <a:buFont typeface="Arial" panose="020B0604020202020204" pitchFamily="34" charset="0"/>
                <a:buNone/>
                <a:tabLst/>
                <a:defRPr/>
              </a:pPr>
              <a:r>
                <a:rPr kumimoji="0" lang="en-US" sz="54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91</a:t>
              </a:r>
              <a:r>
                <a:rPr kumimoji="0" lang="en-US" sz="48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lang="en-US" sz="48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endParaRPr>
            </a:p>
          </p:txBody>
        </p:sp>
        <p:sp>
          <p:nvSpPr>
            <p:cNvPr id="10" name="Picture Placeholder 4">
              <a:extLst>
                <a:ext uri="{FF2B5EF4-FFF2-40B4-BE49-F238E27FC236}">
                  <a16:creationId xmlns:a16="http://schemas.microsoft.com/office/drawing/2014/main" id="{F32AED07-915A-ED25-359D-9055A01E7E72}"/>
                </a:ext>
              </a:extLst>
            </p:cNvPr>
            <p:cNvSpPr txBox="1">
              <a:spLocks/>
            </p:cNvSpPr>
            <p:nvPr/>
          </p:nvSpPr>
          <p:spPr>
            <a:xfrm>
              <a:off x="5036622" y="1834240"/>
              <a:ext cx="1681163" cy="1512888"/>
            </a:xfrm>
            <a:prstGeom prst="rect">
              <a:avLst/>
            </a:prstGeom>
            <a:ln>
              <a:noFill/>
            </a:ln>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20320" lvl="0" indent="0" algn="ctr" defTabSz="913607" rtl="0" eaLnBrk="0" fontAlgn="base" latinLnBrk="0" hangingPunct="0">
                <a:lnSpc>
                  <a:spcPct val="90000"/>
                </a:lnSpc>
                <a:spcBef>
                  <a:spcPts val="68"/>
                </a:spcBef>
                <a:spcAft>
                  <a:spcPct val="0"/>
                </a:spcAft>
                <a:buClrTx/>
                <a:buSzTx/>
                <a:buFont typeface="Arial" panose="020B0604020202020204" pitchFamily="34" charset="0"/>
                <a:buNone/>
                <a:tabLst/>
                <a:defRPr/>
              </a:pPr>
              <a:r>
                <a:rPr kumimoji="0" lang="en-US" sz="19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Improved employee</a:t>
              </a:r>
              <a:r>
                <a:rPr kumimoji="0" lang="en-US" sz="1900" b="0" i="0" u="none" strike="noStrike" kern="1200" cap="none" spc="24" normalizeH="0" baseline="0" noProof="0">
                  <a:ln>
                    <a:noFill/>
                  </a:ln>
                  <a:solidFill>
                    <a:prstClr val="white"/>
                  </a:solidFill>
                  <a:effectLst/>
                  <a:uLnTx/>
                  <a:uFillTx/>
                  <a:latin typeface="Aptos" panose="020B0004020202020204" pitchFamily="34" charset="0"/>
                  <a:ea typeface="+mn-ea"/>
                  <a:cs typeface="Microsoft Sans Serif"/>
                </a:rPr>
                <a:t> </a:t>
              </a:r>
              <a:r>
                <a:rPr kumimoji="0" lang="en-US" sz="19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loyalty</a:t>
              </a:r>
              <a:endParaRPr kumimoji="0" lang="en-US" sz="19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ct val="90000"/>
                </a:lnSpc>
                <a:spcBef>
                  <a:spcPts val="133"/>
                </a:spcBef>
                <a:spcAft>
                  <a:spcPct val="0"/>
                </a:spcAft>
                <a:buClrTx/>
                <a:buSzTx/>
                <a:buFont typeface="Arial" panose="020B0604020202020204" pitchFamily="34" charset="0"/>
                <a:buNone/>
                <a:tabLst/>
                <a:defRPr/>
              </a:pPr>
              <a:r>
                <a:rPr kumimoji="0" lang="en-US" sz="54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91</a:t>
              </a:r>
              <a:r>
                <a:rPr kumimoji="0" lang="en-US" sz="48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lang="en-US" sz="28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endParaRPr>
            </a:p>
          </p:txBody>
        </p:sp>
        <p:sp>
          <p:nvSpPr>
            <p:cNvPr id="11" name="Picture Placeholder 5">
              <a:extLst>
                <a:ext uri="{FF2B5EF4-FFF2-40B4-BE49-F238E27FC236}">
                  <a16:creationId xmlns:a16="http://schemas.microsoft.com/office/drawing/2014/main" id="{53F6DD29-DBC6-7715-3199-AED354044EA1}"/>
                </a:ext>
              </a:extLst>
            </p:cNvPr>
            <p:cNvSpPr txBox="1">
              <a:spLocks/>
            </p:cNvSpPr>
            <p:nvPr/>
          </p:nvSpPr>
          <p:spPr>
            <a:xfrm>
              <a:off x="6974534" y="1690688"/>
              <a:ext cx="1681163" cy="1512888"/>
            </a:xfrm>
            <a:prstGeom prst="rect">
              <a:avLst/>
            </a:prstGeom>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 marR="63500" lvl="0" indent="0" algn="ctr" defTabSz="913607" rtl="0" eaLnBrk="0" fontAlgn="base" latinLnBrk="0" hangingPunct="0">
                <a:lnSpc>
                  <a:spcPct val="90000"/>
                </a:lnSpc>
                <a:spcBef>
                  <a:spcPts val="68"/>
                </a:spcBef>
                <a:spcAft>
                  <a:spcPct val="0"/>
                </a:spcAft>
                <a:buClrTx/>
                <a:buSzTx/>
                <a:buFont typeface="Arial" panose="020B0604020202020204" pitchFamily="34" charset="0"/>
                <a:buNone/>
                <a:tabLst/>
                <a:defRPr/>
              </a:pPr>
              <a:r>
                <a:rPr kumimoji="0" lang="en-US" sz="21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Improved </a:t>
              </a:r>
              <a:r>
                <a:rPr kumimoji="0" lang="en-US" sz="21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co-</a:t>
              </a:r>
              <a:r>
                <a:rPr kumimoji="0" lang="en-US" sz="21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worker </a:t>
              </a:r>
              <a:r>
                <a:rPr kumimoji="0" lang="en-US" sz="21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productivity</a:t>
              </a:r>
              <a:endParaRPr kumimoji="0" lang="en-US" sz="2100" b="0" i="0" u="none" strike="noStrike" kern="1200" cap="none" spc="41" normalizeH="0" baseline="0" noProof="0">
                <a:ln>
                  <a:noFill/>
                </a:ln>
                <a:solidFill>
                  <a:prstClr val="white"/>
                </a:solidFill>
                <a:effectLst/>
                <a:uLnTx/>
                <a:uFillTx/>
                <a:latin typeface="Aptos" panose="020B0004020202020204" pitchFamily="34" charset="0"/>
                <a:ea typeface="Microsoft Sans Serif"/>
                <a:cs typeface="Microsoft Sans Serif"/>
              </a:endParaRPr>
            </a:p>
            <a:p>
              <a:pPr marL="51435" marR="63500" lvl="0" indent="55880" algn="ctr" defTabSz="913607" rtl="0" eaLnBrk="0" fontAlgn="base" latinLnBrk="0" hangingPunct="0">
                <a:lnSpc>
                  <a:spcPct val="90000"/>
                </a:lnSpc>
                <a:spcBef>
                  <a:spcPts val="68"/>
                </a:spcBef>
                <a:spcAft>
                  <a:spcPct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ts val="2956"/>
                </a:lnSpc>
                <a:spcBef>
                  <a:spcPct val="0"/>
                </a:spcBef>
                <a:spcAft>
                  <a:spcPct val="0"/>
                </a:spcAft>
                <a:buClrTx/>
                <a:buSzTx/>
                <a:buFont typeface="Arial" panose="020B0604020202020204" pitchFamily="34" charset="0"/>
                <a:buNone/>
                <a:tabLst/>
                <a:defRPr/>
              </a:pPr>
              <a:r>
                <a:rPr kumimoji="0" lang="en-US" sz="54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87</a:t>
              </a:r>
              <a:r>
                <a:rPr kumimoji="0" lang="en-US" sz="54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lang="en-US" sz="54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endParaRPr>
            </a:p>
          </p:txBody>
        </p:sp>
        <p:sp>
          <p:nvSpPr>
            <p:cNvPr id="12" name="Text Placeholder 6">
              <a:extLst>
                <a:ext uri="{FF2B5EF4-FFF2-40B4-BE49-F238E27FC236}">
                  <a16:creationId xmlns:a16="http://schemas.microsoft.com/office/drawing/2014/main" id="{32047C67-24C8-1B64-F461-22E2EB893F21}"/>
                </a:ext>
              </a:extLst>
            </p:cNvPr>
            <p:cNvSpPr txBox="1">
              <a:spLocks/>
            </p:cNvSpPr>
            <p:nvPr/>
          </p:nvSpPr>
          <p:spPr>
            <a:xfrm>
              <a:off x="8797899" y="1891492"/>
              <a:ext cx="1681163" cy="135159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marR="100965" lvl="0" indent="-228600" algn="ctr" defTabSz="913607" rtl="0" eaLnBrk="0" fontAlgn="base" latinLnBrk="0" hangingPunct="0">
                <a:lnSpc>
                  <a:spcPct val="90000"/>
                </a:lnSpc>
                <a:spcBef>
                  <a:spcPts val="68"/>
                </a:spcBef>
                <a:spcAft>
                  <a:spcPct val="0"/>
                </a:spcAft>
                <a:buClrTx/>
                <a:buSzTx/>
                <a:buFont typeface="Arial" panose="020B0604020202020204" pitchFamily="34" charset="0"/>
                <a:buChar char="•"/>
                <a:tabLst/>
                <a:defRPr/>
              </a:pPr>
              <a:r>
                <a:rPr kumimoji="0" lang="en-US" sz="2100" b="0" i="0" u="none" strike="noStrike" kern="1200" cap="none" spc="24" normalizeH="0" baseline="0" noProof="0">
                  <a:ln>
                    <a:noFill/>
                  </a:ln>
                  <a:solidFill>
                    <a:prstClr val="white"/>
                  </a:solidFill>
                  <a:effectLst/>
                  <a:uLnTx/>
                  <a:uFillTx/>
                  <a:latin typeface="Aptos" panose="020B0004020202020204" pitchFamily="34" charset="0"/>
                  <a:ea typeface="+mn-ea"/>
                  <a:cs typeface="Microsoft Sans Serif"/>
                </a:rPr>
                <a:t>Reduced </a:t>
              </a:r>
              <a:r>
                <a:rPr kumimoji="0" lang="en-US" sz="21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turnover</a:t>
              </a:r>
              <a:br>
                <a:rPr kumimoji="0" lang="en-US" sz="21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br>
              <a:endParaRPr kumimoji="0" lang="en-US" sz="21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ct val="90000"/>
                </a:lnSpc>
                <a:spcBef>
                  <a:spcPts val="133"/>
                </a:spcBef>
                <a:spcAft>
                  <a:spcPct val="0"/>
                </a:spcAft>
                <a:buClrTx/>
                <a:buSzTx/>
                <a:buFont typeface="Arial" panose="020B0604020202020204" pitchFamily="34" charset="0"/>
                <a:buNone/>
                <a:tabLst/>
                <a:defRPr/>
              </a:pPr>
              <a:r>
                <a:rPr kumimoji="0" lang="en-US" sz="5400" b="1" i="0" u="none" strike="noStrike" kern="1200" cap="none" spc="-211" normalizeH="0" baseline="0" noProof="0">
                  <a:ln>
                    <a:noFill/>
                  </a:ln>
                  <a:solidFill>
                    <a:prstClr val="white"/>
                  </a:solidFill>
                  <a:effectLst/>
                  <a:uLnTx/>
                  <a:uFillTx/>
                  <a:latin typeface="Aptos" panose="020B0004020202020204" pitchFamily="34" charset="0"/>
                  <a:ea typeface="+mn-ea"/>
                  <a:cs typeface="Lucida Sans"/>
                </a:rPr>
                <a:t>  81</a:t>
              </a:r>
              <a:r>
                <a:rPr kumimoji="0" lang="en-US" sz="5400" b="1" i="0" u="none" strike="noStrike" kern="1200" cap="none" spc="-317" normalizeH="0" baseline="31400" noProof="0">
                  <a:ln>
                    <a:noFill/>
                  </a:ln>
                  <a:solidFill>
                    <a:prstClr val="white"/>
                  </a:solidFill>
                  <a:effectLst/>
                  <a:uLnTx/>
                  <a:uFillTx/>
                  <a:latin typeface="Aptos" panose="020B0004020202020204" pitchFamily="34" charset="0"/>
                  <a:ea typeface="+mn-ea"/>
                  <a:cs typeface="Lucida Sans"/>
                </a:rPr>
                <a:t>%</a:t>
              </a:r>
              <a:endParaRPr kumimoji="0" lang="en-US" sz="54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endParaRPr>
            </a:p>
          </p:txBody>
        </p:sp>
      </p:grpSp>
      <p:sp>
        <p:nvSpPr>
          <p:cNvPr id="13" name="Slide Number Placeholder 5">
            <a:extLst>
              <a:ext uri="{FF2B5EF4-FFF2-40B4-BE49-F238E27FC236}">
                <a16:creationId xmlns:a16="http://schemas.microsoft.com/office/drawing/2014/main" id="{C8CC02B3-0B66-81FE-EE00-CA8E69DC39A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grpSp>
        <p:nvGrpSpPr>
          <p:cNvPr id="19" name="Group 18" descr="78% Product or process innovation, 76% future manager development, 74% more on-time delivery, 68% reduced downtime">
            <a:extLst>
              <a:ext uri="{FF2B5EF4-FFF2-40B4-BE49-F238E27FC236}">
                <a16:creationId xmlns:a16="http://schemas.microsoft.com/office/drawing/2014/main" id="{FDF77BB6-E7C9-7C6A-543F-320631263DD4}"/>
              </a:ext>
            </a:extLst>
          </p:cNvPr>
          <p:cNvGrpSpPr/>
          <p:nvPr/>
        </p:nvGrpSpPr>
        <p:grpSpPr>
          <a:xfrm>
            <a:off x="979257" y="3790655"/>
            <a:ext cx="9795892" cy="2123123"/>
            <a:chOff x="870463" y="3634205"/>
            <a:chExt cx="9795892" cy="2123123"/>
          </a:xfrm>
        </p:grpSpPr>
        <p:pic>
          <p:nvPicPr>
            <p:cNvPr id="14" name="object 3">
              <a:extLst>
                <a:ext uri="{FF2B5EF4-FFF2-40B4-BE49-F238E27FC236}">
                  <a16:creationId xmlns:a16="http://schemas.microsoft.com/office/drawing/2014/main" id="{6896F170-184E-2EB3-C422-01C4DEC34257}"/>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a:stretch/>
          </p:blipFill>
          <p:spPr>
            <a:xfrm>
              <a:off x="870463" y="3634205"/>
              <a:ext cx="9795892" cy="2123123"/>
            </a:xfrm>
            <a:prstGeom prst="rect">
              <a:avLst/>
            </a:prstGeom>
            <a:noFill/>
          </p:spPr>
        </p:pic>
        <p:sp>
          <p:nvSpPr>
            <p:cNvPr id="15" name="Text Placeholder 7">
              <a:extLst>
                <a:ext uri="{FF2B5EF4-FFF2-40B4-BE49-F238E27FC236}">
                  <a16:creationId xmlns:a16="http://schemas.microsoft.com/office/drawing/2014/main" id="{3C9FE678-6B16-E82B-E21B-F7A88CC0D5C0}"/>
                </a:ext>
              </a:extLst>
            </p:cNvPr>
            <p:cNvSpPr txBox="1">
              <a:spLocks/>
            </p:cNvSpPr>
            <p:nvPr/>
          </p:nvSpPr>
          <p:spPr>
            <a:xfrm>
              <a:off x="2051935" y="4036178"/>
              <a:ext cx="1885583" cy="131171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96520" lvl="0" indent="0" algn="ctr" defTabSz="913607" rtl="0" eaLnBrk="0" fontAlgn="base" latinLnBrk="0" hangingPunct="0">
                <a:lnSpc>
                  <a:spcPct val="90000"/>
                </a:lnSpc>
                <a:spcBef>
                  <a:spcPts val="68"/>
                </a:spcBef>
                <a:spcAft>
                  <a:spcPct val="0"/>
                </a:spcAft>
                <a:buClrTx/>
                <a:buSzTx/>
                <a:buFont typeface="Arial" panose="020B0604020202020204" pitchFamily="34" charset="0"/>
                <a:buNone/>
                <a:tabLst/>
                <a:defRPr/>
              </a:pPr>
              <a:r>
                <a:rPr kumimoji="0" lang="en-US" sz="19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Product</a:t>
              </a:r>
              <a:r>
                <a:rPr kumimoji="0" lang="en-US" sz="1900" b="0" i="0" u="none" strike="noStrike" kern="1200" cap="none" spc="37" normalizeH="0" baseline="0" noProof="0">
                  <a:ln>
                    <a:noFill/>
                  </a:ln>
                  <a:solidFill>
                    <a:prstClr val="white"/>
                  </a:solidFill>
                  <a:effectLst/>
                  <a:uLnTx/>
                  <a:uFillTx/>
                  <a:latin typeface="Aptos" panose="020B0004020202020204" pitchFamily="34" charset="0"/>
                  <a:ea typeface="+mn-ea"/>
                  <a:cs typeface="Microsoft Sans Serif"/>
                </a:rPr>
                <a:t> </a:t>
              </a:r>
              <a:br>
                <a:rPr kumimoji="0" lang="en-US" sz="1900" b="0" i="0" u="none" strike="noStrike" kern="1200" cap="none" spc="37" normalizeH="0" baseline="0" noProof="0">
                  <a:ln>
                    <a:noFill/>
                  </a:ln>
                  <a:solidFill>
                    <a:prstClr val="white"/>
                  </a:solidFill>
                  <a:effectLst/>
                  <a:uLnTx/>
                  <a:uFillTx/>
                  <a:latin typeface="Aptos" panose="020B0004020202020204" pitchFamily="34" charset="0"/>
                  <a:ea typeface="+mn-ea"/>
                  <a:cs typeface="Microsoft Sans Serif"/>
                </a:rPr>
              </a:br>
              <a:r>
                <a:rPr kumimoji="0" lang="en-US" sz="19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or </a:t>
              </a:r>
              <a:r>
                <a:rPr kumimoji="0" lang="en-US" sz="1900" b="0" i="0" u="none" strike="noStrike" kern="1200" cap="none" spc="-7" normalizeH="0" baseline="0" noProof="0">
                  <a:ln>
                    <a:noFill/>
                  </a:ln>
                  <a:solidFill>
                    <a:prstClr val="white"/>
                  </a:solidFill>
                  <a:effectLst/>
                  <a:uLnTx/>
                  <a:uFillTx/>
                  <a:latin typeface="Aptos" panose="020B0004020202020204" pitchFamily="34" charset="0"/>
                  <a:ea typeface="+mn-ea"/>
                  <a:cs typeface="Microsoft Sans Serif"/>
                </a:rPr>
                <a:t>process </a:t>
              </a:r>
              <a:r>
                <a:rPr kumimoji="0" lang="en-US" sz="19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innovation</a:t>
              </a:r>
              <a:endParaRPr kumimoji="0" lang="en-US" sz="1900" b="0" i="0" u="none" strike="noStrike" kern="1200" cap="none" spc="27" normalizeH="0" baseline="0" noProof="0">
                <a:ln>
                  <a:noFill/>
                </a:ln>
                <a:solidFill>
                  <a:prstClr val="white"/>
                </a:solidFill>
                <a:effectLst/>
                <a:uLnTx/>
                <a:uFillTx/>
                <a:latin typeface="Aptos" panose="020B0004020202020204" pitchFamily="34" charset="0"/>
                <a:ea typeface="Microsoft Sans Serif"/>
                <a:cs typeface="Microsoft Sans Serif"/>
              </a:endParaRPr>
            </a:p>
            <a:p>
              <a:pPr marL="82550" marR="96520" lvl="0" indent="-228600" algn="ctr" defTabSz="913607" rtl="0" eaLnBrk="0" fontAlgn="base" latinLnBrk="0" hangingPunct="0">
                <a:lnSpc>
                  <a:spcPct val="90000"/>
                </a:lnSpc>
                <a:spcBef>
                  <a:spcPts val="68"/>
                </a:spcBef>
                <a:spcAft>
                  <a:spcPct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ts val="2956"/>
                </a:lnSpc>
                <a:spcBef>
                  <a:spcPct val="0"/>
                </a:spcBef>
                <a:spcAft>
                  <a:spcPct val="0"/>
                </a:spcAft>
                <a:buClrTx/>
                <a:buSzTx/>
                <a:buFont typeface="Arial" panose="020B0604020202020204" pitchFamily="34" charset="0"/>
                <a:buNone/>
                <a:tabLst/>
                <a:defRPr/>
              </a:pPr>
              <a:r>
                <a:rPr kumimoji="0" lang="en-US" sz="54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78</a:t>
              </a:r>
              <a:r>
                <a:rPr kumimoji="0" lang="en-US" sz="54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lang="en-US" sz="54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endParaRPr>
            </a:p>
          </p:txBody>
        </p:sp>
        <p:sp>
          <p:nvSpPr>
            <p:cNvPr id="16" name="object 13" descr="Future manager development&#10;&#10;76%&#10;">
              <a:extLst>
                <a:ext uri="{FF2B5EF4-FFF2-40B4-BE49-F238E27FC236}">
                  <a16:creationId xmlns:a16="http://schemas.microsoft.com/office/drawing/2014/main" id="{E336DD70-7B42-13B8-0567-E1F397CE91DD}"/>
                </a:ext>
              </a:extLst>
            </p:cNvPr>
            <p:cNvSpPr txBox="1"/>
            <p:nvPr/>
          </p:nvSpPr>
          <p:spPr>
            <a:xfrm>
              <a:off x="4119173" y="3922103"/>
              <a:ext cx="1463040" cy="1345904"/>
            </a:xfrm>
            <a:prstGeom prst="rect">
              <a:avLst/>
            </a:prstGeom>
          </p:spPr>
          <p:txBody>
            <a:bodyPr vert="horz" wrap="square" lIns="0" tIns="8659" rIns="0" bIns="0" rtlCol="0" anchor="t">
              <a:spAutoFit/>
            </a:bodyPr>
            <a:lstStyle/>
            <a:p>
              <a:pPr marL="29845" marR="4445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7" normalizeH="0" baseline="0" noProof="0">
                  <a:ln>
                    <a:noFill/>
                  </a:ln>
                  <a:solidFill>
                    <a:prstClr val="white"/>
                  </a:solidFill>
                  <a:effectLst/>
                  <a:uLnTx/>
                  <a:uFillTx/>
                  <a:latin typeface="Aptos" panose="020B0004020202020204" pitchFamily="34" charset="0"/>
                  <a:ea typeface="+mn-ea"/>
                  <a:cs typeface="Microsoft Sans Serif"/>
                </a:rPr>
                <a:t>Future </a:t>
              </a:r>
              <a:r>
                <a:rPr kumimoji="0" lang="en-US" sz="16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manager </a:t>
              </a:r>
              <a:r>
                <a:rPr kumimoji="0" lang="en-US" sz="16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development</a:t>
              </a:r>
              <a:endParaRPr kumimoji="0" lang="en-US" sz="1600" b="0" i="0" u="none" strike="noStrike" kern="1200" cap="none" spc="34" normalizeH="0" baseline="0" noProof="0">
                <a:ln>
                  <a:noFill/>
                </a:ln>
                <a:solidFill>
                  <a:prstClr val="white"/>
                </a:solidFill>
                <a:effectLst/>
                <a:uLnTx/>
                <a:uFillTx/>
                <a:latin typeface="Aptos" panose="020B0004020202020204" pitchFamily="34" charset="0"/>
                <a:ea typeface="Microsoft Sans Serif"/>
                <a:cs typeface="Microsoft Sans Serif"/>
              </a:endParaRPr>
            </a:p>
            <a:p>
              <a:pPr marL="29845" marR="44450" lvl="0" indent="0" algn="ctr" defTabSz="913607" rtl="0" eaLnBrk="0" fontAlgn="base" latinLnBrk="0" hangingPunct="0">
                <a:lnSpc>
                  <a:spcPct val="100000"/>
                </a:lnSpc>
                <a:spcBef>
                  <a:spcPts val="68"/>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ts val="2956"/>
                </a:lnSpc>
                <a:spcBef>
                  <a:spcPct val="0"/>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76</a:t>
              </a:r>
              <a:r>
                <a:rPr kumimoji="0" sz="36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sp>
          <p:nvSpPr>
            <p:cNvPr id="17" name="object 4" descr="More&#10;on-time delivery&#10;74%&#10;">
              <a:extLst>
                <a:ext uri="{FF2B5EF4-FFF2-40B4-BE49-F238E27FC236}">
                  <a16:creationId xmlns:a16="http://schemas.microsoft.com/office/drawing/2014/main" id="{764E2AF2-05F2-8E9D-AEAA-4D17BFEAE2FB}"/>
                </a:ext>
              </a:extLst>
            </p:cNvPr>
            <p:cNvSpPr txBox="1"/>
            <p:nvPr/>
          </p:nvSpPr>
          <p:spPr>
            <a:xfrm>
              <a:off x="5986265" y="3937940"/>
              <a:ext cx="1463040" cy="1314229"/>
            </a:xfrm>
            <a:prstGeom prst="rect">
              <a:avLst/>
            </a:prstGeom>
          </p:spPr>
          <p:txBody>
            <a:bodyPr vert="horz" wrap="square" lIns="0" tIns="8659" rIns="0" bIns="0" rtlCol="0" anchor="t">
              <a:spAutoFit/>
            </a:bodyPr>
            <a:lstStyle/>
            <a:p>
              <a:pPr marL="0" marR="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14" normalizeH="0" baseline="0" noProof="0">
                  <a:ln>
                    <a:noFill/>
                  </a:ln>
                  <a:solidFill>
                    <a:prstClr val="white"/>
                  </a:solidFill>
                  <a:effectLst/>
                  <a:uLnTx/>
                  <a:uFillTx/>
                  <a:latin typeface="Aptos" panose="020B0004020202020204" pitchFamily="34" charset="0"/>
                  <a:ea typeface="+mn-ea"/>
                  <a:cs typeface="Microsoft Sans Serif"/>
                </a:rPr>
                <a:t>More</a:t>
              </a: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on-time</a:t>
              </a:r>
              <a:r>
                <a:rPr kumimoji="0" lang="en-US" sz="16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 </a:t>
              </a:r>
              <a:r>
                <a:rPr kumimoji="0" lang="en-US" sz="16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delivery</a:t>
              </a: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icrosoft Sans Serif"/>
              </a:endParaRPr>
            </a:p>
            <a:p>
              <a:pPr marL="16510" marR="0" lvl="0" indent="0" algn="ctr" defTabSz="913607" rtl="0" eaLnBrk="0" fontAlgn="base" latinLnBrk="0" hangingPunct="0">
                <a:lnSpc>
                  <a:spcPct val="100000"/>
                </a:lnSpc>
                <a:spcBef>
                  <a:spcPts val="133"/>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74</a:t>
              </a:r>
              <a:r>
                <a:rPr kumimoji="0" sz="36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lang="en-US"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sp>
          <p:nvSpPr>
            <p:cNvPr id="18" name="object 5" descr="Reduced downtime&#10;68%&#10;">
              <a:extLst>
                <a:ext uri="{FF2B5EF4-FFF2-40B4-BE49-F238E27FC236}">
                  <a16:creationId xmlns:a16="http://schemas.microsoft.com/office/drawing/2014/main" id="{A17C9013-2527-27A5-87D1-4319F7820A31}"/>
                </a:ext>
              </a:extLst>
            </p:cNvPr>
            <p:cNvSpPr txBox="1"/>
            <p:nvPr/>
          </p:nvSpPr>
          <p:spPr>
            <a:xfrm>
              <a:off x="7853357" y="4079085"/>
              <a:ext cx="1463040" cy="1068008"/>
            </a:xfrm>
            <a:prstGeom prst="rect">
              <a:avLst/>
            </a:prstGeom>
          </p:spPr>
          <p:txBody>
            <a:bodyPr vert="horz" wrap="square" lIns="0" tIns="8659" rIns="0" bIns="0" rtlCol="0" anchor="t">
              <a:spAutoFit/>
            </a:bodyPr>
            <a:lstStyle/>
            <a:p>
              <a:pPr marL="109855" marR="12192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24" normalizeH="0" baseline="0" noProof="0">
                  <a:ln>
                    <a:noFill/>
                  </a:ln>
                  <a:solidFill>
                    <a:prstClr val="white"/>
                  </a:solidFill>
                  <a:effectLst/>
                  <a:uLnTx/>
                  <a:uFillTx/>
                  <a:latin typeface="Aptos" panose="020B0004020202020204" pitchFamily="34" charset="0"/>
                  <a:ea typeface="+mn-ea"/>
                  <a:cs typeface="Microsoft Sans Serif"/>
                </a:rPr>
                <a:t>Reduced </a:t>
              </a:r>
              <a:r>
                <a:rPr kumimoji="0" lang="en-US" sz="1600" b="0" i="0" u="none" strike="noStrike" kern="1200" cap="none" spc="37" normalizeH="0" baseline="0" noProof="0">
                  <a:ln>
                    <a:noFill/>
                  </a:ln>
                  <a:solidFill>
                    <a:prstClr val="white"/>
                  </a:solidFill>
                  <a:effectLst/>
                  <a:uLnTx/>
                  <a:uFillTx/>
                  <a:latin typeface="Aptos" panose="020B0004020202020204" pitchFamily="34" charset="0"/>
                  <a:ea typeface="+mn-ea"/>
                  <a:cs typeface="Microsoft Sans Serif"/>
                </a:rPr>
                <a:t>downtime</a:t>
              </a: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ct val="100000"/>
                </a:lnSpc>
                <a:spcBef>
                  <a:spcPts val="133"/>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68</a:t>
              </a:r>
              <a:r>
                <a:rPr kumimoji="0" sz="36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grpSp>
    </p:spTree>
    <p:extLst>
      <p:ext uri="{BB962C8B-B14F-4D97-AF65-F5344CB8AC3E}">
        <p14:creationId xmlns:p14="http://schemas.microsoft.com/office/powerpoint/2010/main" val="569528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A89AF-00B1-C11E-55FB-5DAF16260C1D}"/>
              </a:ext>
            </a:extLst>
          </p:cNvPr>
          <p:cNvSpPr>
            <a:spLocks noGrp="1"/>
          </p:cNvSpPr>
          <p:nvPr>
            <p:ph type="title"/>
          </p:nvPr>
        </p:nvSpPr>
        <p:spPr/>
        <p:txBody>
          <a:bodyPr/>
          <a:lstStyle/>
          <a:p>
            <a:r>
              <a:rPr lang="en-US"/>
              <a:t>Business Services </a:t>
            </a:r>
          </a:p>
        </p:txBody>
      </p:sp>
      <p:sp>
        <p:nvSpPr>
          <p:cNvPr id="2" name="Content Placeholder 1">
            <a:extLst>
              <a:ext uri="{FF2B5EF4-FFF2-40B4-BE49-F238E27FC236}">
                <a16:creationId xmlns:a16="http://schemas.microsoft.com/office/drawing/2014/main" id="{058DBF0E-9851-6A8C-630B-D0069930AE73}"/>
              </a:ext>
            </a:extLst>
          </p:cNvPr>
          <p:cNvSpPr>
            <a:spLocks noGrp="1"/>
          </p:cNvSpPr>
          <p:nvPr>
            <p:ph idx="1"/>
          </p:nvPr>
        </p:nvSpPr>
        <p:spPr>
          <a:xfrm>
            <a:off x="1139910" y="2269246"/>
            <a:ext cx="9912180" cy="1648314"/>
          </a:xfrm>
        </p:spPr>
        <p:txBody>
          <a:bodyPr>
            <a:normAutofit fontScale="92500"/>
          </a:bodyPr>
          <a:lstStyle/>
          <a:p>
            <a:pPr marL="0" indent="0" algn="ctr">
              <a:buNone/>
            </a:pPr>
            <a:r>
              <a:rPr lang="en-US" sz="5400" b="1">
                <a:solidFill>
                  <a:schemeClr val="tx1"/>
                </a:solidFill>
                <a:latin typeface="Aptos"/>
              </a:rPr>
              <a:t>Want to learn more about WIOA provisions for business services? </a:t>
            </a:r>
            <a:endParaRPr lang="en-US" sz="5400" b="1"/>
          </a:p>
        </p:txBody>
      </p:sp>
      <p:sp>
        <p:nvSpPr>
          <p:cNvPr id="5" name="Text Placeholder 4">
            <a:extLst>
              <a:ext uri="{FF2B5EF4-FFF2-40B4-BE49-F238E27FC236}">
                <a16:creationId xmlns:a16="http://schemas.microsoft.com/office/drawing/2014/main" id="{A2FEBB47-0920-F3C0-A1C4-76D8F38CCCBC}"/>
              </a:ext>
            </a:extLst>
          </p:cNvPr>
          <p:cNvSpPr>
            <a:spLocks noGrp="1"/>
          </p:cNvSpPr>
          <p:nvPr>
            <p:ph type="body" sz="quarter" idx="14"/>
          </p:nvPr>
        </p:nvSpPr>
        <p:spPr>
          <a:xfrm>
            <a:off x="3928269" y="4206782"/>
            <a:ext cx="4335462" cy="868362"/>
          </a:xfrm>
        </p:spPr>
        <p:txBody>
          <a:bodyPr>
            <a:normAutofit/>
          </a:bodyPr>
          <a:lstStyle/>
          <a:p>
            <a:pPr marL="0" indent="0">
              <a:buNone/>
            </a:pPr>
            <a:r>
              <a:rPr lang="en-US" sz="3200" err="1">
                <a:solidFill>
                  <a:srgbClr val="404040"/>
                </a:solidFill>
                <a:latin typeface="Aptos"/>
                <a:hlinkClick r:id="rId2" tooltip="https://www.ecfr.gov/current/title-20/chapter-V/part-678/subpart-B/section-678.435"/>
              </a:rPr>
              <a:t>eCFR</a:t>
            </a:r>
            <a:r>
              <a:rPr lang="en-US" sz="3200">
                <a:latin typeface="Aptos"/>
                <a:hlinkClick r:id="rId2" tooltip="https://www.ecfr.gov/current/title-20/chapter-V/part-678/subpart-B/section-678.435"/>
              </a:rPr>
              <a:t> :: 20 CFR 678.435</a:t>
            </a:r>
            <a:endParaRPr lang="en-US" sz="3200"/>
          </a:p>
        </p:txBody>
      </p:sp>
      <p:pic>
        <p:nvPicPr>
          <p:cNvPr id="7" name="Picture 6">
            <a:extLst>
              <a:ext uri="{FF2B5EF4-FFF2-40B4-BE49-F238E27FC236}">
                <a16:creationId xmlns:a16="http://schemas.microsoft.com/office/drawing/2014/main" id="{6809D4BE-54B9-ABDA-231B-15B89F67C013}"/>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13149" y="4497551"/>
            <a:ext cx="2815830" cy="1648314"/>
          </a:xfrm>
          <a:prstGeom prst="rect">
            <a:avLst/>
          </a:prstGeom>
        </p:spPr>
      </p:pic>
      <p:sp>
        <p:nvSpPr>
          <p:cNvPr id="8" name="Slide Number Placeholder 5">
            <a:extLst>
              <a:ext uri="{FF2B5EF4-FFF2-40B4-BE49-F238E27FC236}">
                <a16:creationId xmlns:a16="http://schemas.microsoft.com/office/drawing/2014/main" id="{0E35EA47-2CEA-430E-7421-93F8FF205F7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132292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B593-B04F-E787-234A-ACE8D210C878}"/>
              </a:ext>
            </a:extLst>
          </p:cNvPr>
          <p:cNvSpPr>
            <a:spLocks noGrp="1"/>
          </p:cNvSpPr>
          <p:nvPr>
            <p:ph type="title"/>
          </p:nvPr>
        </p:nvSpPr>
        <p:spPr/>
        <p:txBody>
          <a:bodyPr/>
          <a:lstStyle/>
          <a:p>
            <a:r>
              <a:rPr lang="en-US"/>
              <a:t>Center of Excellence Overview</a:t>
            </a:r>
          </a:p>
        </p:txBody>
      </p:sp>
      <p:pic>
        <p:nvPicPr>
          <p:cNvPr id="8" name="Picture 3" descr="Department of Labor United States of America">
            <a:extLst>
              <a:ext uri="{FF2B5EF4-FFF2-40B4-BE49-F238E27FC236}">
                <a16:creationId xmlns:a16="http://schemas.microsoft.com/office/drawing/2014/main" id="{727AD436-1097-E30C-4F82-E68D541AC3C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0016400" y="540951"/>
            <a:ext cx="1563476" cy="1566053"/>
          </a:xfrm>
          <a:prstGeom prst="rect">
            <a:avLst/>
          </a:prstGeom>
        </p:spPr>
      </p:pic>
      <p:sp>
        <p:nvSpPr>
          <p:cNvPr id="2" name="Content Placeholder 1">
            <a:extLst>
              <a:ext uri="{FF2B5EF4-FFF2-40B4-BE49-F238E27FC236}">
                <a16:creationId xmlns:a16="http://schemas.microsoft.com/office/drawing/2014/main" id="{E98A4C07-58C9-E2EC-8BAD-444813F78AE6}"/>
              </a:ext>
            </a:extLst>
          </p:cNvPr>
          <p:cNvSpPr>
            <a:spLocks noGrp="1"/>
          </p:cNvSpPr>
          <p:nvPr>
            <p:ph idx="1"/>
          </p:nvPr>
        </p:nvSpPr>
        <p:spPr>
          <a:xfrm>
            <a:off x="838199" y="1725524"/>
            <a:ext cx="6902513" cy="3929598"/>
          </a:xfrm>
        </p:spPr>
        <p:txBody>
          <a:bodyPr>
            <a:noAutofit/>
          </a:bodyPr>
          <a:lstStyle/>
          <a:p>
            <a:pPr>
              <a:lnSpc>
                <a:spcPct val="110000"/>
              </a:lnSpc>
            </a:pPr>
            <a:r>
              <a:rPr lang="en-US" sz="2200">
                <a:solidFill>
                  <a:schemeClr val="tx1"/>
                </a:solidFill>
                <a:ea typeface="+mn-lt"/>
                <a:cs typeface="Segoe UI"/>
              </a:rPr>
              <a:t>U.S. DOL initiative to increase systems alignment across apprenticeship, education, and workforce</a:t>
            </a:r>
          </a:p>
          <a:p>
            <a:pPr>
              <a:lnSpc>
                <a:spcPct val="110000"/>
              </a:lnSpc>
            </a:pPr>
            <a:r>
              <a:rPr lang="en-US" sz="2200">
                <a:solidFill>
                  <a:schemeClr val="tx1"/>
                </a:solidFill>
                <a:ea typeface="+mn-lt"/>
                <a:cs typeface="Segoe UI"/>
              </a:rPr>
              <a:t>Led by Safal Partners</a:t>
            </a:r>
            <a:r>
              <a:rPr lang="en-US" sz="2200">
                <a:solidFill>
                  <a:schemeClr val="tx1"/>
                </a:solidFill>
              </a:rPr>
              <a:t>; </a:t>
            </a:r>
            <a:r>
              <a:rPr lang="en-US" sz="2200">
                <a:solidFill>
                  <a:schemeClr val="tx1"/>
                </a:solidFill>
                <a:ea typeface="+mn-lt"/>
                <a:cs typeface="Segoe UI"/>
              </a:rPr>
              <a:t>5 national partners</a:t>
            </a:r>
          </a:p>
          <a:p>
            <a:pPr>
              <a:lnSpc>
                <a:spcPct val="110000"/>
              </a:lnSpc>
            </a:pPr>
            <a:r>
              <a:rPr lang="en-US" sz="2200">
                <a:solidFill>
                  <a:schemeClr val="tx1"/>
                </a:solidFill>
                <a:ea typeface="+mn-lt"/>
                <a:cs typeface="Segoe UI"/>
              </a:rPr>
              <a:t>We provide </a:t>
            </a:r>
            <a:r>
              <a:rPr lang="en-US" sz="2200" u="sng">
                <a:solidFill>
                  <a:schemeClr val="tx1"/>
                </a:solidFill>
                <a:ea typeface="+mn-lt"/>
                <a:cs typeface="Segoe UI"/>
              </a:rPr>
              <a:t>no-cost</a:t>
            </a:r>
            <a:r>
              <a:rPr lang="en-US" sz="2200">
                <a:solidFill>
                  <a:schemeClr val="tx1"/>
                </a:solidFill>
                <a:ea typeface="+mn-lt"/>
                <a:cs typeface="Segoe UI"/>
              </a:rPr>
              <a:t> services including:</a:t>
            </a:r>
          </a:p>
          <a:p>
            <a:pPr lvl="1">
              <a:lnSpc>
                <a:spcPct val="110000"/>
              </a:lnSpc>
            </a:pPr>
            <a:r>
              <a:rPr lang="en-US" sz="2200">
                <a:solidFill>
                  <a:schemeClr val="tx1"/>
                </a:solidFill>
                <a:ea typeface="+mn-lt"/>
                <a:cs typeface="Segoe UI"/>
              </a:rPr>
              <a:t>Monthly webinars</a:t>
            </a:r>
          </a:p>
          <a:p>
            <a:pPr lvl="1">
              <a:lnSpc>
                <a:spcPct val="110000"/>
              </a:lnSpc>
            </a:pPr>
            <a:r>
              <a:rPr lang="en-US" sz="2200">
                <a:solidFill>
                  <a:schemeClr val="tx1"/>
                </a:solidFill>
                <a:ea typeface="+mn-lt"/>
                <a:cs typeface="Segoe UI"/>
              </a:rPr>
              <a:t>Quarterly virtual office hours</a:t>
            </a:r>
          </a:p>
          <a:p>
            <a:pPr lvl="1">
              <a:lnSpc>
                <a:spcPct val="110000"/>
              </a:lnSpc>
            </a:pPr>
            <a:r>
              <a:rPr lang="en-US" sz="2200">
                <a:solidFill>
                  <a:schemeClr val="tx1"/>
                </a:solidFill>
                <a:ea typeface="+mn-lt"/>
                <a:cs typeface="Segoe UI"/>
              </a:rPr>
              <a:t>Individual compliance assistance and services</a:t>
            </a:r>
          </a:p>
          <a:p>
            <a:pPr lvl="1">
              <a:lnSpc>
                <a:spcPct val="110000"/>
              </a:lnSpc>
            </a:pPr>
            <a:r>
              <a:rPr lang="en-US" sz="2200">
                <a:solidFill>
                  <a:schemeClr val="tx1"/>
                </a:solidFill>
                <a:ea typeface="+mn-lt"/>
                <a:cs typeface="Segoe UI"/>
              </a:rPr>
              <a:t>Online resources (desk aids, guides, frameworks, etc.)</a:t>
            </a:r>
            <a:endParaRPr lang="en-US" sz="2200">
              <a:solidFill>
                <a:schemeClr val="tx1"/>
              </a:solidFill>
            </a:endParaRPr>
          </a:p>
        </p:txBody>
      </p:sp>
      <p:grpSp>
        <p:nvGrpSpPr>
          <p:cNvPr id="4" name="Group 3" descr="Logos of National Association of Workforce Development Professionals, Coalition on Adult Basic Education, National Disability Institute, Wireless Infrastructure Association, FASTPORT">
            <a:extLst>
              <a:ext uri="{FF2B5EF4-FFF2-40B4-BE49-F238E27FC236}">
                <a16:creationId xmlns:a16="http://schemas.microsoft.com/office/drawing/2014/main" id="{C71438CC-8B2D-3C61-42E6-93EF33B0D565}"/>
              </a:ext>
            </a:extLst>
          </p:cNvPr>
          <p:cNvGrpSpPr/>
          <p:nvPr/>
        </p:nvGrpSpPr>
        <p:grpSpPr>
          <a:xfrm>
            <a:off x="7220780" y="1986885"/>
            <a:ext cx="4434328" cy="2360017"/>
            <a:chOff x="7220780" y="1986885"/>
            <a:chExt cx="4434328" cy="2360017"/>
          </a:xfrm>
        </p:grpSpPr>
        <p:pic>
          <p:nvPicPr>
            <p:cNvPr id="1026" name="Picture 2">
              <a:extLst>
                <a:ext uri="{FF2B5EF4-FFF2-40B4-BE49-F238E27FC236}">
                  <a16:creationId xmlns:a16="http://schemas.microsoft.com/office/drawing/2014/main" id="{6A1D2618-AE97-257C-8CD5-5B8302DD69A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253" y="1986885"/>
              <a:ext cx="2126810" cy="8640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D561E2C-4AE3-184B-E133-19F0DF776738}"/>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58" t="32699" r="22215" b="31869"/>
            <a:stretch/>
          </p:blipFill>
          <p:spPr bwMode="auto">
            <a:xfrm>
              <a:off x="7220780" y="2884041"/>
              <a:ext cx="2126810" cy="780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34CF92D-9386-C689-4EF8-87DC179CB95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4229" y="2880683"/>
              <a:ext cx="2158024" cy="5895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E4ACC46-0D26-A232-ABCD-4D8275256014}"/>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09" t="23342" r="7528" b="26550"/>
            <a:stretch/>
          </p:blipFill>
          <p:spPr bwMode="auto">
            <a:xfrm>
              <a:off x="7302707" y="3652552"/>
              <a:ext cx="2169152" cy="668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62B1A32-AA60-3B33-FC32-B390C399BC8C}"/>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916" b="33328"/>
            <a:stretch/>
          </p:blipFill>
          <p:spPr bwMode="auto">
            <a:xfrm>
              <a:off x="9471859" y="3631750"/>
              <a:ext cx="2183249" cy="71515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Placeholder 4">
            <a:extLst>
              <a:ext uri="{FF2B5EF4-FFF2-40B4-BE49-F238E27FC236}">
                <a16:creationId xmlns:a16="http://schemas.microsoft.com/office/drawing/2014/main" id="{2C8CA578-5933-CBB0-810C-1A3F73F54E7E}"/>
              </a:ext>
            </a:extLst>
          </p:cNvPr>
          <p:cNvSpPr>
            <a:spLocks noGrp="1"/>
          </p:cNvSpPr>
          <p:nvPr>
            <p:ph type="body" sz="quarter" idx="14"/>
          </p:nvPr>
        </p:nvSpPr>
        <p:spPr>
          <a:xfrm>
            <a:off x="4147634" y="5755223"/>
            <a:ext cx="4797189" cy="521218"/>
          </a:xfrm>
        </p:spPr>
        <p:txBody>
          <a:bodyPr>
            <a:normAutofit fontScale="92500"/>
          </a:bodyPr>
          <a:lstStyle/>
          <a:p>
            <a:pPr marL="0" indent="0" algn="ctr">
              <a:buNone/>
            </a:pPr>
            <a:r>
              <a:rPr lang="en-US" sz="2400">
                <a:solidFill>
                  <a:srgbClr val="0563C1"/>
                </a:solidFill>
                <a:hlinkClick r:id="rId8"/>
              </a:rPr>
              <a:t>Visit our website, request assistance</a:t>
            </a:r>
            <a:endParaRPr lang="en-US" sz="2400">
              <a:solidFill>
                <a:schemeClr val="accent1"/>
              </a:solidFill>
            </a:endParaRPr>
          </a:p>
        </p:txBody>
      </p:sp>
      <p:pic>
        <p:nvPicPr>
          <p:cNvPr id="9" name="Picture 2" descr="QR code for Center of Excellence Website">
            <a:extLst>
              <a:ext uri="{FF2B5EF4-FFF2-40B4-BE49-F238E27FC236}">
                <a16:creationId xmlns:a16="http://schemas.microsoft.com/office/drawing/2014/main" id="{381C5649-572C-6376-9094-EB71F13D0B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6842" y="4432790"/>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98AFA46-5DD9-337A-A97E-61BEEE20387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329072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D9426-CFC5-25F2-A078-35FA89193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3F561-4AAB-57EA-F3EA-39B7FDA33300}"/>
              </a:ext>
            </a:extLst>
          </p:cNvPr>
          <p:cNvSpPr>
            <a:spLocks noGrp="1"/>
          </p:cNvSpPr>
          <p:nvPr>
            <p:ph type="title"/>
          </p:nvPr>
        </p:nvSpPr>
        <p:spPr>
          <a:xfrm>
            <a:off x="689573" y="830425"/>
            <a:ext cx="10515600" cy="841602"/>
          </a:xfrm>
        </p:spPr>
        <p:txBody>
          <a:bodyPr/>
          <a:lstStyle/>
          <a:p>
            <a:r>
              <a:rPr lang="en-US"/>
              <a:t>Serving as an RA Convener</a:t>
            </a:r>
            <a:endParaRPr lang="en-US">
              <a:solidFill>
                <a:srgbClr val="00015E"/>
              </a:solidFill>
            </a:endParaRPr>
          </a:p>
        </p:txBody>
      </p:sp>
      <p:sp>
        <p:nvSpPr>
          <p:cNvPr id="3" name="Content Placeholder 2">
            <a:extLst>
              <a:ext uri="{FF2B5EF4-FFF2-40B4-BE49-F238E27FC236}">
                <a16:creationId xmlns:a16="http://schemas.microsoft.com/office/drawing/2014/main" id="{0A730017-D99B-81EC-5AC6-B09C2F44BE2C}"/>
              </a:ext>
            </a:extLst>
          </p:cNvPr>
          <p:cNvSpPr>
            <a:spLocks noGrp="1"/>
          </p:cNvSpPr>
          <p:nvPr>
            <p:ph sz="half" idx="1"/>
          </p:nvPr>
        </p:nvSpPr>
        <p:spPr>
          <a:xfrm>
            <a:off x="1910281" y="1985069"/>
            <a:ext cx="3054096" cy="3831336"/>
          </a:xfrm>
          <a:ln w="28575">
            <a:solidFill>
              <a:srgbClr val="00015E"/>
            </a:solidFill>
          </a:ln>
        </p:spPr>
        <p:txBody>
          <a:bodyPr/>
          <a:lstStyle/>
          <a:p>
            <a:pPr marL="0" indent="0" algn="ctr">
              <a:buNone/>
            </a:pPr>
            <a:endParaRPr lang="en-US" sz="2400" b="1">
              <a:solidFill>
                <a:srgbClr val="00015E"/>
              </a:solidFill>
              <a:latin typeface="Aptos"/>
            </a:endParaRPr>
          </a:p>
          <a:p>
            <a:pPr marL="0" indent="0" algn="ctr">
              <a:buNone/>
            </a:pPr>
            <a:endParaRPr lang="en-US" sz="2400" b="1">
              <a:solidFill>
                <a:srgbClr val="00015E"/>
              </a:solidFill>
              <a:latin typeface="Aptos"/>
            </a:endParaRPr>
          </a:p>
          <a:p>
            <a:pPr marL="0" indent="0" algn="ctr">
              <a:buNone/>
            </a:pPr>
            <a:r>
              <a:rPr lang="en-US" sz="2400" b="1">
                <a:solidFill>
                  <a:srgbClr val="00015E"/>
                </a:solidFill>
                <a:latin typeface="Aptos"/>
              </a:rPr>
              <a:t>Key Components of Workforce System Alignment with Registered Apprenticeship</a:t>
            </a:r>
          </a:p>
          <a:p>
            <a:pPr marL="0" indent="0">
              <a:buNone/>
            </a:pPr>
            <a:endParaRPr lang="en-US"/>
          </a:p>
        </p:txBody>
      </p:sp>
      <p:sp>
        <p:nvSpPr>
          <p:cNvPr id="5" name="Slide Number Placeholder 5">
            <a:extLst>
              <a:ext uri="{FF2B5EF4-FFF2-40B4-BE49-F238E27FC236}">
                <a16:creationId xmlns:a16="http://schemas.microsoft.com/office/drawing/2014/main" id="{30C00ACE-6EA4-980C-44CD-9224DFEBE79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 name="Picture 5" descr="Graphic of the five key components of workforce system alignment with registered apprenticeship&#10;In orange, &quot;Creating RA-Aligned Policies&quot; with a red circle around&#10;In blue, &quot;Embedding RA Subject Matter Experts (SMEs)&quot;&#10;In green, &quot;Becoming an RA sponsor&quot;&#10;In red, &quot;Equipping Business Service Representatives (BSRs)&quot;&#10;In teal, &quot;Serving as an RA Convener&quot;">
            <a:extLst>
              <a:ext uri="{FF2B5EF4-FFF2-40B4-BE49-F238E27FC236}">
                <a16:creationId xmlns:a16="http://schemas.microsoft.com/office/drawing/2014/main" id="{CFDEA0AE-9CF0-5655-3981-069F7A7AE001}"/>
              </a:ext>
            </a:extLst>
          </p:cNvPr>
          <p:cNvPicPr>
            <a:picLocks noChangeAspect="1"/>
          </p:cNvPicPr>
          <p:nvPr/>
        </p:nvPicPr>
        <p:blipFill>
          <a:blip r:embed="rId3"/>
          <a:stretch>
            <a:fillRect/>
          </a:stretch>
        </p:blipFill>
        <p:spPr>
          <a:xfrm>
            <a:off x="5317185" y="1846110"/>
            <a:ext cx="5474682" cy="4310246"/>
          </a:xfrm>
          <a:prstGeom prst="rect">
            <a:avLst/>
          </a:prstGeom>
        </p:spPr>
      </p:pic>
      <p:sp>
        <p:nvSpPr>
          <p:cNvPr id="7" name="Oval 6">
            <a:extLst>
              <a:ext uri="{FF2B5EF4-FFF2-40B4-BE49-F238E27FC236}">
                <a16:creationId xmlns:a16="http://schemas.microsoft.com/office/drawing/2014/main" id="{B7518C50-2678-2DF6-C579-683635B971E5}"/>
              </a:ext>
              <a:ext uri="{C183D7F6-B498-43B3-948B-1728B52AA6E4}">
                <adec:decorative xmlns:adec="http://schemas.microsoft.com/office/drawing/2017/decorative" val="1"/>
              </a:ext>
            </a:extLst>
          </p:cNvPr>
          <p:cNvSpPr/>
          <p:nvPr/>
        </p:nvSpPr>
        <p:spPr>
          <a:xfrm>
            <a:off x="7385932" y="4958569"/>
            <a:ext cx="1337187" cy="137187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849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B577-2FFB-3143-4BA8-475DFBE943FE}"/>
              </a:ext>
            </a:extLst>
          </p:cNvPr>
          <p:cNvSpPr>
            <a:spLocks noGrp="1"/>
          </p:cNvSpPr>
          <p:nvPr>
            <p:ph type="title"/>
          </p:nvPr>
        </p:nvSpPr>
        <p:spPr>
          <a:xfrm>
            <a:off x="675238" y="851083"/>
            <a:ext cx="10515600" cy="839605"/>
          </a:xfrm>
        </p:spPr>
        <p:txBody>
          <a:bodyPr/>
          <a:lstStyle/>
          <a:p>
            <a:r>
              <a:rPr lang="en-US"/>
              <a:t>Examples of Convening Partners</a:t>
            </a:r>
          </a:p>
        </p:txBody>
      </p:sp>
      <p:sp>
        <p:nvSpPr>
          <p:cNvPr id="20" name="Content Placeholder 2">
            <a:extLst>
              <a:ext uri="{FF2B5EF4-FFF2-40B4-BE49-F238E27FC236}">
                <a16:creationId xmlns:a16="http://schemas.microsoft.com/office/drawing/2014/main" id="{F73AC686-F838-958F-D7C3-B8365CBCD57F}"/>
              </a:ext>
            </a:extLst>
          </p:cNvPr>
          <p:cNvSpPr>
            <a:spLocks noGrp="1"/>
          </p:cNvSpPr>
          <p:nvPr>
            <p:ph sz="half" idx="1"/>
          </p:nvPr>
        </p:nvSpPr>
        <p:spPr>
          <a:xfrm>
            <a:off x="1815975" y="1912319"/>
            <a:ext cx="3438144" cy="912362"/>
          </a:xfrm>
          <a:solidFill>
            <a:srgbClr val="00015E"/>
          </a:solidFill>
          <a:ln>
            <a:solidFill>
              <a:srgbClr val="00015E"/>
            </a:solidFill>
          </a:ln>
        </p:spPr>
        <p:txBody>
          <a:bodyPr>
            <a:normAutofit/>
          </a:bodyPr>
          <a:lstStyle/>
          <a:p>
            <a:pPr marL="0" indent="0" algn="ctr">
              <a:buNone/>
            </a:pPr>
            <a:r>
              <a:rPr lang="en-US" sz="2800" b="1">
                <a:solidFill>
                  <a:schemeClr val="bg1"/>
                </a:solidFill>
                <a:latin typeface="Aptos" panose="020B0004020202020204" pitchFamily="34" charset="0"/>
              </a:rPr>
              <a:t>WORKFORCE SYSTEM</a:t>
            </a:r>
          </a:p>
        </p:txBody>
      </p:sp>
      <p:sp>
        <p:nvSpPr>
          <p:cNvPr id="25" name="Content Placeholder 3">
            <a:extLst>
              <a:ext uri="{FF2B5EF4-FFF2-40B4-BE49-F238E27FC236}">
                <a16:creationId xmlns:a16="http://schemas.microsoft.com/office/drawing/2014/main" id="{43B98455-A315-6721-D7DA-BD88D75F193E}"/>
              </a:ext>
            </a:extLst>
          </p:cNvPr>
          <p:cNvSpPr>
            <a:spLocks noGrp="1"/>
          </p:cNvSpPr>
          <p:nvPr>
            <p:ph sz="half" idx="2"/>
          </p:nvPr>
        </p:nvSpPr>
        <p:spPr>
          <a:xfrm>
            <a:off x="5254119" y="1922396"/>
            <a:ext cx="5311277" cy="902285"/>
          </a:xfrm>
          <a:solidFill>
            <a:schemeClr val="tx2">
              <a:lumMod val="10000"/>
              <a:lumOff val="90000"/>
            </a:schemeClr>
          </a:solidFill>
        </p:spPr>
        <p:txBody>
          <a:bodyPr>
            <a:normAutofit/>
          </a:bodyPr>
          <a:lstStyle/>
          <a:p>
            <a:pPr marL="457200" indent="-457200">
              <a:buFont typeface="Arial" panose="020B0604020202020204" pitchFamily="34" charset="0"/>
              <a:buChar char="•"/>
            </a:pPr>
            <a:r>
              <a:rPr lang="en-US" sz="3000">
                <a:solidFill>
                  <a:schemeClr val="tx1"/>
                </a:solidFill>
                <a:latin typeface="Aptos" panose="020B0004020202020204" pitchFamily="34" charset="0"/>
              </a:rPr>
              <a:t>Contributes funds for OJT</a:t>
            </a:r>
          </a:p>
        </p:txBody>
      </p:sp>
      <p:sp>
        <p:nvSpPr>
          <p:cNvPr id="21" name="Text Placeholder 4">
            <a:extLst>
              <a:ext uri="{FF2B5EF4-FFF2-40B4-BE49-F238E27FC236}">
                <a16:creationId xmlns:a16="http://schemas.microsoft.com/office/drawing/2014/main" id="{2EBD7629-0C5F-0019-41ED-96F3A17849E8}"/>
              </a:ext>
            </a:extLst>
          </p:cNvPr>
          <p:cNvSpPr>
            <a:spLocks noGrp="1"/>
          </p:cNvSpPr>
          <p:nvPr>
            <p:ph sz="half" idx="13"/>
          </p:nvPr>
        </p:nvSpPr>
        <p:spPr>
          <a:xfrm>
            <a:off x="1815975" y="2953655"/>
            <a:ext cx="3438144" cy="914400"/>
          </a:xfrm>
          <a:solidFill>
            <a:srgbClr val="006666"/>
          </a:solidFill>
          <a:ln>
            <a:solidFill>
              <a:srgbClr val="006666"/>
            </a:solidFill>
          </a:ln>
        </p:spPr>
        <p:txBody>
          <a:bodyPr>
            <a:normAutofit/>
          </a:bodyPr>
          <a:lstStyle/>
          <a:p>
            <a:pPr marL="0" indent="0" algn="ctr">
              <a:buNone/>
            </a:pPr>
            <a:r>
              <a:rPr lang="en-US" sz="2800" b="1">
                <a:solidFill>
                  <a:schemeClr val="bg1"/>
                </a:solidFill>
                <a:latin typeface="Aptos" panose="020B0004020202020204" pitchFamily="34" charset="0"/>
              </a:rPr>
              <a:t>INDUSTRY ASSOCIATON</a:t>
            </a:r>
          </a:p>
        </p:txBody>
      </p:sp>
      <p:sp>
        <p:nvSpPr>
          <p:cNvPr id="26" name="Text Placeholder 5">
            <a:extLst>
              <a:ext uri="{FF2B5EF4-FFF2-40B4-BE49-F238E27FC236}">
                <a16:creationId xmlns:a16="http://schemas.microsoft.com/office/drawing/2014/main" id="{7743220E-1CF6-BE73-FBED-53B7BF83E0FD}"/>
              </a:ext>
            </a:extLst>
          </p:cNvPr>
          <p:cNvSpPr>
            <a:spLocks noGrp="1"/>
          </p:cNvSpPr>
          <p:nvPr>
            <p:ph sz="half" idx="20"/>
          </p:nvPr>
        </p:nvSpPr>
        <p:spPr>
          <a:xfrm>
            <a:off x="5254119" y="2953655"/>
            <a:ext cx="5311277" cy="902284"/>
          </a:xfrm>
          <a:solidFill>
            <a:schemeClr val="tx2">
              <a:lumMod val="10000"/>
              <a:lumOff val="90000"/>
            </a:schemeClr>
          </a:solidFill>
        </p:spPr>
        <p:txBody>
          <a:bodyPr>
            <a:normAutofit/>
          </a:bodyPr>
          <a:lstStyle/>
          <a:p>
            <a:pPr marL="457200" indent="-457200">
              <a:buFont typeface="Arial" panose="020B0604020202020204" pitchFamily="34" charset="0"/>
              <a:buChar char="•"/>
            </a:pPr>
            <a:r>
              <a:rPr lang="en-US" sz="3000">
                <a:solidFill>
                  <a:schemeClr val="tx1"/>
                </a:solidFill>
                <a:latin typeface="Aptos" panose="020B0004020202020204" pitchFamily="34" charset="0"/>
              </a:rPr>
              <a:t>Sponsor of program</a:t>
            </a:r>
          </a:p>
        </p:txBody>
      </p:sp>
      <p:sp>
        <p:nvSpPr>
          <p:cNvPr id="22" name="Content Placeholder 6">
            <a:extLst>
              <a:ext uri="{FF2B5EF4-FFF2-40B4-BE49-F238E27FC236}">
                <a16:creationId xmlns:a16="http://schemas.microsoft.com/office/drawing/2014/main" id="{EAA4BA10-D897-D230-6083-646FA47CDAD3}"/>
              </a:ext>
            </a:extLst>
          </p:cNvPr>
          <p:cNvSpPr>
            <a:spLocks noGrp="1"/>
          </p:cNvSpPr>
          <p:nvPr>
            <p:ph sz="half" idx="14"/>
          </p:nvPr>
        </p:nvSpPr>
        <p:spPr>
          <a:xfrm>
            <a:off x="1815975" y="3976112"/>
            <a:ext cx="3438144" cy="914400"/>
          </a:xfrm>
          <a:solidFill>
            <a:schemeClr val="tx2">
              <a:lumMod val="75000"/>
              <a:lumOff val="25000"/>
            </a:schemeClr>
          </a:solidFill>
        </p:spPr>
        <p:txBody>
          <a:bodyPr>
            <a:normAutofit/>
          </a:bodyPr>
          <a:lstStyle/>
          <a:p>
            <a:pPr marL="0" indent="0" algn="ctr">
              <a:buNone/>
            </a:pPr>
            <a:r>
              <a:rPr lang="en-US" sz="2800" b="1">
                <a:solidFill>
                  <a:schemeClr val="bg1"/>
                </a:solidFill>
                <a:latin typeface="Aptos" panose="020B0004020202020204" pitchFamily="34" charset="0"/>
              </a:rPr>
              <a:t>COLLEGES</a:t>
            </a:r>
          </a:p>
        </p:txBody>
      </p:sp>
      <p:sp>
        <p:nvSpPr>
          <p:cNvPr id="27" name="Content Placeholder 7">
            <a:extLst>
              <a:ext uri="{FF2B5EF4-FFF2-40B4-BE49-F238E27FC236}">
                <a16:creationId xmlns:a16="http://schemas.microsoft.com/office/drawing/2014/main" id="{AFAFDAA9-94E9-24F3-1812-1545DC39BC21}"/>
              </a:ext>
            </a:extLst>
          </p:cNvPr>
          <p:cNvSpPr>
            <a:spLocks noGrp="1"/>
          </p:cNvSpPr>
          <p:nvPr>
            <p:ph sz="half" idx="21"/>
          </p:nvPr>
        </p:nvSpPr>
        <p:spPr>
          <a:xfrm>
            <a:off x="5254120" y="3969816"/>
            <a:ext cx="5311276" cy="914400"/>
          </a:xfrm>
          <a:solidFill>
            <a:schemeClr val="tx2">
              <a:lumMod val="10000"/>
              <a:lumOff val="90000"/>
            </a:schemeClr>
          </a:solidFill>
        </p:spPr>
        <p:txBody>
          <a:bodyPr>
            <a:noAutofit/>
          </a:bodyPr>
          <a:lstStyle/>
          <a:p>
            <a:pPr marL="457200" lvl="0" indent="-457200" rtl="0">
              <a:buFont typeface="Arial" panose="020B0604020202020204" pitchFamily="34" charset="0"/>
              <a:buChar char="•"/>
            </a:pPr>
            <a:r>
              <a:rPr lang="en-US" sz="2800">
                <a:solidFill>
                  <a:schemeClr val="tx1"/>
                </a:solidFill>
                <a:latin typeface="Aptos" panose="020B0004020202020204" pitchFamily="34" charset="0"/>
              </a:rPr>
              <a:t>Create Related Instruction</a:t>
            </a:r>
          </a:p>
          <a:p>
            <a:pPr marL="457200" lvl="0" indent="-457200" rtl="0">
              <a:buFont typeface="Arial" panose="020B0604020202020204" pitchFamily="34" charset="0"/>
              <a:buChar char="•"/>
            </a:pPr>
            <a:r>
              <a:rPr lang="en-US" sz="2800">
                <a:solidFill>
                  <a:schemeClr val="tx1"/>
                </a:solidFill>
                <a:latin typeface="Aptos" panose="020B0004020202020204" pitchFamily="34" charset="0"/>
              </a:rPr>
              <a:t>Deliver Related Instruction</a:t>
            </a:r>
          </a:p>
        </p:txBody>
      </p:sp>
      <p:sp>
        <p:nvSpPr>
          <p:cNvPr id="34" name="Text Placeholder 8">
            <a:extLst>
              <a:ext uri="{FF2B5EF4-FFF2-40B4-BE49-F238E27FC236}">
                <a16:creationId xmlns:a16="http://schemas.microsoft.com/office/drawing/2014/main" id="{B59A60FA-5EF0-A42B-30AF-C09FAB0C7ACA}"/>
              </a:ext>
            </a:extLst>
          </p:cNvPr>
          <p:cNvSpPr>
            <a:spLocks noGrp="1"/>
          </p:cNvSpPr>
          <p:nvPr>
            <p:ph sz="half" idx="15"/>
          </p:nvPr>
        </p:nvSpPr>
        <p:spPr>
          <a:xfrm>
            <a:off x="1815975" y="4998569"/>
            <a:ext cx="3438144" cy="914400"/>
          </a:xfrm>
          <a:solidFill>
            <a:schemeClr val="bg1">
              <a:lumMod val="50000"/>
            </a:schemeClr>
          </a:solidFill>
        </p:spPr>
        <p:txBody>
          <a:bodyPr>
            <a:normAutofit/>
          </a:bodyPr>
          <a:lstStyle/>
          <a:p>
            <a:pPr marL="0" indent="0" algn="ctr">
              <a:buNone/>
            </a:pPr>
            <a:br>
              <a:rPr lang="en-US" sz="1000" b="1">
                <a:solidFill>
                  <a:schemeClr val="bg1"/>
                </a:solidFill>
                <a:latin typeface="Aptos" panose="020B0004020202020204" pitchFamily="34" charset="0"/>
              </a:rPr>
            </a:br>
            <a:r>
              <a:rPr lang="en-US" sz="2800" b="1">
                <a:solidFill>
                  <a:schemeClr val="bg1"/>
                </a:solidFill>
                <a:latin typeface="Aptos" panose="020B0004020202020204" pitchFamily="34" charset="0"/>
              </a:rPr>
              <a:t>BUSINESS</a:t>
            </a:r>
          </a:p>
        </p:txBody>
      </p:sp>
      <p:sp>
        <p:nvSpPr>
          <p:cNvPr id="28" name="Text Placeholder 9">
            <a:extLst>
              <a:ext uri="{FF2B5EF4-FFF2-40B4-BE49-F238E27FC236}">
                <a16:creationId xmlns:a16="http://schemas.microsoft.com/office/drawing/2014/main" id="{7007FD95-2373-F747-5F59-17C31C41ADF1}"/>
              </a:ext>
            </a:extLst>
          </p:cNvPr>
          <p:cNvSpPr>
            <a:spLocks noGrp="1"/>
          </p:cNvSpPr>
          <p:nvPr>
            <p:ph sz="half" idx="22"/>
          </p:nvPr>
        </p:nvSpPr>
        <p:spPr>
          <a:xfrm>
            <a:off x="5254120" y="4998094"/>
            <a:ext cx="5311276" cy="914400"/>
          </a:xfrm>
          <a:solidFill>
            <a:schemeClr val="tx2">
              <a:lumMod val="10000"/>
              <a:lumOff val="90000"/>
            </a:schemeClr>
          </a:solidFill>
        </p:spPr>
        <p:txBody>
          <a:bodyPr>
            <a:noAutofit/>
          </a:bodyPr>
          <a:lstStyle/>
          <a:p>
            <a:pPr marL="457200" lvl="0" indent="-457200" rtl="0">
              <a:buFont typeface="Arial" panose="020B0604020202020204" pitchFamily="34" charset="0"/>
              <a:buChar char="•"/>
            </a:pPr>
            <a:r>
              <a:rPr lang="en-US" sz="2800">
                <a:solidFill>
                  <a:schemeClr val="tx1"/>
                </a:solidFill>
                <a:latin typeface="Aptos" panose="020B0004020202020204" pitchFamily="34" charset="0"/>
              </a:rPr>
              <a:t>Provides OJT</a:t>
            </a:r>
          </a:p>
          <a:p>
            <a:pPr marL="457200" lvl="0" indent="-457200" rtl="0">
              <a:buFont typeface="Arial" panose="020B0604020202020204" pitchFamily="34" charset="0"/>
              <a:buChar char="•"/>
            </a:pPr>
            <a:r>
              <a:rPr lang="en-US" sz="2800">
                <a:solidFill>
                  <a:schemeClr val="tx1"/>
                </a:solidFill>
                <a:latin typeface="Aptos" panose="020B0004020202020204" pitchFamily="34" charset="0"/>
              </a:rPr>
              <a:t>Provides Mentor</a:t>
            </a:r>
          </a:p>
        </p:txBody>
      </p:sp>
      <p:sp>
        <p:nvSpPr>
          <p:cNvPr id="19" name="Slide Number Placeholder 5">
            <a:extLst>
              <a:ext uri="{FF2B5EF4-FFF2-40B4-BE49-F238E27FC236}">
                <a16:creationId xmlns:a16="http://schemas.microsoft.com/office/drawing/2014/main" id="{F204E5CC-BDAF-A207-B6D2-ADFB2054FD5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30" name="Picture 29">
            <a:extLst>
              <a:ext uri="{FF2B5EF4-FFF2-40B4-BE49-F238E27FC236}">
                <a16:creationId xmlns:a16="http://schemas.microsoft.com/office/drawing/2014/main" id="{19812206-EC3D-B5FC-D8E6-D2FF8C0370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5238" y="6006917"/>
            <a:ext cx="1533739" cy="647790"/>
          </a:xfrm>
          <a:prstGeom prst="rect">
            <a:avLst/>
          </a:prstGeom>
        </p:spPr>
      </p:pic>
    </p:spTree>
    <p:extLst>
      <p:ext uri="{BB962C8B-B14F-4D97-AF65-F5344CB8AC3E}">
        <p14:creationId xmlns:p14="http://schemas.microsoft.com/office/powerpoint/2010/main" val="3381387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2C11-21F2-CE04-D120-37C89F9B4093}"/>
              </a:ext>
            </a:extLst>
          </p:cNvPr>
          <p:cNvSpPr>
            <a:spLocks noGrp="1"/>
          </p:cNvSpPr>
          <p:nvPr>
            <p:ph type="title"/>
          </p:nvPr>
        </p:nvSpPr>
        <p:spPr/>
        <p:txBody>
          <a:bodyPr/>
          <a:lstStyle/>
          <a:p>
            <a:r>
              <a:rPr lang="en-US"/>
              <a:t>Local Boards as RA Conveners</a:t>
            </a:r>
          </a:p>
        </p:txBody>
      </p:sp>
      <p:sp>
        <p:nvSpPr>
          <p:cNvPr id="3" name="Content Placeholder 2">
            <a:extLst>
              <a:ext uri="{FF2B5EF4-FFF2-40B4-BE49-F238E27FC236}">
                <a16:creationId xmlns:a16="http://schemas.microsoft.com/office/drawing/2014/main" id="{47FB050C-F23C-4E20-FE5F-019CDACE1E6A}"/>
              </a:ext>
            </a:extLst>
          </p:cNvPr>
          <p:cNvSpPr>
            <a:spLocks noGrp="1"/>
          </p:cNvSpPr>
          <p:nvPr>
            <p:ph sz="half" idx="1"/>
          </p:nvPr>
        </p:nvSpPr>
        <p:spPr>
          <a:xfrm>
            <a:off x="1786372" y="1696104"/>
            <a:ext cx="9674352" cy="1608222"/>
          </a:xfrm>
        </p:spPr>
        <p:txBody>
          <a:bodyPr>
            <a:noAutofit/>
          </a:bodyPr>
          <a:lstStyle/>
          <a:p>
            <a:pPr marL="0" indent="0">
              <a:buNone/>
            </a:pPr>
            <a:r>
              <a:rPr lang="en-US" b="0" i="0">
                <a:solidFill>
                  <a:schemeClr val="tx1"/>
                </a:solidFill>
                <a:effectLst/>
                <a:latin typeface="Aptos" panose="020B0004020202020204" pitchFamily="34" charset="0"/>
              </a:rPr>
              <a:t>Successful apprenticeships are born from collaboration among partners. Leverage partners to identify the resources needed to design your apprenticeship program, and recruit apprentices. </a:t>
            </a:r>
            <a:endParaRPr lang="en-US">
              <a:solidFill>
                <a:schemeClr val="tx1"/>
              </a:solidFill>
            </a:endParaRPr>
          </a:p>
          <a:p>
            <a:endParaRPr lang="en-US" sz="2400"/>
          </a:p>
        </p:txBody>
      </p:sp>
      <p:sp>
        <p:nvSpPr>
          <p:cNvPr id="4" name="Content Placeholder 3">
            <a:extLst>
              <a:ext uri="{FF2B5EF4-FFF2-40B4-BE49-F238E27FC236}">
                <a16:creationId xmlns:a16="http://schemas.microsoft.com/office/drawing/2014/main" id="{A2EA695F-1FD2-42A4-7905-DE215E2BA6A0}"/>
              </a:ext>
            </a:extLst>
          </p:cNvPr>
          <p:cNvSpPr>
            <a:spLocks noGrp="1"/>
          </p:cNvSpPr>
          <p:nvPr>
            <p:ph sz="half" idx="2"/>
          </p:nvPr>
        </p:nvSpPr>
        <p:spPr>
          <a:xfrm>
            <a:off x="1704975" y="3492174"/>
            <a:ext cx="9674352" cy="854134"/>
          </a:xfrm>
        </p:spPr>
        <p:txBody>
          <a:bodyPr>
            <a:normAutofit lnSpcReduction="10000"/>
          </a:bodyPr>
          <a:lstStyle/>
          <a:p>
            <a:pPr marL="0" indent="0">
              <a:buNone/>
            </a:pPr>
            <a:r>
              <a:rPr lang="en-US">
                <a:solidFill>
                  <a:schemeClr val="tx1"/>
                </a:solidFill>
                <a:latin typeface="Aptos" panose="020B0004020202020204" pitchFamily="34" charset="0"/>
                <a:ea typeface="+mn-lt"/>
                <a:cs typeface="Segoe UI"/>
              </a:rPr>
              <a:t>This is your </a:t>
            </a:r>
            <a:r>
              <a:rPr lang="en-US" b="1" i="1">
                <a:solidFill>
                  <a:srgbClr val="00015E"/>
                </a:solidFill>
                <a:latin typeface="Aptos" panose="020B0004020202020204" pitchFamily="34" charset="0"/>
                <a:ea typeface="+mn-lt"/>
                <a:cs typeface="Segoe UI"/>
              </a:rPr>
              <a:t>first step</a:t>
            </a:r>
            <a:r>
              <a:rPr lang="en-US">
                <a:solidFill>
                  <a:srgbClr val="00015E"/>
                </a:solidFill>
                <a:latin typeface="Aptos" panose="020B0004020202020204" pitchFamily="34" charset="0"/>
                <a:ea typeface="+mn-lt"/>
                <a:cs typeface="Segoe UI"/>
              </a:rPr>
              <a:t> </a:t>
            </a:r>
            <a:r>
              <a:rPr lang="en-US">
                <a:solidFill>
                  <a:schemeClr val="tx1"/>
                </a:solidFill>
                <a:latin typeface="Aptos" panose="020B0004020202020204" pitchFamily="34" charset="0"/>
                <a:ea typeface="+mn-lt"/>
                <a:cs typeface="Segoe UI"/>
              </a:rPr>
              <a:t>in executing new RA programs…. </a:t>
            </a:r>
            <a:br>
              <a:rPr lang="en-US">
                <a:solidFill>
                  <a:schemeClr val="tx1"/>
                </a:solidFill>
                <a:latin typeface="Aptos" panose="020B0004020202020204" pitchFamily="34" charset="0"/>
                <a:ea typeface="+mn-lt"/>
                <a:cs typeface="Segoe UI"/>
              </a:rPr>
            </a:br>
            <a:r>
              <a:rPr lang="en-US" b="1" i="1">
                <a:solidFill>
                  <a:srgbClr val="00015E"/>
                </a:solidFill>
                <a:latin typeface="Aptos" panose="020B0004020202020204" pitchFamily="34" charset="0"/>
                <a:ea typeface="+mn-lt"/>
                <a:cs typeface="Segoe UI"/>
              </a:rPr>
              <a:t>successfully convening key stakeholders</a:t>
            </a:r>
            <a:endParaRPr lang="en-US"/>
          </a:p>
        </p:txBody>
      </p:sp>
      <p:sp>
        <p:nvSpPr>
          <p:cNvPr id="5" name="Text Placeholder 4">
            <a:extLst>
              <a:ext uri="{FF2B5EF4-FFF2-40B4-BE49-F238E27FC236}">
                <a16:creationId xmlns:a16="http://schemas.microsoft.com/office/drawing/2014/main" id="{36B3C62D-9C83-F116-8C0C-71B3C983B654}"/>
              </a:ext>
            </a:extLst>
          </p:cNvPr>
          <p:cNvSpPr>
            <a:spLocks noGrp="1"/>
          </p:cNvSpPr>
          <p:nvPr>
            <p:ph type="body" sz="quarter" idx="13"/>
          </p:nvPr>
        </p:nvSpPr>
        <p:spPr>
          <a:xfrm>
            <a:off x="1704975" y="4729130"/>
            <a:ext cx="9465572" cy="854134"/>
          </a:xfrm>
        </p:spPr>
        <p:txBody>
          <a:bodyPr>
            <a:normAutofit lnSpcReduction="10000"/>
          </a:bodyPr>
          <a:lstStyle/>
          <a:p>
            <a:pPr marL="0" indent="0">
              <a:buNone/>
            </a:pPr>
            <a:r>
              <a:rPr lang="en-US">
                <a:solidFill>
                  <a:schemeClr val="tx1"/>
                </a:solidFill>
                <a:latin typeface="Aptos" panose="020B0004020202020204" pitchFamily="34" charset="0"/>
                <a:ea typeface="+mn-lt"/>
                <a:cs typeface="Segoe UI"/>
              </a:rPr>
              <a:t>Not a top-down or bottom-up strategy – rather it is a </a:t>
            </a:r>
            <a:r>
              <a:rPr lang="en-US" b="1" i="1">
                <a:solidFill>
                  <a:srgbClr val="00015E"/>
                </a:solidFill>
                <a:latin typeface="Aptos" panose="020B0004020202020204" pitchFamily="34" charset="0"/>
                <a:ea typeface="+mn-lt"/>
                <a:cs typeface="Segoe UI"/>
              </a:rPr>
              <a:t>collaborative network strategy</a:t>
            </a:r>
            <a:r>
              <a:rPr lang="en-US">
                <a:latin typeface="Aptos" panose="020B0004020202020204" pitchFamily="34" charset="0"/>
                <a:ea typeface="+mn-lt"/>
                <a:cs typeface="Segoe UI"/>
              </a:rPr>
              <a:t>.</a:t>
            </a:r>
            <a:endParaRPr lang="en-US"/>
          </a:p>
        </p:txBody>
      </p:sp>
      <p:pic>
        <p:nvPicPr>
          <p:cNvPr id="7" name="Graphic 6">
            <a:extLst>
              <a:ext uri="{FF2B5EF4-FFF2-40B4-BE49-F238E27FC236}">
                <a16:creationId xmlns:a16="http://schemas.microsoft.com/office/drawing/2014/main" id="{F7959069-1B8F-B83E-869E-18309261984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498" y="3353520"/>
            <a:ext cx="1009651" cy="1009651"/>
          </a:xfrm>
          <a:prstGeom prst="rect">
            <a:avLst/>
          </a:prstGeom>
        </p:spPr>
      </p:pic>
      <p:pic>
        <p:nvPicPr>
          <p:cNvPr id="8" name="Graphic 7">
            <a:extLst>
              <a:ext uri="{FF2B5EF4-FFF2-40B4-BE49-F238E27FC236}">
                <a16:creationId xmlns:a16="http://schemas.microsoft.com/office/drawing/2014/main" id="{B4D55F5E-DFB3-8E35-7C58-E1022047D2D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90548" y="4587012"/>
            <a:ext cx="698500" cy="698500"/>
          </a:xfrm>
          <a:prstGeom prst="rect">
            <a:avLst/>
          </a:prstGeom>
        </p:spPr>
      </p:pic>
      <p:pic>
        <p:nvPicPr>
          <p:cNvPr id="9" name="Graphic 8">
            <a:extLst>
              <a:ext uri="{FF2B5EF4-FFF2-40B4-BE49-F238E27FC236}">
                <a16:creationId xmlns:a16="http://schemas.microsoft.com/office/drawing/2014/main" id="{4FAFD5A9-13A1-FFD1-A183-A626FF8A398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7673" y="1701803"/>
            <a:ext cx="1257302" cy="1257302"/>
          </a:xfrm>
          <a:prstGeom prst="rect">
            <a:avLst/>
          </a:prstGeom>
        </p:spPr>
      </p:pic>
      <p:pic>
        <p:nvPicPr>
          <p:cNvPr id="10" name="Graphic 9">
            <a:extLst>
              <a:ext uri="{FF2B5EF4-FFF2-40B4-BE49-F238E27FC236}">
                <a16:creationId xmlns:a16="http://schemas.microsoft.com/office/drawing/2014/main" id="{10C6359F-1E41-84A4-B47E-FD991FCC9C5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459" y="4879378"/>
            <a:ext cx="765177" cy="765177"/>
          </a:xfrm>
          <a:prstGeom prst="rect">
            <a:avLst/>
          </a:prstGeom>
        </p:spPr>
      </p:pic>
      <p:sp>
        <p:nvSpPr>
          <p:cNvPr id="11" name="Slide Number Placeholder 5">
            <a:extLst>
              <a:ext uri="{FF2B5EF4-FFF2-40B4-BE49-F238E27FC236}">
                <a16:creationId xmlns:a16="http://schemas.microsoft.com/office/drawing/2014/main" id="{502AAECD-9B92-A64A-405A-EDA55C93C235}"/>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850174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7CB89-48FD-A841-88D9-C490DDCD4621}"/>
              </a:ext>
            </a:extLst>
          </p:cNvPr>
          <p:cNvSpPr>
            <a:spLocks noGrp="1"/>
          </p:cNvSpPr>
          <p:nvPr>
            <p:ph type="title"/>
          </p:nvPr>
        </p:nvSpPr>
        <p:spPr>
          <a:xfrm>
            <a:off x="642257" y="839447"/>
            <a:ext cx="10515600" cy="972231"/>
          </a:xfrm>
        </p:spPr>
        <p:txBody>
          <a:bodyPr anchor="ctr">
            <a:normAutofit/>
          </a:bodyPr>
          <a:lstStyle/>
          <a:p>
            <a:r>
              <a:rPr lang="en-US"/>
              <a:t>Local Boards as RA Conveners </a:t>
            </a:r>
            <a:r>
              <a:rPr lang="en-US">
                <a:solidFill>
                  <a:srgbClr val="00015E"/>
                </a:solidFill>
              </a:rPr>
              <a:t>1</a:t>
            </a:r>
          </a:p>
        </p:txBody>
      </p:sp>
      <p:sp>
        <p:nvSpPr>
          <p:cNvPr id="2" name="Content Placeholder 1">
            <a:extLst>
              <a:ext uri="{FF2B5EF4-FFF2-40B4-BE49-F238E27FC236}">
                <a16:creationId xmlns:a16="http://schemas.microsoft.com/office/drawing/2014/main" id="{06421BAB-83F4-83B0-94F2-00233837DF93}"/>
              </a:ext>
            </a:extLst>
          </p:cNvPr>
          <p:cNvSpPr>
            <a:spLocks noGrp="1"/>
          </p:cNvSpPr>
          <p:nvPr>
            <p:ph sz="half" idx="1"/>
          </p:nvPr>
        </p:nvSpPr>
        <p:spPr>
          <a:xfrm>
            <a:off x="838200" y="2002906"/>
            <a:ext cx="5842518" cy="3912702"/>
          </a:xfrm>
        </p:spPr>
        <p:txBody>
          <a:bodyPr>
            <a:normAutofit/>
          </a:bodyPr>
          <a:lstStyle/>
          <a:p>
            <a:r>
              <a:rPr lang="en-US">
                <a:solidFill>
                  <a:schemeClr val="tx1"/>
                </a:solidFill>
              </a:rPr>
              <a:t>Engage partners from Day One!</a:t>
            </a:r>
          </a:p>
          <a:p>
            <a:r>
              <a:rPr lang="en-US">
                <a:solidFill>
                  <a:schemeClr val="tx1"/>
                </a:solidFill>
              </a:rPr>
              <a:t>Create an RA Committee</a:t>
            </a:r>
          </a:p>
          <a:p>
            <a:r>
              <a:rPr lang="en-US">
                <a:solidFill>
                  <a:schemeClr val="tx1"/>
                </a:solidFill>
              </a:rPr>
              <a:t>Host regular meetings for the Committee</a:t>
            </a:r>
          </a:p>
          <a:p>
            <a:r>
              <a:rPr lang="en-US">
                <a:solidFill>
                  <a:schemeClr val="tx1"/>
                </a:solidFill>
              </a:rPr>
              <a:t>Provide education, especially on the benefits of RA, to partners</a:t>
            </a:r>
          </a:p>
          <a:p>
            <a:r>
              <a:rPr lang="en-US">
                <a:solidFill>
                  <a:schemeClr val="tx1"/>
                </a:solidFill>
              </a:rPr>
              <a:t>Showcase successful efforts of peers</a:t>
            </a:r>
          </a:p>
        </p:txBody>
      </p:sp>
      <p:pic>
        <p:nvPicPr>
          <p:cNvPr id="6" name="Picture 5">
            <a:extLst>
              <a:ext uri="{FF2B5EF4-FFF2-40B4-BE49-F238E27FC236}">
                <a16:creationId xmlns:a16="http://schemas.microsoft.com/office/drawing/2014/main" id="{D571B240-47DB-7D51-724E-FC686F3DE5B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34218" y="2090579"/>
            <a:ext cx="4819581" cy="3554441"/>
          </a:xfrm>
          <a:prstGeom prst="rect">
            <a:avLst/>
          </a:prstGeom>
          <a:noFill/>
        </p:spPr>
      </p:pic>
      <p:sp>
        <p:nvSpPr>
          <p:cNvPr id="7" name="Slide Number Placeholder 5">
            <a:extLst>
              <a:ext uri="{FF2B5EF4-FFF2-40B4-BE49-F238E27FC236}">
                <a16:creationId xmlns:a16="http://schemas.microsoft.com/office/drawing/2014/main" id="{53D2413E-8B98-EFBC-511B-FF3A9CEDC10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812730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CB17F0-2281-E3F1-4F4F-76BBF2E008A1}"/>
              </a:ext>
            </a:extLst>
          </p:cNvPr>
          <p:cNvSpPr>
            <a:spLocks noGrp="1"/>
          </p:cNvSpPr>
          <p:nvPr>
            <p:ph type="title"/>
          </p:nvPr>
        </p:nvSpPr>
        <p:spPr/>
        <p:txBody>
          <a:bodyPr/>
          <a:lstStyle/>
          <a:p>
            <a:r>
              <a:rPr lang="en-US"/>
              <a:t>Serving as an RA Convener </a:t>
            </a:r>
            <a:r>
              <a:rPr lang="en-US">
                <a:solidFill>
                  <a:srgbClr val="00015E"/>
                </a:solidFill>
              </a:rPr>
              <a:t>1</a:t>
            </a:r>
          </a:p>
        </p:txBody>
      </p:sp>
      <p:sp>
        <p:nvSpPr>
          <p:cNvPr id="8" name="Text Placeholder 5">
            <a:extLst>
              <a:ext uri="{FF2B5EF4-FFF2-40B4-BE49-F238E27FC236}">
                <a16:creationId xmlns:a16="http://schemas.microsoft.com/office/drawing/2014/main" id="{8227962B-06FF-0BDE-4928-9A0E5FD3895B}"/>
              </a:ext>
            </a:extLst>
          </p:cNvPr>
          <p:cNvSpPr txBox="1">
            <a:spLocks/>
          </p:cNvSpPr>
          <p:nvPr/>
        </p:nvSpPr>
        <p:spPr>
          <a:xfrm>
            <a:off x="4961792" y="1732943"/>
            <a:ext cx="1828800" cy="1828800"/>
          </a:xfrm>
          <a:prstGeom prst="flowChartConnector">
            <a:avLst/>
          </a:prstGeom>
          <a:solidFill>
            <a:srgbClr val="002060"/>
          </a:solidFill>
          <a:ln w="38100">
            <a:solidFill>
              <a:srgbClr val="FFC000"/>
            </a:solidFill>
          </a:ln>
        </p:spPr>
        <p:txBody>
          <a:bodyPr vert="horz" lIns="0" tIns="0" rIns="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Sector strategy initiatives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 name="Content Placeholder 4">
            <a:extLst>
              <a:ext uri="{FF2B5EF4-FFF2-40B4-BE49-F238E27FC236}">
                <a16:creationId xmlns:a16="http://schemas.microsoft.com/office/drawing/2014/main" id="{CB9A6279-4F0B-9266-499F-DDC3E62AF38D}"/>
              </a:ext>
            </a:extLst>
          </p:cNvPr>
          <p:cNvSpPr txBox="1">
            <a:spLocks/>
          </p:cNvSpPr>
          <p:nvPr/>
        </p:nvSpPr>
        <p:spPr>
          <a:xfrm>
            <a:off x="2716165" y="3016620"/>
            <a:ext cx="1828800" cy="1828800"/>
          </a:xfrm>
          <a:prstGeom prst="flowChartConnector">
            <a:avLst/>
          </a:prstGeom>
          <a:solidFill>
            <a:srgbClr val="002060"/>
          </a:solidFill>
          <a:ln w="38100">
            <a:solidFill>
              <a:srgbClr val="FFC000"/>
            </a:solidFill>
          </a:ln>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Engage a variety of stakeholders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9" name="Text Placeholder 6">
            <a:extLst>
              <a:ext uri="{FF2B5EF4-FFF2-40B4-BE49-F238E27FC236}">
                <a16:creationId xmlns:a16="http://schemas.microsoft.com/office/drawing/2014/main" id="{697753CB-EF2E-F447-5B76-C21A7CBDA0C4}"/>
              </a:ext>
            </a:extLst>
          </p:cNvPr>
          <p:cNvSpPr txBox="1">
            <a:spLocks/>
          </p:cNvSpPr>
          <p:nvPr/>
        </p:nvSpPr>
        <p:spPr>
          <a:xfrm>
            <a:off x="7207419" y="3016620"/>
            <a:ext cx="1828800" cy="1828800"/>
          </a:xfrm>
          <a:prstGeom prst="flowChartConnector">
            <a:avLst/>
          </a:prstGeom>
          <a:solidFill>
            <a:srgbClr val="002060"/>
          </a:solidFill>
          <a:ln w="38100">
            <a:solidFill>
              <a:srgbClr val="FFC000"/>
            </a:solidFill>
          </a:ln>
        </p:spPr>
        <p:txBody>
          <a:bodyPr vert="horz" lIns="0" tIns="0" rIns="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Collaborate with RA providers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6" name="Content Placeholder 3">
            <a:extLst>
              <a:ext uri="{FF2B5EF4-FFF2-40B4-BE49-F238E27FC236}">
                <a16:creationId xmlns:a16="http://schemas.microsoft.com/office/drawing/2014/main" id="{B889589B-1450-D74E-C15C-79A1FEA6E3FD}"/>
              </a:ext>
            </a:extLst>
          </p:cNvPr>
          <p:cNvSpPr txBox="1">
            <a:spLocks/>
          </p:cNvSpPr>
          <p:nvPr/>
        </p:nvSpPr>
        <p:spPr>
          <a:xfrm>
            <a:off x="4961792" y="4305059"/>
            <a:ext cx="1828800" cy="1828800"/>
          </a:xfrm>
          <a:prstGeom prst="flowChartConnector">
            <a:avLst/>
          </a:prstGeom>
          <a:solidFill>
            <a:srgbClr val="002060"/>
          </a:solidFill>
          <a:ln w="38100">
            <a:solidFill>
              <a:srgbClr val="FFC000"/>
            </a:solidFill>
          </a:ln>
        </p:spPr>
        <p:txBody>
          <a:bodyPr vert="horz" lIns="0" tIns="0" rIns="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Network hub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cxnSp>
        <p:nvCxnSpPr>
          <p:cNvPr id="10" name="Straight Connector 9">
            <a:extLst>
              <a:ext uri="{FF2B5EF4-FFF2-40B4-BE49-F238E27FC236}">
                <a16:creationId xmlns:a16="http://schemas.microsoft.com/office/drawing/2014/main" id="{E62F7990-C7FD-B647-517A-1ABEEDC245F6}"/>
              </a:ext>
              <a:ext uri="{C183D7F6-B498-43B3-948B-1728B52AA6E4}">
                <adec:decorative xmlns:adec="http://schemas.microsoft.com/office/drawing/2017/decorative" val="1"/>
              </a:ext>
            </a:extLst>
          </p:cNvPr>
          <p:cNvCxnSpPr>
            <a:stCxn id="7" idx="7"/>
            <a:endCxn id="8" idx="2"/>
          </p:cNvCxnSpPr>
          <p:nvPr/>
        </p:nvCxnSpPr>
        <p:spPr>
          <a:xfrm flipV="1">
            <a:off x="4277143" y="2647343"/>
            <a:ext cx="684649" cy="63709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059914-276E-2F00-FDE5-5C26D9647402}"/>
              </a:ext>
              <a:ext uri="{C183D7F6-B498-43B3-948B-1728B52AA6E4}">
                <adec:decorative xmlns:adec="http://schemas.microsoft.com/office/drawing/2017/decorative" val="1"/>
              </a:ext>
            </a:extLst>
          </p:cNvPr>
          <p:cNvCxnSpPr>
            <a:stCxn id="8" idx="6"/>
            <a:endCxn id="9" idx="1"/>
          </p:cNvCxnSpPr>
          <p:nvPr/>
        </p:nvCxnSpPr>
        <p:spPr>
          <a:xfrm>
            <a:off x="6790592" y="2647343"/>
            <a:ext cx="684649" cy="63709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F061B7-1BEA-4172-8ADD-8A46585244F7}"/>
              </a:ext>
              <a:ext uri="{C183D7F6-B498-43B3-948B-1728B52AA6E4}">
                <adec:decorative xmlns:adec="http://schemas.microsoft.com/office/drawing/2017/decorative" val="1"/>
              </a:ext>
            </a:extLst>
          </p:cNvPr>
          <p:cNvCxnSpPr>
            <a:cxnSpLocks/>
            <a:stCxn id="7" idx="5"/>
            <a:endCxn id="6" idx="2"/>
          </p:cNvCxnSpPr>
          <p:nvPr/>
        </p:nvCxnSpPr>
        <p:spPr>
          <a:xfrm>
            <a:off x="4277143" y="4577598"/>
            <a:ext cx="684649" cy="64186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898B50-B337-B7E5-67D4-4A8C21DAE856}"/>
              </a:ext>
              <a:ext uri="{C183D7F6-B498-43B3-948B-1728B52AA6E4}">
                <adec:decorative xmlns:adec="http://schemas.microsoft.com/office/drawing/2017/decorative" val="1"/>
              </a:ext>
            </a:extLst>
          </p:cNvPr>
          <p:cNvCxnSpPr>
            <a:cxnSpLocks/>
            <a:stCxn id="9" idx="3"/>
            <a:endCxn id="6" idx="6"/>
          </p:cNvCxnSpPr>
          <p:nvPr/>
        </p:nvCxnSpPr>
        <p:spPr>
          <a:xfrm flipH="1">
            <a:off x="6790592" y="4577598"/>
            <a:ext cx="684649" cy="64186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6B3989-23FF-2AA7-608F-EFB9BD97FA1C}"/>
              </a:ext>
              <a:ext uri="{C183D7F6-B498-43B3-948B-1728B52AA6E4}">
                <adec:decorative xmlns:adec="http://schemas.microsoft.com/office/drawing/2017/decorative" val="1"/>
              </a:ext>
            </a:extLst>
          </p:cNvPr>
          <p:cNvCxnSpPr>
            <a:cxnSpLocks/>
            <a:stCxn id="7" idx="6"/>
            <a:endCxn id="9" idx="2"/>
          </p:cNvCxnSpPr>
          <p:nvPr/>
        </p:nvCxnSpPr>
        <p:spPr>
          <a:xfrm>
            <a:off x="4544965" y="3931020"/>
            <a:ext cx="266245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8CF55478-A111-E496-962F-BBB79EDEC49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914935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E5BE7C-322F-C66D-967A-96909D7F5593}"/>
              </a:ext>
            </a:extLst>
          </p:cNvPr>
          <p:cNvSpPr>
            <a:spLocks noGrp="1"/>
          </p:cNvSpPr>
          <p:nvPr>
            <p:ph type="title"/>
          </p:nvPr>
        </p:nvSpPr>
        <p:spPr>
          <a:xfrm>
            <a:off x="838200" y="399961"/>
            <a:ext cx="10515600" cy="1325563"/>
          </a:xfrm>
        </p:spPr>
        <p:txBody>
          <a:bodyPr anchor="ctr">
            <a:normAutofit/>
          </a:bodyPr>
          <a:lstStyle/>
          <a:p>
            <a:r>
              <a:rPr lang="en-US"/>
              <a:t>Convening Outcomes</a:t>
            </a:r>
          </a:p>
        </p:txBody>
      </p:sp>
      <p:sp>
        <p:nvSpPr>
          <p:cNvPr id="2" name="Content Placeholder 1">
            <a:extLst>
              <a:ext uri="{FF2B5EF4-FFF2-40B4-BE49-F238E27FC236}">
                <a16:creationId xmlns:a16="http://schemas.microsoft.com/office/drawing/2014/main" id="{CFC8EF35-3469-C41A-B854-BE1D421A437A}"/>
              </a:ext>
            </a:extLst>
          </p:cNvPr>
          <p:cNvSpPr>
            <a:spLocks noGrp="1"/>
          </p:cNvSpPr>
          <p:nvPr>
            <p:ph type="body" sz="quarter" idx="13"/>
          </p:nvPr>
        </p:nvSpPr>
        <p:spPr>
          <a:xfrm>
            <a:off x="684386" y="2028723"/>
            <a:ext cx="4119563" cy="3792537"/>
          </a:xfrm>
        </p:spPr>
        <p:txBody>
          <a:bodyPr>
            <a:normAutofit/>
          </a:bodyPr>
          <a:lstStyle/>
          <a:p>
            <a:pPr>
              <a:buFont typeface="Wingdings" panose="05000000000000000000" pitchFamily="2" charset="2"/>
              <a:buChar char="ü"/>
            </a:pPr>
            <a:r>
              <a:rPr lang="en-US" sz="3200">
                <a:solidFill>
                  <a:schemeClr val="tx1"/>
                </a:solidFill>
              </a:rPr>
              <a:t>Increase awareness</a:t>
            </a:r>
          </a:p>
          <a:p>
            <a:pPr>
              <a:buFont typeface="Wingdings" panose="05000000000000000000" pitchFamily="2" charset="2"/>
              <a:buChar char="ü"/>
            </a:pPr>
            <a:r>
              <a:rPr lang="en-US" sz="3200">
                <a:solidFill>
                  <a:schemeClr val="tx1"/>
                </a:solidFill>
              </a:rPr>
              <a:t>Significant impact across key areas </a:t>
            </a:r>
          </a:p>
          <a:p>
            <a:pPr>
              <a:buFont typeface="Wingdings" panose="05000000000000000000" pitchFamily="2" charset="2"/>
              <a:buChar char="ü"/>
            </a:pPr>
            <a:r>
              <a:rPr lang="en-US" sz="3200">
                <a:solidFill>
                  <a:schemeClr val="tx1"/>
                </a:solidFill>
              </a:rPr>
              <a:t>New and repeat business</a:t>
            </a:r>
          </a:p>
          <a:p>
            <a:pPr>
              <a:buFont typeface="Wingdings" panose="05000000000000000000" pitchFamily="2" charset="2"/>
              <a:buChar char="ü"/>
            </a:pPr>
            <a:r>
              <a:rPr lang="en-US" sz="3200">
                <a:solidFill>
                  <a:schemeClr val="tx1"/>
                </a:solidFill>
              </a:rPr>
              <a:t>Increase WIOA outcomes</a:t>
            </a:r>
          </a:p>
        </p:txBody>
      </p:sp>
      <p:pic>
        <p:nvPicPr>
          <p:cNvPr id="7" name="Content Placeholder 4" descr="Chart made of arrows">
            <a:extLst>
              <a:ext uri="{FF2B5EF4-FFF2-40B4-BE49-F238E27FC236}">
                <a16:creationId xmlns:a16="http://schemas.microsoft.com/office/drawing/2014/main" id="{C8E5AA8C-F189-EB37-F0A2-8B71C48F8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706" y="1725524"/>
            <a:ext cx="6290094" cy="4198637"/>
          </a:xfrm>
          <a:prstGeom prst="rect">
            <a:avLst/>
          </a:prstGeom>
          <a:noFill/>
        </p:spPr>
      </p:pic>
      <p:sp>
        <p:nvSpPr>
          <p:cNvPr id="8" name="Slide Number Placeholder 5">
            <a:extLst>
              <a:ext uri="{FF2B5EF4-FFF2-40B4-BE49-F238E27FC236}">
                <a16:creationId xmlns:a16="http://schemas.microsoft.com/office/drawing/2014/main" id="{AB2F220C-FEDB-DF6C-517A-E82D6E2B374B}"/>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557713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96FF7-AC2F-BEBA-60A8-EF341E205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E91BB-8F2E-B159-98D2-B9936AF2949D}"/>
              </a:ext>
            </a:extLst>
          </p:cNvPr>
          <p:cNvSpPr>
            <a:spLocks noGrp="1"/>
          </p:cNvSpPr>
          <p:nvPr>
            <p:ph type="title"/>
          </p:nvPr>
        </p:nvSpPr>
        <p:spPr>
          <a:xfrm>
            <a:off x="689573" y="830425"/>
            <a:ext cx="10515600" cy="841602"/>
          </a:xfrm>
        </p:spPr>
        <p:txBody>
          <a:bodyPr/>
          <a:lstStyle/>
          <a:p>
            <a:r>
              <a:rPr lang="en-US"/>
              <a:t>Becoming an RA Sponsor</a:t>
            </a:r>
          </a:p>
        </p:txBody>
      </p:sp>
      <p:sp>
        <p:nvSpPr>
          <p:cNvPr id="3" name="Content Placeholder 2">
            <a:extLst>
              <a:ext uri="{FF2B5EF4-FFF2-40B4-BE49-F238E27FC236}">
                <a16:creationId xmlns:a16="http://schemas.microsoft.com/office/drawing/2014/main" id="{16323880-DC65-622A-D384-9A60A35CF57B}"/>
              </a:ext>
            </a:extLst>
          </p:cNvPr>
          <p:cNvSpPr>
            <a:spLocks noGrp="1"/>
          </p:cNvSpPr>
          <p:nvPr>
            <p:ph sz="half" idx="1"/>
          </p:nvPr>
        </p:nvSpPr>
        <p:spPr>
          <a:xfrm>
            <a:off x="1910281" y="1985069"/>
            <a:ext cx="3054096" cy="3831336"/>
          </a:xfrm>
          <a:ln w="28575">
            <a:solidFill>
              <a:srgbClr val="00015E"/>
            </a:solidFill>
          </a:ln>
        </p:spPr>
        <p:txBody>
          <a:bodyPr/>
          <a:lstStyle/>
          <a:p>
            <a:pPr marL="0" indent="0" algn="ctr">
              <a:buNone/>
            </a:pPr>
            <a:endParaRPr lang="en-US" sz="2400" b="1">
              <a:solidFill>
                <a:srgbClr val="00015E"/>
              </a:solidFill>
              <a:latin typeface="Aptos"/>
            </a:endParaRPr>
          </a:p>
          <a:p>
            <a:pPr marL="0" indent="0" algn="ctr">
              <a:buNone/>
            </a:pPr>
            <a:endParaRPr lang="en-US" sz="2400" b="1">
              <a:solidFill>
                <a:srgbClr val="00015E"/>
              </a:solidFill>
              <a:latin typeface="Aptos"/>
            </a:endParaRPr>
          </a:p>
          <a:p>
            <a:pPr marL="0" indent="0" algn="ctr">
              <a:buNone/>
            </a:pPr>
            <a:r>
              <a:rPr lang="en-US" sz="2400" b="1">
                <a:solidFill>
                  <a:srgbClr val="00015E"/>
                </a:solidFill>
                <a:latin typeface="Aptos"/>
              </a:rPr>
              <a:t>Key Components of Workforce System Alignment with Registered Apprenticeship</a:t>
            </a:r>
          </a:p>
          <a:p>
            <a:pPr marL="0" indent="0">
              <a:buNone/>
            </a:pPr>
            <a:endParaRPr lang="en-US"/>
          </a:p>
        </p:txBody>
      </p:sp>
      <p:sp>
        <p:nvSpPr>
          <p:cNvPr id="5" name="Slide Number Placeholder 5">
            <a:extLst>
              <a:ext uri="{FF2B5EF4-FFF2-40B4-BE49-F238E27FC236}">
                <a16:creationId xmlns:a16="http://schemas.microsoft.com/office/drawing/2014/main" id="{550BD76C-1E33-1756-77B9-FF8A7122D13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 name="Picture 5" descr="Graphic of the five key components of workforce system alignment with registered apprenticeship&#10;In orange, &quot;Creating RA-Aligned Policies&quot; with a red circle around&#10;In blue, &quot;Embedding RA Subject Matter Experts (SMEs)&quot;&#10;In green, &quot;Becoming an RA sponsor&quot;&#10;In red, &quot;Equipping Business Service Representatives (BSRs)&quot;&#10;In teal, &quot;Serving as an RA Convener&quot;">
            <a:extLst>
              <a:ext uri="{FF2B5EF4-FFF2-40B4-BE49-F238E27FC236}">
                <a16:creationId xmlns:a16="http://schemas.microsoft.com/office/drawing/2014/main" id="{63A77F16-9307-BCF5-2DE7-FBD8C56634B0}"/>
              </a:ext>
            </a:extLst>
          </p:cNvPr>
          <p:cNvPicPr>
            <a:picLocks noChangeAspect="1"/>
          </p:cNvPicPr>
          <p:nvPr/>
        </p:nvPicPr>
        <p:blipFill>
          <a:blip r:embed="rId2"/>
          <a:stretch>
            <a:fillRect/>
          </a:stretch>
        </p:blipFill>
        <p:spPr>
          <a:xfrm>
            <a:off x="5317185" y="1846110"/>
            <a:ext cx="5474682" cy="4310246"/>
          </a:xfrm>
          <a:prstGeom prst="rect">
            <a:avLst/>
          </a:prstGeom>
        </p:spPr>
      </p:pic>
      <p:sp>
        <p:nvSpPr>
          <p:cNvPr id="7" name="Oval 6">
            <a:extLst>
              <a:ext uri="{FF2B5EF4-FFF2-40B4-BE49-F238E27FC236}">
                <a16:creationId xmlns:a16="http://schemas.microsoft.com/office/drawing/2014/main" id="{45AEB8D6-9D95-45A7-870C-E7F5B70F66F9}"/>
              </a:ext>
              <a:ext uri="{C183D7F6-B498-43B3-948B-1728B52AA6E4}">
                <adec:decorative xmlns:adec="http://schemas.microsoft.com/office/drawing/2017/decorative" val="1"/>
              </a:ext>
            </a:extLst>
          </p:cNvPr>
          <p:cNvSpPr/>
          <p:nvPr/>
        </p:nvSpPr>
        <p:spPr>
          <a:xfrm>
            <a:off x="5427406" y="3808779"/>
            <a:ext cx="1337187" cy="137187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459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16265E-9D17-6230-4D28-ABCA80B442F9}"/>
              </a:ext>
            </a:extLst>
          </p:cNvPr>
          <p:cNvSpPr>
            <a:spLocks noGrp="1"/>
          </p:cNvSpPr>
          <p:nvPr>
            <p:ph type="title"/>
          </p:nvPr>
        </p:nvSpPr>
        <p:spPr>
          <a:xfrm>
            <a:off x="557542" y="790638"/>
            <a:ext cx="10515600" cy="893307"/>
          </a:xfrm>
        </p:spPr>
        <p:txBody>
          <a:bodyPr anchor="ctr">
            <a:normAutofit/>
          </a:bodyPr>
          <a:lstStyle/>
          <a:p>
            <a:r>
              <a:rPr lang="en-US"/>
              <a:t>Becoming an RA Sponsor </a:t>
            </a:r>
            <a:r>
              <a:rPr lang="en-US">
                <a:solidFill>
                  <a:srgbClr val="00015E"/>
                </a:solidFill>
              </a:rPr>
              <a:t>1</a:t>
            </a:r>
          </a:p>
        </p:txBody>
      </p:sp>
      <p:sp>
        <p:nvSpPr>
          <p:cNvPr id="2" name="Content Placeholder 1">
            <a:extLst>
              <a:ext uri="{FF2B5EF4-FFF2-40B4-BE49-F238E27FC236}">
                <a16:creationId xmlns:a16="http://schemas.microsoft.com/office/drawing/2014/main" id="{5AD8BF89-EEC7-058E-827E-5A48A451A5E8}"/>
              </a:ext>
            </a:extLst>
          </p:cNvPr>
          <p:cNvSpPr>
            <a:spLocks noGrp="1"/>
          </p:cNvSpPr>
          <p:nvPr>
            <p:ph sz="half" idx="1"/>
          </p:nvPr>
        </p:nvSpPr>
        <p:spPr>
          <a:xfrm>
            <a:off x="557542" y="2682902"/>
            <a:ext cx="6893460" cy="2406982"/>
          </a:xfrm>
        </p:spPr>
        <p:txBody>
          <a:bodyPr>
            <a:normAutofit/>
          </a:bodyPr>
          <a:lstStyle/>
          <a:p>
            <a:pPr marL="0" indent="0">
              <a:buNone/>
            </a:pPr>
            <a:r>
              <a:rPr lang="en-US" sz="4000" b="1">
                <a:solidFill>
                  <a:srgbClr val="00015E"/>
                </a:solidFill>
              </a:rPr>
              <a:t>Examples of Sponsors:</a:t>
            </a:r>
          </a:p>
          <a:p>
            <a:pPr lvl="1"/>
            <a:r>
              <a:rPr lang="en-US" sz="3600">
                <a:solidFill>
                  <a:schemeClr val="tx1"/>
                </a:solidFill>
              </a:rPr>
              <a:t>Colleges and CTE</a:t>
            </a:r>
          </a:p>
          <a:p>
            <a:pPr lvl="1"/>
            <a:r>
              <a:rPr lang="en-US" sz="3600">
                <a:solidFill>
                  <a:schemeClr val="tx1"/>
                </a:solidFill>
              </a:rPr>
              <a:t>Workforce boards</a:t>
            </a:r>
          </a:p>
          <a:p>
            <a:pPr lvl="1"/>
            <a:r>
              <a:rPr lang="en-US" sz="3600">
                <a:solidFill>
                  <a:schemeClr val="tx1"/>
                </a:solidFill>
              </a:rPr>
              <a:t>Employers</a:t>
            </a:r>
          </a:p>
        </p:txBody>
      </p:sp>
      <p:pic>
        <p:nvPicPr>
          <p:cNvPr id="6" name="Picture 5">
            <a:extLst>
              <a:ext uri="{FF2B5EF4-FFF2-40B4-BE49-F238E27FC236}">
                <a16:creationId xmlns:a16="http://schemas.microsoft.com/office/drawing/2014/main" id="{299CD6C8-AEA3-039E-F8C1-804033C74C2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67311"/>
            <a:ext cx="5450432" cy="3638164"/>
          </a:xfrm>
          <a:prstGeom prst="rect">
            <a:avLst/>
          </a:prstGeom>
          <a:ln>
            <a:noFill/>
          </a:ln>
          <a:effectLst>
            <a:softEdge rad="112500"/>
          </a:effectLst>
        </p:spPr>
      </p:pic>
      <p:sp>
        <p:nvSpPr>
          <p:cNvPr id="7" name="Slide Number Placeholder 5">
            <a:extLst>
              <a:ext uri="{FF2B5EF4-FFF2-40B4-BE49-F238E27FC236}">
                <a16:creationId xmlns:a16="http://schemas.microsoft.com/office/drawing/2014/main" id="{6DBA0234-F9F5-0292-61B7-E955DA131DA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656972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2642-3FBC-5849-95CA-0E75F9050949}"/>
              </a:ext>
            </a:extLst>
          </p:cNvPr>
          <p:cNvSpPr>
            <a:spLocks noGrp="1"/>
          </p:cNvSpPr>
          <p:nvPr>
            <p:ph type="title"/>
          </p:nvPr>
        </p:nvSpPr>
        <p:spPr/>
        <p:txBody>
          <a:bodyPr/>
          <a:lstStyle/>
          <a:p>
            <a:r>
              <a:rPr lang="en-US"/>
              <a:t>Local Boards as RA Sponsors</a:t>
            </a:r>
          </a:p>
        </p:txBody>
      </p:sp>
      <p:sp>
        <p:nvSpPr>
          <p:cNvPr id="3" name="Content Placeholder 2">
            <a:extLst>
              <a:ext uri="{FF2B5EF4-FFF2-40B4-BE49-F238E27FC236}">
                <a16:creationId xmlns:a16="http://schemas.microsoft.com/office/drawing/2014/main" id="{FDB87E2B-3B8A-B64D-AE59-07B482EE5C11}"/>
              </a:ext>
            </a:extLst>
          </p:cNvPr>
          <p:cNvSpPr>
            <a:spLocks noGrp="1"/>
          </p:cNvSpPr>
          <p:nvPr>
            <p:ph sz="half" idx="1"/>
          </p:nvPr>
        </p:nvSpPr>
        <p:spPr>
          <a:xfrm>
            <a:off x="838200" y="1534404"/>
            <a:ext cx="10190584" cy="624090"/>
          </a:xfrm>
        </p:spPr>
        <p:txBody>
          <a:bodyPr>
            <a:normAutofit/>
          </a:bodyPr>
          <a:lstStyle/>
          <a:p>
            <a:pPr marL="0" indent="0">
              <a:buNone/>
            </a:pPr>
            <a:r>
              <a:rPr lang="en-US" sz="3600" b="1">
                <a:solidFill>
                  <a:srgbClr val="00015E"/>
                </a:solidFill>
                <a:latin typeface="Aptos" panose="020B0004020202020204" pitchFamily="34" charset="0"/>
              </a:rPr>
              <a:t>The Local Workforce Development Board: </a:t>
            </a:r>
          </a:p>
        </p:txBody>
      </p:sp>
      <p:sp>
        <p:nvSpPr>
          <p:cNvPr id="4" name="Content Placeholder 3">
            <a:extLst>
              <a:ext uri="{FF2B5EF4-FFF2-40B4-BE49-F238E27FC236}">
                <a16:creationId xmlns:a16="http://schemas.microsoft.com/office/drawing/2014/main" id="{C19BFA49-13C0-4E0F-B582-BFA5757601B9}"/>
              </a:ext>
            </a:extLst>
          </p:cNvPr>
          <p:cNvSpPr>
            <a:spLocks noGrp="1"/>
          </p:cNvSpPr>
          <p:nvPr>
            <p:ph sz="half" idx="2"/>
          </p:nvPr>
        </p:nvSpPr>
        <p:spPr>
          <a:xfrm>
            <a:off x="906154" y="2181724"/>
            <a:ext cx="10447646" cy="3478138"/>
          </a:xfrm>
        </p:spPr>
        <p:txBody>
          <a:bodyPr>
            <a:noAutofit/>
          </a:bodyPr>
          <a:lstStyle/>
          <a:p>
            <a:pPr>
              <a:lnSpc>
                <a:spcPct val="100000"/>
              </a:lnSpc>
            </a:pPr>
            <a:r>
              <a:rPr lang="en-US" sz="2400">
                <a:solidFill>
                  <a:schemeClr val="tx1"/>
                </a:solidFill>
                <a:latin typeface="Aptos" panose="020B0004020202020204" pitchFamily="34" charset="0"/>
              </a:rPr>
              <a:t>Becomes an approved group RA program sponsor for in-demand occupation(s);</a:t>
            </a:r>
          </a:p>
          <a:p>
            <a:pPr>
              <a:lnSpc>
                <a:spcPct val="100000"/>
              </a:lnSpc>
            </a:pPr>
            <a:r>
              <a:rPr lang="en-US" sz="2400">
                <a:solidFill>
                  <a:schemeClr val="tx1"/>
                </a:solidFill>
                <a:latin typeface="Aptos" panose="020B0004020202020204" pitchFamily="34" charset="0"/>
              </a:rPr>
              <a:t>Convenes, or identifies a convener, to create the RA ecosystem of partners;</a:t>
            </a:r>
          </a:p>
          <a:p>
            <a:pPr>
              <a:lnSpc>
                <a:spcPct val="100000"/>
              </a:lnSpc>
            </a:pPr>
            <a:r>
              <a:rPr lang="en-US" sz="2400">
                <a:solidFill>
                  <a:schemeClr val="tx1"/>
                </a:solidFill>
                <a:latin typeface="Aptos" panose="020B0004020202020204" pitchFamily="34" charset="0"/>
              </a:rPr>
              <a:t>Provides administrative support, training and assistance to business(es) joining the RA program; </a:t>
            </a:r>
          </a:p>
          <a:p>
            <a:pPr>
              <a:lnSpc>
                <a:spcPct val="100000"/>
              </a:lnSpc>
            </a:pPr>
            <a:r>
              <a:rPr lang="en-US" sz="2400">
                <a:solidFill>
                  <a:schemeClr val="tx1"/>
                </a:solidFill>
                <a:latin typeface="Aptos" panose="020B0004020202020204" pitchFamily="34" charset="0"/>
              </a:rPr>
              <a:t>Ensures the availability of funding sources to sustain RA programs; and</a:t>
            </a:r>
          </a:p>
          <a:p>
            <a:pPr>
              <a:lnSpc>
                <a:spcPct val="100000"/>
              </a:lnSpc>
            </a:pPr>
            <a:r>
              <a:rPr lang="en-US" sz="2400">
                <a:solidFill>
                  <a:schemeClr val="tx1"/>
                </a:solidFill>
                <a:latin typeface="Aptos" panose="020B0004020202020204" pitchFamily="34" charset="0"/>
              </a:rPr>
              <a:t>Ensures compliance with federal, state and local laws, regulations and policies.    </a:t>
            </a:r>
          </a:p>
        </p:txBody>
      </p:sp>
      <p:sp>
        <p:nvSpPr>
          <p:cNvPr id="5" name="Text Placeholder 4">
            <a:extLst>
              <a:ext uri="{FF2B5EF4-FFF2-40B4-BE49-F238E27FC236}">
                <a16:creationId xmlns:a16="http://schemas.microsoft.com/office/drawing/2014/main" id="{E83C0EFE-5398-8DD4-A325-92AB9A52B929}"/>
              </a:ext>
            </a:extLst>
          </p:cNvPr>
          <p:cNvSpPr>
            <a:spLocks noGrp="1"/>
          </p:cNvSpPr>
          <p:nvPr>
            <p:ph type="body" sz="quarter" idx="13"/>
          </p:nvPr>
        </p:nvSpPr>
        <p:spPr>
          <a:xfrm>
            <a:off x="3097763" y="5816582"/>
            <a:ext cx="6176866" cy="493128"/>
          </a:xfrm>
        </p:spPr>
        <p:txBody>
          <a:bodyPr>
            <a:normAutofit/>
          </a:bodyPr>
          <a:lstStyle/>
          <a:p>
            <a:pPr marL="0" indent="0">
              <a:buNone/>
            </a:pPr>
            <a:r>
              <a:rPr lang="en-US" sz="2800" b="1">
                <a:solidFill>
                  <a:schemeClr val="tx1"/>
                </a:solidFill>
                <a:latin typeface="Aptos" panose="020B0004020202020204" pitchFamily="34" charset="0"/>
              </a:rPr>
              <a:t>Link: </a:t>
            </a:r>
            <a:r>
              <a:rPr lang="en-US" sz="2000">
                <a:latin typeface="Aptos"/>
                <a:hlinkClick r:id="rId2" tooltip="https://www.apprenticeship.gov/sites/default/files/apprenticeship-requirements-reference-guide.pdfhttps://www.apprenticeship.gov/sites/default/files/apprenticeship-requirements-reference-guide.pdf"/>
              </a:rPr>
              <a:t>apprenticeship-requirements-reference-guide</a:t>
            </a:r>
            <a:endParaRPr lang="en-US"/>
          </a:p>
        </p:txBody>
      </p:sp>
      <p:sp>
        <p:nvSpPr>
          <p:cNvPr id="7" name="Slide Number Placeholder 5">
            <a:extLst>
              <a:ext uri="{FF2B5EF4-FFF2-40B4-BE49-F238E27FC236}">
                <a16:creationId xmlns:a16="http://schemas.microsoft.com/office/drawing/2014/main" id="{AA1F4F2B-B998-E48A-1AC3-13E7DC2E53C7}"/>
              </a:ext>
              <a:ext uri="{C183D7F6-B498-43B3-948B-1728B52AA6E4}">
                <adec:decorative xmlns:adec="http://schemas.microsoft.com/office/drawing/2017/decorative" val="1"/>
              </a:ext>
            </a:extLst>
          </p:cNvPr>
          <p:cNvSpPr txBox="1">
            <a:spLocks/>
          </p:cNvSpPr>
          <p:nvPr/>
        </p:nvSpPr>
        <p:spPr>
          <a:xfrm>
            <a:off x="8869218" y="6481831"/>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650143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4B2824-A240-5468-F950-1BD6895F05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3455" y="1813749"/>
            <a:ext cx="5762891" cy="3846729"/>
          </a:xfrm>
          <a:prstGeom prst="rect">
            <a:avLst/>
          </a:prstGeom>
          <a:noFill/>
          <a:ln>
            <a:noFill/>
          </a:ln>
          <a:effectLst>
            <a:softEdge rad="112500"/>
          </a:effectLst>
        </p:spPr>
      </p:pic>
      <p:sp>
        <p:nvSpPr>
          <p:cNvPr id="3" name="Title 2">
            <a:extLst>
              <a:ext uri="{FF2B5EF4-FFF2-40B4-BE49-F238E27FC236}">
                <a16:creationId xmlns:a16="http://schemas.microsoft.com/office/drawing/2014/main" id="{5EB82CBB-0649-B642-8C2D-A710435D65BE}"/>
              </a:ext>
            </a:extLst>
          </p:cNvPr>
          <p:cNvSpPr>
            <a:spLocks noGrp="1"/>
          </p:cNvSpPr>
          <p:nvPr>
            <p:ph type="title"/>
          </p:nvPr>
        </p:nvSpPr>
        <p:spPr>
          <a:xfrm>
            <a:off x="838200" y="399961"/>
            <a:ext cx="10515600" cy="1325563"/>
          </a:xfrm>
        </p:spPr>
        <p:txBody>
          <a:bodyPr anchor="ctr">
            <a:normAutofit/>
          </a:bodyPr>
          <a:lstStyle/>
          <a:p>
            <a:r>
              <a:rPr lang="en-US"/>
              <a:t>Sponsorship Benefits</a:t>
            </a:r>
          </a:p>
        </p:txBody>
      </p:sp>
      <p:sp>
        <p:nvSpPr>
          <p:cNvPr id="11" name="Text Placeholder 3">
            <a:extLst>
              <a:ext uri="{FF2B5EF4-FFF2-40B4-BE49-F238E27FC236}">
                <a16:creationId xmlns:a16="http://schemas.microsoft.com/office/drawing/2014/main" id="{FEF223C0-61F3-B304-15B3-B395F919CFBA}"/>
              </a:ext>
            </a:extLst>
          </p:cNvPr>
          <p:cNvSpPr>
            <a:spLocks noGrp="1"/>
          </p:cNvSpPr>
          <p:nvPr>
            <p:ph type="body" sz="quarter" idx="13"/>
          </p:nvPr>
        </p:nvSpPr>
        <p:spPr>
          <a:xfrm>
            <a:off x="810041" y="1819115"/>
            <a:ext cx="5285959" cy="4023180"/>
          </a:xfrm>
        </p:spPr>
        <p:txBody>
          <a:bodyPr>
            <a:noAutofit/>
          </a:bodyPr>
          <a:lstStyle/>
          <a:p>
            <a:r>
              <a:rPr lang="en-US" sz="3200">
                <a:solidFill>
                  <a:schemeClr val="tx1"/>
                </a:solidFill>
              </a:rPr>
              <a:t>Sustainable programs </a:t>
            </a:r>
            <a:br>
              <a:rPr lang="en-US" sz="3200">
                <a:solidFill>
                  <a:schemeClr val="tx1"/>
                </a:solidFill>
              </a:rPr>
            </a:br>
            <a:r>
              <a:rPr lang="en-US" sz="3200">
                <a:solidFill>
                  <a:schemeClr val="tx1"/>
                </a:solidFill>
              </a:rPr>
              <a:t>with funding options </a:t>
            </a:r>
            <a:br>
              <a:rPr lang="en-US" sz="1200">
                <a:solidFill>
                  <a:schemeClr val="tx1"/>
                </a:solidFill>
              </a:rPr>
            </a:br>
            <a:endParaRPr lang="en-US" sz="3200">
              <a:solidFill>
                <a:schemeClr val="tx1"/>
              </a:solidFill>
            </a:endParaRPr>
          </a:p>
          <a:p>
            <a:r>
              <a:rPr lang="en-US" sz="3200">
                <a:solidFill>
                  <a:schemeClr val="tx1"/>
                </a:solidFill>
              </a:rPr>
              <a:t>Co-enrollment</a:t>
            </a:r>
            <a:br>
              <a:rPr lang="en-US" sz="3200">
                <a:solidFill>
                  <a:schemeClr val="tx1"/>
                </a:solidFill>
              </a:rPr>
            </a:br>
            <a:endParaRPr lang="en-US" sz="3200">
              <a:solidFill>
                <a:schemeClr val="tx1"/>
              </a:solidFill>
            </a:endParaRPr>
          </a:p>
          <a:p>
            <a:r>
              <a:rPr lang="en-US" sz="3200">
                <a:solidFill>
                  <a:schemeClr val="tx1"/>
                </a:solidFill>
              </a:rPr>
              <a:t>Increase demographics</a:t>
            </a:r>
            <a:br>
              <a:rPr lang="en-US" sz="3200">
                <a:solidFill>
                  <a:schemeClr val="tx1"/>
                </a:solidFill>
              </a:rPr>
            </a:br>
            <a:endParaRPr lang="en-US" sz="3200">
              <a:solidFill>
                <a:schemeClr val="tx1"/>
              </a:solidFill>
            </a:endParaRPr>
          </a:p>
          <a:p>
            <a:r>
              <a:rPr lang="en-US" sz="3200">
                <a:solidFill>
                  <a:schemeClr val="tx1"/>
                </a:solidFill>
              </a:rPr>
              <a:t>RA support</a:t>
            </a:r>
          </a:p>
        </p:txBody>
      </p:sp>
      <p:sp>
        <p:nvSpPr>
          <p:cNvPr id="7" name="Slide Number Placeholder 5">
            <a:extLst>
              <a:ext uri="{FF2B5EF4-FFF2-40B4-BE49-F238E27FC236}">
                <a16:creationId xmlns:a16="http://schemas.microsoft.com/office/drawing/2014/main" id="{C42A649A-0245-2AC7-722E-B624F0831448}"/>
              </a:ext>
              <a:ext uri="{C183D7F6-B498-43B3-948B-1728B52AA6E4}">
                <adec:decorative xmlns:adec="http://schemas.microsoft.com/office/drawing/2017/decorative" val="1"/>
              </a:ext>
            </a:extLst>
          </p:cNvPr>
          <p:cNvSpPr txBox="1">
            <a:spLocks/>
          </p:cNvSpPr>
          <p:nvPr/>
        </p:nvSpPr>
        <p:spPr>
          <a:xfrm>
            <a:off x="8869218" y="6481831"/>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16676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92FD-97C8-AE9E-3E2E-EED56074E925}"/>
              </a:ext>
            </a:extLst>
          </p:cNvPr>
          <p:cNvSpPr>
            <a:spLocks noGrp="1"/>
          </p:cNvSpPr>
          <p:nvPr>
            <p:ph type="title"/>
          </p:nvPr>
        </p:nvSpPr>
        <p:spPr>
          <a:xfrm>
            <a:off x="762000" y="844959"/>
            <a:ext cx="10515600" cy="902360"/>
          </a:xfrm>
        </p:spPr>
        <p:txBody>
          <a:bodyPr/>
          <a:lstStyle/>
          <a:p>
            <a:r>
              <a:rPr lang="en-US"/>
              <a:t>Getting to Know  You</a:t>
            </a:r>
          </a:p>
        </p:txBody>
      </p:sp>
      <p:sp>
        <p:nvSpPr>
          <p:cNvPr id="3" name="Content Placeholder 2">
            <a:extLst>
              <a:ext uri="{FF2B5EF4-FFF2-40B4-BE49-F238E27FC236}">
                <a16:creationId xmlns:a16="http://schemas.microsoft.com/office/drawing/2014/main" id="{0FE09D71-D10D-ABAD-D4A0-5482DDD65B9F}"/>
              </a:ext>
            </a:extLst>
          </p:cNvPr>
          <p:cNvSpPr>
            <a:spLocks noGrp="1"/>
          </p:cNvSpPr>
          <p:nvPr>
            <p:ph sz="half" idx="1"/>
          </p:nvPr>
        </p:nvSpPr>
        <p:spPr>
          <a:xfrm>
            <a:off x="838200" y="1961427"/>
            <a:ext cx="6457632" cy="3841844"/>
          </a:xfrm>
        </p:spPr>
        <p:txBody>
          <a:bodyPr>
            <a:normAutofit lnSpcReduction="10000"/>
          </a:bodyPr>
          <a:lstStyle/>
          <a:p>
            <a:pPr marL="0" indent="0">
              <a:buNone/>
            </a:pPr>
            <a:r>
              <a:rPr lang="en-US" sz="3600" b="1">
                <a:solidFill>
                  <a:schemeClr val="tx1"/>
                </a:solidFill>
              </a:rPr>
              <a:t>Are you a….</a:t>
            </a:r>
          </a:p>
          <a:p>
            <a:pPr lvl="1"/>
            <a:r>
              <a:rPr lang="en-US" sz="2800">
                <a:solidFill>
                  <a:schemeClr val="tx1"/>
                </a:solidFill>
              </a:rPr>
              <a:t>Workforce Board Director or Staff</a:t>
            </a:r>
          </a:p>
          <a:p>
            <a:pPr lvl="1"/>
            <a:r>
              <a:rPr lang="en-US" sz="2800">
                <a:solidFill>
                  <a:schemeClr val="tx1"/>
                </a:solidFill>
              </a:rPr>
              <a:t>Service Provider Staff</a:t>
            </a:r>
          </a:p>
          <a:p>
            <a:pPr lvl="1"/>
            <a:r>
              <a:rPr lang="en-US" sz="2800">
                <a:solidFill>
                  <a:schemeClr val="tx1"/>
                </a:solidFill>
              </a:rPr>
              <a:t>Educational Partner</a:t>
            </a:r>
          </a:p>
          <a:p>
            <a:pPr lvl="1"/>
            <a:r>
              <a:rPr lang="en-US" sz="2800">
                <a:solidFill>
                  <a:schemeClr val="tx1"/>
                </a:solidFill>
              </a:rPr>
              <a:t>Vocational Rehabilitation Partner</a:t>
            </a:r>
          </a:p>
          <a:p>
            <a:pPr lvl="1"/>
            <a:r>
              <a:rPr lang="en-US" sz="2800">
                <a:solidFill>
                  <a:schemeClr val="tx1"/>
                </a:solidFill>
              </a:rPr>
              <a:t>Apprenticeship Navigator</a:t>
            </a:r>
          </a:p>
          <a:p>
            <a:pPr lvl="1"/>
            <a:r>
              <a:rPr lang="en-US" sz="2800">
                <a:solidFill>
                  <a:schemeClr val="tx1"/>
                </a:solidFill>
              </a:rPr>
              <a:t>Business</a:t>
            </a:r>
          </a:p>
          <a:p>
            <a:pPr lvl="1"/>
            <a:r>
              <a:rPr lang="en-US" sz="2800">
                <a:solidFill>
                  <a:schemeClr val="tx1"/>
                </a:solidFill>
              </a:rPr>
              <a:t>Board Member</a:t>
            </a:r>
          </a:p>
          <a:p>
            <a:pPr lvl="1"/>
            <a:r>
              <a:rPr lang="en-US" sz="2800">
                <a:solidFill>
                  <a:schemeClr val="tx1"/>
                </a:solidFill>
              </a:rPr>
              <a:t>Other?</a:t>
            </a:r>
          </a:p>
        </p:txBody>
      </p:sp>
      <p:sp>
        <p:nvSpPr>
          <p:cNvPr id="5" name="Slide Number Placeholder 5">
            <a:extLst>
              <a:ext uri="{FF2B5EF4-FFF2-40B4-BE49-F238E27FC236}">
                <a16:creationId xmlns:a16="http://schemas.microsoft.com/office/drawing/2014/main" id="{CAA289A0-4E56-C3F3-044D-1BD4308FEBD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 name="Content Placeholder 5">
            <a:extLst>
              <a:ext uri="{FF2B5EF4-FFF2-40B4-BE49-F238E27FC236}">
                <a16:creationId xmlns:a16="http://schemas.microsoft.com/office/drawing/2014/main" id="{A27B32B1-67F7-CBC6-1153-68D3BA5A7AAC}"/>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95832" y="2767441"/>
            <a:ext cx="4057968" cy="2705312"/>
          </a:xfrm>
          <a:prstGeom prst="rect">
            <a:avLst/>
          </a:prstGeom>
        </p:spPr>
      </p:pic>
    </p:spTree>
    <p:extLst>
      <p:ext uri="{BB962C8B-B14F-4D97-AF65-F5344CB8AC3E}">
        <p14:creationId xmlns:p14="http://schemas.microsoft.com/office/powerpoint/2010/main" val="1490289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790D88-9D55-82A7-8D5C-7A3488D797DA}"/>
              </a:ext>
            </a:extLst>
          </p:cNvPr>
          <p:cNvSpPr>
            <a:spLocks noGrp="1"/>
          </p:cNvSpPr>
          <p:nvPr>
            <p:ph type="title"/>
          </p:nvPr>
        </p:nvSpPr>
        <p:spPr/>
        <p:txBody>
          <a:bodyPr/>
          <a:lstStyle/>
          <a:p>
            <a:r>
              <a:rPr lang="en-US"/>
              <a:t>Putting it all together</a:t>
            </a:r>
          </a:p>
        </p:txBody>
      </p:sp>
      <p:sp>
        <p:nvSpPr>
          <p:cNvPr id="2" name="Content Placeholder 1">
            <a:extLst>
              <a:ext uri="{FF2B5EF4-FFF2-40B4-BE49-F238E27FC236}">
                <a16:creationId xmlns:a16="http://schemas.microsoft.com/office/drawing/2014/main" id="{F08CA83A-1BC9-3C94-3558-DC1127E0CC39}"/>
              </a:ext>
            </a:extLst>
          </p:cNvPr>
          <p:cNvSpPr>
            <a:spLocks noGrp="1"/>
          </p:cNvSpPr>
          <p:nvPr>
            <p:ph idx="1"/>
          </p:nvPr>
        </p:nvSpPr>
        <p:spPr>
          <a:xfrm>
            <a:off x="5892108" y="2630546"/>
            <a:ext cx="5461692" cy="2501931"/>
          </a:xfrm>
        </p:spPr>
        <p:txBody>
          <a:bodyPr>
            <a:normAutofit lnSpcReduction="10000"/>
          </a:bodyPr>
          <a:lstStyle/>
          <a:p>
            <a:pPr marL="0" indent="0" algn="ctr">
              <a:buNone/>
            </a:pPr>
            <a:r>
              <a:rPr lang="en-US" sz="4800" b="1">
                <a:solidFill>
                  <a:schemeClr val="tx1"/>
                </a:solidFill>
                <a:latin typeface="Aptos" panose="020B0004020202020204" pitchFamily="34" charset="0"/>
              </a:rPr>
              <a:t>What do we do now that we know all of the key components?</a:t>
            </a:r>
          </a:p>
        </p:txBody>
      </p:sp>
      <p:sp>
        <p:nvSpPr>
          <p:cNvPr id="6" name="Slide Number Placeholder 5">
            <a:extLst>
              <a:ext uri="{FF2B5EF4-FFF2-40B4-BE49-F238E27FC236}">
                <a16:creationId xmlns:a16="http://schemas.microsoft.com/office/drawing/2014/main" id="{34099713-B490-F523-46E0-F05E0A17EFBD}"/>
              </a:ext>
              <a:ext uri="{C183D7F6-B498-43B3-948B-1728B52AA6E4}">
                <adec:decorative xmlns:adec="http://schemas.microsoft.com/office/drawing/2017/decorative" val="1"/>
              </a:ext>
            </a:extLst>
          </p:cNvPr>
          <p:cNvSpPr txBox="1">
            <a:spLocks/>
          </p:cNvSpPr>
          <p:nvPr/>
        </p:nvSpPr>
        <p:spPr>
          <a:xfrm>
            <a:off x="8869218" y="6481831"/>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146" name="Picture 2">
            <a:extLst>
              <a:ext uri="{FF2B5EF4-FFF2-40B4-BE49-F238E27FC236}">
                <a16:creationId xmlns:a16="http://schemas.microsoft.com/office/drawing/2014/main" id="{14572092-F9B4-A8C5-55CC-9BD53D59C02F}"/>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04" b="13151"/>
          <a:stretch/>
        </p:blipFill>
        <p:spPr bwMode="auto">
          <a:xfrm>
            <a:off x="596208" y="2566466"/>
            <a:ext cx="5295900" cy="2199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655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F3E1-BAF5-9449-AE79-CAD4337CF58F}"/>
              </a:ext>
            </a:extLst>
          </p:cNvPr>
          <p:cNvSpPr>
            <a:spLocks noGrp="1"/>
          </p:cNvSpPr>
          <p:nvPr>
            <p:ph type="title"/>
          </p:nvPr>
        </p:nvSpPr>
        <p:spPr>
          <a:xfrm>
            <a:off x="657219" y="713301"/>
            <a:ext cx="10515600" cy="824997"/>
          </a:xfrm>
        </p:spPr>
        <p:txBody>
          <a:bodyPr/>
          <a:lstStyle/>
          <a:p>
            <a:r>
              <a:rPr lang="en-US"/>
              <a:t>Start Here!</a:t>
            </a:r>
          </a:p>
        </p:txBody>
      </p:sp>
      <p:sp>
        <p:nvSpPr>
          <p:cNvPr id="3" name="Content Placeholder 2">
            <a:extLst>
              <a:ext uri="{FF2B5EF4-FFF2-40B4-BE49-F238E27FC236}">
                <a16:creationId xmlns:a16="http://schemas.microsoft.com/office/drawing/2014/main" id="{0C065D76-AD7C-8265-DF17-7F57C9560E10}"/>
              </a:ext>
            </a:extLst>
          </p:cNvPr>
          <p:cNvSpPr>
            <a:spLocks noGrp="1"/>
          </p:cNvSpPr>
          <p:nvPr>
            <p:ph sz="half" idx="1"/>
          </p:nvPr>
        </p:nvSpPr>
        <p:spPr>
          <a:xfrm>
            <a:off x="1010813" y="1786575"/>
            <a:ext cx="10515599" cy="760562"/>
          </a:xfrm>
          <a:solidFill>
            <a:schemeClr val="accent5">
              <a:lumMod val="20000"/>
              <a:lumOff val="80000"/>
            </a:schemeClr>
          </a:solidFill>
          <a:ln>
            <a:solidFill>
              <a:srgbClr val="00015E"/>
            </a:solidFill>
          </a:ln>
        </p:spPr>
        <p:txBody>
          <a:bodyPr>
            <a:normAutofit/>
          </a:bodyPr>
          <a:lstStyle/>
          <a:p>
            <a:pPr marL="0" indent="0">
              <a:lnSpc>
                <a:spcPct val="80000"/>
              </a:lnSpc>
              <a:buNone/>
            </a:pPr>
            <a:r>
              <a:rPr lang="en-US" sz="2000" b="1">
                <a:solidFill>
                  <a:srgbClr val="00015E"/>
                </a:solidFill>
                <a:latin typeface="Aptos" panose="020B0004020202020204" pitchFamily="34" charset="0"/>
              </a:rPr>
              <a:t>	</a:t>
            </a:r>
            <a:r>
              <a:rPr lang="en-US" sz="1800" b="1">
                <a:solidFill>
                  <a:srgbClr val="00015E"/>
                </a:solidFill>
                <a:latin typeface="Aptos" panose="020B0004020202020204" pitchFamily="34" charset="0"/>
              </a:rPr>
              <a:t>Partner with key players in your local area to develop the program</a:t>
            </a:r>
          </a:p>
          <a:p>
            <a:pPr lvl="3">
              <a:lnSpc>
                <a:spcPct val="80000"/>
              </a:lnSpc>
            </a:pPr>
            <a:r>
              <a:rPr lang="en-US" sz="1400">
                <a:solidFill>
                  <a:schemeClr val="tx1"/>
                </a:solidFill>
                <a:latin typeface="Aptos" panose="020B0004020202020204" pitchFamily="34" charset="0"/>
              </a:rPr>
              <a:t>State Apprenticeship Agency Director; educational institutions; industry associations or labor organizations; other key community organizations</a:t>
            </a:r>
          </a:p>
        </p:txBody>
      </p:sp>
      <p:sp>
        <p:nvSpPr>
          <p:cNvPr id="5" name="Text Placeholder 4">
            <a:extLst>
              <a:ext uri="{FF2B5EF4-FFF2-40B4-BE49-F238E27FC236}">
                <a16:creationId xmlns:a16="http://schemas.microsoft.com/office/drawing/2014/main" id="{7E7FB266-B1D3-D4FD-554E-9DBEDAEE0EEE}"/>
              </a:ext>
            </a:extLst>
          </p:cNvPr>
          <p:cNvSpPr>
            <a:spLocks noGrp="1"/>
          </p:cNvSpPr>
          <p:nvPr>
            <p:ph type="body" sz="quarter" idx="13"/>
          </p:nvPr>
        </p:nvSpPr>
        <p:spPr>
          <a:xfrm>
            <a:off x="1010813" y="2817629"/>
            <a:ext cx="10515597" cy="820813"/>
          </a:xfrm>
          <a:solidFill>
            <a:srgbClr val="DEEBF7"/>
          </a:solidFill>
          <a:ln>
            <a:solidFill>
              <a:srgbClr val="00015E"/>
            </a:solidFill>
          </a:ln>
        </p:spPr>
        <p:txBody>
          <a:bodyPr>
            <a:normAutofit fontScale="40000" lnSpcReduction="20000"/>
          </a:bodyPr>
          <a:lstStyle/>
          <a:p>
            <a:pPr marL="0" indent="0">
              <a:buNone/>
            </a:pPr>
            <a:r>
              <a:rPr lang="en-US" b="1">
                <a:solidFill>
                  <a:srgbClr val="00015E"/>
                </a:solidFill>
                <a:latin typeface="Aptos" panose="020B0004020202020204" pitchFamily="34" charset="0"/>
              </a:rPr>
              <a:t>	</a:t>
            </a:r>
            <a:r>
              <a:rPr lang="en-US" sz="4500" b="1">
                <a:solidFill>
                  <a:srgbClr val="00015E"/>
                </a:solidFill>
                <a:latin typeface="Aptos" panose="020B0004020202020204" pitchFamily="34" charset="0"/>
              </a:rPr>
              <a:t>With your partners, explore the industry to identify key businesses for participation</a:t>
            </a:r>
          </a:p>
          <a:p>
            <a:pPr lvl="3"/>
            <a:r>
              <a:rPr lang="en-US" sz="3500">
                <a:solidFill>
                  <a:schemeClr val="tx1"/>
                </a:solidFill>
                <a:latin typeface="Aptos" panose="020B0004020202020204" pitchFamily="34" charset="0"/>
              </a:rPr>
              <a:t>Employers are the foundation of every apprenticeship program and the skills needed by their workforce are at the core. Businesses must play an active role in building the program and be involved in every step in designing the apprenticeship.</a:t>
            </a:r>
          </a:p>
        </p:txBody>
      </p:sp>
      <p:sp>
        <p:nvSpPr>
          <p:cNvPr id="6" name="Text Placeholder 5">
            <a:extLst>
              <a:ext uri="{FF2B5EF4-FFF2-40B4-BE49-F238E27FC236}">
                <a16:creationId xmlns:a16="http://schemas.microsoft.com/office/drawing/2014/main" id="{9D879FB9-3DCA-D422-4676-80A48D8DB2E7}"/>
              </a:ext>
            </a:extLst>
          </p:cNvPr>
          <p:cNvSpPr>
            <a:spLocks noGrp="1"/>
          </p:cNvSpPr>
          <p:nvPr>
            <p:ph type="body" sz="quarter" idx="14"/>
          </p:nvPr>
        </p:nvSpPr>
        <p:spPr>
          <a:xfrm>
            <a:off x="1010812" y="4018932"/>
            <a:ext cx="10515597" cy="659931"/>
          </a:xfrm>
          <a:solidFill>
            <a:srgbClr val="DEEBF7"/>
          </a:solidFill>
          <a:ln>
            <a:solidFill>
              <a:srgbClr val="00015E"/>
            </a:solidFill>
          </a:ln>
        </p:spPr>
        <p:txBody>
          <a:bodyPr>
            <a:normAutofit/>
          </a:bodyPr>
          <a:lstStyle/>
          <a:p>
            <a:pPr marL="0" indent="0">
              <a:buNone/>
            </a:pPr>
            <a:r>
              <a:rPr lang="en-US" sz="1800" b="1">
                <a:solidFill>
                  <a:srgbClr val="00015E"/>
                </a:solidFill>
                <a:latin typeface="Aptos" panose="020B0004020202020204" pitchFamily="34" charset="0"/>
              </a:rPr>
              <a:t>	</a:t>
            </a:r>
            <a:r>
              <a:rPr lang="en-US" sz="2000" b="1">
                <a:solidFill>
                  <a:srgbClr val="00015E"/>
                </a:solidFill>
                <a:latin typeface="Aptos" panose="020B0004020202020204" pitchFamily="34" charset="0"/>
              </a:rPr>
              <a:t>With your state apprenticeship office, develop standards (as needed) a OJL plan 	and register your standards.</a:t>
            </a:r>
            <a:endParaRPr lang="en-US" sz="1800" b="1">
              <a:solidFill>
                <a:srgbClr val="00015E"/>
              </a:solidFill>
              <a:latin typeface="Aptos" panose="020B0004020202020204" pitchFamily="34" charset="0"/>
            </a:endParaRPr>
          </a:p>
        </p:txBody>
      </p:sp>
      <p:sp>
        <p:nvSpPr>
          <p:cNvPr id="20" name="Text Placeholder 5">
            <a:extLst>
              <a:ext uri="{FF2B5EF4-FFF2-40B4-BE49-F238E27FC236}">
                <a16:creationId xmlns:a16="http://schemas.microsoft.com/office/drawing/2014/main" id="{56064087-E11D-738B-920B-E6ED84524A37}"/>
              </a:ext>
            </a:extLst>
          </p:cNvPr>
          <p:cNvSpPr txBox="1">
            <a:spLocks/>
          </p:cNvSpPr>
          <p:nvPr/>
        </p:nvSpPr>
        <p:spPr>
          <a:xfrm>
            <a:off x="1010812" y="5105823"/>
            <a:ext cx="10515597" cy="659930"/>
          </a:xfrm>
          <a:prstGeom prst="rect">
            <a:avLst/>
          </a:prstGeom>
          <a:solidFill>
            <a:srgbClr val="DEEBF7"/>
          </a:solidFill>
          <a:ln>
            <a:solidFill>
              <a:srgbClr val="00015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15E"/>
                </a:solidFill>
                <a:effectLst/>
                <a:uLnTx/>
                <a:uFillTx/>
                <a:latin typeface="Aptos" panose="020B0004020202020204" pitchFamily="34" charset="0"/>
                <a:ea typeface="+mn-ea"/>
                <a:cs typeface="+mn-cs"/>
              </a:rPr>
              <a:t>	</a:t>
            </a:r>
            <a:r>
              <a:rPr kumimoji="0" lang="en-US" sz="2000" b="1" i="0" u="none" strike="noStrike" kern="1200" cap="none" spc="0" normalizeH="0" baseline="0" noProof="0">
                <a:ln>
                  <a:noFill/>
                </a:ln>
                <a:solidFill>
                  <a:srgbClr val="00015E"/>
                </a:solidFill>
                <a:effectLst/>
                <a:uLnTx/>
                <a:uFillTx/>
                <a:latin typeface="Aptos" panose="020B0004020202020204" pitchFamily="34" charset="0"/>
                <a:ea typeface="+mn-ea"/>
                <a:cs typeface="+mn-cs"/>
              </a:rPr>
              <a:t>Begin to train apprentices.</a:t>
            </a:r>
            <a:endParaRPr kumimoji="0" lang="en-US" sz="1800" b="1" i="0" u="none" strike="noStrike" kern="1200" cap="none" spc="0" normalizeH="0" baseline="0" noProof="0">
              <a:ln>
                <a:noFill/>
              </a:ln>
              <a:solidFill>
                <a:srgbClr val="00015E"/>
              </a:solidFill>
              <a:effectLst/>
              <a:uLnTx/>
              <a:uFillTx/>
              <a:latin typeface="Aptos" panose="020B0004020202020204" pitchFamily="34" charset="0"/>
              <a:ea typeface="+mn-ea"/>
              <a:cs typeface="+mn-cs"/>
            </a:endParaRPr>
          </a:p>
        </p:txBody>
      </p:sp>
      <p:sp>
        <p:nvSpPr>
          <p:cNvPr id="17" name="Oval 16">
            <a:extLst>
              <a:ext uri="{FF2B5EF4-FFF2-40B4-BE49-F238E27FC236}">
                <a16:creationId xmlns:a16="http://schemas.microsoft.com/office/drawing/2014/main" id="{96E34213-686C-1EE8-C542-C4304EC5DBC3}"/>
              </a:ext>
              <a:ext uri="{C183D7F6-B498-43B3-948B-1728B52AA6E4}">
                <adec:decorative xmlns:adec="http://schemas.microsoft.com/office/drawing/2017/decorative" val="1"/>
              </a:ext>
            </a:extLst>
          </p:cNvPr>
          <p:cNvSpPr/>
          <p:nvPr/>
        </p:nvSpPr>
        <p:spPr>
          <a:xfrm>
            <a:off x="712166" y="1676231"/>
            <a:ext cx="985927" cy="960122"/>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F44767A5-64EA-012D-016F-886B6D7B1365}"/>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753343" y="1676231"/>
            <a:ext cx="903572" cy="903572"/>
          </a:xfrm>
        </p:spPr>
      </p:pic>
      <p:sp>
        <p:nvSpPr>
          <p:cNvPr id="24" name="Oval 23">
            <a:extLst>
              <a:ext uri="{FF2B5EF4-FFF2-40B4-BE49-F238E27FC236}">
                <a16:creationId xmlns:a16="http://schemas.microsoft.com/office/drawing/2014/main" id="{D0348B2A-50FE-4E53-5157-7F3E5870D3D0}"/>
              </a:ext>
              <a:ext uri="{C183D7F6-B498-43B3-948B-1728B52AA6E4}">
                <adec:decorative xmlns:adec="http://schemas.microsoft.com/office/drawing/2017/decorative" val="1"/>
              </a:ext>
            </a:extLst>
          </p:cNvPr>
          <p:cNvSpPr/>
          <p:nvPr/>
        </p:nvSpPr>
        <p:spPr>
          <a:xfrm>
            <a:off x="712167" y="2763122"/>
            <a:ext cx="985927" cy="960122"/>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536FC232-30BF-217C-2A5E-05BFF858F36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919" y="2863223"/>
            <a:ext cx="692424" cy="692424"/>
          </a:xfrm>
          <a:prstGeom prst="rect">
            <a:avLst/>
          </a:prstGeom>
        </p:spPr>
      </p:pic>
      <p:sp>
        <p:nvSpPr>
          <p:cNvPr id="25" name="Oval 24">
            <a:extLst>
              <a:ext uri="{FF2B5EF4-FFF2-40B4-BE49-F238E27FC236}">
                <a16:creationId xmlns:a16="http://schemas.microsoft.com/office/drawing/2014/main" id="{FF8D9C19-309F-6B4C-3CBE-F7BE5E9AC434}"/>
              </a:ext>
              <a:ext uri="{C183D7F6-B498-43B3-948B-1728B52AA6E4}">
                <adec:decorative xmlns:adec="http://schemas.microsoft.com/office/drawing/2017/decorative" val="1"/>
              </a:ext>
            </a:extLst>
          </p:cNvPr>
          <p:cNvSpPr/>
          <p:nvPr/>
        </p:nvSpPr>
        <p:spPr>
          <a:xfrm>
            <a:off x="712166" y="3850013"/>
            <a:ext cx="985927" cy="960122"/>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5A56222A-EF08-6573-462A-55B847824623}"/>
              </a:ext>
              <a:ext uri="{C183D7F6-B498-43B3-948B-1728B52AA6E4}">
                <adec:decorative xmlns:adec="http://schemas.microsoft.com/office/drawing/2017/decorative" val="1"/>
              </a:ext>
            </a:extLst>
          </p:cNvPr>
          <p:cNvSpPr/>
          <p:nvPr/>
        </p:nvSpPr>
        <p:spPr>
          <a:xfrm>
            <a:off x="712166" y="4927008"/>
            <a:ext cx="985927" cy="960122"/>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Slide Number Placeholder 5">
            <a:extLst>
              <a:ext uri="{FF2B5EF4-FFF2-40B4-BE49-F238E27FC236}">
                <a16:creationId xmlns:a16="http://schemas.microsoft.com/office/drawing/2014/main" id="{A133A786-5646-6DA4-A59E-F29EF99D0C8E}"/>
              </a:ext>
              <a:ext uri="{C183D7F6-B498-43B3-948B-1728B52AA6E4}">
                <adec:decorative xmlns:adec="http://schemas.microsoft.com/office/drawing/2017/decorative" val="1"/>
              </a:ext>
            </a:extLst>
          </p:cNvPr>
          <p:cNvSpPr txBox="1">
            <a:spLocks/>
          </p:cNvSpPr>
          <p:nvPr/>
        </p:nvSpPr>
        <p:spPr>
          <a:xfrm>
            <a:off x="8869218" y="649037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29" name="Graphic 28">
            <a:extLst>
              <a:ext uri="{FF2B5EF4-FFF2-40B4-BE49-F238E27FC236}">
                <a16:creationId xmlns:a16="http://schemas.microsoft.com/office/drawing/2014/main" id="{86A43C27-996D-7CE9-5832-2FBE9F8D770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968" y="5031881"/>
            <a:ext cx="750375" cy="750375"/>
          </a:xfrm>
          <a:prstGeom prst="rect">
            <a:avLst/>
          </a:prstGeom>
        </p:spPr>
      </p:pic>
      <p:pic>
        <p:nvPicPr>
          <p:cNvPr id="31" name="Graphic 30">
            <a:extLst>
              <a:ext uri="{FF2B5EF4-FFF2-40B4-BE49-F238E27FC236}">
                <a16:creationId xmlns:a16="http://schemas.microsoft.com/office/drawing/2014/main" id="{B92301AB-0DE6-F7B2-84CB-48CA2B79E98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4973" y="4018932"/>
            <a:ext cx="702363" cy="702363"/>
          </a:xfrm>
          <a:prstGeom prst="rect">
            <a:avLst/>
          </a:prstGeom>
        </p:spPr>
      </p:pic>
    </p:spTree>
    <p:extLst>
      <p:ext uri="{BB962C8B-B14F-4D97-AF65-F5344CB8AC3E}">
        <p14:creationId xmlns:p14="http://schemas.microsoft.com/office/powerpoint/2010/main" val="3491185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334CC-FE46-D518-120D-C83DCD6B3C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5BEED-D961-8D26-D234-DA48453FEDAA}"/>
              </a:ext>
            </a:extLst>
          </p:cNvPr>
          <p:cNvSpPr>
            <a:spLocks noGrp="1"/>
          </p:cNvSpPr>
          <p:nvPr>
            <p:ph type="title"/>
          </p:nvPr>
        </p:nvSpPr>
        <p:spPr>
          <a:xfrm>
            <a:off x="657219" y="713301"/>
            <a:ext cx="10515600" cy="824997"/>
          </a:xfrm>
        </p:spPr>
        <p:txBody>
          <a:bodyPr/>
          <a:lstStyle/>
          <a:p>
            <a:r>
              <a:rPr lang="en-US"/>
              <a:t>Through the Process</a:t>
            </a:r>
          </a:p>
        </p:txBody>
      </p:sp>
      <p:sp>
        <p:nvSpPr>
          <p:cNvPr id="3" name="Content Placeholder 2">
            <a:extLst>
              <a:ext uri="{FF2B5EF4-FFF2-40B4-BE49-F238E27FC236}">
                <a16:creationId xmlns:a16="http://schemas.microsoft.com/office/drawing/2014/main" id="{DF0DE404-D177-275F-0090-F51D3671CAD3}"/>
              </a:ext>
            </a:extLst>
          </p:cNvPr>
          <p:cNvSpPr>
            <a:spLocks noGrp="1"/>
          </p:cNvSpPr>
          <p:nvPr>
            <p:ph sz="half" idx="1"/>
          </p:nvPr>
        </p:nvSpPr>
        <p:spPr>
          <a:xfrm>
            <a:off x="1010813" y="1786575"/>
            <a:ext cx="10515599" cy="760562"/>
          </a:xfrm>
          <a:solidFill>
            <a:schemeClr val="accent5">
              <a:lumMod val="20000"/>
              <a:lumOff val="80000"/>
            </a:schemeClr>
          </a:solidFill>
          <a:ln>
            <a:solidFill>
              <a:srgbClr val="00015E"/>
            </a:solidFill>
          </a:ln>
        </p:spPr>
        <p:txBody>
          <a:bodyPr>
            <a:normAutofit fontScale="77500" lnSpcReduction="20000"/>
          </a:bodyPr>
          <a:lstStyle/>
          <a:p>
            <a:pPr>
              <a:lnSpc>
                <a:spcPct val="100000"/>
              </a:lnSpc>
            </a:pPr>
            <a:r>
              <a:rPr lang="en-US" sz="2000" b="1">
                <a:solidFill>
                  <a:srgbClr val="00015E"/>
                </a:solidFill>
                <a:latin typeface="Aptos" panose="020B0004020202020204" pitchFamily="34" charset="0"/>
              </a:rPr>
              <a:t>	</a:t>
            </a:r>
            <a:r>
              <a:rPr lang="en-US" sz="2600" b="1">
                <a:solidFill>
                  <a:srgbClr val="00015E"/>
                </a:solidFill>
                <a:latin typeface="Aptos" panose="020B0004020202020204" pitchFamily="34" charset="0"/>
              </a:rPr>
              <a:t>Stay connected to and engaged with your state apprenticeship office. </a:t>
            </a:r>
          </a:p>
          <a:p>
            <a:pPr lvl="3">
              <a:lnSpc>
                <a:spcPct val="100000"/>
              </a:lnSpc>
            </a:pPr>
            <a:r>
              <a:rPr lang="en-US">
                <a:solidFill>
                  <a:schemeClr val="tx1"/>
                </a:solidFill>
                <a:latin typeface="Aptos" panose="020B0004020202020204" pitchFamily="34" charset="0"/>
              </a:rPr>
              <a:t>Your apprenticeship representative is an important resource who will be there to provide ongoing support and technical assistance when you need help. </a:t>
            </a:r>
          </a:p>
        </p:txBody>
      </p:sp>
      <p:sp>
        <p:nvSpPr>
          <p:cNvPr id="5" name="Text Placeholder 4">
            <a:extLst>
              <a:ext uri="{FF2B5EF4-FFF2-40B4-BE49-F238E27FC236}">
                <a16:creationId xmlns:a16="http://schemas.microsoft.com/office/drawing/2014/main" id="{35E9AA98-EAE0-01F4-18B9-00C9A395EB7D}"/>
              </a:ext>
            </a:extLst>
          </p:cNvPr>
          <p:cNvSpPr>
            <a:spLocks noGrp="1"/>
          </p:cNvSpPr>
          <p:nvPr>
            <p:ph type="body" sz="quarter" idx="13"/>
          </p:nvPr>
        </p:nvSpPr>
        <p:spPr>
          <a:xfrm>
            <a:off x="1010812" y="2818609"/>
            <a:ext cx="10515597" cy="820813"/>
          </a:xfrm>
          <a:solidFill>
            <a:srgbClr val="DEEBF7"/>
          </a:solidFill>
          <a:ln>
            <a:solidFill>
              <a:srgbClr val="00015E"/>
            </a:solidFill>
          </a:ln>
        </p:spPr>
        <p:txBody>
          <a:bodyPr>
            <a:normAutofit/>
          </a:bodyPr>
          <a:lstStyle/>
          <a:p>
            <a:r>
              <a:rPr lang="en-US" b="1">
                <a:solidFill>
                  <a:srgbClr val="00015E"/>
                </a:solidFill>
                <a:latin typeface="Aptos" panose="020B0004020202020204" pitchFamily="34" charset="0"/>
              </a:rPr>
              <a:t>	</a:t>
            </a:r>
            <a:r>
              <a:rPr lang="en-US" sz="2000" b="1">
                <a:solidFill>
                  <a:srgbClr val="00015E"/>
                </a:solidFill>
                <a:latin typeface="Aptos" panose="020B0004020202020204" pitchFamily="34" charset="0"/>
              </a:rPr>
              <a:t>As the program continues, track your apprentices’ progress as they advance 	through the apprenticeship and increase their skills. </a:t>
            </a:r>
            <a:endParaRPr lang="en-US" sz="2600" b="1">
              <a:solidFill>
                <a:srgbClr val="00015E"/>
              </a:solidFill>
              <a:latin typeface="Aptos" panose="020B0004020202020204" pitchFamily="34" charset="0"/>
            </a:endParaRPr>
          </a:p>
        </p:txBody>
      </p:sp>
      <p:sp>
        <p:nvSpPr>
          <p:cNvPr id="6" name="Text Placeholder 5">
            <a:extLst>
              <a:ext uri="{FF2B5EF4-FFF2-40B4-BE49-F238E27FC236}">
                <a16:creationId xmlns:a16="http://schemas.microsoft.com/office/drawing/2014/main" id="{24AEEABC-FDB7-37F3-E313-C136CC56F1EB}"/>
              </a:ext>
            </a:extLst>
          </p:cNvPr>
          <p:cNvSpPr>
            <a:spLocks noGrp="1"/>
          </p:cNvSpPr>
          <p:nvPr>
            <p:ph type="body" sz="quarter" idx="14"/>
          </p:nvPr>
        </p:nvSpPr>
        <p:spPr>
          <a:xfrm>
            <a:off x="1010812" y="4018932"/>
            <a:ext cx="10515597" cy="659931"/>
          </a:xfrm>
          <a:solidFill>
            <a:srgbClr val="DEEBF7"/>
          </a:solidFill>
          <a:ln>
            <a:solidFill>
              <a:srgbClr val="00015E"/>
            </a:solidFill>
          </a:ln>
        </p:spPr>
        <p:txBody>
          <a:bodyPr>
            <a:normAutofit/>
          </a:bodyPr>
          <a:lstStyle/>
          <a:p>
            <a:pPr marL="0" indent="0">
              <a:buNone/>
            </a:pPr>
            <a:r>
              <a:rPr lang="en-US" sz="1800" b="1">
                <a:solidFill>
                  <a:srgbClr val="00015E"/>
                </a:solidFill>
                <a:latin typeface="Aptos" panose="020B0004020202020204" pitchFamily="34" charset="0"/>
              </a:rPr>
              <a:t>	</a:t>
            </a:r>
            <a:r>
              <a:rPr lang="en-US" sz="2000" b="1">
                <a:solidFill>
                  <a:srgbClr val="00015E"/>
                </a:solidFill>
                <a:latin typeface="Aptos" panose="020B0004020202020204" pitchFamily="34" charset="0"/>
              </a:rPr>
              <a:t>Assess and continuously improve. It’s your apprenticeship program! Continue to 	assess its performance and continuously improve to meet your changing needs. </a:t>
            </a:r>
          </a:p>
          <a:p>
            <a:pPr marL="0" indent="0">
              <a:buNone/>
            </a:pPr>
            <a:endParaRPr lang="en-US" sz="1800" b="1">
              <a:solidFill>
                <a:srgbClr val="00015E"/>
              </a:solidFill>
              <a:latin typeface="Aptos" panose="020B0004020202020204" pitchFamily="34" charset="0"/>
            </a:endParaRPr>
          </a:p>
        </p:txBody>
      </p:sp>
      <p:sp>
        <p:nvSpPr>
          <p:cNvPr id="20" name="Text Placeholder 5">
            <a:extLst>
              <a:ext uri="{FF2B5EF4-FFF2-40B4-BE49-F238E27FC236}">
                <a16:creationId xmlns:a16="http://schemas.microsoft.com/office/drawing/2014/main" id="{BABC8E80-C8EA-65C6-3DE3-526565E94D55}"/>
              </a:ext>
            </a:extLst>
          </p:cNvPr>
          <p:cNvSpPr txBox="1">
            <a:spLocks/>
          </p:cNvSpPr>
          <p:nvPr/>
        </p:nvSpPr>
        <p:spPr>
          <a:xfrm>
            <a:off x="1010812" y="4984364"/>
            <a:ext cx="10515597" cy="829414"/>
          </a:xfrm>
          <a:prstGeom prst="rect">
            <a:avLst/>
          </a:prstGeom>
          <a:solidFill>
            <a:srgbClr val="DEEBF7"/>
          </a:solidFill>
          <a:ln>
            <a:solidFill>
              <a:srgbClr val="00015E"/>
            </a:solid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15E"/>
                </a:solidFill>
                <a:effectLst/>
                <a:uLnTx/>
                <a:uFillTx/>
                <a:latin typeface="Aptos" panose="020B0004020202020204" pitchFamily="34" charset="0"/>
                <a:ea typeface="+mn-ea"/>
                <a:cs typeface="+mn-cs"/>
              </a:rPr>
              <a:t>	</a:t>
            </a:r>
            <a:r>
              <a:rPr kumimoji="0" lang="en-US" sz="4200" b="1" i="0" u="none" strike="noStrike" kern="1200" cap="none" spc="0" normalizeH="0" baseline="0" noProof="0">
                <a:ln>
                  <a:noFill/>
                </a:ln>
                <a:solidFill>
                  <a:srgbClr val="00015E"/>
                </a:solidFill>
                <a:effectLst/>
                <a:uLnTx/>
                <a:uFillTx/>
                <a:latin typeface="Aptos" panose="020B0004020202020204" pitchFamily="34" charset="0"/>
                <a:ea typeface="+mn-ea"/>
                <a:cs typeface="+mn-cs"/>
              </a:rPr>
              <a:t>Share your success. Share your best practices and tell your story. </a:t>
            </a:r>
          </a:p>
          <a:p>
            <a:pPr marL="1600200" marR="0" lvl="3"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900" b="0" i="0" u="none" strike="noStrike" kern="1200" cap="none" spc="0" normalizeH="0" baseline="0" noProof="0">
                <a:ln>
                  <a:noFill/>
                </a:ln>
                <a:solidFill>
                  <a:prstClr val="black"/>
                </a:solidFill>
                <a:effectLst/>
                <a:uLnTx/>
                <a:uFillTx/>
                <a:latin typeface="Aptos" panose="020B0004020202020204" pitchFamily="34" charset="0"/>
                <a:ea typeface="+mn-ea"/>
                <a:cs typeface="+mn-cs"/>
              </a:rPr>
              <a:t>New employers can follow your path when you highlight your success. Tell us about media coverage of your apprenticeship program or post a resource online at the Registered Apprenticeship Community of Practice</a:t>
            </a:r>
            <a:r>
              <a:rPr kumimoji="0" lang="en-US" sz="2900" b="1" i="0" u="none" strike="noStrike" kern="1200" cap="none" spc="0" normalizeH="0" baseline="0" noProof="0">
                <a:ln>
                  <a:noFill/>
                </a:ln>
                <a:solidFill>
                  <a:srgbClr val="00015E"/>
                </a:solidFill>
                <a:effectLst/>
                <a:uLnTx/>
                <a:uFillTx/>
                <a:latin typeface="Aptos" panose="020B0004020202020204" pitchFamily="34" charset="0"/>
                <a:ea typeface="+mn-ea"/>
                <a:cs typeface="+mn-cs"/>
              </a:rPr>
              <a:t>.</a:t>
            </a:r>
          </a:p>
        </p:txBody>
      </p:sp>
      <p:sp>
        <p:nvSpPr>
          <p:cNvPr id="17" name="Oval 16">
            <a:extLst>
              <a:ext uri="{FF2B5EF4-FFF2-40B4-BE49-F238E27FC236}">
                <a16:creationId xmlns:a16="http://schemas.microsoft.com/office/drawing/2014/main" id="{0580DCBC-0D87-7E53-AE7A-1A6068BE7D59}"/>
              </a:ext>
              <a:ext uri="{C183D7F6-B498-43B3-948B-1728B52AA6E4}">
                <adec:decorative xmlns:adec="http://schemas.microsoft.com/office/drawing/2017/decorative" val="1"/>
              </a:ext>
            </a:extLst>
          </p:cNvPr>
          <p:cNvSpPr/>
          <p:nvPr/>
        </p:nvSpPr>
        <p:spPr>
          <a:xfrm>
            <a:off x="712166" y="1686795"/>
            <a:ext cx="985927" cy="960122"/>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D7401DB2-3374-EE5B-CD8A-8AA66152F2D0}"/>
              </a:ext>
              <a:ext uri="{C183D7F6-B498-43B3-948B-1728B52AA6E4}">
                <adec:decorative xmlns:adec="http://schemas.microsoft.com/office/drawing/2017/decorative" val="1"/>
              </a:ext>
            </a:extLst>
          </p:cNvPr>
          <p:cNvSpPr/>
          <p:nvPr/>
        </p:nvSpPr>
        <p:spPr>
          <a:xfrm>
            <a:off x="712167" y="2763122"/>
            <a:ext cx="985927" cy="960122"/>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9E76A07-5F1A-AAC0-1E7A-6E4738F15C7A}"/>
              </a:ext>
              <a:ext uri="{C183D7F6-B498-43B3-948B-1728B52AA6E4}">
                <adec:decorative xmlns:adec="http://schemas.microsoft.com/office/drawing/2017/decorative" val="1"/>
              </a:ext>
            </a:extLst>
          </p:cNvPr>
          <p:cNvSpPr/>
          <p:nvPr/>
        </p:nvSpPr>
        <p:spPr>
          <a:xfrm>
            <a:off x="712166" y="3849736"/>
            <a:ext cx="985927" cy="960122"/>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Slide Number Placeholder 5">
            <a:extLst>
              <a:ext uri="{FF2B5EF4-FFF2-40B4-BE49-F238E27FC236}">
                <a16:creationId xmlns:a16="http://schemas.microsoft.com/office/drawing/2014/main" id="{A0BBE506-0AF9-E6AB-A575-A00BD9B201E8}"/>
              </a:ext>
              <a:ext uri="{C183D7F6-B498-43B3-948B-1728B52AA6E4}">
                <adec:decorative xmlns:adec="http://schemas.microsoft.com/office/drawing/2017/decorative" val="1"/>
              </a:ext>
            </a:extLst>
          </p:cNvPr>
          <p:cNvSpPr txBox="1">
            <a:spLocks/>
          </p:cNvSpPr>
          <p:nvPr/>
        </p:nvSpPr>
        <p:spPr>
          <a:xfrm>
            <a:off x="8869218" y="649037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8" name="Oval 7">
            <a:extLst>
              <a:ext uri="{FF2B5EF4-FFF2-40B4-BE49-F238E27FC236}">
                <a16:creationId xmlns:a16="http://schemas.microsoft.com/office/drawing/2014/main" id="{3C1A11C2-F0E6-5384-1D91-861B7F093C59}"/>
              </a:ext>
              <a:ext uri="{C183D7F6-B498-43B3-948B-1728B52AA6E4}">
                <adec:decorative xmlns:adec="http://schemas.microsoft.com/office/drawing/2017/decorative" val="1"/>
              </a:ext>
            </a:extLst>
          </p:cNvPr>
          <p:cNvSpPr/>
          <p:nvPr/>
        </p:nvSpPr>
        <p:spPr>
          <a:xfrm>
            <a:off x="712166" y="4936904"/>
            <a:ext cx="985927" cy="960122"/>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0FA6DF85-E9FD-4DDE-359B-79C1F6BBD2A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5163" y="2884304"/>
            <a:ext cx="659931" cy="659931"/>
          </a:xfrm>
          <a:prstGeom prst="rect">
            <a:avLst/>
          </a:prstGeom>
        </p:spPr>
      </p:pic>
      <p:pic>
        <p:nvPicPr>
          <p:cNvPr id="13" name="Graphic 12">
            <a:extLst>
              <a:ext uri="{FF2B5EF4-FFF2-40B4-BE49-F238E27FC236}">
                <a16:creationId xmlns:a16="http://schemas.microsoft.com/office/drawing/2014/main" id="{49FCA4DE-43E6-2FFF-254E-76F22EB2202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992" y="1814979"/>
            <a:ext cx="690102" cy="690102"/>
          </a:xfrm>
          <a:prstGeom prst="rect">
            <a:avLst/>
          </a:prstGeom>
        </p:spPr>
      </p:pic>
      <p:pic>
        <p:nvPicPr>
          <p:cNvPr id="16" name="Graphic 15">
            <a:extLst>
              <a:ext uri="{FF2B5EF4-FFF2-40B4-BE49-F238E27FC236}">
                <a16:creationId xmlns:a16="http://schemas.microsoft.com/office/drawing/2014/main" id="{52EBC07A-2534-2B65-F192-C477E98D784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677" y="3994716"/>
            <a:ext cx="705417" cy="705417"/>
          </a:xfrm>
          <a:prstGeom prst="rect">
            <a:avLst/>
          </a:prstGeom>
        </p:spPr>
      </p:pic>
      <p:pic>
        <p:nvPicPr>
          <p:cNvPr id="19" name="Graphic 18">
            <a:extLst>
              <a:ext uri="{FF2B5EF4-FFF2-40B4-BE49-F238E27FC236}">
                <a16:creationId xmlns:a16="http://schemas.microsoft.com/office/drawing/2014/main" id="{73AFDB87-3757-9EF4-39B0-06DB21EC486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9151" y="5015619"/>
            <a:ext cx="741784" cy="741784"/>
          </a:xfrm>
          <a:prstGeom prst="rect">
            <a:avLst/>
          </a:prstGeom>
        </p:spPr>
      </p:pic>
    </p:spTree>
    <p:extLst>
      <p:ext uri="{BB962C8B-B14F-4D97-AF65-F5344CB8AC3E}">
        <p14:creationId xmlns:p14="http://schemas.microsoft.com/office/powerpoint/2010/main" val="3162738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normAutofit/>
          </a:bodyPr>
          <a:lstStyle/>
          <a:p>
            <a:pPr algn="l"/>
            <a:r>
              <a:rPr lang="en-US">
                <a:latin typeface="Aptos"/>
              </a:rPr>
              <a:t>Questions  </a:t>
            </a:r>
            <a:r>
              <a:rPr lang="en-US">
                <a:solidFill>
                  <a:srgbClr val="00015E"/>
                </a:solidFill>
                <a:latin typeface="Aptos"/>
              </a:rPr>
              <a:t>1 2</a:t>
            </a:r>
          </a:p>
        </p:txBody>
      </p:sp>
    </p:spTree>
    <p:extLst>
      <p:ext uri="{BB962C8B-B14F-4D97-AF65-F5344CB8AC3E}">
        <p14:creationId xmlns:p14="http://schemas.microsoft.com/office/powerpoint/2010/main" val="209764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0A38-42CD-19E5-3BC1-A464A5C4091F}"/>
              </a:ext>
            </a:extLst>
          </p:cNvPr>
          <p:cNvSpPr>
            <a:spLocks noGrp="1"/>
          </p:cNvSpPr>
          <p:nvPr>
            <p:ph type="title"/>
          </p:nvPr>
        </p:nvSpPr>
        <p:spPr>
          <a:xfrm>
            <a:off x="742950" y="774700"/>
            <a:ext cx="10515600" cy="911225"/>
          </a:xfrm>
        </p:spPr>
        <p:txBody>
          <a:bodyPr/>
          <a:lstStyle/>
          <a:p>
            <a:r>
              <a:rPr lang="en-US"/>
              <a:t>Become a Center Partner</a:t>
            </a:r>
          </a:p>
        </p:txBody>
      </p:sp>
      <p:sp>
        <p:nvSpPr>
          <p:cNvPr id="3" name="Content Placeholder 2">
            <a:extLst>
              <a:ext uri="{FF2B5EF4-FFF2-40B4-BE49-F238E27FC236}">
                <a16:creationId xmlns:a16="http://schemas.microsoft.com/office/drawing/2014/main" id="{6942A367-2F61-50D7-C055-C0E3D80652AD}"/>
              </a:ext>
            </a:extLst>
          </p:cNvPr>
          <p:cNvSpPr>
            <a:spLocks noGrp="1"/>
          </p:cNvSpPr>
          <p:nvPr>
            <p:ph sz="half" idx="1"/>
          </p:nvPr>
        </p:nvSpPr>
        <p:spPr>
          <a:xfrm>
            <a:off x="1644455" y="2284143"/>
            <a:ext cx="5267325" cy="733688"/>
          </a:xfrm>
        </p:spPr>
        <p:txBody>
          <a:bodyPr>
            <a:noAutofit/>
          </a:bodyPr>
          <a:lstStyle/>
          <a:p>
            <a:pPr marL="0" indent="0">
              <a:buNone/>
            </a:pPr>
            <a:r>
              <a:rPr lang="en-US" b="1">
                <a:effectLst/>
              </a:rPr>
              <a:t>Receive</a:t>
            </a:r>
            <a:r>
              <a:rPr lang="en-US">
                <a:effectLst/>
              </a:rPr>
              <a:t> no-cost expert services, including materials and support</a:t>
            </a:r>
            <a:endParaRPr lang="en-US"/>
          </a:p>
        </p:txBody>
      </p:sp>
      <p:sp>
        <p:nvSpPr>
          <p:cNvPr id="4" name="Content Placeholder 3">
            <a:extLst>
              <a:ext uri="{FF2B5EF4-FFF2-40B4-BE49-F238E27FC236}">
                <a16:creationId xmlns:a16="http://schemas.microsoft.com/office/drawing/2014/main" id="{5C70B316-DDA0-389A-026B-EB6DC1820EC8}"/>
              </a:ext>
            </a:extLst>
          </p:cNvPr>
          <p:cNvSpPr>
            <a:spLocks noGrp="1"/>
          </p:cNvSpPr>
          <p:nvPr>
            <p:ph sz="half" idx="13"/>
          </p:nvPr>
        </p:nvSpPr>
        <p:spPr>
          <a:xfrm>
            <a:off x="1644455" y="3425288"/>
            <a:ext cx="5124450" cy="810871"/>
          </a:xfrm>
        </p:spPr>
        <p:txBody>
          <a:bodyPr>
            <a:noAutofit/>
          </a:bodyPr>
          <a:lstStyle/>
          <a:p>
            <a:pPr marL="0" indent="0">
              <a:buNone/>
            </a:pPr>
            <a:r>
              <a:rPr lang="en-US" b="1"/>
              <a:t>Network</a:t>
            </a:r>
            <a:r>
              <a:rPr lang="en-US"/>
              <a:t> with potential partners nationwide</a:t>
            </a:r>
          </a:p>
        </p:txBody>
      </p:sp>
      <p:sp>
        <p:nvSpPr>
          <p:cNvPr id="5" name="Content Placeholder 4">
            <a:extLst>
              <a:ext uri="{FF2B5EF4-FFF2-40B4-BE49-F238E27FC236}">
                <a16:creationId xmlns:a16="http://schemas.microsoft.com/office/drawing/2014/main" id="{EAA9BB7A-D7C8-36F5-6C65-447D1D445828}"/>
              </a:ext>
            </a:extLst>
          </p:cNvPr>
          <p:cNvSpPr>
            <a:spLocks noGrp="1"/>
          </p:cNvSpPr>
          <p:nvPr>
            <p:ph sz="half" idx="14"/>
          </p:nvPr>
        </p:nvSpPr>
        <p:spPr>
          <a:xfrm>
            <a:off x="1590085" y="4590921"/>
            <a:ext cx="5124450" cy="950123"/>
          </a:xfrm>
        </p:spPr>
        <p:txBody>
          <a:bodyPr>
            <a:normAutofit/>
          </a:bodyPr>
          <a:lstStyle/>
          <a:p>
            <a:pPr marL="0" indent="0">
              <a:buNone/>
            </a:pPr>
            <a:r>
              <a:rPr lang="en-US" b="1"/>
              <a:t>Be</a:t>
            </a:r>
            <a:r>
              <a:rPr lang="en-US"/>
              <a:t> nationally recognized for your work</a:t>
            </a:r>
            <a:endParaRPr lang="en-US" b="1"/>
          </a:p>
        </p:txBody>
      </p:sp>
      <p:sp>
        <p:nvSpPr>
          <p:cNvPr id="6" name="Content Placeholder 5">
            <a:extLst>
              <a:ext uri="{FF2B5EF4-FFF2-40B4-BE49-F238E27FC236}">
                <a16:creationId xmlns:a16="http://schemas.microsoft.com/office/drawing/2014/main" id="{4FFC1118-E028-72E1-E7BC-2A4A4468AB4D}"/>
              </a:ext>
            </a:extLst>
          </p:cNvPr>
          <p:cNvSpPr>
            <a:spLocks noGrp="1"/>
          </p:cNvSpPr>
          <p:nvPr>
            <p:ph sz="half" idx="15"/>
          </p:nvPr>
        </p:nvSpPr>
        <p:spPr>
          <a:xfrm>
            <a:off x="7648574" y="1995484"/>
            <a:ext cx="3140095" cy="3750392"/>
          </a:xfrm>
          <a:solidFill>
            <a:srgbClr val="00015E"/>
          </a:solidFill>
        </p:spPr>
        <p:txBody>
          <a:bodyPr/>
          <a:lstStyle/>
          <a:p>
            <a:pPr marL="0" indent="0" algn="ctr">
              <a:buNone/>
            </a:pPr>
            <a:r>
              <a:rPr lang="en-US" b="1">
                <a:solidFill>
                  <a:schemeClr val="bg1"/>
                </a:solidFill>
              </a:rPr>
              <a:t>Scan for Partner Form</a:t>
            </a:r>
          </a:p>
        </p:txBody>
      </p:sp>
      <p:pic>
        <p:nvPicPr>
          <p:cNvPr id="11" name="Picture 10" descr="QR Code for: https://safalpartners.jotform.com/form/221015771142040">
            <a:extLst>
              <a:ext uri="{FF2B5EF4-FFF2-40B4-BE49-F238E27FC236}">
                <a16:creationId xmlns:a16="http://schemas.microsoft.com/office/drawing/2014/main" id="{14E75461-339C-9F5A-FBD6-5964153D11AF}"/>
              </a:ext>
            </a:extLst>
          </p:cNvPr>
          <p:cNvPicPr>
            <a:picLocks noChangeAspect="1"/>
          </p:cNvPicPr>
          <p:nvPr/>
        </p:nvPicPr>
        <p:blipFill>
          <a:blip r:embed="rId2"/>
          <a:stretch>
            <a:fillRect/>
          </a:stretch>
        </p:blipFill>
        <p:spPr>
          <a:xfrm>
            <a:off x="7889698" y="2897528"/>
            <a:ext cx="2657846" cy="2667372"/>
          </a:xfrm>
          <a:prstGeom prst="rect">
            <a:avLst/>
          </a:prstGeom>
        </p:spPr>
      </p:pic>
      <p:sp>
        <p:nvSpPr>
          <p:cNvPr id="9" name="Slide Number Placeholder 5">
            <a:extLst>
              <a:ext uri="{FF2B5EF4-FFF2-40B4-BE49-F238E27FC236}">
                <a16:creationId xmlns:a16="http://schemas.microsoft.com/office/drawing/2014/main" id="{34A24488-9C2C-BEB8-7BEC-CB2E3F9F7D4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6" name="Graphic 15">
            <a:extLst>
              <a:ext uri="{FF2B5EF4-FFF2-40B4-BE49-F238E27FC236}">
                <a16:creationId xmlns:a16="http://schemas.microsoft.com/office/drawing/2014/main" id="{EAA04C85-8AB3-1013-7DB7-F610C3F9BA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95" y="2216097"/>
            <a:ext cx="730060" cy="730060"/>
          </a:xfrm>
          <a:prstGeom prst="rect">
            <a:avLst/>
          </a:prstGeom>
        </p:spPr>
      </p:pic>
      <p:pic>
        <p:nvPicPr>
          <p:cNvPr id="17" name="Graphic 16">
            <a:extLst>
              <a:ext uri="{FF2B5EF4-FFF2-40B4-BE49-F238E27FC236}">
                <a16:creationId xmlns:a16="http://schemas.microsoft.com/office/drawing/2014/main" id="{9FF1E300-386B-C802-1B04-B040F064D7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3344798"/>
            <a:ext cx="730060" cy="730060"/>
          </a:xfrm>
          <a:prstGeom prst="rect">
            <a:avLst/>
          </a:prstGeom>
        </p:spPr>
      </p:pic>
      <p:pic>
        <p:nvPicPr>
          <p:cNvPr id="18" name="Graphic 17">
            <a:extLst>
              <a:ext uri="{FF2B5EF4-FFF2-40B4-BE49-F238E27FC236}">
                <a16:creationId xmlns:a16="http://schemas.microsoft.com/office/drawing/2014/main" id="{4D0EF788-996A-EBD4-78AC-F5F5477EA9F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4473499"/>
            <a:ext cx="730060" cy="730060"/>
          </a:xfrm>
          <a:prstGeom prst="rect">
            <a:avLst/>
          </a:prstGeom>
        </p:spPr>
      </p:pic>
    </p:spTree>
    <p:extLst>
      <p:ext uri="{BB962C8B-B14F-4D97-AF65-F5344CB8AC3E}">
        <p14:creationId xmlns:p14="http://schemas.microsoft.com/office/powerpoint/2010/main" val="865763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B358-6B53-592B-6310-3DCAB4FE58D6}"/>
              </a:ext>
            </a:extLst>
          </p:cNvPr>
          <p:cNvSpPr>
            <a:spLocks noGrp="1"/>
          </p:cNvSpPr>
          <p:nvPr>
            <p:ph type="title"/>
          </p:nvPr>
        </p:nvSpPr>
        <p:spPr/>
        <p:txBody>
          <a:bodyPr>
            <a:normAutofit fontScale="90000"/>
          </a:bodyPr>
          <a:lstStyle/>
          <a:p>
            <a:r>
              <a:rPr lang="en-US" sz="2400" i="1">
                <a:solidFill>
                  <a:prstClr val="black">
                    <a:lumMod val="75000"/>
                    <a:lumOff val="25000"/>
                  </a:prstClr>
                </a:solidFill>
                <a:latin typeface="Aptos" panose="020B0004020202020204" pitchFamily="34" charset="0"/>
                <a:ea typeface="+mj-ea"/>
                <a:cs typeface="+mj-cs"/>
              </a:rPr>
              <a:t>Email us your questions at RA_COE@SafalPartners.com</a:t>
            </a:r>
            <a:endParaRPr lang="en-US"/>
          </a:p>
        </p:txBody>
      </p:sp>
      <p:sp>
        <p:nvSpPr>
          <p:cNvPr id="3" name="Text Placeholder 2">
            <a:extLst>
              <a:ext uri="{FF2B5EF4-FFF2-40B4-BE49-F238E27FC236}">
                <a16:creationId xmlns:a16="http://schemas.microsoft.com/office/drawing/2014/main" id="{4F0BE6FE-D657-0076-1A78-6599DB3E67A4}"/>
              </a:ext>
            </a:extLst>
          </p:cNvPr>
          <p:cNvSpPr>
            <a:spLocks noGrp="1"/>
          </p:cNvSpPr>
          <p:nvPr>
            <p:ph type="body" idx="1"/>
          </p:nvPr>
        </p:nvSpPr>
        <p:spPr/>
        <p:txBody>
          <a:bodyPr/>
          <a:lstStyle/>
          <a:p>
            <a:r>
              <a:rPr lang="en-US"/>
              <a:t>For more information, visit: </a:t>
            </a:r>
            <a:r>
              <a:rPr lang="en-US">
                <a:hlinkClick r:id="rId2"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
        <p:nvSpPr>
          <p:cNvPr id="6" name="Slide Number Placeholder 5">
            <a:extLst>
              <a:ext uri="{FF2B5EF4-FFF2-40B4-BE49-F238E27FC236}">
                <a16:creationId xmlns:a16="http://schemas.microsoft.com/office/drawing/2014/main" id="{23FD0712-DAD9-FADD-9C72-FB57438BF7E2}"/>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51917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F39C-615B-2A9D-372C-52FDD6D8B437}"/>
              </a:ext>
            </a:extLst>
          </p:cNvPr>
          <p:cNvSpPr>
            <a:spLocks noGrp="1"/>
          </p:cNvSpPr>
          <p:nvPr>
            <p:ph type="title"/>
          </p:nvPr>
        </p:nvSpPr>
        <p:spPr>
          <a:xfrm>
            <a:off x="742527" y="760471"/>
            <a:ext cx="10515600" cy="929521"/>
          </a:xfrm>
        </p:spPr>
        <p:txBody>
          <a:bodyPr/>
          <a:lstStyle/>
          <a:p>
            <a:r>
              <a:rPr lang="en-US"/>
              <a:t>Assessing Your RA Knowledge</a:t>
            </a:r>
          </a:p>
        </p:txBody>
      </p:sp>
      <p:sp>
        <p:nvSpPr>
          <p:cNvPr id="3" name="Content Placeholder 2">
            <a:extLst>
              <a:ext uri="{FF2B5EF4-FFF2-40B4-BE49-F238E27FC236}">
                <a16:creationId xmlns:a16="http://schemas.microsoft.com/office/drawing/2014/main" id="{B8E238A7-4E37-8481-5BC5-6EEFCE8CFE66}"/>
              </a:ext>
            </a:extLst>
          </p:cNvPr>
          <p:cNvSpPr>
            <a:spLocks noGrp="1"/>
          </p:cNvSpPr>
          <p:nvPr>
            <p:ph sz="half" idx="1"/>
          </p:nvPr>
        </p:nvSpPr>
        <p:spPr>
          <a:xfrm>
            <a:off x="838199" y="1825624"/>
            <a:ext cx="3118104" cy="3995928"/>
          </a:xfrm>
          <a:ln w="38100">
            <a:solidFill>
              <a:srgbClr val="00015E"/>
            </a:solidFill>
          </a:ln>
        </p:spPr>
        <p:txBody>
          <a:bodyPr>
            <a:normAutofit/>
          </a:bodyPr>
          <a:lstStyle/>
          <a:p>
            <a:pPr marL="0" indent="0" algn="ctr">
              <a:buNone/>
            </a:pPr>
            <a:r>
              <a:rPr lang="en-US" b="1"/>
              <a:t>Basic</a:t>
            </a:r>
          </a:p>
          <a:p>
            <a:pPr marL="0" indent="0">
              <a:buNone/>
            </a:pPr>
            <a:r>
              <a:rPr lang="en-US" sz="2400"/>
              <a:t>I know what it means, but I don’t know how to utilize it and don’t have significant experience with it.</a:t>
            </a:r>
          </a:p>
        </p:txBody>
      </p:sp>
      <p:sp>
        <p:nvSpPr>
          <p:cNvPr id="4" name="Content Placeholder 3">
            <a:extLst>
              <a:ext uri="{FF2B5EF4-FFF2-40B4-BE49-F238E27FC236}">
                <a16:creationId xmlns:a16="http://schemas.microsoft.com/office/drawing/2014/main" id="{FBDC29E1-82BB-2A29-3482-2CF0DC44B055}"/>
              </a:ext>
            </a:extLst>
          </p:cNvPr>
          <p:cNvSpPr>
            <a:spLocks noGrp="1"/>
          </p:cNvSpPr>
          <p:nvPr>
            <p:ph sz="half" idx="13"/>
          </p:nvPr>
        </p:nvSpPr>
        <p:spPr>
          <a:xfrm>
            <a:off x="4441275" y="1825624"/>
            <a:ext cx="3118104" cy="3995928"/>
          </a:xfrm>
          <a:ln w="38100">
            <a:solidFill>
              <a:srgbClr val="00015E"/>
            </a:solidFill>
          </a:ln>
        </p:spPr>
        <p:txBody>
          <a:bodyPr>
            <a:normAutofit/>
          </a:bodyPr>
          <a:lstStyle/>
          <a:p>
            <a:pPr marL="0" indent="0" algn="ctr">
              <a:buNone/>
            </a:pPr>
            <a:r>
              <a:rPr lang="en-US" b="1"/>
              <a:t>Intermediate </a:t>
            </a:r>
          </a:p>
          <a:p>
            <a:pPr marL="0" indent="0">
              <a:buNone/>
            </a:pPr>
            <a:r>
              <a:rPr lang="en-US" sz="2400"/>
              <a:t>I understand RA, I’ve had experience with RA in some capacity, and I feel comfortable educating internal and external stakeholders about it.</a:t>
            </a:r>
          </a:p>
        </p:txBody>
      </p:sp>
      <p:sp>
        <p:nvSpPr>
          <p:cNvPr id="5" name="Content Placeholder 4">
            <a:extLst>
              <a:ext uri="{FF2B5EF4-FFF2-40B4-BE49-F238E27FC236}">
                <a16:creationId xmlns:a16="http://schemas.microsoft.com/office/drawing/2014/main" id="{A9DB6361-CEE3-BE48-D86B-0D7411083370}"/>
              </a:ext>
            </a:extLst>
          </p:cNvPr>
          <p:cNvSpPr>
            <a:spLocks noGrp="1"/>
          </p:cNvSpPr>
          <p:nvPr>
            <p:ph sz="half" idx="14"/>
          </p:nvPr>
        </p:nvSpPr>
        <p:spPr>
          <a:xfrm>
            <a:off x="8044351" y="1825624"/>
            <a:ext cx="3118104" cy="3995928"/>
          </a:xfrm>
          <a:ln w="38100">
            <a:solidFill>
              <a:srgbClr val="00015E"/>
            </a:solidFill>
          </a:ln>
        </p:spPr>
        <p:txBody>
          <a:bodyPr>
            <a:normAutofit fontScale="92500"/>
          </a:bodyPr>
          <a:lstStyle/>
          <a:p>
            <a:pPr marL="0" indent="0" algn="ctr">
              <a:buNone/>
            </a:pPr>
            <a:r>
              <a:rPr lang="en-US" sz="3000" b="1"/>
              <a:t>Expert</a:t>
            </a:r>
          </a:p>
          <a:p>
            <a:pPr marL="0" indent="0">
              <a:buNone/>
            </a:pPr>
            <a:r>
              <a:rPr lang="en-US" sz="2600"/>
              <a:t>I have extensive knowledge and relevant experience developing and implementing programs and standards, recruiting apprentices, and convening stakeholders.</a:t>
            </a:r>
          </a:p>
        </p:txBody>
      </p:sp>
      <p:sp>
        <p:nvSpPr>
          <p:cNvPr id="7" name="Slide Number Placeholder 5">
            <a:extLst>
              <a:ext uri="{FF2B5EF4-FFF2-40B4-BE49-F238E27FC236}">
                <a16:creationId xmlns:a16="http://schemas.microsoft.com/office/drawing/2014/main" id="{91BE5072-83C8-E037-2577-0BFFB0DC077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939072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D7AF-3A5D-E5E3-CA37-C5D0918218C8}"/>
              </a:ext>
            </a:extLst>
          </p:cNvPr>
          <p:cNvSpPr>
            <a:spLocks noGrp="1"/>
          </p:cNvSpPr>
          <p:nvPr>
            <p:ph type="title"/>
          </p:nvPr>
        </p:nvSpPr>
        <p:spPr>
          <a:xfrm>
            <a:off x="768476" y="2619575"/>
            <a:ext cx="10515600" cy="1325563"/>
          </a:xfrm>
        </p:spPr>
        <p:txBody>
          <a:bodyPr/>
          <a:lstStyle/>
          <a:p>
            <a:pPr algn="ctr"/>
            <a:r>
              <a:rPr lang="en-US">
                <a:solidFill>
                  <a:schemeClr val="bg1"/>
                </a:solidFill>
              </a:rPr>
              <a:t>Getting Started: RA Basics</a:t>
            </a:r>
          </a:p>
        </p:txBody>
      </p:sp>
      <p:sp>
        <p:nvSpPr>
          <p:cNvPr id="3" name="Slide Number Placeholder 5">
            <a:extLst>
              <a:ext uri="{FF2B5EF4-FFF2-40B4-BE49-F238E27FC236}">
                <a16:creationId xmlns:a16="http://schemas.microsoft.com/office/drawing/2014/main" id="{B01DCC2F-2865-3C02-95D5-76B06D02F6BD}"/>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323614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5B5C-9F37-0660-56B3-ACBB4DCECDF0}"/>
              </a:ext>
            </a:extLst>
          </p:cNvPr>
          <p:cNvSpPr>
            <a:spLocks noGrp="1"/>
          </p:cNvSpPr>
          <p:nvPr>
            <p:ph type="title"/>
          </p:nvPr>
        </p:nvSpPr>
        <p:spPr>
          <a:xfrm>
            <a:off x="516048" y="776053"/>
            <a:ext cx="10515600" cy="1056269"/>
          </a:xfrm>
        </p:spPr>
        <p:txBody>
          <a:bodyPr/>
          <a:lstStyle/>
          <a:p>
            <a:r>
              <a:rPr lang="en-US"/>
              <a:t>Registered Apprenticeship</a:t>
            </a:r>
          </a:p>
        </p:txBody>
      </p:sp>
      <p:sp>
        <p:nvSpPr>
          <p:cNvPr id="3" name="Content Placeholder 2">
            <a:extLst>
              <a:ext uri="{FF2B5EF4-FFF2-40B4-BE49-F238E27FC236}">
                <a16:creationId xmlns:a16="http://schemas.microsoft.com/office/drawing/2014/main" id="{B8ACC780-5E08-3725-A55F-366165CAAE5D}"/>
              </a:ext>
            </a:extLst>
          </p:cNvPr>
          <p:cNvSpPr>
            <a:spLocks noGrp="1"/>
          </p:cNvSpPr>
          <p:nvPr>
            <p:ph sz="half" idx="1"/>
          </p:nvPr>
        </p:nvSpPr>
        <p:spPr>
          <a:xfrm>
            <a:off x="602810" y="2177941"/>
            <a:ext cx="7364240" cy="691238"/>
          </a:xfrm>
        </p:spPr>
        <p:txBody>
          <a:bodyPr>
            <a:noAutofit/>
          </a:bodyPr>
          <a:lstStyle/>
          <a:p>
            <a:pPr marL="0" indent="0">
              <a:buNone/>
            </a:pPr>
            <a:r>
              <a:rPr kumimoji="0" lang="en-US" sz="4000" b="1" i="0" u="none" strike="noStrike" kern="1200" cap="none" spc="0" normalizeH="0" baseline="0" noProof="0">
                <a:ln>
                  <a:noFill/>
                </a:ln>
                <a:solidFill>
                  <a:prstClr val="black"/>
                </a:solidFill>
                <a:effectLst/>
                <a:uLnTx/>
                <a:uFillTx/>
                <a:latin typeface="Aptos" panose="020B0004020202020204" pitchFamily="34" charset="0"/>
                <a:ea typeface="+mn-ea"/>
                <a:cs typeface="+mn-cs"/>
              </a:rPr>
              <a:t>Registered apprenticeship is:</a:t>
            </a:r>
          </a:p>
        </p:txBody>
      </p:sp>
      <p:sp>
        <p:nvSpPr>
          <p:cNvPr id="4" name="Content Placeholder 3">
            <a:extLst>
              <a:ext uri="{FF2B5EF4-FFF2-40B4-BE49-F238E27FC236}">
                <a16:creationId xmlns:a16="http://schemas.microsoft.com/office/drawing/2014/main" id="{C67B6CEE-38B4-5F42-01EA-2E61A9A9D021}"/>
              </a:ext>
            </a:extLst>
          </p:cNvPr>
          <p:cNvSpPr>
            <a:spLocks noGrp="1"/>
          </p:cNvSpPr>
          <p:nvPr>
            <p:ph sz="half" idx="2"/>
          </p:nvPr>
        </p:nvSpPr>
        <p:spPr>
          <a:xfrm>
            <a:off x="697117" y="2869179"/>
            <a:ext cx="6916847" cy="2888825"/>
          </a:xfrm>
        </p:spPr>
        <p:txBody>
          <a:bodyPr>
            <a:noAutofit/>
          </a:bodyPr>
          <a:lstStyle/>
          <a:p>
            <a:pPr lvl="1">
              <a:buFont typeface="Wingdings" panose="05000000000000000000" pitchFamily="2" charset="2"/>
              <a:buChar char="§"/>
            </a:pPr>
            <a:r>
              <a:rPr lang="en-US">
                <a:solidFill>
                  <a:schemeClr val="tx1"/>
                </a:solidFill>
                <a:latin typeface="Aptos" panose="020B0004020202020204" pitchFamily="34" charset="0"/>
              </a:rPr>
              <a:t>a</a:t>
            </a:r>
            <a:r>
              <a:rPr kumimoji="0" lang="en-US" i="0" u="none" strike="noStrike" kern="1200" cap="none" spc="0" normalizeH="0" baseline="0" noProof="0">
                <a:ln>
                  <a:noFill/>
                </a:ln>
                <a:solidFill>
                  <a:schemeClr val="tx1"/>
                </a:solidFill>
                <a:effectLst/>
                <a:uLnTx/>
                <a:uFillTx/>
                <a:latin typeface="Aptos" panose="020B0004020202020204" pitchFamily="34" charset="0"/>
              </a:rPr>
              <a:t> proven model of job preparation</a:t>
            </a:r>
          </a:p>
          <a:p>
            <a:pPr marL="688975" lvl="1" indent="0">
              <a:buNone/>
            </a:pPr>
            <a:r>
              <a:rPr kumimoji="0" lang="en-US" i="0" u="none" strike="noStrike" kern="1200" cap="none" spc="0" normalizeH="0" baseline="0" noProof="0">
                <a:ln>
                  <a:noFill/>
                </a:ln>
                <a:solidFill>
                  <a:schemeClr val="tx1"/>
                </a:solidFill>
                <a:effectLst/>
                <a:uLnTx/>
                <a:uFillTx/>
                <a:latin typeface="Aptos" panose="020B0004020202020204" pitchFamily="34" charset="0"/>
              </a:rPr>
              <a:t>that combines paid on-the-job training (OJT) with related instruction to progressively increase workers’ skill levels and wages;</a:t>
            </a:r>
            <a:br>
              <a:rPr kumimoji="0" lang="en-US" i="0" u="none" strike="noStrike" kern="1200" cap="none" spc="0" normalizeH="0" baseline="0" noProof="0">
                <a:ln>
                  <a:noFill/>
                </a:ln>
                <a:solidFill>
                  <a:schemeClr val="tx1"/>
                </a:solidFill>
                <a:effectLst/>
                <a:uLnTx/>
                <a:uFillTx/>
                <a:latin typeface="Aptos" panose="020B0004020202020204" pitchFamily="34" charset="0"/>
              </a:rPr>
            </a:br>
            <a:endParaRPr lang="en-US">
              <a:solidFill>
                <a:schemeClr val="tx1"/>
              </a:solidFill>
              <a:latin typeface="Aptos" panose="020B0004020202020204" pitchFamily="34" charset="0"/>
            </a:endParaRPr>
          </a:p>
          <a:p>
            <a:pPr lvl="1">
              <a:buFont typeface="Wingdings" panose="05000000000000000000" pitchFamily="2" charset="2"/>
              <a:buChar char="§"/>
            </a:pPr>
            <a:r>
              <a:rPr kumimoji="0" lang="en-US" i="0" u="none" strike="noStrike" kern="1200" cap="none" spc="0" normalizeH="0" baseline="0" noProof="0">
                <a:ln>
                  <a:noFill/>
                </a:ln>
                <a:solidFill>
                  <a:schemeClr val="tx1"/>
                </a:solidFill>
                <a:effectLst/>
                <a:uLnTx/>
                <a:uFillTx/>
                <a:latin typeface="Aptos" panose="020B0004020202020204" pitchFamily="34" charset="0"/>
              </a:rPr>
              <a:t>a proven business-driven model that provides an effective way for businesses to recruit, train, and retain highly skilled workers.</a:t>
            </a:r>
            <a:endParaRPr lang="en-US">
              <a:solidFill>
                <a:schemeClr val="tx1"/>
              </a:solidFill>
              <a:highlight>
                <a:srgbClr val="FFFF00"/>
              </a:highlight>
              <a:latin typeface="Aptos" panose="020B0004020202020204" pitchFamily="34" charset="0"/>
            </a:endParaRPr>
          </a:p>
        </p:txBody>
      </p:sp>
      <p:sp>
        <p:nvSpPr>
          <p:cNvPr id="5" name="Slide Number Placeholder 5">
            <a:extLst>
              <a:ext uri="{FF2B5EF4-FFF2-40B4-BE49-F238E27FC236}">
                <a16:creationId xmlns:a16="http://schemas.microsoft.com/office/drawing/2014/main" id="{F33B928E-EE5C-A1AD-8C4A-2E0DA6C15376}"/>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6" name="Picture 5">
            <a:extLst>
              <a:ext uri="{FF2B5EF4-FFF2-40B4-BE49-F238E27FC236}">
                <a16:creationId xmlns:a16="http://schemas.microsoft.com/office/drawing/2014/main" id="{7155910A-D580-2822-B3F3-4350F5808F2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97844" y="1914879"/>
            <a:ext cx="3237918" cy="4333192"/>
          </a:xfrm>
          <a:prstGeom prst="rect">
            <a:avLst/>
          </a:prstGeom>
        </p:spPr>
      </p:pic>
    </p:spTree>
    <p:extLst>
      <p:ext uri="{BB962C8B-B14F-4D97-AF65-F5344CB8AC3E}">
        <p14:creationId xmlns:p14="http://schemas.microsoft.com/office/powerpoint/2010/main" val="3052427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85">
            <a:extLst>
              <a:ext uri="{FF2B5EF4-FFF2-40B4-BE49-F238E27FC236}">
                <a16:creationId xmlns:a16="http://schemas.microsoft.com/office/drawing/2014/main" id="{37C7EC90-AFB0-4697-F580-F870174F059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114" r="532" b="574"/>
          <a:stretch/>
        </p:blipFill>
        <p:spPr>
          <a:xfrm rot="5400000">
            <a:off x="2667003" y="-2665414"/>
            <a:ext cx="6857999" cy="12188827"/>
          </a:xfrm>
          <a:prstGeom prst="rect">
            <a:avLst/>
          </a:prstGeom>
        </p:spPr>
      </p:pic>
      <p:sp>
        <p:nvSpPr>
          <p:cNvPr id="34" name="Rectangle 33">
            <a:extLst>
              <a:ext uri="{FF2B5EF4-FFF2-40B4-BE49-F238E27FC236}">
                <a16:creationId xmlns:a16="http://schemas.microsoft.com/office/drawing/2014/main" id="{15777F37-94A0-FC7A-BAEA-363A39095375}"/>
              </a:ext>
              <a:ext uri="{C183D7F6-B498-43B3-948B-1728B52AA6E4}">
                <adec:decorative xmlns:adec="http://schemas.microsoft.com/office/drawing/2017/decorative" val="1"/>
              </a:ext>
            </a:extLst>
          </p:cNvPr>
          <p:cNvSpPr/>
          <p:nvPr/>
        </p:nvSpPr>
        <p:spPr>
          <a:xfrm>
            <a:off x="676699" y="779716"/>
            <a:ext cx="10879138" cy="5298565"/>
          </a:xfrm>
          <a:prstGeom prst="rect">
            <a:avLst/>
          </a:prstGeom>
          <a:solidFill>
            <a:schemeClr val="bg1">
              <a:alpha val="90000"/>
            </a:schemeClr>
          </a:solidFill>
          <a:ln>
            <a:noFill/>
          </a:ln>
          <a:effectLst>
            <a:outerShdw blurRad="50800" dist="38100" dir="2700000" sx="60000" sy="6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4" name="Title 3">
            <a:extLst>
              <a:ext uri="{FF2B5EF4-FFF2-40B4-BE49-F238E27FC236}">
                <a16:creationId xmlns:a16="http://schemas.microsoft.com/office/drawing/2014/main" id="{5663432A-E17D-906E-0936-D509A7F3980E}"/>
              </a:ext>
              <a:ext uri="{C183D7F6-B498-43B3-948B-1728B52AA6E4}">
                <adec:decorative xmlns:adec="http://schemas.microsoft.com/office/drawing/2017/decorative" val="0"/>
              </a:ext>
            </a:extLst>
          </p:cNvPr>
          <p:cNvSpPr>
            <a:spLocks noGrp="1"/>
          </p:cNvSpPr>
          <p:nvPr>
            <p:ph type="title"/>
          </p:nvPr>
        </p:nvSpPr>
        <p:spPr>
          <a:xfrm>
            <a:off x="839570" y="1535232"/>
            <a:ext cx="10675731" cy="507831"/>
          </a:xfrm>
        </p:spPr>
        <p:txBody>
          <a:bodyPr/>
          <a:lstStyle/>
          <a:p>
            <a:pPr algn="ctr"/>
            <a:r>
              <a:rPr lang="en-US" sz="3000">
                <a:solidFill>
                  <a:schemeClr val="tx1"/>
                </a:solidFill>
              </a:rPr>
              <a:t>A WIDE RANGE OF INDUSTRIES</a:t>
            </a:r>
          </a:p>
        </p:txBody>
      </p:sp>
      <p:grpSp>
        <p:nvGrpSpPr>
          <p:cNvPr id="39" name="Group 38" descr="Agriculture, Healthcare, Cybersercurity, Biotechnology, Transportation, Construction, Energy, Hospitality, Financial Services, Information Technology, Education, Advanced Manufacturing, Critical Supply Chain, Infrastructure, Engineering, Telecommunications">
            <a:extLst>
              <a:ext uri="{FF2B5EF4-FFF2-40B4-BE49-F238E27FC236}">
                <a16:creationId xmlns:a16="http://schemas.microsoft.com/office/drawing/2014/main" id="{36732591-4BB8-4CC4-A09E-16A373505462}"/>
              </a:ext>
              <a:ext uri="{C183D7F6-B498-43B3-948B-1728B52AA6E4}">
                <adec:decorative xmlns:adec="http://schemas.microsoft.com/office/drawing/2017/decorative" val="0"/>
              </a:ext>
            </a:extLst>
          </p:cNvPr>
          <p:cNvGrpSpPr/>
          <p:nvPr/>
        </p:nvGrpSpPr>
        <p:grpSpPr>
          <a:xfrm>
            <a:off x="876212" y="2587977"/>
            <a:ext cx="10597708" cy="2589380"/>
            <a:chOff x="876212" y="2587977"/>
            <a:chExt cx="10597708" cy="2589380"/>
          </a:xfrm>
        </p:grpSpPr>
        <p:pic>
          <p:nvPicPr>
            <p:cNvPr id="37" name="Picture 37">
              <a:extLst>
                <a:ext uri="{FF2B5EF4-FFF2-40B4-BE49-F238E27FC236}">
                  <a16:creationId xmlns:a16="http://schemas.microsoft.com/office/drawing/2014/main" id="{4C8FC62E-F5C1-D581-5F44-19C3A6AB31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0799" y="2706983"/>
              <a:ext cx="594360" cy="601666"/>
            </a:xfrm>
            <a:prstGeom prst="rect">
              <a:avLst/>
            </a:prstGeom>
          </p:spPr>
        </p:pic>
        <p:pic>
          <p:nvPicPr>
            <p:cNvPr id="21" name="Graphic 20">
              <a:extLst>
                <a:ext uri="{FF2B5EF4-FFF2-40B4-BE49-F238E27FC236}">
                  <a16:creationId xmlns:a16="http://schemas.microsoft.com/office/drawing/2014/main" id="{F6E42BA1-F338-A351-C7F2-6A3596E8EA1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5436" y="2739329"/>
              <a:ext cx="416830" cy="458513"/>
            </a:xfrm>
            <a:prstGeom prst="rect">
              <a:avLst/>
            </a:prstGeom>
          </p:spPr>
        </p:pic>
        <p:sp>
          <p:nvSpPr>
            <p:cNvPr id="25" name="Freeform 78">
              <a:extLst>
                <a:ext uri="{FF2B5EF4-FFF2-40B4-BE49-F238E27FC236}">
                  <a16:creationId xmlns:a16="http://schemas.microsoft.com/office/drawing/2014/main" id="{ADAD6FA8-6E5B-DF49-CE7A-170A0B91896D}"/>
                </a:ext>
                <a:ext uri="{C183D7F6-B498-43B3-948B-1728B52AA6E4}">
                  <adec:decorative xmlns:adec="http://schemas.microsoft.com/office/drawing/2017/decorative" val="1"/>
                </a:ext>
              </a:extLst>
            </p:cNvPr>
            <p:cNvSpPr>
              <a:spLocks noChangeAspect="1" noEditPoints="1"/>
            </p:cNvSpPr>
            <p:nvPr/>
          </p:nvSpPr>
          <p:spPr bwMode="auto">
            <a:xfrm>
              <a:off x="3504153" y="2712787"/>
              <a:ext cx="485054" cy="485054"/>
            </a:xfrm>
            <a:custGeom>
              <a:avLst/>
              <a:gdLst>
                <a:gd name="T0" fmla="*/ 5818 w 7200"/>
                <a:gd name="T1" fmla="*/ 3775 h 7200"/>
                <a:gd name="T2" fmla="*/ 4872 w 7200"/>
                <a:gd name="T3" fmla="*/ 3775 h 7200"/>
                <a:gd name="T4" fmla="*/ 4872 w 7200"/>
                <a:gd name="T5" fmla="*/ 4838 h 7200"/>
                <a:gd name="T6" fmla="*/ 4981 w 7200"/>
                <a:gd name="T7" fmla="*/ 4967 h 7200"/>
                <a:gd name="T8" fmla="*/ 5792 w 7200"/>
                <a:gd name="T9" fmla="*/ 4929 h 7200"/>
                <a:gd name="T10" fmla="*/ 5684 w 7200"/>
                <a:gd name="T11" fmla="*/ 4102 h 7200"/>
                <a:gd name="T12" fmla="*/ 5579 w 7200"/>
                <a:gd name="T13" fmla="*/ 4750 h 7200"/>
                <a:gd name="T14" fmla="*/ 5232 w 7200"/>
                <a:gd name="T15" fmla="*/ 4083 h 7200"/>
                <a:gd name="T16" fmla="*/ 5089 w 7200"/>
                <a:gd name="T17" fmla="*/ 3775 h 7200"/>
                <a:gd name="T18" fmla="*/ 5599 w 7200"/>
                <a:gd name="T19" fmla="*/ 3775 h 7200"/>
                <a:gd name="T20" fmla="*/ 5458 w 7200"/>
                <a:gd name="T21" fmla="*/ 4083 h 7200"/>
                <a:gd name="T22" fmla="*/ 5454 w 7200"/>
                <a:gd name="T23" fmla="*/ 1653 h 7200"/>
                <a:gd name="T24" fmla="*/ 4651 w 7200"/>
                <a:gd name="T25" fmla="*/ 1870 h 7200"/>
                <a:gd name="T26" fmla="*/ 4466 w 7200"/>
                <a:gd name="T27" fmla="*/ 184 h 7200"/>
                <a:gd name="T28" fmla="*/ 4444 w 7200"/>
                <a:gd name="T29" fmla="*/ 164 h 7200"/>
                <a:gd name="T30" fmla="*/ 4405 w 7200"/>
                <a:gd name="T31" fmla="*/ 131 h 7200"/>
                <a:gd name="T32" fmla="*/ 4330 w 7200"/>
                <a:gd name="T33" fmla="*/ 81 h 7200"/>
                <a:gd name="T34" fmla="*/ 4296 w 7200"/>
                <a:gd name="T35" fmla="*/ 63 h 7200"/>
                <a:gd name="T36" fmla="*/ 4266 w 7200"/>
                <a:gd name="T37" fmla="*/ 49 h 7200"/>
                <a:gd name="T38" fmla="*/ 627 w 7200"/>
                <a:gd name="T39" fmla="*/ 0 h 7200"/>
                <a:gd name="T40" fmla="*/ 0 w 7200"/>
                <a:gd name="T41" fmla="*/ 628 h 7200"/>
                <a:gd name="T42" fmla="*/ 183 w 7200"/>
                <a:gd name="T43" fmla="*/ 7017 h 7200"/>
                <a:gd name="T44" fmla="*/ 4023 w 7200"/>
                <a:gd name="T45" fmla="*/ 7200 h 7200"/>
                <a:gd name="T46" fmla="*/ 4651 w 7200"/>
                <a:gd name="T47" fmla="*/ 5554 h 7200"/>
                <a:gd name="T48" fmla="*/ 7200 w 7200"/>
                <a:gd name="T49" fmla="*/ 4799 h 7200"/>
                <a:gd name="T50" fmla="*/ 6539 w 7200"/>
                <a:gd name="T51" fmla="*/ 2745 h 7200"/>
                <a:gd name="T52" fmla="*/ 5345 w 7200"/>
                <a:gd name="T53" fmla="*/ 1867 h 7200"/>
                <a:gd name="T54" fmla="*/ 4370 w 7200"/>
                <a:gd name="T55" fmla="*/ 2739 h 7200"/>
                <a:gd name="T56" fmla="*/ 4651 w 7200"/>
                <a:gd name="T57" fmla="*/ 2155 h 7200"/>
                <a:gd name="T58" fmla="*/ 307 w 7200"/>
                <a:gd name="T59" fmla="*/ 363 h 7200"/>
                <a:gd name="T60" fmla="*/ 334 w 7200"/>
                <a:gd name="T61" fmla="*/ 333 h 7200"/>
                <a:gd name="T62" fmla="*/ 377 w 7200"/>
                <a:gd name="T63" fmla="*/ 296 h 7200"/>
                <a:gd name="T64" fmla="*/ 421 w 7200"/>
                <a:gd name="T65" fmla="*/ 267 h 7200"/>
                <a:gd name="T66" fmla="*/ 4023 w 7200"/>
                <a:gd name="T67" fmla="*/ 211 h 7200"/>
                <a:gd name="T68" fmla="*/ 4438 w 7200"/>
                <a:gd name="T69" fmla="*/ 1057 h 7200"/>
                <a:gd name="T70" fmla="*/ 213 w 7200"/>
                <a:gd name="T71" fmla="*/ 628 h 7200"/>
                <a:gd name="T72" fmla="*/ 4023 w 7200"/>
                <a:gd name="T73" fmla="*/ 6989 h 7200"/>
                <a:gd name="T74" fmla="*/ 213 w 7200"/>
                <a:gd name="T75" fmla="*/ 6575 h 7200"/>
                <a:gd name="T76" fmla="*/ 4438 w 7200"/>
                <a:gd name="T77" fmla="*/ 6143 h 7200"/>
                <a:gd name="T78" fmla="*/ 4438 w 7200"/>
                <a:gd name="T79" fmla="*/ 5932 h 7200"/>
                <a:gd name="T80" fmla="*/ 213 w 7200"/>
                <a:gd name="T81" fmla="*/ 1269 h 7200"/>
                <a:gd name="T82" fmla="*/ 4438 w 7200"/>
                <a:gd name="T83" fmla="*/ 2064 h 7200"/>
                <a:gd name="T84" fmla="*/ 3489 w 7200"/>
                <a:gd name="T85" fmla="*/ 3493 h 7200"/>
                <a:gd name="T86" fmla="*/ 4242 w 7200"/>
                <a:gd name="T87" fmla="*/ 5554 h 7200"/>
                <a:gd name="T88" fmla="*/ 4438 w 7200"/>
                <a:gd name="T89" fmla="*/ 5932 h 7200"/>
                <a:gd name="T90" fmla="*/ 6447 w 7200"/>
                <a:gd name="T91" fmla="*/ 5334 h 7200"/>
                <a:gd name="T92" fmla="*/ 3708 w 7200"/>
                <a:gd name="T93" fmla="*/ 4799 h 7200"/>
                <a:gd name="T94" fmla="*/ 4242 w 7200"/>
                <a:gd name="T95" fmla="*/ 2959 h 7200"/>
                <a:gd name="T96" fmla="*/ 6981 w 7200"/>
                <a:gd name="T97" fmla="*/ 3493 h 7200"/>
                <a:gd name="T98" fmla="*/ 3086 w 7200"/>
                <a:gd name="T99" fmla="*/ 528 h 7200"/>
                <a:gd name="T100" fmla="*/ 3086 w 7200"/>
                <a:gd name="T101" fmla="*/ 741 h 7200"/>
                <a:gd name="T102" fmla="*/ 3086 w 7200"/>
                <a:gd name="T103" fmla="*/ 528 h 7200"/>
                <a:gd name="T104" fmla="*/ 2219 w 7200"/>
                <a:gd name="T105" fmla="*/ 6566 h 7200"/>
                <a:gd name="T106" fmla="*/ 2431 w 7200"/>
                <a:gd name="T107" fmla="*/ 6566 h 7200"/>
                <a:gd name="T108" fmla="*/ 2619 w 7200"/>
                <a:gd name="T109" fmla="*/ 528 h 7200"/>
                <a:gd name="T110" fmla="*/ 1457 w 7200"/>
                <a:gd name="T111" fmla="*/ 634 h 7200"/>
                <a:gd name="T112" fmla="*/ 2619 w 7200"/>
                <a:gd name="T113" fmla="*/ 741 h 7200"/>
                <a:gd name="T114" fmla="*/ 2619 w 7200"/>
                <a:gd name="T115" fmla="*/ 528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0" h="7200">
                  <a:moveTo>
                    <a:pt x="5684" y="4102"/>
                  </a:moveTo>
                  <a:cubicBezTo>
                    <a:pt x="5770" y="4015"/>
                    <a:pt x="5818" y="3899"/>
                    <a:pt x="5818" y="3775"/>
                  </a:cubicBezTo>
                  <a:cubicBezTo>
                    <a:pt x="5818" y="3516"/>
                    <a:pt x="5604" y="3302"/>
                    <a:pt x="5345" y="3302"/>
                  </a:cubicBezTo>
                  <a:cubicBezTo>
                    <a:pt x="5083" y="3302"/>
                    <a:pt x="4872" y="3516"/>
                    <a:pt x="4872" y="3775"/>
                  </a:cubicBezTo>
                  <a:cubicBezTo>
                    <a:pt x="4872" y="3899"/>
                    <a:pt x="4919" y="4015"/>
                    <a:pt x="5005" y="4102"/>
                  </a:cubicBezTo>
                  <a:cubicBezTo>
                    <a:pt x="4872" y="4838"/>
                    <a:pt x="4872" y="4838"/>
                    <a:pt x="4872" y="4838"/>
                  </a:cubicBezTo>
                  <a:cubicBezTo>
                    <a:pt x="4867" y="4870"/>
                    <a:pt x="4876" y="4906"/>
                    <a:pt x="4896" y="4929"/>
                  </a:cubicBezTo>
                  <a:cubicBezTo>
                    <a:pt x="4918" y="4954"/>
                    <a:pt x="4948" y="4967"/>
                    <a:pt x="4981" y="4967"/>
                  </a:cubicBezTo>
                  <a:cubicBezTo>
                    <a:pt x="5708" y="4967"/>
                    <a:pt x="5708" y="4967"/>
                    <a:pt x="5708" y="4967"/>
                  </a:cubicBezTo>
                  <a:cubicBezTo>
                    <a:pt x="5741" y="4967"/>
                    <a:pt x="5771" y="4954"/>
                    <a:pt x="5792" y="4929"/>
                  </a:cubicBezTo>
                  <a:cubicBezTo>
                    <a:pt x="5812" y="4906"/>
                    <a:pt x="5821" y="4870"/>
                    <a:pt x="5815" y="4838"/>
                  </a:cubicBezTo>
                  <a:lnTo>
                    <a:pt x="5684" y="4102"/>
                  </a:lnTo>
                  <a:close/>
                  <a:moveTo>
                    <a:pt x="5458" y="4083"/>
                  </a:moveTo>
                  <a:cubicBezTo>
                    <a:pt x="5579" y="4750"/>
                    <a:pt x="5579" y="4750"/>
                    <a:pt x="5579" y="4750"/>
                  </a:cubicBezTo>
                  <a:cubicBezTo>
                    <a:pt x="5110" y="4750"/>
                    <a:pt x="5110" y="4750"/>
                    <a:pt x="5110" y="4750"/>
                  </a:cubicBezTo>
                  <a:cubicBezTo>
                    <a:pt x="5232" y="4083"/>
                    <a:pt x="5232" y="4083"/>
                    <a:pt x="5232" y="4083"/>
                  </a:cubicBezTo>
                  <a:cubicBezTo>
                    <a:pt x="5238" y="4041"/>
                    <a:pt x="5222" y="4002"/>
                    <a:pt x="5190" y="3976"/>
                  </a:cubicBezTo>
                  <a:cubicBezTo>
                    <a:pt x="5126" y="3928"/>
                    <a:pt x="5089" y="3853"/>
                    <a:pt x="5089" y="3775"/>
                  </a:cubicBezTo>
                  <a:cubicBezTo>
                    <a:pt x="5089" y="3636"/>
                    <a:pt x="5204" y="3519"/>
                    <a:pt x="5345" y="3519"/>
                  </a:cubicBezTo>
                  <a:cubicBezTo>
                    <a:pt x="5485" y="3519"/>
                    <a:pt x="5599" y="3636"/>
                    <a:pt x="5599" y="3775"/>
                  </a:cubicBezTo>
                  <a:cubicBezTo>
                    <a:pt x="5599" y="3853"/>
                    <a:pt x="5562" y="3928"/>
                    <a:pt x="5499" y="3976"/>
                  </a:cubicBezTo>
                  <a:cubicBezTo>
                    <a:pt x="5467" y="4002"/>
                    <a:pt x="5450" y="4041"/>
                    <a:pt x="5458" y="4083"/>
                  </a:cubicBezTo>
                  <a:close/>
                  <a:moveTo>
                    <a:pt x="6539" y="2745"/>
                  </a:moveTo>
                  <a:cubicBezTo>
                    <a:pt x="6489" y="2169"/>
                    <a:pt x="6030" y="1705"/>
                    <a:pt x="5454" y="1653"/>
                  </a:cubicBezTo>
                  <a:cubicBezTo>
                    <a:pt x="5344" y="1638"/>
                    <a:pt x="5235" y="1653"/>
                    <a:pt x="5235" y="1653"/>
                  </a:cubicBezTo>
                  <a:cubicBezTo>
                    <a:pt x="5019" y="1673"/>
                    <a:pt x="4819" y="1750"/>
                    <a:pt x="4651" y="1870"/>
                  </a:cubicBezTo>
                  <a:cubicBezTo>
                    <a:pt x="4651" y="628"/>
                    <a:pt x="4651" y="628"/>
                    <a:pt x="4651" y="628"/>
                  </a:cubicBezTo>
                  <a:cubicBezTo>
                    <a:pt x="4651" y="460"/>
                    <a:pt x="4585" y="302"/>
                    <a:pt x="4466" y="184"/>
                  </a:cubicBezTo>
                  <a:cubicBezTo>
                    <a:pt x="4460" y="177"/>
                    <a:pt x="4454" y="172"/>
                    <a:pt x="4448" y="167"/>
                  </a:cubicBezTo>
                  <a:cubicBezTo>
                    <a:pt x="4447" y="166"/>
                    <a:pt x="4446" y="165"/>
                    <a:pt x="4444" y="164"/>
                  </a:cubicBezTo>
                  <a:cubicBezTo>
                    <a:pt x="4444" y="163"/>
                    <a:pt x="4444" y="163"/>
                    <a:pt x="4443" y="162"/>
                  </a:cubicBezTo>
                  <a:cubicBezTo>
                    <a:pt x="4431" y="152"/>
                    <a:pt x="4418" y="141"/>
                    <a:pt x="4405" y="131"/>
                  </a:cubicBezTo>
                  <a:cubicBezTo>
                    <a:pt x="4400" y="127"/>
                    <a:pt x="4396" y="123"/>
                    <a:pt x="4391" y="120"/>
                  </a:cubicBezTo>
                  <a:cubicBezTo>
                    <a:pt x="4372" y="106"/>
                    <a:pt x="4351" y="93"/>
                    <a:pt x="4330" y="81"/>
                  </a:cubicBezTo>
                  <a:cubicBezTo>
                    <a:pt x="4325" y="78"/>
                    <a:pt x="4320" y="76"/>
                    <a:pt x="4316" y="73"/>
                  </a:cubicBezTo>
                  <a:cubicBezTo>
                    <a:pt x="4309" y="70"/>
                    <a:pt x="4303" y="66"/>
                    <a:pt x="4296" y="63"/>
                  </a:cubicBezTo>
                  <a:cubicBezTo>
                    <a:pt x="4295" y="62"/>
                    <a:pt x="4293" y="62"/>
                    <a:pt x="4292" y="61"/>
                  </a:cubicBezTo>
                  <a:cubicBezTo>
                    <a:pt x="4283" y="57"/>
                    <a:pt x="4275" y="53"/>
                    <a:pt x="4266" y="49"/>
                  </a:cubicBezTo>
                  <a:cubicBezTo>
                    <a:pt x="4189" y="16"/>
                    <a:pt x="4107" y="0"/>
                    <a:pt x="4023" y="0"/>
                  </a:cubicBezTo>
                  <a:cubicBezTo>
                    <a:pt x="627" y="0"/>
                    <a:pt x="627" y="0"/>
                    <a:pt x="627" y="0"/>
                  </a:cubicBezTo>
                  <a:cubicBezTo>
                    <a:pt x="459" y="0"/>
                    <a:pt x="302" y="65"/>
                    <a:pt x="183" y="184"/>
                  </a:cubicBezTo>
                  <a:cubicBezTo>
                    <a:pt x="65" y="302"/>
                    <a:pt x="0" y="460"/>
                    <a:pt x="0" y="628"/>
                  </a:cubicBezTo>
                  <a:cubicBezTo>
                    <a:pt x="0" y="6575"/>
                    <a:pt x="0" y="6575"/>
                    <a:pt x="0" y="6575"/>
                  </a:cubicBezTo>
                  <a:cubicBezTo>
                    <a:pt x="0" y="6742"/>
                    <a:pt x="65" y="6899"/>
                    <a:pt x="183" y="7017"/>
                  </a:cubicBezTo>
                  <a:cubicBezTo>
                    <a:pt x="302" y="7135"/>
                    <a:pt x="460" y="7200"/>
                    <a:pt x="627" y="7200"/>
                  </a:cubicBezTo>
                  <a:cubicBezTo>
                    <a:pt x="4023" y="7200"/>
                    <a:pt x="4023" y="7200"/>
                    <a:pt x="4023" y="7200"/>
                  </a:cubicBezTo>
                  <a:cubicBezTo>
                    <a:pt x="4369" y="7200"/>
                    <a:pt x="4651" y="6920"/>
                    <a:pt x="4651" y="6575"/>
                  </a:cubicBezTo>
                  <a:cubicBezTo>
                    <a:pt x="4651" y="5554"/>
                    <a:pt x="4651" y="5554"/>
                    <a:pt x="4651" y="5554"/>
                  </a:cubicBezTo>
                  <a:cubicBezTo>
                    <a:pt x="6447" y="5554"/>
                    <a:pt x="6447" y="5554"/>
                    <a:pt x="6447" y="5554"/>
                  </a:cubicBezTo>
                  <a:cubicBezTo>
                    <a:pt x="6861" y="5554"/>
                    <a:pt x="7200" y="5217"/>
                    <a:pt x="7200" y="4799"/>
                  </a:cubicBezTo>
                  <a:cubicBezTo>
                    <a:pt x="7200" y="3493"/>
                    <a:pt x="7200" y="3493"/>
                    <a:pt x="7200" y="3493"/>
                  </a:cubicBezTo>
                  <a:cubicBezTo>
                    <a:pt x="7200" y="3108"/>
                    <a:pt x="6910" y="2791"/>
                    <a:pt x="6539" y="2745"/>
                  </a:cubicBezTo>
                  <a:close/>
                  <a:moveTo>
                    <a:pt x="4651" y="2155"/>
                  </a:moveTo>
                  <a:cubicBezTo>
                    <a:pt x="4828" y="1977"/>
                    <a:pt x="5074" y="1867"/>
                    <a:pt x="5345" y="1867"/>
                  </a:cubicBezTo>
                  <a:cubicBezTo>
                    <a:pt x="5849" y="1867"/>
                    <a:pt x="6265" y="2249"/>
                    <a:pt x="6319" y="2739"/>
                  </a:cubicBezTo>
                  <a:cubicBezTo>
                    <a:pt x="4370" y="2739"/>
                    <a:pt x="4370" y="2739"/>
                    <a:pt x="4370" y="2739"/>
                  </a:cubicBezTo>
                  <a:cubicBezTo>
                    <a:pt x="4380" y="2646"/>
                    <a:pt x="4403" y="2557"/>
                    <a:pt x="4438" y="2474"/>
                  </a:cubicBezTo>
                  <a:cubicBezTo>
                    <a:pt x="4487" y="2354"/>
                    <a:pt x="4560" y="2246"/>
                    <a:pt x="4651" y="2155"/>
                  </a:cubicBezTo>
                  <a:close/>
                  <a:moveTo>
                    <a:pt x="213" y="628"/>
                  </a:moveTo>
                  <a:cubicBezTo>
                    <a:pt x="213" y="528"/>
                    <a:pt x="248" y="435"/>
                    <a:pt x="307" y="363"/>
                  </a:cubicBezTo>
                  <a:cubicBezTo>
                    <a:pt x="307" y="363"/>
                    <a:pt x="307" y="363"/>
                    <a:pt x="307" y="363"/>
                  </a:cubicBezTo>
                  <a:cubicBezTo>
                    <a:pt x="316" y="353"/>
                    <a:pt x="325" y="343"/>
                    <a:pt x="334" y="333"/>
                  </a:cubicBezTo>
                  <a:cubicBezTo>
                    <a:pt x="344" y="324"/>
                    <a:pt x="354" y="315"/>
                    <a:pt x="364" y="307"/>
                  </a:cubicBezTo>
                  <a:cubicBezTo>
                    <a:pt x="368" y="303"/>
                    <a:pt x="373" y="299"/>
                    <a:pt x="377" y="296"/>
                  </a:cubicBezTo>
                  <a:cubicBezTo>
                    <a:pt x="387" y="289"/>
                    <a:pt x="396" y="282"/>
                    <a:pt x="406" y="276"/>
                  </a:cubicBezTo>
                  <a:cubicBezTo>
                    <a:pt x="411" y="273"/>
                    <a:pt x="416" y="270"/>
                    <a:pt x="421" y="267"/>
                  </a:cubicBezTo>
                  <a:cubicBezTo>
                    <a:pt x="482" y="231"/>
                    <a:pt x="552" y="211"/>
                    <a:pt x="627" y="211"/>
                  </a:cubicBezTo>
                  <a:cubicBezTo>
                    <a:pt x="4023" y="211"/>
                    <a:pt x="4023" y="211"/>
                    <a:pt x="4023" y="211"/>
                  </a:cubicBezTo>
                  <a:cubicBezTo>
                    <a:pt x="4251" y="211"/>
                    <a:pt x="4438" y="399"/>
                    <a:pt x="4438" y="628"/>
                  </a:cubicBezTo>
                  <a:cubicBezTo>
                    <a:pt x="4438" y="1057"/>
                    <a:pt x="4438" y="1057"/>
                    <a:pt x="4438" y="1057"/>
                  </a:cubicBezTo>
                  <a:cubicBezTo>
                    <a:pt x="213" y="1057"/>
                    <a:pt x="213" y="1057"/>
                    <a:pt x="213" y="1057"/>
                  </a:cubicBezTo>
                  <a:lnTo>
                    <a:pt x="213" y="628"/>
                  </a:lnTo>
                  <a:close/>
                  <a:moveTo>
                    <a:pt x="4438" y="6575"/>
                  </a:moveTo>
                  <a:cubicBezTo>
                    <a:pt x="4438" y="6803"/>
                    <a:pt x="4251" y="6989"/>
                    <a:pt x="4023" y="6989"/>
                  </a:cubicBezTo>
                  <a:cubicBezTo>
                    <a:pt x="627" y="6989"/>
                    <a:pt x="627" y="6989"/>
                    <a:pt x="627" y="6989"/>
                  </a:cubicBezTo>
                  <a:cubicBezTo>
                    <a:pt x="399" y="6989"/>
                    <a:pt x="213" y="6803"/>
                    <a:pt x="213" y="6575"/>
                  </a:cubicBezTo>
                  <a:cubicBezTo>
                    <a:pt x="213" y="6143"/>
                    <a:pt x="213" y="6143"/>
                    <a:pt x="213" y="6143"/>
                  </a:cubicBezTo>
                  <a:cubicBezTo>
                    <a:pt x="4438" y="6143"/>
                    <a:pt x="4438" y="6143"/>
                    <a:pt x="4438" y="6143"/>
                  </a:cubicBezTo>
                  <a:lnTo>
                    <a:pt x="4438" y="6575"/>
                  </a:lnTo>
                  <a:close/>
                  <a:moveTo>
                    <a:pt x="4438" y="5932"/>
                  </a:moveTo>
                  <a:cubicBezTo>
                    <a:pt x="213" y="5932"/>
                    <a:pt x="213" y="5932"/>
                    <a:pt x="213" y="5932"/>
                  </a:cubicBezTo>
                  <a:cubicBezTo>
                    <a:pt x="213" y="1269"/>
                    <a:pt x="213" y="1269"/>
                    <a:pt x="213" y="1269"/>
                  </a:cubicBezTo>
                  <a:cubicBezTo>
                    <a:pt x="4438" y="1269"/>
                    <a:pt x="4438" y="1269"/>
                    <a:pt x="4438" y="1269"/>
                  </a:cubicBezTo>
                  <a:cubicBezTo>
                    <a:pt x="4438" y="2064"/>
                    <a:pt x="4438" y="2064"/>
                    <a:pt x="4438" y="2064"/>
                  </a:cubicBezTo>
                  <a:cubicBezTo>
                    <a:pt x="4277" y="2250"/>
                    <a:pt x="4172" y="2486"/>
                    <a:pt x="4150" y="2745"/>
                  </a:cubicBezTo>
                  <a:cubicBezTo>
                    <a:pt x="3779" y="2791"/>
                    <a:pt x="3489" y="3108"/>
                    <a:pt x="3489" y="3493"/>
                  </a:cubicBezTo>
                  <a:cubicBezTo>
                    <a:pt x="3489" y="4799"/>
                    <a:pt x="3489" y="4799"/>
                    <a:pt x="3489" y="4799"/>
                  </a:cubicBezTo>
                  <a:cubicBezTo>
                    <a:pt x="3489" y="5217"/>
                    <a:pt x="3826" y="5554"/>
                    <a:pt x="4242" y="5554"/>
                  </a:cubicBezTo>
                  <a:cubicBezTo>
                    <a:pt x="4438" y="5554"/>
                    <a:pt x="4438" y="5554"/>
                    <a:pt x="4438" y="5554"/>
                  </a:cubicBezTo>
                  <a:lnTo>
                    <a:pt x="4438" y="5932"/>
                  </a:lnTo>
                  <a:close/>
                  <a:moveTo>
                    <a:pt x="6981" y="4799"/>
                  </a:moveTo>
                  <a:cubicBezTo>
                    <a:pt x="6981" y="5097"/>
                    <a:pt x="6741" y="5334"/>
                    <a:pt x="6447" y="5334"/>
                  </a:cubicBezTo>
                  <a:cubicBezTo>
                    <a:pt x="4242" y="5334"/>
                    <a:pt x="4242" y="5334"/>
                    <a:pt x="4242" y="5334"/>
                  </a:cubicBezTo>
                  <a:cubicBezTo>
                    <a:pt x="3947" y="5334"/>
                    <a:pt x="3708" y="5097"/>
                    <a:pt x="3708" y="4799"/>
                  </a:cubicBezTo>
                  <a:cubicBezTo>
                    <a:pt x="3708" y="3493"/>
                    <a:pt x="3708" y="3493"/>
                    <a:pt x="3708" y="3493"/>
                  </a:cubicBezTo>
                  <a:cubicBezTo>
                    <a:pt x="3708" y="3199"/>
                    <a:pt x="3947" y="2959"/>
                    <a:pt x="4242" y="2959"/>
                  </a:cubicBezTo>
                  <a:cubicBezTo>
                    <a:pt x="6447" y="2959"/>
                    <a:pt x="6447" y="2959"/>
                    <a:pt x="6447" y="2959"/>
                  </a:cubicBezTo>
                  <a:cubicBezTo>
                    <a:pt x="6741" y="2959"/>
                    <a:pt x="6981" y="3199"/>
                    <a:pt x="6981" y="3493"/>
                  </a:cubicBezTo>
                  <a:lnTo>
                    <a:pt x="6981" y="4799"/>
                  </a:lnTo>
                  <a:close/>
                  <a:moveTo>
                    <a:pt x="3086" y="528"/>
                  </a:moveTo>
                  <a:cubicBezTo>
                    <a:pt x="3028" y="528"/>
                    <a:pt x="2981" y="575"/>
                    <a:pt x="2981" y="634"/>
                  </a:cubicBezTo>
                  <a:cubicBezTo>
                    <a:pt x="2981" y="694"/>
                    <a:pt x="3028" y="741"/>
                    <a:pt x="3086" y="741"/>
                  </a:cubicBezTo>
                  <a:cubicBezTo>
                    <a:pt x="3146" y="741"/>
                    <a:pt x="3193" y="694"/>
                    <a:pt x="3193" y="634"/>
                  </a:cubicBezTo>
                  <a:cubicBezTo>
                    <a:pt x="3193" y="575"/>
                    <a:pt x="3146" y="528"/>
                    <a:pt x="3086" y="528"/>
                  </a:cubicBezTo>
                  <a:close/>
                  <a:moveTo>
                    <a:pt x="2325" y="6459"/>
                  </a:moveTo>
                  <a:cubicBezTo>
                    <a:pt x="2266" y="6459"/>
                    <a:pt x="2219" y="6509"/>
                    <a:pt x="2219" y="6566"/>
                  </a:cubicBezTo>
                  <a:cubicBezTo>
                    <a:pt x="2219" y="6626"/>
                    <a:pt x="2266" y="6673"/>
                    <a:pt x="2325" y="6673"/>
                  </a:cubicBezTo>
                  <a:cubicBezTo>
                    <a:pt x="2382" y="6673"/>
                    <a:pt x="2431" y="6626"/>
                    <a:pt x="2431" y="6566"/>
                  </a:cubicBezTo>
                  <a:cubicBezTo>
                    <a:pt x="2431" y="6509"/>
                    <a:pt x="2382" y="6459"/>
                    <a:pt x="2325" y="6459"/>
                  </a:cubicBezTo>
                  <a:close/>
                  <a:moveTo>
                    <a:pt x="2619" y="528"/>
                  </a:moveTo>
                  <a:cubicBezTo>
                    <a:pt x="1562" y="528"/>
                    <a:pt x="1562" y="528"/>
                    <a:pt x="1562" y="528"/>
                  </a:cubicBezTo>
                  <a:cubicBezTo>
                    <a:pt x="1504" y="528"/>
                    <a:pt x="1457" y="575"/>
                    <a:pt x="1457" y="634"/>
                  </a:cubicBezTo>
                  <a:cubicBezTo>
                    <a:pt x="1457" y="694"/>
                    <a:pt x="1504" y="741"/>
                    <a:pt x="1562" y="741"/>
                  </a:cubicBezTo>
                  <a:cubicBezTo>
                    <a:pt x="2619" y="741"/>
                    <a:pt x="2619" y="741"/>
                    <a:pt x="2619" y="741"/>
                  </a:cubicBezTo>
                  <a:cubicBezTo>
                    <a:pt x="2677" y="741"/>
                    <a:pt x="2726" y="694"/>
                    <a:pt x="2726" y="634"/>
                  </a:cubicBezTo>
                  <a:cubicBezTo>
                    <a:pt x="2726" y="575"/>
                    <a:pt x="2677" y="528"/>
                    <a:pt x="2619" y="5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Freeform 10">
              <a:extLst>
                <a:ext uri="{FF2B5EF4-FFF2-40B4-BE49-F238E27FC236}">
                  <a16:creationId xmlns:a16="http://schemas.microsoft.com/office/drawing/2014/main" id="{ACB0C3CD-4DD7-8259-6F99-B07B01D6C1EE}"/>
                </a:ext>
                <a:ext uri="{C183D7F6-B498-43B3-948B-1728B52AA6E4}">
                  <adec:decorative xmlns:adec="http://schemas.microsoft.com/office/drawing/2017/decorative" val="1"/>
                </a:ext>
              </a:extLst>
            </p:cNvPr>
            <p:cNvSpPr>
              <a:spLocks noChangeAspect="1" noEditPoints="1"/>
            </p:cNvSpPr>
            <p:nvPr/>
          </p:nvSpPr>
          <p:spPr bwMode="auto">
            <a:xfrm>
              <a:off x="4855750" y="2654818"/>
              <a:ext cx="534072" cy="531457"/>
            </a:xfrm>
            <a:custGeom>
              <a:avLst/>
              <a:gdLst>
                <a:gd name="T0" fmla="*/ 793 w 1152"/>
                <a:gd name="T1" fmla="*/ 261 h 1149"/>
                <a:gd name="T2" fmla="*/ 700 w 1152"/>
                <a:gd name="T3" fmla="*/ 0 h 1149"/>
                <a:gd name="T4" fmla="*/ 722 w 1152"/>
                <a:gd name="T5" fmla="*/ 127 h 1149"/>
                <a:gd name="T6" fmla="*/ 332 w 1152"/>
                <a:gd name="T7" fmla="*/ 127 h 1149"/>
                <a:gd name="T8" fmla="*/ 354 w 1152"/>
                <a:gd name="T9" fmla="*/ 0 h 1149"/>
                <a:gd name="T10" fmla="*/ 261 w 1152"/>
                <a:gd name="T11" fmla="*/ 261 h 1149"/>
                <a:gd name="T12" fmla="*/ 0 w 1152"/>
                <a:gd name="T13" fmla="*/ 365 h 1149"/>
                <a:gd name="T14" fmla="*/ 192 w 1152"/>
                <a:gd name="T15" fmla="*/ 1029 h 1149"/>
                <a:gd name="T16" fmla="*/ 797 w 1152"/>
                <a:gd name="T17" fmla="*/ 1029 h 1149"/>
                <a:gd name="T18" fmla="*/ 1152 w 1152"/>
                <a:gd name="T19" fmla="*/ 926 h 1149"/>
                <a:gd name="T20" fmla="*/ 670 w 1152"/>
                <a:gd name="T21" fmla="*/ 66 h 1149"/>
                <a:gd name="T22" fmla="*/ 700 w 1152"/>
                <a:gd name="T23" fmla="*/ 96 h 1149"/>
                <a:gd name="T24" fmla="*/ 384 w 1152"/>
                <a:gd name="T25" fmla="*/ 66 h 1149"/>
                <a:gd name="T26" fmla="*/ 354 w 1152"/>
                <a:gd name="T27" fmla="*/ 34 h 1149"/>
                <a:gd name="T28" fmla="*/ 501 w 1152"/>
                <a:gd name="T29" fmla="*/ 644 h 1149"/>
                <a:gd name="T30" fmla="*/ 423 w 1152"/>
                <a:gd name="T31" fmla="*/ 600 h 1149"/>
                <a:gd name="T32" fmla="*/ 631 w 1152"/>
                <a:gd name="T33" fmla="*/ 600 h 1149"/>
                <a:gd name="T34" fmla="*/ 553 w 1152"/>
                <a:gd name="T35" fmla="*/ 644 h 1149"/>
                <a:gd name="T36" fmla="*/ 637 w 1152"/>
                <a:gd name="T37" fmla="*/ 549 h 1149"/>
                <a:gd name="T38" fmla="*/ 416 w 1152"/>
                <a:gd name="T39" fmla="*/ 549 h 1149"/>
                <a:gd name="T40" fmla="*/ 637 w 1152"/>
                <a:gd name="T41" fmla="*/ 549 h 1149"/>
                <a:gd name="T42" fmla="*/ 104 w 1152"/>
                <a:gd name="T43" fmla="*/ 297 h 1149"/>
                <a:gd name="T44" fmla="*/ 104 w 1152"/>
                <a:gd name="T45" fmla="*/ 995 h 1149"/>
                <a:gd name="T46" fmla="*/ 260 w 1152"/>
                <a:gd name="T47" fmla="*/ 297 h 1149"/>
                <a:gd name="T48" fmla="*/ 449 w 1152"/>
                <a:gd name="T49" fmla="*/ 661 h 1149"/>
                <a:gd name="T50" fmla="*/ 509 w 1152"/>
                <a:gd name="T51" fmla="*/ 736 h 1149"/>
                <a:gd name="T52" fmla="*/ 210 w 1152"/>
                <a:gd name="T53" fmla="*/ 297 h 1149"/>
                <a:gd name="T54" fmla="*/ 761 w 1152"/>
                <a:gd name="T55" fmla="*/ 1029 h 1149"/>
                <a:gd name="T56" fmla="*/ 721 w 1152"/>
                <a:gd name="T57" fmla="*/ 840 h 1149"/>
                <a:gd name="T58" fmla="*/ 782 w 1152"/>
                <a:gd name="T59" fmla="*/ 901 h 1149"/>
                <a:gd name="T60" fmla="*/ 878 w 1152"/>
                <a:gd name="T61" fmla="*/ 840 h 1149"/>
                <a:gd name="T62" fmla="*/ 764 w 1152"/>
                <a:gd name="T63" fmla="*/ 934 h 1149"/>
                <a:gd name="T64" fmla="*/ 544 w 1152"/>
                <a:gd name="T65" fmla="*/ 736 h 1149"/>
                <a:gd name="T66" fmla="*/ 605 w 1152"/>
                <a:gd name="T67" fmla="*/ 661 h 1149"/>
                <a:gd name="T68" fmla="*/ 793 w 1152"/>
                <a:gd name="T69" fmla="*/ 297 h 1149"/>
                <a:gd name="T70" fmla="*/ 799 w 1152"/>
                <a:gd name="T71" fmla="*/ 995 h 1149"/>
                <a:gd name="T72" fmla="*/ 977 w 1152"/>
                <a:gd name="T73" fmla="*/ 995 h 1149"/>
                <a:gd name="T74" fmla="*/ 1117 w 1152"/>
                <a:gd name="T75" fmla="*/ 365 h 1149"/>
                <a:gd name="T76" fmla="*/ 1065 w 1152"/>
                <a:gd name="T77" fmla="*/ 733 h 1149"/>
                <a:gd name="T78" fmla="*/ 1030 w 1152"/>
                <a:gd name="T79" fmla="*/ 558 h 1149"/>
                <a:gd name="T80" fmla="*/ 122 w 1152"/>
                <a:gd name="T81" fmla="*/ 820 h 1149"/>
                <a:gd name="T82" fmla="*/ 105 w 1152"/>
                <a:gd name="T83" fmla="*/ 803 h 1149"/>
                <a:gd name="T84" fmla="*/ 105 w 1152"/>
                <a:gd name="T85" fmla="*/ 454 h 1149"/>
                <a:gd name="T86" fmla="*/ 87 w 1152"/>
                <a:gd name="T87" fmla="*/ 471 h 1149"/>
                <a:gd name="T88" fmla="*/ 87 w 1152"/>
                <a:gd name="T89" fmla="*/ 645 h 1149"/>
                <a:gd name="T90" fmla="*/ 1065 w 1152"/>
                <a:gd name="T91" fmla="*/ 810 h 1149"/>
                <a:gd name="T92" fmla="*/ 1047 w 1152"/>
                <a:gd name="T93" fmla="*/ 792 h 1149"/>
                <a:gd name="T94" fmla="*/ 782 w 1152"/>
                <a:gd name="T95" fmla="*/ 857 h 1149"/>
                <a:gd name="T96" fmla="*/ 799 w 1152"/>
                <a:gd name="T97" fmla="*/ 84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149">
                  <a:moveTo>
                    <a:pt x="1048" y="261"/>
                  </a:moveTo>
                  <a:cubicBezTo>
                    <a:pt x="960" y="261"/>
                    <a:pt x="960" y="261"/>
                    <a:pt x="960" y="261"/>
                  </a:cubicBezTo>
                  <a:cubicBezTo>
                    <a:pt x="793" y="261"/>
                    <a:pt x="793" y="261"/>
                    <a:pt x="793" y="261"/>
                  </a:cubicBezTo>
                  <a:cubicBezTo>
                    <a:pt x="789" y="206"/>
                    <a:pt x="775" y="153"/>
                    <a:pt x="750" y="106"/>
                  </a:cubicBezTo>
                  <a:cubicBezTo>
                    <a:pt x="760" y="95"/>
                    <a:pt x="765" y="81"/>
                    <a:pt x="765" y="66"/>
                  </a:cubicBezTo>
                  <a:cubicBezTo>
                    <a:pt x="765" y="29"/>
                    <a:pt x="736" y="0"/>
                    <a:pt x="700" y="0"/>
                  </a:cubicBezTo>
                  <a:cubicBezTo>
                    <a:pt x="664" y="0"/>
                    <a:pt x="635" y="29"/>
                    <a:pt x="635" y="66"/>
                  </a:cubicBezTo>
                  <a:cubicBezTo>
                    <a:pt x="635" y="101"/>
                    <a:pt x="664" y="131"/>
                    <a:pt x="700" y="131"/>
                  </a:cubicBezTo>
                  <a:cubicBezTo>
                    <a:pt x="708" y="131"/>
                    <a:pt x="715" y="129"/>
                    <a:pt x="722" y="127"/>
                  </a:cubicBezTo>
                  <a:cubicBezTo>
                    <a:pt x="742" y="167"/>
                    <a:pt x="755" y="213"/>
                    <a:pt x="758" y="261"/>
                  </a:cubicBezTo>
                  <a:cubicBezTo>
                    <a:pt x="296" y="261"/>
                    <a:pt x="296" y="261"/>
                    <a:pt x="296" y="261"/>
                  </a:cubicBezTo>
                  <a:cubicBezTo>
                    <a:pt x="299" y="213"/>
                    <a:pt x="312" y="167"/>
                    <a:pt x="332" y="127"/>
                  </a:cubicBezTo>
                  <a:cubicBezTo>
                    <a:pt x="339" y="129"/>
                    <a:pt x="346" y="131"/>
                    <a:pt x="354" y="131"/>
                  </a:cubicBezTo>
                  <a:cubicBezTo>
                    <a:pt x="390" y="131"/>
                    <a:pt x="419" y="101"/>
                    <a:pt x="419" y="66"/>
                  </a:cubicBezTo>
                  <a:cubicBezTo>
                    <a:pt x="419" y="29"/>
                    <a:pt x="390" y="0"/>
                    <a:pt x="354" y="0"/>
                  </a:cubicBezTo>
                  <a:cubicBezTo>
                    <a:pt x="318" y="0"/>
                    <a:pt x="288" y="29"/>
                    <a:pt x="288" y="66"/>
                  </a:cubicBezTo>
                  <a:cubicBezTo>
                    <a:pt x="288" y="81"/>
                    <a:pt x="294" y="95"/>
                    <a:pt x="303" y="106"/>
                  </a:cubicBezTo>
                  <a:cubicBezTo>
                    <a:pt x="279" y="153"/>
                    <a:pt x="264" y="206"/>
                    <a:pt x="261" y="261"/>
                  </a:cubicBezTo>
                  <a:cubicBezTo>
                    <a:pt x="192" y="261"/>
                    <a:pt x="192" y="261"/>
                    <a:pt x="192" y="261"/>
                  </a:cubicBezTo>
                  <a:cubicBezTo>
                    <a:pt x="104" y="261"/>
                    <a:pt x="104" y="261"/>
                    <a:pt x="104" y="261"/>
                  </a:cubicBezTo>
                  <a:cubicBezTo>
                    <a:pt x="46" y="261"/>
                    <a:pt x="0" y="308"/>
                    <a:pt x="0" y="365"/>
                  </a:cubicBezTo>
                  <a:cubicBezTo>
                    <a:pt x="0" y="926"/>
                    <a:pt x="0" y="926"/>
                    <a:pt x="0" y="926"/>
                  </a:cubicBezTo>
                  <a:cubicBezTo>
                    <a:pt x="0" y="983"/>
                    <a:pt x="46" y="1029"/>
                    <a:pt x="104" y="1029"/>
                  </a:cubicBezTo>
                  <a:cubicBezTo>
                    <a:pt x="192" y="1029"/>
                    <a:pt x="192" y="1029"/>
                    <a:pt x="192" y="1029"/>
                  </a:cubicBezTo>
                  <a:cubicBezTo>
                    <a:pt x="512" y="1029"/>
                    <a:pt x="512" y="1029"/>
                    <a:pt x="512" y="1029"/>
                  </a:cubicBezTo>
                  <a:cubicBezTo>
                    <a:pt x="524" y="1097"/>
                    <a:pt x="583" y="1149"/>
                    <a:pt x="654" y="1149"/>
                  </a:cubicBezTo>
                  <a:cubicBezTo>
                    <a:pt x="726" y="1149"/>
                    <a:pt x="785" y="1097"/>
                    <a:pt x="797" y="1029"/>
                  </a:cubicBezTo>
                  <a:cubicBezTo>
                    <a:pt x="960" y="1029"/>
                    <a:pt x="960" y="1029"/>
                    <a:pt x="960" y="1029"/>
                  </a:cubicBezTo>
                  <a:cubicBezTo>
                    <a:pt x="1048" y="1029"/>
                    <a:pt x="1048" y="1029"/>
                    <a:pt x="1048" y="1029"/>
                  </a:cubicBezTo>
                  <a:cubicBezTo>
                    <a:pt x="1106" y="1029"/>
                    <a:pt x="1152" y="983"/>
                    <a:pt x="1152" y="926"/>
                  </a:cubicBezTo>
                  <a:cubicBezTo>
                    <a:pt x="1152" y="365"/>
                    <a:pt x="1152" y="365"/>
                    <a:pt x="1152" y="365"/>
                  </a:cubicBezTo>
                  <a:cubicBezTo>
                    <a:pt x="1152" y="308"/>
                    <a:pt x="1106" y="261"/>
                    <a:pt x="1048" y="261"/>
                  </a:cubicBezTo>
                  <a:close/>
                  <a:moveTo>
                    <a:pt x="670" y="66"/>
                  </a:moveTo>
                  <a:cubicBezTo>
                    <a:pt x="670" y="48"/>
                    <a:pt x="683" y="34"/>
                    <a:pt x="700" y="34"/>
                  </a:cubicBezTo>
                  <a:cubicBezTo>
                    <a:pt x="717" y="34"/>
                    <a:pt x="730" y="48"/>
                    <a:pt x="730" y="66"/>
                  </a:cubicBezTo>
                  <a:cubicBezTo>
                    <a:pt x="730" y="82"/>
                    <a:pt x="717" y="96"/>
                    <a:pt x="700" y="96"/>
                  </a:cubicBezTo>
                  <a:cubicBezTo>
                    <a:pt x="683" y="96"/>
                    <a:pt x="670" y="82"/>
                    <a:pt x="670" y="66"/>
                  </a:cubicBezTo>
                  <a:close/>
                  <a:moveTo>
                    <a:pt x="354" y="34"/>
                  </a:moveTo>
                  <a:cubicBezTo>
                    <a:pt x="370" y="34"/>
                    <a:pt x="384" y="48"/>
                    <a:pt x="384" y="66"/>
                  </a:cubicBezTo>
                  <a:cubicBezTo>
                    <a:pt x="384" y="82"/>
                    <a:pt x="370" y="96"/>
                    <a:pt x="354" y="96"/>
                  </a:cubicBezTo>
                  <a:cubicBezTo>
                    <a:pt x="337" y="96"/>
                    <a:pt x="323" y="82"/>
                    <a:pt x="323" y="66"/>
                  </a:cubicBezTo>
                  <a:cubicBezTo>
                    <a:pt x="323" y="48"/>
                    <a:pt x="337" y="34"/>
                    <a:pt x="354" y="34"/>
                  </a:cubicBezTo>
                  <a:close/>
                  <a:moveTo>
                    <a:pt x="527" y="704"/>
                  </a:moveTo>
                  <a:cubicBezTo>
                    <a:pt x="513" y="704"/>
                    <a:pt x="501" y="692"/>
                    <a:pt x="501" y="678"/>
                  </a:cubicBezTo>
                  <a:cubicBezTo>
                    <a:pt x="501" y="644"/>
                    <a:pt x="501" y="644"/>
                    <a:pt x="501" y="644"/>
                  </a:cubicBezTo>
                  <a:cubicBezTo>
                    <a:pt x="501" y="634"/>
                    <a:pt x="493" y="626"/>
                    <a:pt x="484" y="626"/>
                  </a:cubicBezTo>
                  <a:cubicBezTo>
                    <a:pt x="449" y="626"/>
                    <a:pt x="449" y="626"/>
                    <a:pt x="449" y="626"/>
                  </a:cubicBezTo>
                  <a:cubicBezTo>
                    <a:pt x="435" y="626"/>
                    <a:pt x="423" y="615"/>
                    <a:pt x="423" y="600"/>
                  </a:cubicBezTo>
                  <a:cubicBezTo>
                    <a:pt x="423" y="586"/>
                    <a:pt x="435" y="575"/>
                    <a:pt x="449" y="575"/>
                  </a:cubicBezTo>
                  <a:cubicBezTo>
                    <a:pt x="605" y="575"/>
                    <a:pt x="605" y="575"/>
                    <a:pt x="605" y="575"/>
                  </a:cubicBezTo>
                  <a:cubicBezTo>
                    <a:pt x="619" y="575"/>
                    <a:pt x="631" y="586"/>
                    <a:pt x="631" y="600"/>
                  </a:cubicBezTo>
                  <a:cubicBezTo>
                    <a:pt x="631" y="615"/>
                    <a:pt x="619" y="626"/>
                    <a:pt x="605" y="626"/>
                  </a:cubicBezTo>
                  <a:cubicBezTo>
                    <a:pt x="570" y="626"/>
                    <a:pt x="570" y="626"/>
                    <a:pt x="570" y="626"/>
                  </a:cubicBezTo>
                  <a:cubicBezTo>
                    <a:pt x="560" y="626"/>
                    <a:pt x="553" y="634"/>
                    <a:pt x="553" y="644"/>
                  </a:cubicBezTo>
                  <a:cubicBezTo>
                    <a:pt x="553" y="678"/>
                    <a:pt x="553" y="678"/>
                    <a:pt x="553" y="678"/>
                  </a:cubicBezTo>
                  <a:cubicBezTo>
                    <a:pt x="553" y="692"/>
                    <a:pt x="541" y="704"/>
                    <a:pt x="527" y="704"/>
                  </a:cubicBezTo>
                  <a:close/>
                  <a:moveTo>
                    <a:pt x="637" y="549"/>
                  </a:moveTo>
                  <a:cubicBezTo>
                    <a:pt x="628" y="543"/>
                    <a:pt x="617" y="540"/>
                    <a:pt x="605" y="540"/>
                  </a:cubicBezTo>
                  <a:cubicBezTo>
                    <a:pt x="449" y="540"/>
                    <a:pt x="449" y="540"/>
                    <a:pt x="449" y="540"/>
                  </a:cubicBezTo>
                  <a:cubicBezTo>
                    <a:pt x="437" y="540"/>
                    <a:pt x="426" y="543"/>
                    <a:pt x="416" y="549"/>
                  </a:cubicBezTo>
                  <a:cubicBezTo>
                    <a:pt x="346" y="500"/>
                    <a:pt x="298" y="406"/>
                    <a:pt x="295" y="297"/>
                  </a:cubicBezTo>
                  <a:cubicBezTo>
                    <a:pt x="759" y="297"/>
                    <a:pt x="759" y="297"/>
                    <a:pt x="759" y="297"/>
                  </a:cubicBezTo>
                  <a:cubicBezTo>
                    <a:pt x="756" y="406"/>
                    <a:pt x="708" y="500"/>
                    <a:pt x="637" y="549"/>
                  </a:cubicBezTo>
                  <a:close/>
                  <a:moveTo>
                    <a:pt x="35" y="926"/>
                  </a:moveTo>
                  <a:cubicBezTo>
                    <a:pt x="35" y="365"/>
                    <a:pt x="35" y="365"/>
                    <a:pt x="35" y="365"/>
                  </a:cubicBezTo>
                  <a:cubicBezTo>
                    <a:pt x="35" y="327"/>
                    <a:pt x="65" y="297"/>
                    <a:pt x="104" y="297"/>
                  </a:cubicBezTo>
                  <a:cubicBezTo>
                    <a:pt x="175" y="297"/>
                    <a:pt x="175" y="297"/>
                    <a:pt x="175" y="297"/>
                  </a:cubicBezTo>
                  <a:cubicBezTo>
                    <a:pt x="175" y="995"/>
                    <a:pt x="175" y="995"/>
                    <a:pt x="175" y="995"/>
                  </a:cubicBezTo>
                  <a:cubicBezTo>
                    <a:pt x="104" y="995"/>
                    <a:pt x="104" y="995"/>
                    <a:pt x="104" y="995"/>
                  </a:cubicBezTo>
                  <a:cubicBezTo>
                    <a:pt x="65" y="995"/>
                    <a:pt x="35" y="964"/>
                    <a:pt x="35" y="926"/>
                  </a:cubicBezTo>
                  <a:close/>
                  <a:moveTo>
                    <a:pt x="210" y="297"/>
                  </a:moveTo>
                  <a:cubicBezTo>
                    <a:pt x="260" y="297"/>
                    <a:pt x="260" y="297"/>
                    <a:pt x="260" y="297"/>
                  </a:cubicBezTo>
                  <a:cubicBezTo>
                    <a:pt x="263" y="416"/>
                    <a:pt x="316" y="519"/>
                    <a:pt x="394" y="576"/>
                  </a:cubicBezTo>
                  <a:cubicBezTo>
                    <a:pt x="390" y="583"/>
                    <a:pt x="389" y="592"/>
                    <a:pt x="389" y="600"/>
                  </a:cubicBezTo>
                  <a:cubicBezTo>
                    <a:pt x="389" y="634"/>
                    <a:pt x="416" y="661"/>
                    <a:pt x="449" y="661"/>
                  </a:cubicBezTo>
                  <a:cubicBezTo>
                    <a:pt x="466" y="661"/>
                    <a:pt x="466" y="661"/>
                    <a:pt x="466" y="661"/>
                  </a:cubicBezTo>
                  <a:cubicBezTo>
                    <a:pt x="466" y="678"/>
                    <a:pt x="466" y="678"/>
                    <a:pt x="466" y="678"/>
                  </a:cubicBezTo>
                  <a:cubicBezTo>
                    <a:pt x="466" y="705"/>
                    <a:pt x="484" y="729"/>
                    <a:pt x="509" y="736"/>
                  </a:cubicBezTo>
                  <a:cubicBezTo>
                    <a:pt x="509" y="995"/>
                    <a:pt x="509" y="995"/>
                    <a:pt x="509" y="995"/>
                  </a:cubicBezTo>
                  <a:cubicBezTo>
                    <a:pt x="210" y="995"/>
                    <a:pt x="210" y="995"/>
                    <a:pt x="210" y="995"/>
                  </a:cubicBezTo>
                  <a:lnTo>
                    <a:pt x="210" y="297"/>
                  </a:lnTo>
                  <a:close/>
                  <a:moveTo>
                    <a:pt x="654" y="1114"/>
                  </a:moveTo>
                  <a:cubicBezTo>
                    <a:pt x="602" y="1114"/>
                    <a:pt x="559" y="1078"/>
                    <a:pt x="547" y="1029"/>
                  </a:cubicBezTo>
                  <a:cubicBezTo>
                    <a:pt x="761" y="1029"/>
                    <a:pt x="761" y="1029"/>
                    <a:pt x="761" y="1029"/>
                  </a:cubicBezTo>
                  <a:cubicBezTo>
                    <a:pt x="750" y="1078"/>
                    <a:pt x="706" y="1114"/>
                    <a:pt x="654" y="1114"/>
                  </a:cubicBezTo>
                  <a:close/>
                  <a:moveTo>
                    <a:pt x="782" y="901"/>
                  </a:moveTo>
                  <a:cubicBezTo>
                    <a:pt x="748" y="901"/>
                    <a:pt x="721" y="873"/>
                    <a:pt x="721" y="840"/>
                  </a:cubicBezTo>
                  <a:cubicBezTo>
                    <a:pt x="721" y="805"/>
                    <a:pt x="748" y="778"/>
                    <a:pt x="782" y="778"/>
                  </a:cubicBezTo>
                  <a:cubicBezTo>
                    <a:pt x="815" y="778"/>
                    <a:pt x="843" y="805"/>
                    <a:pt x="843" y="840"/>
                  </a:cubicBezTo>
                  <a:cubicBezTo>
                    <a:pt x="843" y="873"/>
                    <a:pt x="815" y="901"/>
                    <a:pt x="782" y="901"/>
                  </a:cubicBezTo>
                  <a:close/>
                  <a:moveTo>
                    <a:pt x="799" y="995"/>
                  </a:moveTo>
                  <a:cubicBezTo>
                    <a:pt x="799" y="934"/>
                    <a:pt x="799" y="934"/>
                    <a:pt x="799" y="934"/>
                  </a:cubicBezTo>
                  <a:cubicBezTo>
                    <a:pt x="844" y="926"/>
                    <a:pt x="878" y="886"/>
                    <a:pt x="878" y="840"/>
                  </a:cubicBezTo>
                  <a:cubicBezTo>
                    <a:pt x="878" y="786"/>
                    <a:pt x="835" y="743"/>
                    <a:pt x="782" y="743"/>
                  </a:cubicBezTo>
                  <a:cubicBezTo>
                    <a:pt x="729" y="743"/>
                    <a:pt x="686" y="786"/>
                    <a:pt x="686" y="840"/>
                  </a:cubicBezTo>
                  <a:cubicBezTo>
                    <a:pt x="686" y="886"/>
                    <a:pt x="720" y="926"/>
                    <a:pt x="764" y="934"/>
                  </a:cubicBezTo>
                  <a:cubicBezTo>
                    <a:pt x="764" y="995"/>
                    <a:pt x="764" y="995"/>
                    <a:pt x="764" y="995"/>
                  </a:cubicBezTo>
                  <a:cubicBezTo>
                    <a:pt x="544" y="995"/>
                    <a:pt x="544" y="995"/>
                    <a:pt x="544" y="995"/>
                  </a:cubicBezTo>
                  <a:cubicBezTo>
                    <a:pt x="544" y="736"/>
                    <a:pt x="544" y="736"/>
                    <a:pt x="544" y="736"/>
                  </a:cubicBezTo>
                  <a:cubicBezTo>
                    <a:pt x="569" y="729"/>
                    <a:pt x="587" y="705"/>
                    <a:pt x="587" y="678"/>
                  </a:cubicBezTo>
                  <a:cubicBezTo>
                    <a:pt x="587" y="661"/>
                    <a:pt x="587" y="661"/>
                    <a:pt x="587" y="661"/>
                  </a:cubicBezTo>
                  <a:cubicBezTo>
                    <a:pt x="605" y="661"/>
                    <a:pt x="605" y="661"/>
                    <a:pt x="605" y="661"/>
                  </a:cubicBezTo>
                  <a:cubicBezTo>
                    <a:pt x="638" y="661"/>
                    <a:pt x="665" y="634"/>
                    <a:pt x="665" y="600"/>
                  </a:cubicBezTo>
                  <a:cubicBezTo>
                    <a:pt x="665" y="592"/>
                    <a:pt x="663" y="584"/>
                    <a:pt x="660" y="576"/>
                  </a:cubicBezTo>
                  <a:cubicBezTo>
                    <a:pt x="738" y="520"/>
                    <a:pt x="791" y="416"/>
                    <a:pt x="793" y="297"/>
                  </a:cubicBezTo>
                  <a:cubicBezTo>
                    <a:pt x="943" y="297"/>
                    <a:pt x="943" y="297"/>
                    <a:pt x="943" y="297"/>
                  </a:cubicBezTo>
                  <a:cubicBezTo>
                    <a:pt x="943" y="995"/>
                    <a:pt x="943" y="995"/>
                    <a:pt x="943" y="995"/>
                  </a:cubicBezTo>
                  <a:lnTo>
                    <a:pt x="799" y="995"/>
                  </a:lnTo>
                  <a:close/>
                  <a:moveTo>
                    <a:pt x="1117" y="926"/>
                  </a:moveTo>
                  <a:cubicBezTo>
                    <a:pt x="1117" y="964"/>
                    <a:pt x="1086" y="995"/>
                    <a:pt x="1048" y="995"/>
                  </a:cubicBezTo>
                  <a:cubicBezTo>
                    <a:pt x="977" y="995"/>
                    <a:pt x="977" y="995"/>
                    <a:pt x="977" y="995"/>
                  </a:cubicBezTo>
                  <a:cubicBezTo>
                    <a:pt x="977" y="297"/>
                    <a:pt x="977" y="297"/>
                    <a:pt x="977" y="297"/>
                  </a:cubicBezTo>
                  <a:cubicBezTo>
                    <a:pt x="1048" y="297"/>
                    <a:pt x="1048" y="297"/>
                    <a:pt x="1048" y="297"/>
                  </a:cubicBezTo>
                  <a:cubicBezTo>
                    <a:pt x="1086" y="297"/>
                    <a:pt x="1117" y="327"/>
                    <a:pt x="1117" y="365"/>
                  </a:cubicBezTo>
                  <a:lnTo>
                    <a:pt x="1117" y="926"/>
                  </a:lnTo>
                  <a:close/>
                  <a:moveTo>
                    <a:pt x="1065" y="558"/>
                  </a:moveTo>
                  <a:cubicBezTo>
                    <a:pt x="1065" y="733"/>
                    <a:pt x="1065" y="733"/>
                    <a:pt x="1065" y="733"/>
                  </a:cubicBezTo>
                  <a:cubicBezTo>
                    <a:pt x="1065" y="742"/>
                    <a:pt x="1057" y="750"/>
                    <a:pt x="1047" y="750"/>
                  </a:cubicBezTo>
                  <a:cubicBezTo>
                    <a:pt x="1038" y="750"/>
                    <a:pt x="1030" y="742"/>
                    <a:pt x="1030" y="733"/>
                  </a:cubicBezTo>
                  <a:cubicBezTo>
                    <a:pt x="1030" y="558"/>
                    <a:pt x="1030" y="558"/>
                    <a:pt x="1030" y="558"/>
                  </a:cubicBezTo>
                  <a:cubicBezTo>
                    <a:pt x="1030" y="548"/>
                    <a:pt x="1038" y="541"/>
                    <a:pt x="1047" y="541"/>
                  </a:cubicBezTo>
                  <a:cubicBezTo>
                    <a:pt x="1057" y="541"/>
                    <a:pt x="1065" y="548"/>
                    <a:pt x="1065" y="558"/>
                  </a:cubicBezTo>
                  <a:close/>
                  <a:moveTo>
                    <a:pt x="122" y="820"/>
                  </a:moveTo>
                  <a:cubicBezTo>
                    <a:pt x="122" y="830"/>
                    <a:pt x="114" y="838"/>
                    <a:pt x="105" y="838"/>
                  </a:cubicBezTo>
                  <a:cubicBezTo>
                    <a:pt x="95" y="838"/>
                    <a:pt x="87" y="830"/>
                    <a:pt x="87" y="820"/>
                  </a:cubicBezTo>
                  <a:cubicBezTo>
                    <a:pt x="87" y="811"/>
                    <a:pt x="95" y="803"/>
                    <a:pt x="105" y="803"/>
                  </a:cubicBezTo>
                  <a:cubicBezTo>
                    <a:pt x="114" y="803"/>
                    <a:pt x="122" y="811"/>
                    <a:pt x="122" y="820"/>
                  </a:cubicBezTo>
                  <a:close/>
                  <a:moveTo>
                    <a:pt x="87" y="471"/>
                  </a:moveTo>
                  <a:cubicBezTo>
                    <a:pt x="87" y="461"/>
                    <a:pt x="95" y="454"/>
                    <a:pt x="105" y="454"/>
                  </a:cubicBezTo>
                  <a:cubicBezTo>
                    <a:pt x="114" y="454"/>
                    <a:pt x="122" y="461"/>
                    <a:pt x="122" y="471"/>
                  </a:cubicBezTo>
                  <a:cubicBezTo>
                    <a:pt x="122" y="481"/>
                    <a:pt x="114" y="488"/>
                    <a:pt x="105" y="488"/>
                  </a:cubicBezTo>
                  <a:cubicBezTo>
                    <a:pt x="95" y="488"/>
                    <a:pt x="87" y="481"/>
                    <a:pt x="87" y="471"/>
                  </a:cubicBezTo>
                  <a:close/>
                  <a:moveTo>
                    <a:pt x="122" y="645"/>
                  </a:moveTo>
                  <a:cubicBezTo>
                    <a:pt x="122" y="655"/>
                    <a:pt x="114" y="663"/>
                    <a:pt x="105" y="663"/>
                  </a:cubicBezTo>
                  <a:cubicBezTo>
                    <a:pt x="95" y="663"/>
                    <a:pt x="87" y="655"/>
                    <a:pt x="87" y="645"/>
                  </a:cubicBezTo>
                  <a:cubicBezTo>
                    <a:pt x="87" y="636"/>
                    <a:pt x="95" y="628"/>
                    <a:pt x="105" y="628"/>
                  </a:cubicBezTo>
                  <a:cubicBezTo>
                    <a:pt x="114" y="628"/>
                    <a:pt x="122" y="636"/>
                    <a:pt x="122" y="645"/>
                  </a:cubicBezTo>
                  <a:close/>
                  <a:moveTo>
                    <a:pt x="1065" y="810"/>
                  </a:moveTo>
                  <a:cubicBezTo>
                    <a:pt x="1065" y="819"/>
                    <a:pt x="1057" y="828"/>
                    <a:pt x="1047" y="828"/>
                  </a:cubicBezTo>
                  <a:cubicBezTo>
                    <a:pt x="1037" y="828"/>
                    <a:pt x="1030" y="819"/>
                    <a:pt x="1030" y="810"/>
                  </a:cubicBezTo>
                  <a:cubicBezTo>
                    <a:pt x="1030" y="800"/>
                    <a:pt x="1037" y="792"/>
                    <a:pt x="1047" y="792"/>
                  </a:cubicBezTo>
                  <a:cubicBezTo>
                    <a:pt x="1057" y="792"/>
                    <a:pt x="1065" y="800"/>
                    <a:pt x="1065" y="810"/>
                  </a:cubicBezTo>
                  <a:close/>
                  <a:moveTo>
                    <a:pt x="799" y="840"/>
                  </a:moveTo>
                  <a:cubicBezTo>
                    <a:pt x="799" y="849"/>
                    <a:pt x="791" y="857"/>
                    <a:pt x="782" y="857"/>
                  </a:cubicBezTo>
                  <a:cubicBezTo>
                    <a:pt x="772" y="857"/>
                    <a:pt x="764" y="849"/>
                    <a:pt x="764" y="840"/>
                  </a:cubicBezTo>
                  <a:cubicBezTo>
                    <a:pt x="764" y="830"/>
                    <a:pt x="772" y="822"/>
                    <a:pt x="782" y="822"/>
                  </a:cubicBezTo>
                  <a:cubicBezTo>
                    <a:pt x="791" y="822"/>
                    <a:pt x="799" y="830"/>
                    <a:pt x="799" y="8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293">
              <a:extLst>
                <a:ext uri="{FF2B5EF4-FFF2-40B4-BE49-F238E27FC236}">
                  <a16:creationId xmlns:a16="http://schemas.microsoft.com/office/drawing/2014/main" id="{1CEAC7E8-6360-3B9C-9A31-79A857535462}"/>
                </a:ext>
                <a:ext uri="{C183D7F6-B498-43B3-948B-1728B52AA6E4}">
                  <adec:decorative xmlns:adec="http://schemas.microsoft.com/office/drawing/2017/decorative" val="1"/>
                </a:ext>
              </a:extLst>
            </p:cNvPr>
            <p:cNvSpPr>
              <a:spLocks noChangeAspect="1" noEditPoints="1"/>
            </p:cNvSpPr>
            <p:nvPr/>
          </p:nvSpPr>
          <p:spPr bwMode="auto">
            <a:xfrm>
              <a:off x="6374852" y="2719814"/>
              <a:ext cx="529444" cy="446596"/>
            </a:xfrm>
            <a:custGeom>
              <a:avLst/>
              <a:gdLst>
                <a:gd name="T0" fmla="*/ 367 w 1152"/>
                <a:gd name="T1" fmla="*/ 866 h 971"/>
                <a:gd name="T2" fmla="*/ 367 w 1152"/>
                <a:gd name="T3" fmla="*/ 827 h 971"/>
                <a:gd name="T4" fmla="*/ 907 w 1152"/>
                <a:gd name="T5" fmla="*/ 827 h 971"/>
                <a:gd name="T6" fmla="*/ 907 w 1152"/>
                <a:gd name="T7" fmla="*/ 866 h 971"/>
                <a:gd name="T8" fmla="*/ 907 w 1152"/>
                <a:gd name="T9" fmla="*/ 827 h 971"/>
                <a:gd name="T10" fmla="*/ 122 w 1152"/>
                <a:gd name="T11" fmla="*/ 139 h 971"/>
                <a:gd name="T12" fmla="*/ 578 w 1152"/>
                <a:gd name="T13" fmla="*/ 121 h 971"/>
                <a:gd name="T14" fmla="*/ 596 w 1152"/>
                <a:gd name="T15" fmla="*/ 517 h 971"/>
                <a:gd name="T16" fmla="*/ 140 w 1152"/>
                <a:gd name="T17" fmla="*/ 534 h 971"/>
                <a:gd name="T18" fmla="*/ 157 w 1152"/>
                <a:gd name="T19" fmla="*/ 500 h 971"/>
                <a:gd name="T20" fmla="*/ 561 w 1152"/>
                <a:gd name="T21" fmla="*/ 157 h 971"/>
                <a:gd name="T22" fmla="*/ 157 w 1152"/>
                <a:gd name="T23" fmla="*/ 500 h 971"/>
                <a:gd name="T24" fmla="*/ 810 w 1152"/>
                <a:gd name="T25" fmla="*/ 621 h 971"/>
                <a:gd name="T26" fmla="*/ 810 w 1152"/>
                <a:gd name="T27" fmla="*/ 657 h 971"/>
                <a:gd name="T28" fmla="*/ 893 w 1152"/>
                <a:gd name="T29" fmla="*/ 639 h 971"/>
                <a:gd name="T30" fmla="*/ 1152 w 1152"/>
                <a:gd name="T31" fmla="*/ 753 h 971"/>
                <a:gd name="T32" fmla="*/ 1152 w 1152"/>
                <a:gd name="T33" fmla="*/ 788 h 971"/>
                <a:gd name="T34" fmla="*/ 1031 w 1152"/>
                <a:gd name="T35" fmla="*/ 864 h 971"/>
                <a:gd name="T36" fmla="*/ 784 w 1152"/>
                <a:gd name="T37" fmla="*/ 864 h 971"/>
                <a:gd name="T38" fmla="*/ 367 w 1152"/>
                <a:gd name="T39" fmla="*/ 971 h 971"/>
                <a:gd name="T40" fmla="*/ 76 w 1152"/>
                <a:gd name="T41" fmla="*/ 864 h 971"/>
                <a:gd name="T42" fmla="*/ 0 w 1152"/>
                <a:gd name="T43" fmla="*/ 17 h 971"/>
                <a:gd name="T44" fmla="*/ 700 w 1152"/>
                <a:gd name="T45" fmla="*/ 0 h 971"/>
                <a:gd name="T46" fmla="*/ 718 w 1152"/>
                <a:gd name="T47" fmla="*/ 165 h 971"/>
                <a:gd name="T48" fmla="*/ 979 w 1152"/>
                <a:gd name="T49" fmla="*/ 205 h 971"/>
                <a:gd name="T50" fmla="*/ 1151 w 1152"/>
                <a:gd name="T51" fmla="*/ 546 h 971"/>
                <a:gd name="T52" fmla="*/ 1152 w 1152"/>
                <a:gd name="T53" fmla="*/ 639 h 971"/>
                <a:gd name="T54" fmla="*/ 457 w 1152"/>
                <a:gd name="T55" fmla="*/ 846 h 971"/>
                <a:gd name="T56" fmla="*/ 277 w 1152"/>
                <a:gd name="T57" fmla="*/ 846 h 971"/>
                <a:gd name="T58" fmla="*/ 457 w 1152"/>
                <a:gd name="T59" fmla="*/ 846 h 971"/>
                <a:gd name="T60" fmla="*/ 35 w 1152"/>
                <a:gd name="T61" fmla="*/ 657 h 971"/>
                <a:gd name="T62" fmla="*/ 76 w 1152"/>
                <a:gd name="T63" fmla="*/ 829 h 971"/>
                <a:gd name="T64" fmla="*/ 367 w 1152"/>
                <a:gd name="T65" fmla="*/ 722 h 971"/>
                <a:gd name="T66" fmla="*/ 683 w 1152"/>
                <a:gd name="T67" fmla="*/ 829 h 971"/>
                <a:gd name="T68" fmla="*/ 683 w 1152"/>
                <a:gd name="T69" fmla="*/ 34 h 971"/>
                <a:gd name="T70" fmla="*/ 35 w 1152"/>
                <a:gd name="T71" fmla="*/ 621 h 971"/>
                <a:gd name="T72" fmla="*/ 683 w 1152"/>
                <a:gd name="T73" fmla="*/ 34 h 971"/>
                <a:gd name="T74" fmla="*/ 1107 w 1152"/>
                <a:gd name="T75" fmla="*/ 657 h 971"/>
                <a:gd name="T76" fmla="*/ 1107 w 1152"/>
                <a:gd name="T77" fmla="*/ 735 h 971"/>
                <a:gd name="T78" fmla="*/ 1117 w 1152"/>
                <a:gd name="T79" fmla="*/ 657 h 971"/>
                <a:gd name="T80" fmla="*/ 924 w 1152"/>
                <a:gd name="T81" fmla="*/ 528 h 971"/>
                <a:gd name="T82" fmla="*/ 960 w 1152"/>
                <a:gd name="T83" fmla="*/ 234 h 971"/>
                <a:gd name="T84" fmla="*/ 822 w 1152"/>
                <a:gd name="T85" fmla="*/ 200 h 971"/>
                <a:gd name="T86" fmla="*/ 997 w 1152"/>
                <a:gd name="T87" fmla="*/ 846 h 971"/>
                <a:gd name="T88" fmla="*/ 818 w 1152"/>
                <a:gd name="T89" fmla="*/ 846 h 971"/>
                <a:gd name="T90" fmla="*/ 997 w 1152"/>
                <a:gd name="T91" fmla="*/ 846 h 971"/>
                <a:gd name="T92" fmla="*/ 1117 w 1152"/>
                <a:gd name="T93" fmla="*/ 770 h 971"/>
                <a:gd name="T94" fmla="*/ 1033 w 1152"/>
                <a:gd name="T95" fmla="*/ 696 h 971"/>
                <a:gd name="T96" fmla="*/ 1117 w 1152"/>
                <a:gd name="T97" fmla="*/ 621 h 971"/>
                <a:gd name="T98" fmla="*/ 810 w 1152"/>
                <a:gd name="T99" fmla="*/ 563 h 971"/>
                <a:gd name="T100" fmla="*/ 810 w 1152"/>
                <a:gd name="T101" fmla="*/ 528 h 971"/>
                <a:gd name="T102" fmla="*/ 793 w 1152"/>
                <a:gd name="T103" fmla="*/ 361 h 971"/>
                <a:gd name="T104" fmla="*/ 787 w 1152"/>
                <a:gd name="T105" fmla="*/ 200 h 971"/>
                <a:gd name="T106" fmla="*/ 718 w 1152"/>
                <a:gd name="T107" fmla="*/ 829 h 971"/>
                <a:gd name="T108" fmla="*/ 907 w 1152"/>
                <a:gd name="T109" fmla="*/ 722 h 971"/>
                <a:gd name="T110" fmla="*/ 1076 w 1152"/>
                <a:gd name="T111" fmla="*/ 8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971">
                  <a:moveTo>
                    <a:pt x="386" y="846"/>
                  </a:moveTo>
                  <a:cubicBezTo>
                    <a:pt x="386" y="857"/>
                    <a:pt x="378" y="866"/>
                    <a:pt x="367" y="866"/>
                  </a:cubicBezTo>
                  <a:cubicBezTo>
                    <a:pt x="356" y="866"/>
                    <a:pt x="348" y="857"/>
                    <a:pt x="348" y="846"/>
                  </a:cubicBezTo>
                  <a:cubicBezTo>
                    <a:pt x="348" y="836"/>
                    <a:pt x="356" y="827"/>
                    <a:pt x="367" y="827"/>
                  </a:cubicBezTo>
                  <a:cubicBezTo>
                    <a:pt x="378" y="827"/>
                    <a:pt x="386" y="836"/>
                    <a:pt x="386" y="846"/>
                  </a:cubicBezTo>
                  <a:close/>
                  <a:moveTo>
                    <a:pt x="907" y="827"/>
                  </a:moveTo>
                  <a:cubicBezTo>
                    <a:pt x="897" y="827"/>
                    <a:pt x="888" y="836"/>
                    <a:pt x="888" y="846"/>
                  </a:cubicBezTo>
                  <a:cubicBezTo>
                    <a:pt x="888" y="857"/>
                    <a:pt x="897" y="866"/>
                    <a:pt x="907" y="866"/>
                  </a:cubicBezTo>
                  <a:cubicBezTo>
                    <a:pt x="918" y="866"/>
                    <a:pt x="927" y="857"/>
                    <a:pt x="927" y="846"/>
                  </a:cubicBezTo>
                  <a:cubicBezTo>
                    <a:pt x="927" y="836"/>
                    <a:pt x="918" y="827"/>
                    <a:pt x="907" y="827"/>
                  </a:cubicBezTo>
                  <a:close/>
                  <a:moveTo>
                    <a:pt x="122" y="517"/>
                  </a:moveTo>
                  <a:cubicBezTo>
                    <a:pt x="122" y="139"/>
                    <a:pt x="122" y="139"/>
                    <a:pt x="122" y="139"/>
                  </a:cubicBezTo>
                  <a:cubicBezTo>
                    <a:pt x="122" y="130"/>
                    <a:pt x="130" y="121"/>
                    <a:pt x="140" y="121"/>
                  </a:cubicBezTo>
                  <a:cubicBezTo>
                    <a:pt x="578" y="121"/>
                    <a:pt x="578" y="121"/>
                    <a:pt x="578" y="121"/>
                  </a:cubicBezTo>
                  <a:cubicBezTo>
                    <a:pt x="588" y="121"/>
                    <a:pt x="596" y="130"/>
                    <a:pt x="596" y="139"/>
                  </a:cubicBezTo>
                  <a:cubicBezTo>
                    <a:pt x="596" y="517"/>
                    <a:pt x="596" y="517"/>
                    <a:pt x="596" y="517"/>
                  </a:cubicBezTo>
                  <a:cubicBezTo>
                    <a:pt x="596" y="526"/>
                    <a:pt x="588" y="534"/>
                    <a:pt x="578" y="534"/>
                  </a:cubicBezTo>
                  <a:cubicBezTo>
                    <a:pt x="140" y="534"/>
                    <a:pt x="140" y="534"/>
                    <a:pt x="140" y="534"/>
                  </a:cubicBezTo>
                  <a:cubicBezTo>
                    <a:pt x="130" y="534"/>
                    <a:pt x="122" y="526"/>
                    <a:pt x="122" y="517"/>
                  </a:cubicBezTo>
                  <a:close/>
                  <a:moveTo>
                    <a:pt x="157" y="500"/>
                  </a:moveTo>
                  <a:cubicBezTo>
                    <a:pt x="561" y="500"/>
                    <a:pt x="561" y="500"/>
                    <a:pt x="561" y="500"/>
                  </a:cubicBezTo>
                  <a:cubicBezTo>
                    <a:pt x="561" y="157"/>
                    <a:pt x="561" y="157"/>
                    <a:pt x="561" y="157"/>
                  </a:cubicBezTo>
                  <a:cubicBezTo>
                    <a:pt x="157" y="157"/>
                    <a:pt x="157" y="157"/>
                    <a:pt x="157" y="157"/>
                  </a:cubicBezTo>
                  <a:lnTo>
                    <a:pt x="157" y="500"/>
                  </a:lnTo>
                  <a:close/>
                  <a:moveTo>
                    <a:pt x="876" y="621"/>
                  </a:moveTo>
                  <a:cubicBezTo>
                    <a:pt x="810" y="621"/>
                    <a:pt x="810" y="621"/>
                    <a:pt x="810" y="621"/>
                  </a:cubicBezTo>
                  <a:cubicBezTo>
                    <a:pt x="801" y="621"/>
                    <a:pt x="793" y="629"/>
                    <a:pt x="793" y="639"/>
                  </a:cubicBezTo>
                  <a:cubicBezTo>
                    <a:pt x="793" y="649"/>
                    <a:pt x="801" y="657"/>
                    <a:pt x="810" y="657"/>
                  </a:cubicBezTo>
                  <a:cubicBezTo>
                    <a:pt x="876" y="657"/>
                    <a:pt x="876" y="657"/>
                    <a:pt x="876" y="657"/>
                  </a:cubicBezTo>
                  <a:cubicBezTo>
                    <a:pt x="885" y="657"/>
                    <a:pt x="893" y="649"/>
                    <a:pt x="893" y="639"/>
                  </a:cubicBezTo>
                  <a:cubicBezTo>
                    <a:pt x="893" y="629"/>
                    <a:pt x="885" y="621"/>
                    <a:pt x="876" y="621"/>
                  </a:cubicBezTo>
                  <a:close/>
                  <a:moveTo>
                    <a:pt x="1152" y="753"/>
                  </a:moveTo>
                  <a:cubicBezTo>
                    <a:pt x="1152" y="753"/>
                    <a:pt x="1152" y="753"/>
                    <a:pt x="1152" y="753"/>
                  </a:cubicBezTo>
                  <a:cubicBezTo>
                    <a:pt x="1152" y="788"/>
                    <a:pt x="1152" y="788"/>
                    <a:pt x="1152" y="788"/>
                  </a:cubicBezTo>
                  <a:cubicBezTo>
                    <a:pt x="1152" y="830"/>
                    <a:pt x="1118" y="864"/>
                    <a:pt x="1076" y="864"/>
                  </a:cubicBezTo>
                  <a:cubicBezTo>
                    <a:pt x="1031" y="864"/>
                    <a:pt x="1031" y="864"/>
                    <a:pt x="1031" y="864"/>
                  </a:cubicBezTo>
                  <a:cubicBezTo>
                    <a:pt x="1022" y="924"/>
                    <a:pt x="970" y="971"/>
                    <a:pt x="907" y="971"/>
                  </a:cubicBezTo>
                  <a:cubicBezTo>
                    <a:pt x="844" y="971"/>
                    <a:pt x="793" y="924"/>
                    <a:pt x="784" y="864"/>
                  </a:cubicBezTo>
                  <a:cubicBezTo>
                    <a:pt x="490" y="864"/>
                    <a:pt x="490" y="864"/>
                    <a:pt x="490" y="864"/>
                  </a:cubicBezTo>
                  <a:cubicBezTo>
                    <a:pt x="482" y="924"/>
                    <a:pt x="430" y="971"/>
                    <a:pt x="367" y="971"/>
                  </a:cubicBezTo>
                  <a:cubicBezTo>
                    <a:pt x="304" y="971"/>
                    <a:pt x="252" y="924"/>
                    <a:pt x="244" y="864"/>
                  </a:cubicBezTo>
                  <a:cubicBezTo>
                    <a:pt x="76" y="864"/>
                    <a:pt x="76" y="864"/>
                    <a:pt x="76" y="864"/>
                  </a:cubicBezTo>
                  <a:cubicBezTo>
                    <a:pt x="34" y="864"/>
                    <a:pt x="0" y="830"/>
                    <a:pt x="0" y="788"/>
                  </a:cubicBezTo>
                  <a:cubicBezTo>
                    <a:pt x="0" y="17"/>
                    <a:pt x="0" y="17"/>
                    <a:pt x="0" y="17"/>
                  </a:cubicBezTo>
                  <a:cubicBezTo>
                    <a:pt x="0" y="7"/>
                    <a:pt x="8" y="0"/>
                    <a:pt x="18" y="0"/>
                  </a:cubicBezTo>
                  <a:cubicBezTo>
                    <a:pt x="700" y="0"/>
                    <a:pt x="700" y="0"/>
                    <a:pt x="700" y="0"/>
                  </a:cubicBezTo>
                  <a:cubicBezTo>
                    <a:pt x="710" y="0"/>
                    <a:pt x="718" y="7"/>
                    <a:pt x="718" y="17"/>
                  </a:cubicBezTo>
                  <a:cubicBezTo>
                    <a:pt x="718" y="165"/>
                    <a:pt x="718" y="165"/>
                    <a:pt x="718" y="165"/>
                  </a:cubicBezTo>
                  <a:cubicBezTo>
                    <a:pt x="840" y="165"/>
                    <a:pt x="840" y="165"/>
                    <a:pt x="840" y="165"/>
                  </a:cubicBezTo>
                  <a:cubicBezTo>
                    <a:pt x="891" y="165"/>
                    <a:pt x="939" y="178"/>
                    <a:pt x="979" y="205"/>
                  </a:cubicBezTo>
                  <a:cubicBezTo>
                    <a:pt x="1058" y="256"/>
                    <a:pt x="1152" y="357"/>
                    <a:pt x="1151" y="546"/>
                  </a:cubicBezTo>
                  <a:cubicBezTo>
                    <a:pt x="1151" y="546"/>
                    <a:pt x="1151" y="546"/>
                    <a:pt x="1151" y="546"/>
                  </a:cubicBezTo>
                  <a:cubicBezTo>
                    <a:pt x="1152" y="637"/>
                    <a:pt x="1152" y="637"/>
                    <a:pt x="1152" y="637"/>
                  </a:cubicBezTo>
                  <a:cubicBezTo>
                    <a:pt x="1152" y="637"/>
                    <a:pt x="1152" y="638"/>
                    <a:pt x="1152" y="639"/>
                  </a:cubicBezTo>
                  <a:lnTo>
                    <a:pt x="1152" y="753"/>
                  </a:lnTo>
                  <a:close/>
                  <a:moveTo>
                    <a:pt x="457" y="846"/>
                  </a:moveTo>
                  <a:cubicBezTo>
                    <a:pt x="457" y="797"/>
                    <a:pt x="417" y="756"/>
                    <a:pt x="367" y="756"/>
                  </a:cubicBezTo>
                  <a:cubicBezTo>
                    <a:pt x="318" y="756"/>
                    <a:pt x="277" y="797"/>
                    <a:pt x="277" y="846"/>
                  </a:cubicBezTo>
                  <a:cubicBezTo>
                    <a:pt x="277" y="896"/>
                    <a:pt x="318" y="936"/>
                    <a:pt x="367" y="936"/>
                  </a:cubicBezTo>
                  <a:cubicBezTo>
                    <a:pt x="417" y="936"/>
                    <a:pt x="457" y="896"/>
                    <a:pt x="457" y="846"/>
                  </a:cubicBezTo>
                  <a:close/>
                  <a:moveTo>
                    <a:pt x="683" y="657"/>
                  </a:moveTo>
                  <a:cubicBezTo>
                    <a:pt x="35" y="657"/>
                    <a:pt x="35" y="657"/>
                    <a:pt x="35" y="657"/>
                  </a:cubicBezTo>
                  <a:cubicBezTo>
                    <a:pt x="35" y="788"/>
                    <a:pt x="35" y="788"/>
                    <a:pt x="35" y="788"/>
                  </a:cubicBezTo>
                  <a:cubicBezTo>
                    <a:pt x="35" y="810"/>
                    <a:pt x="53" y="829"/>
                    <a:pt x="76" y="829"/>
                  </a:cubicBezTo>
                  <a:cubicBezTo>
                    <a:pt x="244" y="829"/>
                    <a:pt x="244" y="829"/>
                    <a:pt x="244" y="829"/>
                  </a:cubicBezTo>
                  <a:cubicBezTo>
                    <a:pt x="252" y="768"/>
                    <a:pt x="304" y="722"/>
                    <a:pt x="367" y="722"/>
                  </a:cubicBezTo>
                  <a:cubicBezTo>
                    <a:pt x="430" y="722"/>
                    <a:pt x="482" y="768"/>
                    <a:pt x="490" y="829"/>
                  </a:cubicBezTo>
                  <a:cubicBezTo>
                    <a:pt x="683" y="829"/>
                    <a:pt x="683" y="829"/>
                    <a:pt x="683" y="829"/>
                  </a:cubicBezTo>
                  <a:lnTo>
                    <a:pt x="683" y="657"/>
                  </a:lnTo>
                  <a:close/>
                  <a:moveTo>
                    <a:pt x="683" y="34"/>
                  </a:moveTo>
                  <a:cubicBezTo>
                    <a:pt x="35" y="34"/>
                    <a:pt x="35" y="34"/>
                    <a:pt x="35" y="34"/>
                  </a:cubicBezTo>
                  <a:cubicBezTo>
                    <a:pt x="35" y="621"/>
                    <a:pt x="35" y="621"/>
                    <a:pt x="35" y="621"/>
                  </a:cubicBezTo>
                  <a:cubicBezTo>
                    <a:pt x="683" y="621"/>
                    <a:pt x="683" y="621"/>
                    <a:pt x="683" y="621"/>
                  </a:cubicBezTo>
                  <a:lnTo>
                    <a:pt x="683" y="34"/>
                  </a:lnTo>
                  <a:close/>
                  <a:moveTo>
                    <a:pt x="1117" y="657"/>
                  </a:moveTo>
                  <a:cubicBezTo>
                    <a:pt x="1107" y="657"/>
                    <a:pt x="1107" y="657"/>
                    <a:pt x="1107" y="657"/>
                  </a:cubicBezTo>
                  <a:cubicBezTo>
                    <a:pt x="1085" y="657"/>
                    <a:pt x="1068" y="674"/>
                    <a:pt x="1068" y="696"/>
                  </a:cubicBezTo>
                  <a:cubicBezTo>
                    <a:pt x="1068" y="718"/>
                    <a:pt x="1085" y="735"/>
                    <a:pt x="1107" y="735"/>
                  </a:cubicBezTo>
                  <a:cubicBezTo>
                    <a:pt x="1117" y="735"/>
                    <a:pt x="1117" y="735"/>
                    <a:pt x="1117" y="735"/>
                  </a:cubicBezTo>
                  <a:lnTo>
                    <a:pt x="1117" y="657"/>
                  </a:lnTo>
                  <a:close/>
                  <a:moveTo>
                    <a:pt x="822" y="340"/>
                  </a:moveTo>
                  <a:cubicBezTo>
                    <a:pt x="874" y="391"/>
                    <a:pt x="908" y="454"/>
                    <a:pt x="924" y="528"/>
                  </a:cubicBezTo>
                  <a:cubicBezTo>
                    <a:pt x="1116" y="528"/>
                    <a:pt x="1116" y="528"/>
                    <a:pt x="1116" y="528"/>
                  </a:cubicBezTo>
                  <a:cubicBezTo>
                    <a:pt x="1111" y="366"/>
                    <a:pt x="1029" y="279"/>
                    <a:pt x="960" y="234"/>
                  </a:cubicBezTo>
                  <a:cubicBezTo>
                    <a:pt x="926" y="211"/>
                    <a:pt x="884" y="200"/>
                    <a:pt x="840" y="200"/>
                  </a:cubicBezTo>
                  <a:cubicBezTo>
                    <a:pt x="822" y="200"/>
                    <a:pt x="822" y="200"/>
                    <a:pt x="822" y="200"/>
                  </a:cubicBezTo>
                  <a:lnTo>
                    <a:pt x="822" y="340"/>
                  </a:lnTo>
                  <a:close/>
                  <a:moveTo>
                    <a:pt x="997" y="846"/>
                  </a:moveTo>
                  <a:cubicBezTo>
                    <a:pt x="997" y="797"/>
                    <a:pt x="957" y="756"/>
                    <a:pt x="907" y="756"/>
                  </a:cubicBezTo>
                  <a:cubicBezTo>
                    <a:pt x="858" y="756"/>
                    <a:pt x="818" y="797"/>
                    <a:pt x="818" y="846"/>
                  </a:cubicBezTo>
                  <a:cubicBezTo>
                    <a:pt x="818" y="896"/>
                    <a:pt x="858" y="936"/>
                    <a:pt x="907" y="936"/>
                  </a:cubicBezTo>
                  <a:cubicBezTo>
                    <a:pt x="957" y="936"/>
                    <a:pt x="997" y="896"/>
                    <a:pt x="997" y="846"/>
                  </a:cubicBezTo>
                  <a:close/>
                  <a:moveTo>
                    <a:pt x="1117" y="788"/>
                  </a:moveTo>
                  <a:cubicBezTo>
                    <a:pt x="1117" y="770"/>
                    <a:pt x="1117" y="770"/>
                    <a:pt x="1117" y="770"/>
                  </a:cubicBezTo>
                  <a:cubicBezTo>
                    <a:pt x="1107" y="770"/>
                    <a:pt x="1107" y="770"/>
                    <a:pt x="1107" y="770"/>
                  </a:cubicBezTo>
                  <a:cubicBezTo>
                    <a:pt x="1066" y="770"/>
                    <a:pt x="1033" y="737"/>
                    <a:pt x="1033" y="696"/>
                  </a:cubicBezTo>
                  <a:cubicBezTo>
                    <a:pt x="1033" y="655"/>
                    <a:pt x="1066" y="621"/>
                    <a:pt x="1107" y="621"/>
                  </a:cubicBezTo>
                  <a:cubicBezTo>
                    <a:pt x="1117" y="621"/>
                    <a:pt x="1117" y="621"/>
                    <a:pt x="1117" y="621"/>
                  </a:cubicBezTo>
                  <a:cubicBezTo>
                    <a:pt x="1117" y="563"/>
                    <a:pt x="1117" y="563"/>
                    <a:pt x="1117" y="563"/>
                  </a:cubicBezTo>
                  <a:cubicBezTo>
                    <a:pt x="810" y="563"/>
                    <a:pt x="810" y="563"/>
                    <a:pt x="810" y="563"/>
                  </a:cubicBezTo>
                  <a:cubicBezTo>
                    <a:pt x="801" y="563"/>
                    <a:pt x="793" y="555"/>
                    <a:pt x="793" y="546"/>
                  </a:cubicBezTo>
                  <a:cubicBezTo>
                    <a:pt x="793" y="536"/>
                    <a:pt x="801" y="528"/>
                    <a:pt x="810" y="528"/>
                  </a:cubicBezTo>
                  <a:cubicBezTo>
                    <a:pt x="888" y="528"/>
                    <a:pt x="888" y="528"/>
                    <a:pt x="888" y="528"/>
                  </a:cubicBezTo>
                  <a:cubicBezTo>
                    <a:pt x="872" y="462"/>
                    <a:pt x="840" y="406"/>
                    <a:pt x="793" y="361"/>
                  </a:cubicBezTo>
                  <a:cubicBezTo>
                    <a:pt x="790" y="357"/>
                    <a:pt x="788" y="352"/>
                    <a:pt x="788" y="348"/>
                  </a:cubicBezTo>
                  <a:cubicBezTo>
                    <a:pt x="787" y="200"/>
                    <a:pt x="787" y="200"/>
                    <a:pt x="787" y="200"/>
                  </a:cubicBezTo>
                  <a:cubicBezTo>
                    <a:pt x="718" y="200"/>
                    <a:pt x="718" y="200"/>
                    <a:pt x="718" y="200"/>
                  </a:cubicBezTo>
                  <a:cubicBezTo>
                    <a:pt x="718" y="829"/>
                    <a:pt x="718" y="829"/>
                    <a:pt x="718" y="829"/>
                  </a:cubicBezTo>
                  <a:cubicBezTo>
                    <a:pt x="784" y="829"/>
                    <a:pt x="784" y="829"/>
                    <a:pt x="784" y="829"/>
                  </a:cubicBezTo>
                  <a:cubicBezTo>
                    <a:pt x="793" y="768"/>
                    <a:pt x="844" y="722"/>
                    <a:pt x="907" y="722"/>
                  </a:cubicBezTo>
                  <a:cubicBezTo>
                    <a:pt x="970" y="722"/>
                    <a:pt x="1022" y="768"/>
                    <a:pt x="1031" y="829"/>
                  </a:cubicBezTo>
                  <a:cubicBezTo>
                    <a:pt x="1076" y="829"/>
                    <a:pt x="1076" y="829"/>
                    <a:pt x="1076" y="829"/>
                  </a:cubicBezTo>
                  <a:cubicBezTo>
                    <a:pt x="1099" y="829"/>
                    <a:pt x="1117" y="810"/>
                    <a:pt x="1117" y="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Graphic 19">
              <a:extLst>
                <a:ext uri="{FF2B5EF4-FFF2-40B4-BE49-F238E27FC236}">
                  <a16:creationId xmlns:a16="http://schemas.microsoft.com/office/drawing/2014/main" id="{696C7CBD-65E2-E57F-E83E-0129253D757C}"/>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54242" y="2694555"/>
              <a:ext cx="467371" cy="467371"/>
            </a:xfrm>
            <a:prstGeom prst="rect">
              <a:avLst/>
            </a:prstGeom>
          </p:spPr>
        </p:pic>
        <p:pic>
          <p:nvPicPr>
            <p:cNvPr id="27" name="Graphic 26">
              <a:extLst>
                <a:ext uri="{FF2B5EF4-FFF2-40B4-BE49-F238E27FC236}">
                  <a16:creationId xmlns:a16="http://schemas.microsoft.com/office/drawing/2014/main" id="{640AFA40-CB6E-2328-D17B-620699D5162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33029" y="2587977"/>
              <a:ext cx="594360" cy="594360"/>
            </a:xfrm>
            <a:prstGeom prst="rect">
              <a:avLst/>
            </a:prstGeom>
          </p:spPr>
        </p:pic>
        <p:sp>
          <p:nvSpPr>
            <p:cNvPr id="30" name="Freeform 590">
              <a:extLst>
                <a:ext uri="{FF2B5EF4-FFF2-40B4-BE49-F238E27FC236}">
                  <a16:creationId xmlns:a16="http://schemas.microsoft.com/office/drawing/2014/main" id="{9FE500D1-D12C-61D2-D64A-07CED7D821B2}"/>
                </a:ext>
                <a:ext uri="{C183D7F6-B498-43B3-948B-1728B52AA6E4}">
                  <adec:decorative xmlns:adec="http://schemas.microsoft.com/office/drawing/2017/decorative" val="1"/>
                </a:ext>
              </a:extLst>
            </p:cNvPr>
            <p:cNvSpPr>
              <a:spLocks noChangeAspect="1" noEditPoints="1"/>
            </p:cNvSpPr>
            <p:nvPr/>
          </p:nvSpPr>
          <p:spPr bwMode="auto">
            <a:xfrm>
              <a:off x="10265538" y="2610975"/>
              <a:ext cx="534072" cy="524865"/>
            </a:xfrm>
            <a:custGeom>
              <a:avLst/>
              <a:gdLst>
                <a:gd name="T0" fmla="*/ 960 w 1152"/>
                <a:gd name="T1" fmla="*/ 340 h 1133"/>
                <a:gd name="T2" fmla="*/ 17 w 1152"/>
                <a:gd name="T3" fmla="*/ 393 h 1133"/>
                <a:gd name="T4" fmla="*/ 0 w 1152"/>
                <a:gd name="T5" fmla="*/ 732 h 1133"/>
                <a:gd name="T6" fmla="*/ 103 w 1152"/>
                <a:gd name="T7" fmla="*/ 821 h 1133"/>
                <a:gd name="T8" fmla="*/ 0 w 1152"/>
                <a:gd name="T9" fmla="*/ 1012 h 1133"/>
                <a:gd name="T10" fmla="*/ 239 w 1152"/>
                <a:gd name="T11" fmla="*/ 1030 h 1133"/>
                <a:gd name="T12" fmla="*/ 875 w 1152"/>
                <a:gd name="T13" fmla="*/ 1133 h 1133"/>
                <a:gd name="T14" fmla="*/ 893 w 1152"/>
                <a:gd name="T15" fmla="*/ 893 h 1133"/>
                <a:gd name="T16" fmla="*/ 962 w 1152"/>
                <a:gd name="T17" fmla="*/ 792 h 1133"/>
                <a:gd name="T18" fmla="*/ 995 w 1152"/>
                <a:gd name="T19" fmla="*/ 410 h 1133"/>
                <a:gd name="T20" fmla="*/ 1134 w 1152"/>
                <a:gd name="T21" fmla="*/ 201 h 1133"/>
                <a:gd name="T22" fmla="*/ 1134 w 1152"/>
                <a:gd name="T23" fmla="*/ 166 h 1133"/>
                <a:gd name="T24" fmla="*/ 35 w 1152"/>
                <a:gd name="T25" fmla="*/ 1012 h 1133"/>
                <a:gd name="T26" fmla="*/ 206 w 1152"/>
                <a:gd name="T27" fmla="*/ 1012 h 1133"/>
                <a:gd name="T28" fmla="*/ 960 w 1152"/>
                <a:gd name="T29" fmla="*/ 1012 h 1133"/>
                <a:gd name="T30" fmla="*/ 790 w 1152"/>
                <a:gd name="T31" fmla="*/ 1012 h 1133"/>
                <a:gd name="T32" fmla="*/ 960 w 1152"/>
                <a:gd name="T33" fmla="*/ 1012 h 1133"/>
                <a:gd name="T34" fmla="*/ 756 w 1152"/>
                <a:gd name="T35" fmla="*/ 994 h 1133"/>
                <a:gd name="T36" fmla="*/ 138 w 1152"/>
                <a:gd name="T37" fmla="*/ 893 h 1133"/>
                <a:gd name="T38" fmla="*/ 177 w 1152"/>
                <a:gd name="T39" fmla="*/ 830 h 1133"/>
                <a:gd name="T40" fmla="*/ 647 w 1152"/>
                <a:gd name="T41" fmla="*/ 774 h 1133"/>
                <a:gd name="T42" fmla="*/ 858 w 1152"/>
                <a:gd name="T43" fmla="*/ 893 h 1133"/>
                <a:gd name="T44" fmla="*/ 944 w 1152"/>
                <a:gd name="T45" fmla="*/ 762 h 1133"/>
                <a:gd name="T46" fmla="*/ 326 w 1152"/>
                <a:gd name="T47" fmla="*/ 746 h 1133"/>
                <a:gd name="T48" fmla="*/ 35 w 1152"/>
                <a:gd name="T49" fmla="*/ 732 h 1133"/>
                <a:gd name="T50" fmla="*/ 960 w 1152"/>
                <a:gd name="T51" fmla="*/ 428 h 1133"/>
                <a:gd name="T52" fmla="*/ 144 w 1152"/>
                <a:gd name="T53" fmla="*/ 1012 h 1133"/>
                <a:gd name="T54" fmla="*/ 96 w 1152"/>
                <a:gd name="T55" fmla="*/ 1012 h 1133"/>
                <a:gd name="T56" fmla="*/ 144 w 1152"/>
                <a:gd name="T57" fmla="*/ 1012 h 1133"/>
                <a:gd name="T58" fmla="*/ 898 w 1152"/>
                <a:gd name="T59" fmla="*/ 1012 h 1133"/>
                <a:gd name="T60" fmla="*/ 851 w 1152"/>
                <a:gd name="T61" fmla="*/ 1012 h 1133"/>
                <a:gd name="T62" fmla="*/ 192 w 1152"/>
                <a:gd name="T63" fmla="*/ 350 h 1133"/>
                <a:gd name="T64" fmla="*/ 759 w 1152"/>
                <a:gd name="T65" fmla="*/ 350 h 1133"/>
                <a:gd name="T66" fmla="*/ 821 w 1152"/>
                <a:gd name="T67" fmla="*/ 332 h 1133"/>
                <a:gd name="T68" fmla="*/ 776 w 1152"/>
                <a:gd name="T69" fmla="*/ 315 h 1133"/>
                <a:gd name="T70" fmla="*/ 515 w 1152"/>
                <a:gd name="T71" fmla="*/ 17 h 1133"/>
                <a:gd name="T72" fmla="*/ 480 w 1152"/>
                <a:gd name="T73" fmla="*/ 17 h 1133"/>
                <a:gd name="T74" fmla="*/ 219 w 1152"/>
                <a:gd name="T75" fmla="*/ 315 h 1133"/>
                <a:gd name="T76" fmla="*/ 174 w 1152"/>
                <a:gd name="T77" fmla="*/ 332 h 1133"/>
                <a:gd name="T78" fmla="*/ 497 w 1152"/>
                <a:gd name="T79" fmla="*/ 88 h 1133"/>
                <a:gd name="T80" fmla="*/ 254 w 1152"/>
                <a:gd name="T81" fmla="*/ 315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2" h="1133">
                  <a:moveTo>
                    <a:pt x="1134" y="166"/>
                  </a:moveTo>
                  <a:cubicBezTo>
                    <a:pt x="1038" y="166"/>
                    <a:pt x="960" y="244"/>
                    <a:pt x="960" y="340"/>
                  </a:cubicBezTo>
                  <a:cubicBezTo>
                    <a:pt x="960" y="393"/>
                    <a:pt x="960" y="393"/>
                    <a:pt x="960" y="393"/>
                  </a:cubicBezTo>
                  <a:cubicBezTo>
                    <a:pt x="17" y="393"/>
                    <a:pt x="17" y="393"/>
                    <a:pt x="17" y="393"/>
                  </a:cubicBezTo>
                  <a:cubicBezTo>
                    <a:pt x="8" y="393"/>
                    <a:pt x="0" y="401"/>
                    <a:pt x="0" y="410"/>
                  </a:cubicBezTo>
                  <a:cubicBezTo>
                    <a:pt x="0" y="732"/>
                    <a:pt x="0" y="732"/>
                    <a:pt x="0" y="732"/>
                  </a:cubicBezTo>
                  <a:cubicBezTo>
                    <a:pt x="0" y="757"/>
                    <a:pt x="13" y="780"/>
                    <a:pt x="33" y="792"/>
                  </a:cubicBezTo>
                  <a:cubicBezTo>
                    <a:pt x="55" y="805"/>
                    <a:pt x="78" y="814"/>
                    <a:pt x="103" y="821"/>
                  </a:cubicBezTo>
                  <a:cubicBezTo>
                    <a:pt x="103" y="893"/>
                    <a:pt x="103" y="893"/>
                    <a:pt x="103" y="893"/>
                  </a:cubicBezTo>
                  <a:cubicBezTo>
                    <a:pt x="45" y="902"/>
                    <a:pt x="0" y="952"/>
                    <a:pt x="0" y="1012"/>
                  </a:cubicBezTo>
                  <a:cubicBezTo>
                    <a:pt x="0" y="1078"/>
                    <a:pt x="54" y="1133"/>
                    <a:pt x="120" y="1133"/>
                  </a:cubicBezTo>
                  <a:cubicBezTo>
                    <a:pt x="180" y="1133"/>
                    <a:pt x="231" y="1088"/>
                    <a:pt x="239" y="1030"/>
                  </a:cubicBezTo>
                  <a:cubicBezTo>
                    <a:pt x="756" y="1030"/>
                    <a:pt x="756" y="1030"/>
                    <a:pt x="756" y="1030"/>
                  </a:cubicBezTo>
                  <a:cubicBezTo>
                    <a:pt x="765" y="1088"/>
                    <a:pt x="815" y="1133"/>
                    <a:pt x="875" y="1133"/>
                  </a:cubicBezTo>
                  <a:cubicBezTo>
                    <a:pt x="941" y="1133"/>
                    <a:pt x="995" y="1078"/>
                    <a:pt x="995" y="1012"/>
                  </a:cubicBezTo>
                  <a:cubicBezTo>
                    <a:pt x="995" y="952"/>
                    <a:pt x="951" y="902"/>
                    <a:pt x="893" y="893"/>
                  </a:cubicBezTo>
                  <a:cubicBezTo>
                    <a:pt x="893" y="820"/>
                    <a:pt x="893" y="820"/>
                    <a:pt x="893" y="820"/>
                  </a:cubicBezTo>
                  <a:cubicBezTo>
                    <a:pt x="917" y="814"/>
                    <a:pt x="940" y="805"/>
                    <a:pt x="962" y="792"/>
                  </a:cubicBezTo>
                  <a:cubicBezTo>
                    <a:pt x="983" y="780"/>
                    <a:pt x="995" y="757"/>
                    <a:pt x="995" y="732"/>
                  </a:cubicBezTo>
                  <a:cubicBezTo>
                    <a:pt x="995" y="410"/>
                    <a:pt x="995" y="410"/>
                    <a:pt x="995" y="410"/>
                  </a:cubicBezTo>
                  <a:cubicBezTo>
                    <a:pt x="995" y="340"/>
                    <a:pt x="995" y="340"/>
                    <a:pt x="995" y="340"/>
                  </a:cubicBezTo>
                  <a:cubicBezTo>
                    <a:pt x="995" y="264"/>
                    <a:pt x="1058" y="201"/>
                    <a:pt x="1134" y="201"/>
                  </a:cubicBezTo>
                  <a:cubicBezTo>
                    <a:pt x="1144" y="201"/>
                    <a:pt x="1152" y="193"/>
                    <a:pt x="1152" y="184"/>
                  </a:cubicBezTo>
                  <a:cubicBezTo>
                    <a:pt x="1152" y="174"/>
                    <a:pt x="1144" y="166"/>
                    <a:pt x="1134" y="166"/>
                  </a:cubicBezTo>
                  <a:close/>
                  <a:moveTo>
                    <a:pt x="120" y="1097"/>
                  </a:moveTo>
                  <a:cubicBezTo>
                    <a:pt x="73" y="1097"/>
                    <a:pt x="35" y="1059"/>
                    <a:pt x="35" y="1012"/>
                  </a:cubicBezTo>
                  <a:cubicBezTo>
                    <a:pt x="35" y="965"/>
                    <a:pt x="73" y="926"/>
                    <a:pt x="120" y="926"/>
                  </a:cubicBezTo>
                  <a:cubicBezTo>
                    <a:pt x="167" y="926"/>
                    <a:pt x="206" y="965"/>
                    <a:pt x="206" y="1012"/>
                  </a:cubicBezTo>
                  <a:cubicBezTo>
                    <a:pt x="206" y="1059"/>
                    <a:pt x="167" y="1097"/>
                    <a:pt x="120" y="1097"/>
                  </a:cubicBezTo>
                  <a:close/>
                  <a:moveTo>
                    <a:pt x="960" y="1012"/>
                  </a:moveTo>
                  <a:cubicBezTo>
                    <a:pt x="960" y="1059"/>
                    <a:pt x="922" y="1097"/>
                    <a:pt x="875" y="1097"/>
                  </a:cubicBezTo>
                  <a:cubicBezTo>
                    <a:pt x="828" y="1097"/>
                    <a:pt x="790" y="1059"/>
                    <a:pt x="790" y="1012"/>
                  </a:cubicBezTo>
                  <a:cubicBezTo>
                    <a:pt x="790" y="965"/>
                    <a:pt x="828" y="926"/>
                    <a:pt x="875" y="926"/>
                  </a:cubicBezTo>
                  <a:cubicBezTo>
                    <a:pt x="922" y="926"/>
                    <a:pt x="960" y="965"/>
                    <a:pt x="960" y="1012"/>
                  </a:cubicBezTo>
                  <a:close/>
                  <a:moveTo>
                    <a:pt x="858" y="893"/>
                  </a:moveTo>
                  <a:cubicBezTo>
                    <a:pt x="805" y="901"/>
                    <a:pt x="764" y="942"/>
                    <a:pt x="756" y="994"/>
                  </a:cubicBezTo>
                  <a:cubicBezTo>
                    <a:pt x="239" y="994"/>
                    <a:pt x="239" y="994"/>
                    <a:pt x="239" y="994"/>
                  </a:cubicBezTo>
                  <a:cubicBezTo>
                    <a:pt x="231" y="942"/>
                    <a:pt x="190" y="901"/>
                    <a:pt x="138" y="893"/>
                  </a:cubicBezTo>
                  <a:cubicBezTo>
                    <a:pt x="138" y="827"/>
                    <a:pt x="138" y="827"/>
                    <a:pt x="138" y="827"/>
                  </a:cubicBezTo>
                  <a:cubicBezTo>
                    <a:pt x="151" y="829"/>
                    <a:pt x="164" y="830"/>
                    <a:pt x="177" y="830"/>
                  </a:cubicBezTo>
                  <a:cubicBezTo>
                    <a:pt x="239" y="830"/>
                    <a:pt x="301" y="811"/>
                    <a:pt x="348" y="774"/>
                  </a:cubicBezTo>
                  <a:cubicBezTo>
                    <a:pt x="431" y="708"/>
                    <a:pt x="565" y="708"/>
                    <a:pt x="647" y="774"/>
                  </a:cubicBezTo>
                  <a:cubicBezTo>
                    <a:pt x="704" y="819"/>
                    <a:pt x="783" y="837"/>
                    <a:pt x="858" y="827"/>
                  </a:cubicBezTo>
                  <a:lnTo>
                    <a:pt x="858" y="893"/>
                  </a:lnTo>
                  <a:close/>
                  <a:moveTo>
                    <a:pt x="960" y="732"/>
                  </a:moveTo>
                  <a:cubicBezTo>
                    <a:pt x="960" y="745"/>
                    <a:pt x="954" y="756"/>
                    <a:pt x="944" y="762"/>
                  </a:cubicBezTo>
                  <a:cubicBezTo>
                    <a:pt x="861" y="811"/>
                    <a:pt x="742" y="804"/>
                    <a:pt x="668" y="746"/>
                  </a:cubicBezTo>
                  <a:cubicBezTo>
                    <a:pt x="574" y="672"/>
                    <a:pt x="421" y="672"/>
                    <a:pt x="326" y="746"/>
                  </a:cubicBezTo>
                  <a:cubicBezTo>
                    <a:pt x="253" y="804"/>
                    <a:pt x="134" y="811"/>
                    <a:pt x="51" y="762"/>
                  </a:cubicBezTo>
                  <a:cubicBezTo>
                    <a:pt x="41" y="756"/>
                    <a:pt x="35" y="745"/>
                    <a:pt x="35" y="732"/>
                  </a:cubicBezTo>
                  <a:cubicBezTo>
                    <a:pt x="35" y="428"/>
                    <a:pt x="35" y="428"/>
                    <a:pt x="35" y="428"/>
                  </a:cubicBezTo>
                  <a:cubicBezTo>
                    <a:pt x="960" y="428"/>
                    <a:pt x="960" y="428"/>
                    <a:pt x="960" y="428"/>
                  </a:cubicBezTo>
                  <a:lnTo>
                    <a:pt x="960" y="732"/>
                  </a:lnTo>
                  <a:close/>
                  <a:moveTo>
                    <a:pt x="144" y="1012"/>
                  </a:moveTo>
                  <a:cubicBezTo>
                    <a:pt x="144" y="1025"/>
                    <a:pt x="133" y="1036"/>
                    <a:pt x="120" y="1036"/>
                  </a:cubicBezTo>
                  <a:cubicBezTo>
                    <a:pt x="107" y="1036"/>
                    <a:pt x="96" y="1025"/>
                    <a:pt x="96" y="1012"/>
                  </a:cubicBezTo>
                  <a:cubicBezTo>
                    <a:pt x="96" y="999"/>
                    <a:pt x="107" y="989"/>
                    <a:pt x="120" y="989"/>
                  </a:cubicBezTo>
                  <a:cubicBezTo>
                    <a:pt x="133" y="989"/>
                    <a:pt x="144" y="999"/>
                    <a:pt x="144" y="1012"/>
                  </a:cubicBezTo>
                  <a:close/>
                  <a:moveTo>
                    <a:pt x="875" y="989"/>
                  </a:moveTo>
                  <a:cubicBezTo>
                    <a:pt x="888" y="989"/>
                    <a:pt x="898" y="999"/>
                    <a:pt x="898" y="1012"/>
                  </a:cubicBezTo>
                  <a:cubicBezTo>
                    <a:pt x="898" y="1025"/>
                    <a:pt x="888" y="1036"/>
                    <a:pt x="875" y="1036"/>
                  </a:cubicBezTo>
                  <a:cubicBezTo>
                    <a:pt x="862" y="1036"/>
                    <a:pt x="851" y="1025"/>
                    <a:pt x="851" y="1012"/>
                  </a:cubicBezTo>
                  <a:cubicBezTo>
                    <a:pt x="851" y="999"/>
                    <a:pt x="862" y="989"/>
                    <a:pt x="875" y="989"/>
                  </a:cubicBezTo>
                  <a:close/>
                  <a:moveTo>
                    <a:pt x="192" y="350"/>
                  </a:moveTo>
                  <a:cubicBezTo>
                    <a:pt x="236" y="350"/>
                    <a:pt x="236" y="350"/>
                    <a:pt x="236" y="350"/>
                  </a:cubicBezTo>
                  <a:cubicBezTo>
                    <a:pt x="759" y="350"/>
                    <a:pt x="759" y="350"/>
                    <a:pt x="759" y="350"/>
                  </a:cubicBezTo>
                  <a:cubicBezTo>
                    <a:pt x="803" y="350"/>
                    <a:pt x="803" y="350"/>
                    <a:pt x="803" y="350"/>
                  </a:cubicBezTo>
                  <a:cubicBezTo>
                    <a:pt x="813" y="350"/>
                    <a:pt x="821" y="342"/>
                    <a:pt x="821" y="332"/>
                  </a:cubicBezTo>
                  <a:cubicBezTo>
                    <a:pt x="821" y="323"/>
                    <a:pt x="813" y="315"/>
                    <a:pt x="803" y="315"/>
                  </a:cubicBezTo>
                  <a:cubicBezTo>
                    <a:pt x="776" y="315"/>
                    <a:pt x="776" y="315"/>
                    <a:pt x="776" y="315"/>
                  </a:cubicBezTo>
                  <a:cubicBezTo>
                    <a:pt x="767" y="175"/>
                    <a:pt x="655" y="63"/>
                    <a:pt x="515" y="54"/>
                  </a:cubicBezTo>
                  <a:cubicBezTo>
                    <a:pt x="515" y="17"/>
                    <a:pt x="515" y="17"/>
                    <a:pt x="515" y="17"/>
                  </a:cubicBezTo>
                  <a:cubicBezTo>
                    <a:pt x="515" y="8"/>
                    <a:pt x="507" y="0"/>
                    <a:pt x="497" y="0"/>
                  </a:cubicBezTo>
                  <a:cubicBezTo>
                    <a:pt x="488" y="0"/>
                    <a:pt x="480" y="8"/>
                    <a:pt x="480" y="17"/>
                  </a:cubicBezTo>
                  <a:cubicBezTo>
                    <a:pt x="480" y="54"/>
                    <a:pt x="480" y="54"/>
                    <a:pt x="480" y="54"/>
                  </a:cubicBezTo>
                  <a:cubicBezTo>
                    <a:pt x="340" y="63"/>
                    <a:pt x="228" y="175"/>
                    <a:pt x="219" y="315"/>
                  </a:cubicBezTo>
                  <a:cubicBezTo>
                    <a:pt x="192" y="315"/>
                    <a:pt x="192" y="315"/>
                    <a:pt x="192" y="315"/>
                  </a:cubicBezTo>
                  <a:cubicBezTo>
                    <a:pt x="182" y="315"/>
                    <a:pt x="174" y="323"/>
                    <a:pt x="174" y="332"/>
                  </a:cubicBezTo>
                  <a:cubicBezTo>
                    <a:pt x="174" y="342"/>
                    <a:pt x="182" y="350"/>
                    <a:pt x="192" y="350"/>
                  </a:cubicBezTo>
                  <a:close/>
                  <a:moveTo>
                    <a:pt x="497" y="88"/>
                  </a:moveTo>
                  <a:cubicBezTo>
                    <a:pt x="626" y="88"/>
                    <a:pt x="732" y="188"/>
                    <a:pt x="741" y="315"/>
                  </a:cubicBezTo>
                  <a:cubicBezTo>
                    <a:pt x="254" y="315"/>
                    <a:pt x="254" y="315"/>
                    <a:pt x="254" y="315"/>
                  </a:cubicBezTo>
                  <a:cubicBezTo>
                    <a:pt x="263" y="188"/>
                    <a:pt x="369" y="88"/>
                    <a:pt x="497" y="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Freeform 312">
              <a:extLst>
                <a:ext uri="{FF2B5EF4-FFF2-40B4-BE49-F238E27FC236}">
                  <a16:creationId xmlns:a16="http://schemas.microsoft.com/office/drawing/2014/main" id="{E6BDAD65-717E-01C4-779B-0707F46B427B}"/>
                </a:ext>
                <a:ext uri="{C183D7F6-B498-43B3-948B-1728B52AA6E4}">
                  <adec:decorative xmlns:adec="http://schemas.microsoft.com/office/drawing/2017/decorative" val="1"/>
                </a:ext>
              </a:extLst>
            </p:cNvPr>
            <p:cNvSpPr>
              <a:spLocks noChangeAspect="1" noEditPoints="1"/>
            </p:cNvSpPr>
            <p:nvPr/>
          </p:nvSpPr>
          <p:spPr bwMode="auto">
            <a:xfrm rot="16200000">
              <a:off x="1152385" y="4003500"/>
              <a:ext cx="389512" cy="526326"/>
            </a:xfrm>
            <a:custGeom>
              <a:avLst/>
              <a:gdLst>
                <a:gd name="T0" fmla="*/ 1280 w 1709"/>
                <a:gd name="T1" fmla="*/ 192 h 2309"/>
                <a:gd name="T2" fmla="*/ 1280 w 1709"/>
                <a:gd name="T3" fmla="*/ 455 h 2309"/>
                <a:gd name="T4" fmla="*/ 1400 w 1709"/>
                <a:gd name="T5" fmla="*/ 439 h 2309"/>
                <a:gd name="T6" fmla="*/ 214 w 1709"/>
                <a:gd name="T7" fmla="*/ 669 h 2309"/>
                <a:gd name="T8" fmla="*/ 251 w 1709"/>
                <a:gd name="T9" fmla="*/ 1480 h 2309"/>
                <a:gd name="T10" fmla="*/ 278 w 1709"/>
                <a:gd name="T11" fmla="*/ 1416 h 2309"/>
                <a:gd name="T12" fmla="*/ 639 w 1709"/>
                <a:gd name="T13" fmla="*/ 585 h 2309"/>
                <a:gd name="T14" fmla="*/ 655 w 1709"/>
                <a:gd name="T15" fmla="*/ 616 h 2309"/>
                <a:gd name="T16" fmla="*/ 714 w 1709"/>
                <a:gd name="T17" fmla="*/ 790 h 2309"/>
                <a:gd name="T18" fmla="*/ 841 w 1709"/>
                <a:gd name="T19" fmla="*/ 1297 h 2309"/>
                <a:gd name="T20" fmla="*/ 879 w 1709"/>
                <a:gd name="T21" fmla="*/ 1528 h 2309"/>
                <a:gd name="T22" fmla="*/ 1642 w 1709"/>
                <a:gd name="T23" fmla="*/ 40 h 2309"/>
                <a:gd name="T24" fmla="*/ 1609 w 1709"/>
                <a:gd name="T25" fmla="*/ 19 h 2309"/>
                <a:gd name="T26" fmla="*/ 1577 w 1709"/>
                <a:gd name="T27" fmla="*/ 6 h 2309"/>
                <a:gd name="T28" fmla="*/ 1530 w 1709"/>
                <a:gd name="T29" fmla="*/ 0 h 2309"/>
                <a:gd name="T30" fmla="*/ 542 w 1709"/>
                <a:gd name="T31" fmla="*/ 5 h 2309"/>
                <a:gd name="T32" fmla="*/ 511 w 1709"/>
                <a:gd name="T33" fmla="*/ 15 h 2309"/>
                <a:gd name="T34" fmla="*/ 486 w 1709"/>
                <a:gd name="T35" fmla="*/ 29 h 2309"/>
                <a:gd name="T36" fmla="*/ 451 w 1709"/>
                <a:gd name="T37" fmla="*/ 58 h 2309"/>
                <a:gd name="T38" fmla="*/ 150 w 1709"/>
                <a:gd name="T39" fmla="*/ 407 h 2309"/>
                <a:gd name="T40" fmla="*/ 113 w 1709"/>
                <a:gd name="T41" fmla="*/ 417 h 2309"/>
                <a:gd name="T42" fmla="*/ 89 w 1709"/>
                <a:gd name="T43" fmla="*/ 429 h 2309"/>
                <a:gd name="T44" fmla="*/ 48 w 1709"/>
                <a:gd name="T45" fmla="*/ 461 h 2309"/>
                <a:gd name="T46" fmla="*/ 53 w 1709"/>
                <a:gd name="T47" fmla="*/ 2257 h 2309"/>
                <a:gd name="T48" fmla="*/ 81 w 1709"/>
                <a:gd name="T49" fmla="*/ 2280 h 2309"/>
                <a:gd name="T50" fmla="*/ 107 w 1709"/>
                <a:gd name="T51" fmla="*/ 2294 h 2309"/>
                <a:gd name="T52" fmla="*/ 138 w 1709"/>
                <a:gd name="T53" fmla="*/ 2304 h 2309"/>
                <a:gd name="T54" fmla="*/ 1125 w 1709"/>
                <a:gd name="T55" fmla="*/ 2309 h 2309"/>
                <a:gd name="T56" fmla="*/ 1172 w 1709"/>
                <a:gd name="T57" fmla="*/ 2303 h 2309"/>
                <a:gd name="T58" fmla="*/ 1201 w 1709"/>
                <a:gd name="T59" fmla="*/ 2292 h 2309"/>
                <a:gd name="T60" fmla="*/ 1224 w 1709"/>
                <a:gd name="T61" fmla="*/ 2279 h 2309"/>
                <a:gd name="T62" fmla="*/ 1256 w 1709"/>
                <a:gd name="T63" fmla="*/ 2252 h 2309"/>
                <a:gd name="T64" fmla="*/ 1549 w 1709"/>
                <a:gd name="T65" fmla="*/ 1903 h 2309"/>
                <a:gd name="T66" fmla="*/ 1589 w 1709"/>
                <a:gd name="T67" fmla="*/ 1894 h 2309"/>
                <a:gd name="T68" fmla="*/ 1614 w 1709"/>
                <a:gd name="T69" fmla="*/ 1883 h 2309"/>
                <a:gd name="T70" fmla="*/ 1642 w 1709"/>
                <a:gd name="T71" fmla="*/ 1865 h 2309"/>
                <a:gd name="T72" fmla="*/ 1709 w 1709"/>
                <a:gd name="T73" fmla="*/ 1726 h 2309"/>
                <a:gd name="T74" fmla="*/ 1179 w 1709"/>
                <a:gd name="T75" fmla="*/ 2219 h 2309"/>
                <a:gd name="T76" fmla="*/ 984 w 1709"/>
                <a:gd name="T77" fmla="*/ 1905 h 2309"/>
                <a:gd name="T78" fmla="*/ 452 w 1709"/>
                <a:gd name="T79" fmla="*/ 1848 h 2309"/>
                <a:gd name="T80" fmla="*/ 485 w 1709"/>
                <a:gd name="T81" fmla="*/ 1875 h 2309"/>
                <a:gd name="T82" fmla="*/ 507 w 1709"/>
                <a:gd name="T83" fmla="*/ 1888 h 2309"/>
                <a:gd name="T84" fmla="*/ 536 w 1709"/>
                <a:gd name="T85" fmla="*/ 1898 h 2309"/>
                <a:gd name="T86" fmla="*/ 583 w 1709"/>
                <a:gd name="T87" fmla="*/ 1905 h 2309"/>
                <a:gd name="T88" fmla="*/ 117 w 1709"/>
                <a:gd name="T89" fmla="*/ 2214 h 2309"/>
                <a:gd name="T90" fmla="*/ 404 w 1709"/>
                <a:gd name="T91" fmla="*/ 1726 h 2309"/>
                <a:gd name="T92" fmla="*/ 503 w 1709"/>
                <a:gd name="T93" fmla="*/ 112 h 2309"/>
                <a:gd name="T94" fmla="*/ 1592 w 1709"/>
                <a:gd name="T95" fmla="*/ 1809 h 2309"/>
                <a:gd name="T96" fmla="*/ 529 w 1709"/>
                <a:gd name="T97" fmla="*/ 1815 h 2309"/>
                <a:gd name="T98" fmla="*/ 905 w 1709"/>
                <a:gd name="T99" fmla="*/ 449 h 2309"/>
                <a:gd name="T100" fmla="*/ 1474 w 1709"/>
                <a:gd name="T101" fmla="*/ 1414 h 2309"/>
                <a:gd name="T102" fmla="*/ 1332 w 1709"/>
                <a:gd name="T103" fmla="*/ 1481 h 2309"/>
                <a:gd name="T104" fmla="*/ 1332 w 1709"/>
                <a:gd name="T105" fmla="*/ 1556 h 2309"/>
                <a:gd name="T106" fmla="*/ 841 w 1709"/>
                <a:gd name="T107" fmla="*/ 1135 h 2309"/>
                <a:gd name="T108" fmla="*/ 880 w 1709"/>
                <a:gd name="T109" fmla="*/ 1172 h 2309"/>
                <a:gd name="T110" fmla="*/ 879 w 1709"/>
                <a:gd name="T111" fmla="*/ 5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9" h="2309">
                  <a:moveTo>
                    <a:pt x="1280" y="530"/>
                  </a:moveTo>
                  <a:cubicBezTo>
                    <a:pt x="1384" y="530"/>
                    <a:pt x="1384" y="530"/>
                    <a:pt x="1384" y="530"/>
                  </a:cubicBezTo>
                  <a:cubicBezTo>
                    <a:pt x="1434" y="530"/>
                    <a:pt x="1474" y="489"/>
                    <a:pt x="1474" y="439"/>
                  </a:cubicBezTo>
                  <a:cubicBezTo>
                    <a:pt x="1474" y="282"/>
                    <a:pt x="1474" y="282"/>
                    <a:pt x="1474" y="282"/>
                  </a:cubicBezTo>
                  <a:cubicBezTo>
                    <a:pt x="1474" y="232"/>
                    <a:pt x="1434" y="192"/>
                    <a:pt x="1384" y="192"/>
                  </a:cubicBezTo>
                  <a:cubicBezTo>
                    <a:pt x="1280" y="192"/>
                    <a:pt x="1280" y="192"/>
                    <a:pt x="1280" y="192"/>
                  </a:cubicBezTo>
                  <a:cubicBezTo>
                    <a:pt x="1230" y="192"/>
                    <a:pt x="1190" y="232"/>
                    <a:pt x="1190" y="282"/>
                  </a:cubicBezTo>
                  <a:cubicBezTo>
                    <a:pt x="1190" y="439"/>
                    <a:pt x="1190" y="439"/>
                    <a:pt x="1190" y="439"/>
                  </a:cubicBezTo>
                  <a:cubicBezTo>
                    <a:pt x="1190" y="489"/>
                    <a:pt x="1230" y="530"/>
                    <a:pt x="1280" y="530"/>
                  </a:cubicBezTo>
                  <a:close/>
                  <a:moveTo>
                    <a:pt x="1400" y="439"/>
                  </a:moveTo>
                  <a:cubicBezTo>
                    <a:pt x="1400" y="448"/>
                    <a:pt x="1393" y="455"/>
                    <a:pt x="1384" y="455"/>
                  </a:cubicBezTo>
                  <a:cubicBezTo>
                    <a:pt x="1280" y="455"/>
                    <a:pt x="1280" y="455"/>
                    <a:pt x="1280" y="455"/>
                  </a:cubicBezTo>
                  <a:cubicBezTo>
                    <a:pt x="1272" y="455"/>
                    <a:pt x="1265" y="448"/>
                    <a:pt x="1265" y="439"/>
                  </a:cubicBezTo>
                  <a:cubicBezTo>
                    <a:pt x="1265" y="282"/>
                    <a:pt x="1265" y="282"/>
                    <a:pt x="1265" y="282"/>
                  </a:cubicBezTo>
                  <a:cubicBezTo>
                    <a:pt x="1265" y="273"/>
                    <a:pt x="1272" y="267"/>
                    <a:pt x="1280" y="267"/>
                  </a:cubicBezTo>
                  <a:cubicBezTo>
                    <a:pt x="1384" y="267"/>
                    <a:pt x="1384" y="267"/>
                    <a:pt x="1384" y="267"/>
                  </a:cubicBezTo>
                  <a:cubicBezTo>
                    <a:pt x="1393" y="267"/>
                    <a:pt x="1400" y="273"/>
                    <a:pt x="1400" y="282"/>
                  </a:cubicBezTo>
                  <a:lnTo>
                    <a:pt x="1400" y="439"/>
                  </a:lnTo>
                  <a:close/>
                  <a:moveTo>
                    <a:pt x="289" y="669"/>
                  </a:moveTo>
                  <a:cubicBezTo>
                    <a:pt x="289" y="1092"/>
                    <a:pt x="289" y="1092"/>
                    <a:pt x="289" y="1092"/>
                  </a:cubicBezTo>
                  <a:cubicBezTo>
                    <a:pt x="289" y="1112"/>
                    <a:pt x="272" y="1129"/>
                    <a:pt x="252" y="1129"/>
                  </a:cubicBezTo>
                  <a:cubicBezTo>
                    <a:pt x="242" y="1129"/>
                    <a:pt x="232" y="1125"/>
                    <a:pt x="225" y="1118"/>
                  </a:cubicBezTo>
                  <a:cubicBezTo>
                    <a:pt x="218" y="1111"/>
                    <a:pt x="214" y="1101"/>
                    <a:pt x="214" y="1092"/>
                  </a:cubicBezTo>
                  <a:cubicBezTo>
                    <a:pt x="214" y="669"/>
                    <a:pt x="214" y="669"/>
                    <a:pt x="214" y="669"/>
                  </a:cubicBezTo>
                  <a:cubicBezTo>
                    <a:pt x="214" y="648"/>
                    <a:pt x="231" y="631"/>
                    <a:pt x="252" y="631"/>
                  </a:cubicBezTo>
                  <a:cubicBezTo>
                    <a:pt x="272" y="631"/>
                    <a:pt x="289" y="648"/>
                    <a:pt x="289" y="669"/>
                  </a:cubicBezTo>
                  <a:close/>
                  <a:moveTo>
                    <a:pt x="278" y="1416"/>
                  </a:moveTo>
                  <a:cubicBezTo>
                    <a:pt x="285" y="1422"/>
                    <a:pt x="289" y="1432"/>
                    <a:pt x="289" y="1442"/>
                  </a:cubicBezTo>
                  <a:cubicBezTo>
                    <a:pt x="289" y="1451"/>
                    <a:pt x="285" y="1461"/>
                    <a:pt x="278" y="1468"/>
                  </a:cubicBezTo>
                  <a:cubicBezTo>
                    <a:pt x="272" y="1475"/>
                    <a:pt x="262" y="1480"/>
                    <a:pt x="251" y="1480"/>
                  </a:cubicBezTo>
                  <a:cubicBezTo>
                    <a:pt x="241" y="1480"/>
                    <a:pt x="231" y="1475"/>
                    <a:pt x="225" y="1468"/>
                  </a:cubicBezTo>
                  <a:cubicBezTo>
                    <a:pt x="218" y="1461"/>
                    <a:pt x="214" y="1451"/>
                    <a:pt x="214" y="1442"/>
                  </a:cubicBezTo>
                  <a:cubicBezTo>
                    <a:pt x="214" y="1433"/>
                    <a:pt x="218" y="1423"/>
                    <a:pt x="225" y="1416"/>
                  </a:cubicBezTo>
                  <a:cubicBezTo>
                    <a:pt x="232" y="1409"/>
                    <a:pt x="241" y="1405"/>
                    <a:pt x="252" y="1405"/>
                  </a:cubicBezTo>
                  <a:cubicBezTo>
                    <a:pt x="252" y="1405"/>
                    <a:pt x="252" y="1405"/>
                    <a:pt x="252" y="1405"/>
                  </a:cubicBezTo>
                  <a:cubicBezTo>
                    <a:pt x="262" y="1405"/>
                    <a:pt x="271" y="1409"/>
                    <a:pt x="278" y="1416"/>
                  </a:cubicBezTo>
                  <a:close/>
                  <a:moveTo>
                    <a:pt x="289" y="1267"/>
                  </a:moveTo>
                  <a:cubicBezTo>
                    <a:pt x="289" y="1287"/>
                    <a:pt x="272" y="1304"/>
                    <a:pt x="251" y="1304"/>
                  </a:cubicBezTo>
                  <a:cubicBezTo>
                    <a:pt x="231" y="1304"/>
                    <a:pt x="214" y="1287"/>
                    <a:pt x="214" y="1267"/>
                  </a:cubicBezTo>
                  <a:cubicBezTo>
                    <a:pt x="214" y="1246"/>
                    <a:pt x="231" y="1229"/>
                    <a:pt x="251" y="1229"/>
                  </a:cubicBezTo>
                  <a:cubicBezTo>
                    <a:pt x="272" y="1229"/>
                    <a:pt x="289" y="1246"/>
                    <a:pt x="289" y="1267"/>
                  </a:cubicBezTo>
                  <a:close/>
                  <a:moveTo>
                    <a:pt x="639" y="585"/>
                  </a:moveTo>
                  <a:cubicBezTo>
                    <a:pt x="639" y="229"/>
                    <a:pt x="639" y="229"/>
                    <a:pt x="639" y="229"/>
                  </a:cubicBezTo>
                  <a:cubicBezTo>
                    <a:pt x="639" y="208"/>
                    <a:pt x="656" y="192"/>
                    <a:pt x="677" y="192"/>
                  </a:cubicBezTo>
                  <a:cubicBezTo>
                    <a:pt x="697" y="192"/>
                    <a:pt x="714" y="209"/>
                    <a:pt x="714" y="229"/>
                  </a:cubicBezTo>
                  <a:cubicBezTo>
                    <a:pt x="714" y="585"/>
                    <a:pt x="714" y="585"/>
                    <a:pt x="714" y="585"/>
                  </a:cubicBezTo>
                  <a:cubicBezTo>
                    <a:pt x="714" y="606"/>
                    <a:pt x="697" y="623"/>
                    <a:pt x="677" y="623"/>
                  </a:cubicBezTo>
                  <a:cubicBezTo>
                    <a:pt x="669" y="623"/>
                    <a:pt x="662" y="621"/>
                    <a:pt x="655" y="616"/>
                  </a:cubicBezTo>
                  <a:cubicBezTo>
                    <a:pt x="645" y="609"/>
                    <a:pt x="639" y="598"/>
                    <a:pt x="639" y="585"/>
                  </a:cubicBezTo>
                  <a:close/>
                  <a:moveTo>
                    <a:pt x="639" y="1321"/>
                  </a:moveTo>
                  <a:cubicBezTo>
                    <a:pt x="639" y="790"/>
                    <a:pt x="639" y="790"/>
                    <a:pt x="639" y="790"/>
                  </a:cubicBezTo>
                  <a:cubicBezTo>
                    <a:pt x="639" y="777"/>
                    <a:pt x="645" y="766"/>
                    <a:pt x="655" y="759"/>
                  </a:cubicBezTo>
                  <a:cubicBezTo>
                    <a:pt x="662" y="755"/>
                    <a:pt x="669" y="752"/>
                    <a:pt x="677" y="752"/>
                  </a:cubicBezTo>
                  <a:cubicBezTo>
                    <a:pt x="697" y="752"/>
                    <a:pt x="714" y="769"/>
                    <a:pt x="714" y="790"/>
                  </a:cubicBezTo>
                  <a:cubicBezTo>
                    <a:pt x="714" y="1321"/>
                    <a:pt x="714" y="1321"/>
                    <a:pt x="714" y="1321"/>
                  </a:cubicBezTo>
                  <a:cubicBezTo>
                    <a:pt x="714" y="1341"/>
                    <a:pt x="697" y="1358"/>
                    <a:pt x="677" y="1358"/>
                  </a:cubicBezTo>
                  <a:cubicBezTo>
                    <a:pt x="669" y="1358"/>
                    <a:pt x="662" y="1356"/>
                    <a:pt x="655" y="1351"/>
                  </a:cubicBezTo>
                  <a:cubicBezTo>
                    <a:pt x="645" y="1344"/>
                    <a:pt x="639" y="1333"/>
                    <a:pt x="639" y="1321"/>
                  </a:cubicBezTo>
                  <a:close/>
                  <a:moveTo>
                    <a:pt x="841" y="1490"/>
                  </a:moveTo>
                  <a:cubicBezTo>
                    <a:pt x="841" y="1297"/>
                    <a:pt x="841" y="1297"/>
                    <a:pt x="841" y="1297"/>
                  </a:cubicBezTo>
                  <a:cubicBezTo>
                    <a:pt x="841" y="1276"/>
                    <a:pt x="858" y="1259"/>
                    <a:pt x="879" y="1259"/>
                  </a:cubicBezTo>
                  <a:cubicBezTo>
                    <a:pt x="880" y="1259"/>
                    <a:pt x="880" y="1259"/>
                    <a:pt x="880" y="1259"/>
                  </a:cubicBezTo>
                  <a:cubicBezTo>
                    <a:pt x="899" y="1260"/>
                    <a:pt x="916" y="1276"/>
                    <a:pt x="916" y="1297"/>
                  </a:cubicBezTo>
                  <a:cubicBezTo>
                    <a:pt x="916" y="1490"/>
                    <a:pt x="916" y="1490"/>
                    <a:pt x="916" y="1490"/>
                  </a:cubicBezTo>
                  <a:cubicBezTo>
                    <a:pt x="916" y="1511"/>
                    <a:pt x="899" y="1528"/>
                    <a:pt x="880" y="1528"/>
                  </a:cubicBezTo>
                  <a:cubicBezTo>
                    <a:pt x="879" y="1528"/>
                    <a:pt x="879" y="1528"/>
                    <a:pt x="879" y="1528"/>
                  </a:cubicBezTo>
                  <a:cubicBezTo>
                    <a:pt x="858" y="1528"/>
                    <a:pt x="841" y="1512"/>
                    <a:pt x="841" y="1490"/>
                  </a:cubicBezTo>
                  <a:close/>
                  <a:moveTo>
                    <a:pt x="1662" y="58"/>
                  </a:moveTo>
                  <a:cubicBezTo>
                    <a:pt x="1660" y="57"/>
                    <a:pt x="1660" y="57"/>
                    <a:pt x="1660" y="57"/>
                  </a:cubicBezTo>
                  <a:cubicBezTo>
                    <a:pt x="1659" y="55"/>
                    <a:pt x="1657" y="53"/>
                    <a:pt x="1656" y="52"/>
                  </a:cubicBezTo>
                  <a:cubicBezTo>
                    <a:pt x="1653" y="49"/>
                    <a:pt x="1650" y="46"/>
                    <a:pt x="1648" y="44"/>
                  </a:cubicBezTo>
                  <a:cubicBezTo>
                    <a:pt x="1646" y="43"/>
                    <a:pt x="1644" y="41"/>
                    <a:pt x="1642" y="40"/>
                  </a:cubicBezTo>
                  <a:cubicBezTo>
                    <a:pt x="1640" y="38"/>
                    <a:pt x="1637" y="36"/>
                    <a:pt x="1634" y="34"/>
                  </a:cubicBezTo>
                  <a:cubicBezTo>
                    <a:pt x="1632" y="32"/>
                    <a:pt x="1630" y="31"/>
                    <a:pt x="1627" y="29"/>
                  </a:cubicBezTo>
                  <a:cubicBezTo>
                    <a:pt x="1625" y="27"/>
                    <a:pt x="1622" y="26"/>
                    <a:pt x="1620" y="24"/>
                  </a:cubicBezTo>
                  <a:cubicBezTo>
                    <a:pt x="1619" y="24"/>
                    <a:pt x="1619" y="24"/>
                    <a:pt x="1619" y="24"/>
                  </a:cubicBezTo>
                  <a:cubicBezTo>
                    <a:pt x="1617" y="23"/>
                    <a:pt x="1615" y="21"/>
                    <a:pt x="1613" y="21"/>
                  </a:cubicBezTo>
                  <a:cubicBezTo>
                    <a:pt x="1612" y="20"/>
                    <a:pt x="1610" y="19"/>
                    <a:pt x="1609" y="19"/>
                  </a:cubicBezTo>
                  <a:cubicBezTo>
                    <a:pt x="1608" y="18"/>
                    <a:pt x="1607" y="17"/>
                    <a:pt x="1606" y="17"/>
                  </a:cubicBezTo>
                  <a:cubicBezTo>
                    <a:pt x="1604" y="16"/>
                    <a:pt x="1603" y="16"/>
                    <a:pt x="1602" y="15"/>
                  </a:cubicBezTo>
                  <a:cubicBezTo>
                    <a:pt x="1600" y="14"/>
                    <a:pt x="1598" y="13"/>
                    <a:pt x="1596" y="13"/>
                  </a:cubicBezTo>
                  <a:cubicBezTo>
                    <a:pt x="1595" y="12"/>
                    <a:pt x="1595" y="12"/>
                    <a:pt x="1594" y="12"/>
                  </a:cubicBezTo>
                  <a:cubicBezTo>
                    <a:pt x="1592" y="11"/>
                    <a:pt x="1590" y="10"/>
                    <a:pt x="1587" y="10"/>
                  </a:cubicBezTo>
                  <a:cubicBezTo>
                    <a:pt x="1584" y="8"/>
                    <a:pt x="1581" y="7"/>
                    <a:pt x="1577" y="6"/>
                  </a:cubicBezTo>
                  <a:cubicBezTo>
                    <a:pt x="1575" y="6"/>
                    <a:pt x="1573" y="5"/>
                    <a:pt x="1571" y="5"/>
                  </a:cubicBezTo>
                  <a:cubicBezTo>
                    <a:pt x="1569" y="4"/>
                    <a:pt x="1568" y="4"/>
                    <a:pt x="1566" y="4"/>
                  </a:cubicBezTo>
                  <a:cubicBezTo>
                    <a:pt x="1564" y="3"/>
                    <a:pt x="1561" y="3"/>
                    <a:pt x="1559" y="2"/>
                  </a:cubicBezTo>
                  <a:cubicBezTo>
                    <a:pt x="1556" y="2"/>
                    <a:pt x="1553" y="1"/>
                    <a:pt x="1549" y="1"/>
                  </a:cubicBezTo>
                  <a:cubicBezTo>
                    <a:pt x="1547" y="1"/>
                    <a:pt x="1545" y="1"/>
                    <a:pt x="1543" y="1"/>
                  </a:cubicBezTo>
                  <a:cubicBezTo>
                    <a:pt x="1538" y="0"/>
                    <a:pt x="1534" y="0"/>
                    <a:pt x="1530" y="0"/>
                  </a:cubicBezTo>
                  <a:cubicBezTo>
                    <a:pt x="583" y="0"/>
                    <a:pt x="583" y="0"/>
                    <a:pt x="583" y="0"/>
                  </a:cubicBezTo>
                  <a:cubicBezTo>
                    <a:pt x="579" y="0"/>
                    <a:pt x="575" y="0"/>
                    <a:pt x="570" y="1"/>
                  </a:cubicBezTo>
                  <a:cubicBezTo>
                    <a:pt x="568" y="1"/>
                    <a:pt x="566" y="1"/>
                    <a:pt x="564" y="1"/>
                  </a:cubicBezTo>
                  <a:cubicBezTo>
                    <a:pt x="560" y="1"/>
                    <a:pt x="557" y="2"/>
                    <a:pt x="554" y="2"/>
                  </a:cubicBezTo>
                  <a:cubicBezTo>
                    <a:pt x="552" y="3"/>
                    <a:pt x="549" y="3"/>
                    <a:pt x="547" y="4"/>
                  </a:cubicBezTo>
                  <a:cubicBezTo>
                    <a:pt x="545" y="4"/>
                    <a:pt x="544" y="4"/>
                    <a:pt x="542" y="5"/>
                  </a:cubicBezTo>
                  <a:cubicBezTo>
                    <a:pt x="540" y="5"/>
                    <a:pt x="538" y="6"/>
                    <a:pt x="536" y="6"/>
                  </a:cubicBezTo>
                  <a:cubicBezTo>
                    <a:pt x="532" y="7"/>
                    <a:pt x="529" y="8"/>
                    <a:pt x="526" y="10"/>
                  </a:cubicBezTo>
                  <a:cubicBezTo>
                    <a:pt x="523" y="10"/>
                    <a:pt x="521" y="11"/>
                    <a:pt x="518" y="12"/>
                  </a:cubicBezTo>
                  <a:cubicBezTo>
                    <a:pt x="518" y="12"/>
                    <a:pt x="518" y="12"/>
                    <a:pt x="517" y="13"/>
                  </a:cubicBezTo>
                  <a:cubicBezTo>
                    <a:pt x="517" y="13"/>
                    <a:pt x="517" y="13"/>
                    <a:pt x="517" y="13"/>
                  </a:cubicBezTo>
                  <a:cubicBezTo>
                    <a:pt x="515" y="13"/>
                    <a:pt x="513" y="14"/>
                    <a:pt x="511" y="15"/>
                  </a:cubicBezTo>
                  <a:cubicBezTo>
                    <a:pt x="510" y="16"/>
                    <a:pt x="509" y="16"/>
                    <a:pt x="507" y="17"/>
                  </a:cubicBezTo>
                  <a:cubicBezTo>
                    <a:pt x="506" y="17"/>
                    <a:pt x="505" y="18"/>
                    <a:pt x="504" y="19"/>
                  </a:cubicBezTo>
                  <a:cubicBezTo>
                    <a:pt x="503" y="19"/>
                    <a:pt x="501" y="20"/>
                    <a:pt x="500" y="20"/>
                  </a:cubicBezTo>
                  <a:cubicBezTo>
                    <a:pt x="498" y="21"/>
                    <a:pt x="496" y="23"/>
                    <a:pt x="494" y="24"/>
                  </a:cubicBezTo>
                  <a:cubicBezTo>
                    <a:pt x="493" y="24"/>
                    <a:pt x="493" y="24"/>
                    <a:pt x="493" y="24"/>
                  </a:cubicBezTo>
                  <a:cubicBezTo>
                    <a:pt x="491" y="26"/>
                    <a:pt x="488" y="27"/>
                    <a:pt x="486" y="29"/>
                  </a:cubicBezTo>
                  <a:cubicBezTo>
                    <a:pt x="483" y="31"/>
                    <a:pt x="481" y="32"/>
                    <a:pt x="479" y="34"/>
                  </a:cubicBezTo>
                  <a:cubicBezTo>
                    <a:pt x="476" y="36"/>
                    <a:pt x="473" y="38"/>
                    <a:pt x="471" y="40"/>
                  </a:cubicBezTo>
                  <a:cubicBezTo>
                    <a:pt x="469" y="41"/>
                    <a:pt x="467" y="43"/>
                    <a:pt x="465" y="44"/>
                  </a:cubicBezTo>
                  <a:cubicBezTo>
                    <a:pt x="463" y="46"/>
                    <a:pt x="460" y="49"/>
                    <a:pt x="457" y="52"/>
                  </a:cubicBezTo>
                  <a:cubicBezTo>
                    <a:pt x="456" y="53"/>
                    <a:pt x="454" y="55"/>
                    <a:pt x="452" y="57"/>
                  </a:cubicBezTo>
                  <a:cubicBezTo>
                    <a:pt x="451" y="58"/>
                    <a:pt x="451" y="58"/>
                    <a:pt x="451" y="58"/>
                  </a:cubicBezTo>
                  <a:cubicBezTo>
                    <a:pt x="421" y="91"/>
                    <a:pt x="404" y="134"/>
                    <a:pt x="404" y="179"/>
                  </a:cubicBezTo>
                  <a:cubicBezTo>
                    <a:pt x="404" y="404"/>
                    <a:pt x="404" y="404"/>
                    <a:pt x="404" y="404"/>
                  </a:cubicBezTo>
                  <a:cubicBezTo>
                    <a:pt x="179" y="404"/>
                    <a:pt x="179" y="404"/>
                    <a:pt x="179" y="404"/>
                  </a:cubicBezTo>
                  <a:cubicBezTo>
                    <a:pt x="175" y="404"/>
                    <a:pt x="170" y="404"/>
                    <a:pt x="166" y="405"/>
                  </a:cubicBezTo>
                  <a:cubicBezTo>
                    <a:pt x="164" y="405"/>
                    <a:pt x="162" y="405"/>
                    <a:pt x="160" y="405"/>
                  </a:cubicBezTo>
                  <a:cubicBezTo>
                    <a:pt x="156" y="406"/>
                    <a:pt x="153" y="406"/>
                    <a:pt x="150" y="407"/>
                  </a:cubicBezTo>
                  <a:cubicBezTo>
                    <a:pt x="148" y="407"/>
                    <a:pt x="145" y="408"/>
                    <a:pt x="142" y="408"/>
                  </a:cubicBezTo>
                  <a:cubicBezTo>
                    <a:pt x="141" y="408"/>
                    <a:pt x="139" y="409"/>
                    <a:pt x="138" y="409"/>
                  </a:cubicBezTo>
                  <a:cubicBezTo>
                    <a:pt x="136" y="410"/>
                    <a:pt x="134" y="410"/>
                    <a:pt x="132" y="411"/>
                  </a:cubicBezTo>
                  <a:cubicBezTo>
                    <a:pt x="128" y="412"/>
                    <a:pt x="124" y="413"/>
                    <a:pt x="121" y="414"/>
                  </a:cubicBezTo>
                  <a:cubicBezTo>
                    <a:pt x="119" y="415"/>
                    <a:pt x="117" y="415"/>
                    <a:pt x="114" y="416"/>
                  </a:cubicBezTo>
                  <a:cubicBezTo>
                    <a:pt x="114" y="417"/>
                    <a:pt x="114" y="417"/>
                    <a:pt x="113" y="417"/>
                  </a:cubicBezTo>
                  <a:cubicBezTo>
                    <a:pt x="111" y="418"/>
                    <a:pt x="109" y="418"/>
                    <a:pt x="107" y="419"/>
                  </a:cubicBezTo>
                  <a:cubicBezTo>
                    <a:pt x="106" y="420"/>
                    <a:pt x="104" y="421"/>
                    <a:pt x="103" y="421"/>
                  </a:cubicBezTo>
                  <a:cubicBezTo>
                    <a:pt x="102" y="422"/>
                    <a:pt x="101" y="422"/>
                    <a:pt x="100" y="423"/>
                  </a:cubicBezTo>
                  <a:cubicBezTo>
                    <a:pt x="98" y="423"/>
                    <a:pt x="97" y="424"/>
                    <a:pt x="96" y="425"/>
                  </a:cubicBezTo>
                  <a:cubicBezTo>
                    <a:pt x="94" y="426"/>
                    <a:pt x="92" y="427"/>
                    <a:pt x="90" y="428"/>
                  </a:cubicBezTo>
                  <a:cubicBezTo>
                    <a:pt x="89" y="429"/>
                    <a:pt x="89" y="429"/>
                    <a:pt x="89" y="429"/>
                  </a:cubicBezTo>
                  <a:cubicBezTo>
                    <a:pt x="86" y="430"/>
                    <a:pt x="84" y="432"/>
                    <a:pt x="81" y="433"/>
                  </a:cubicBezTo>
                  <a:cubicBezTo>
                    <a:pt x="79" y="435"/>
                    <a:pt x="77" y="436"/>
                    <a:pt x="75" y="438"/>
                  </a:cubicBezTo>
                  <a:cubicBezTo>
                    <a:pt x="72" y="440"/>
                    <a:pt x="69" y="442"/>
                    <a:pt x="67" y="444"/>
                  </a:cubicBezTo>
                  <a:cubicBezTo>
                    <a:pt x="65" y="446"/>
                    <a:pt x="63" y="447"/>
                    <a:pt x="61" y="449"/>
                  </a:cubicBezTo>
                  <a:cubicBezTo>
                    <a:pt x="59" y="451"/>
                    <a:pt x="56" y="453"/>
                    <a:pt x="53" y="456"/>
                  </a:cubicBezTo>
                  <a:cubicBezTo>
                    <a:pt x="51" y="458"/>
                    <a:pt x="50" y="459"/>
                    <a:pt x="48" y="461"/>
                  </a:cubicBezTo>
                  <a:cubicBezTo>
                    <a:pt x="47" y="463"/>
                    <a:pt x="47" y="463"/>
                    <a:pt x="47" y="463"/>
                  </a:cubicBezTo>
                  <a:cubicBezTo>
                    <a:pt x="17" y="496"/>
                    <a:pt x="0" y="538"/>
                    <a:pt x="0" y="583"/>
                  </a:cubicBezTo>
                  <a:cubicBezTo>
                    <a:pt x="0" y="2130"/>
                    <a:pt x="0" y="2130"/>
                    <a:pt x="0" y="2130"/>
                  </a:cubicBezTo>
                  <a:cubicBezTo>
                    <a:pt x="0" y="2175"/>
                    <a:pt x="17" y="2217"/>
                    <a:pt x="47" y="2250"/>
                  </a:cubicBezTo>
                  <a:cubicBezTo>
                    <a:pt x="48" y="2252"/>
                    <a:pt x="48" y="2252"/>
                    <a:pt x="48" y="2252"/>
                  </a:cubicBezTo>
                  <a:cubicBezTo>
                    <a:pt x="50" y="2254"/>
                    <a:pt x="51" y="2255"/>
                    <a:pt x="53" y="2257"/>
                  </a:cubicBezTo>
                  <a:cubicBezTo>
                    <a:pt x="55" y="2259"/>
                    <a:pt x="56" y="2260"/>
                    <a:pt x="58" y="2262"/>
                  </a:cubicBezTo>
                  <a:cubicBezTo>
                    <a:pt x="60" y="2263"/>
                    <a:pt x="60" y="2263"/>
                    <a:pt x="60" y="2263"/>
                  </a:cubicBezTo>
                  <a:cubicBezTo>
                    <a:pt x="62" y="2265"/>
                    <a:pt x="64" y="2267"/>
                    <a:pt x="67" y="2269"/>
                  </a:cubicBezTo>
                  <a:cubicBezTo>
                    <a:pt x="69" y="2271"/>
                    <a:pt x="71" y="2273"/>
                    <a:pt x="74" y="2275"/>
                  </a:cubicBezTo>
                  <a:cubicBezTo>
                    <a:pt x="76" y="2276"/>
                    <a:pt x="78" y="2278"/>
                    <a:pt x="81" y="2279"/>
                  </a:cubicBezTo>
                  <a:cubicBezTo>
                    <a:pt x="81" y="2280"/>
                    <a:pt x="81" y="2280"/>
                    <a:pt x="81" y="2280"/>
                  </a:cubicBezTo>
                  <a:cubicBezTo>
                    <a:pt x="82" y="2280"/>
                    <a:pt x="82" y="2280"/>
                    <a:pt x="83" y="2281"/>
                  </a:cubicBezTo>
                  <a:cubicBezTo>
                    <a:pt x="84" y="2282"/>
                    <a:pt x="86" y="2283"/>
                    <a:pt x="88" y="2284"/>
                  </a:cubicBezTo>
                  <a:cubicBezTo>
                    <a:pt x="90" y="2285"/>
                    <a:pt x="92" y="2286"/>
                    <a:pt x="94" y="2287"/>
                  </a:cubicBezTo>
                  <a:cubicBezTo>
                    <a:pt x="96" y="2288"/>
                    <a:pt x="98" y="2290"/>
                    <a:pt x="100" y="2290"/>
                  </a:cubicBezTo>
                  <a:cubicBezTo>
                    <a:pt x="101" y="2291"/>
                    <a:pt x="102" y="2292"/>
                    <a:pt x="103" y="2292"/>
                  </a:cubicBezTo>
                  <a:cubicBezTo>
                    <a:pt x="104" y="2293"/>
                    <a:pt x="106" y="2293"/>
                    <a:pt x="107" y="2294"/>
                  </a:cubicBezTo>
                  <a:cubicBezTo>
                    <a:pt x="109" y="2294"/>
                    <a:pt x="110" y="2295"/>
                    <a:pt x="112" y="2296"/>
                  </a:cubicBezTo>
                  <a:cubicBezTo>
                    <a:pt x="117" y="2298"/>
                    <a:pt x="117" y="2298"/>
                    <a:pt x="117" y="2298"/>
                  </a:cubicBezTo>
                  <a:cubicBezTo>
                    <a:pt x="118" y="2298"/>
                    <a:pt x="118" y="2298"/>
                    <a:pt x="119" y="2299"/>
                  </a:cubicBezTo>
                  <a:cubicBezTo>
                    <a:pt x="121" y="2299"/>
                    <a:pt x="123" y="2300"/>
                    <a:pt x="125" y="2300"/>
                  </a:cubicBezTo>
                  <a:cubicBezTo>
                    <a:pt x="127" y="2301"/>
                    <a:pt x="130" y="2302"/>
                    <a:pt x="132" y="2303"/>
                  </a:cubicBezTo>
                  <a:cubicBezTo>
                    <a:pt x="134" y="2303"/>
                    <a:pt x="136" y="2304"/>
                    <a:pt x="138" y="2304"/>
                  </a:cubicBezTo>
                  <a:cubicBezTo>
                    <a:pt x="140" y="2305"/>
                    <a:pt x="141" y="2305"/>
                    <a:pt x="143" y="2305"/>
                  </a:cubicBezTo>
                  <a:cubicBezTo>
                    <a:pt x="146" y="2306"/>
                    <a:pt x="148" y="2306"/>
                    <a:pt x="151" y="2307"/>
                  </a:cubicBezTo>
                  <a:cubicBezTo>
                    <a:pt x="154" y="2307"/>
                    <a:pt x="157" y="2307"/>
                    <a:pt x="160" y="2308"/>
                  </a:cubicBezTo>
                  <a:cubicBezTo>
                    <a:pt x="162" y="2308"/>
                    <a:pt x="164" y="2308"/>
                    <a:pt x="166" y="2308"/>
                  </a:cubicBezTo>
                  <a:cubicBezTo>
                    <a:pt x="170" y="2309"/>
                    <a:pt x="175" y="2309"/>
                    <a:pt x="179" y="2309"/>
                  </a:cubicBezTo>
                  <a:cubicBezTo>
                    <a:pt x="1125" y="2309"/>
                    <a:pt x="1125" y="2309"/>
                    <a:pt x="1125" y="2309"/>
                  </a:cubicBezTo>
                  <a:cubicBezTo>
                    <a:pt x="1130" y="2309"/>
                    <a:pt x="1134" y="2309"/>
                    <a:pt x="1138" y="2308"/>
                  </a:cubicBezTo>
                  <a:cubicBezTo>
                    <a:pt x="1141" y="2308"/>
                    <a:pt x="1143" y="2308"/>
                    <a:pt x="1145" y="2308"/>
                  </a:cubicBezTo>
                  <a:cubicBezTo>
                    <a:pt x="1148" y="2307"/>
                    <a:pt x="1150" y="2307"/>
                    <a:pt x="1153" y="2307"/>
                  </a:cubicBezTo>
                  <a:cubicBezTo>
                    <a:pt x="1156" y="2306"/>
                    <a:pt x="1159" y="2306"/>
                    <a:pt x="1161" y="2305"/>
                  </a:cubicBezTo>
                  <a:cubicBezTo>
                    <a:pt x="1163" y="2305"/>
                    <a:pt x="1165" y="2305"/>
                    <a:pt x="1166" y="2304"/>
                  </a:cubicBezTo>
                  <a:cubicBezTo>
                    <a:pt x="1168" y="2304"/>
                    <a:pt x="1170" y="2303"/>
                    <a:pt x="1172" y="2303"/>
                  </a:cubicBezTo>
                  <a:cubicBezTo>
                    <a:pt x="1175" y="2302"/>
                    <a:pt x="1177" y="2301"/>
                    <a:pt x="1180" y="2300"/>
                  </a:cubicBezTo>
                  <a:cubicBezTo>
                    <a:pt x="1182" y="2300"/>
                    <a:pt x="1183" y="2299"/>
                    <a:pt x="1185" y="2299"/>
                  </a:cubicBezTo>
                  <a:cubicBezTo>
                    <a:pt x="1186" y="2298"/>
                    <a:pt x="1187" y="2298"/>
                    <a:pt x="1188" y="2298"/>
                  </a:cubicBezTo>
                  <a:cubicBezTo>
                    <a:pt x="1193" y="2296"/>
                    <a:pt x="1193" y="2296"/>
                    <a:pt x="1193" y="2296"/>
                  </a:cubicBezTo>
                  <a:cubicBezTo>
                    <a:pt x="1194" y="2295"/>
                    <a:pt x="1196" y="2294"/>
                    <a:pt x="1197" y="2294"/>
                  </a:cubicBezTo>
                  <a:cubicBezTo>
                    <a:pt x="1199" y="2293"/>
                    <a:pt x="1200" y="2293"/>
                    <a:pt x="1201" y="2292"/>
                  </a:cubicBezTo>
                  <a:cubicBezTo>
                    <a:pt x="1202" y="2292"/>
                    <a:pt x="1203" y="2291"/>
                    <a:pt x="1204" y="2291"/>
                  </a:cubicBezTo>
                  <a:cubicBezTo>
                    <a:pt x="1206" y="2290"/>
                    <a:pt x="1208" y="2288"/>
                    <a:pt x="1210" y="2288"/>
                  </a:cubicBezTo>
                  <a:cubicBezTo>
                    <a:pt x="1212" y="2286"/>
                    <a:pt x="1214" y="2285"/>
                    <a:pt x="1216" y="2284"/>
                  </a:cubicBezTo>
                  <a:cubicBezTo>
                    <a:pt x="1218" y="2283"/>
                    <a:pt x="1220" y="2282"/>
                    <a:pt x="1222" y="2281"/>
                  </a:cubicBezTo>
                  <a:cubicBezTo>
                    <a:pt x="1222" y="2280"/>
                    <a:pt x="1223" y="2280"/>
                    <a:pt x="1223" y="2280"/>
                  </a:cubicBezTo>
                  <a:cubicBezTo>
                    <a:pt x="1224" y="2279"/>
                    <a:pt x="1224" y="2279"/>
                    <a:pt x="1224" y="2279"/>
                  </a:cubicBezTo>
                  <a:cubicBezTo>
                    <a:pt x="1226" y="2278"/>
                    <a:pt x="1228" y="2276"/>
                    <a:pt x="1231" y="2275"/>
                  </a:cubicBezTo>
                  <a:cubicBezTo>
                    <a:pt x="1233" y="2273"/>
                    <a:pt x="1235" y="2271"/>
                    <a:pt x="1238" y="2269"/>
                  </a:cubicBezTo>
                  <a:cubicBezTo>
                    <a:pt x="1240" y="2267"/>
                    <a:pt x="1243" y="2265"/>
                    <a:pt x="1245" y="2263"/>
                  </a:cubicBezTo>
                  <a:cubicBezTo>
                    <a:pt x="1246" y="2262"/>
                    <a:pt x="1246" y="2262"/>
                    <a:pt x="1246" y="2262"/>
                  </a:cubicBezTo>
                  <a:cubicBezTo>
                    <a:pt x="1248" y="2260"/>
                    <a:pt x="1250" y="2259"/>
                    <a:pt x="1251" y="2257"/>
                  </a:cubicBezTo>
                  <a:cubicBezTo>
                    <a:pt x="1253" y="2255"/>
                    <a:pt x="1255" y="2254"/>
                    <a:pt x="1256" y="2252"/>
                  </a:cubicBezTo>
                  <a:cubicBezTo>
                    <a:pt x="1258" y="2250"/>
                    <a:pt x="1258" y="2250"/>
                    <a:pt x="1258" y="2250"/>
                  </a:cubicBezTo>
                  <a:cubicBezTo>
                    <a:pt x="1288" y="2217"/>
                    <a:pt x="1304" y="2175"/>
                    <a:pt x="1304" y="2130"/>
                  </a:cubicBezTo>
                  <a:cubicBezTo>
                    <a:pt x="1304" y="1905"/>
                    <a:pt x="1304" y="1905"/>
                    <a:pt x="1304" y="1905"/>
                  </a:cubicBezTo>
                  <a:cubicBezTo>
                    <a:pt x="1530" y="1905"/>
                    <a:pt x="1530" y="1905"/>
                    <a:pt x="1530" y="1905"/>
                  </a:cubicBezTo>
                  <a:cubicBezTo>
                    <a:pt x="1534" y="1905"/>
                    <a:pt x="1538" y="1904"/>
                    <a:pt x="1543" y="1904"/>
                  </a:cubicBezTo>
                  <a:cubicBezTo>
                    <a:pt x="1545" y="1904"/>
                    <a:pt x="1547" y="1904"/>
                    <a:pt x="1549" y="1903"/>
                  </a:cubicBezTo>
                  <a:cubicBezTo>
                    <a:pt x="1552" y="1903"/>
                    <a:pt x="1555" y="1903"/>
                    <a:pt x="1558" y="1902"/>
                  </a:cubicBezTo>
                  <a:cubicBezTo>
                    <a:pt x="1560" y="1902"/>
                    <a:pt x="1563" y="1901"/>
                    <a:pt x="1566" y="1901"/>
                  </a:cubicBezTo>
                  <a:cubicBezTo>
                    <a:pt x="1567" y="1901"/>
                    <a:pt x="1569" y="1900"/>
                    <a:pt x="1571" y="1900"/>
                  </a:cubicBezTo>
                  <a:cubicBezTo>
                    <a:pt x="1573" y="1899"/>
                    <a:pt x="1575" y="1899"/>
                    <a:pt x="1576" y="1898"/>
                  </a:cubicBezTo>
                  <a:cubicBezTo>
                    <a:pt x="1579" y="1898"/>
                    <a:pt x="1582" y="1897"/>
                    <a:pt x="1584" y="1896"/>
                  </a:cubicBezTo>
                  <a:cubicBezTo>
                    <a:pt x="1586" y="1895"/>
                    <a:pt x="1588" y="1895"/>
                    <a:pt x="1589" y="1894"/>
                  </a:cubicBezTo>
                  <a:cubicBezTo>
                    <a:pt x="1590" y="1894"/>
                    <a:pt x="1591" y="1894"/>
                    <a:pt x="1592" y="1893"/>
                  </a:cubicBezTo>
                  <a:cubicBezTo>
                    <a:pt x="1597" y="1891"/>
                    <a:pt x="1597" y="1891"/>
                    <a:pt x="1597" y="1891"/>
                  </a:cubicBezTo>
                  <a:cubicBezTo>
                    <a:pt x="1599" y="1891"/>
                    <a:pt x="1600" y="1890"/>
                    <a:pt x="1601" y="1889"/>
                  </a:cubicBezTo>
                  <a:cubicBezTo>
                    <a:pt x="1603" y="1889"/>
                    <a:pt x="1604" y="1888"/>
                    <a:pt x="1606" y="1888"/>
                  </a:cubicBezTo>
                  <a:cubicBezTo>
                    <a:pt x="1607" y="1887"/>
                    <a:pt x="1608" y="1887"/>
                    <a:pt x="1608" y="1886"/>
                  </a:cubicBezTo>
                  <a:cubicBezTo>
                    <a:pt x="1611" y="1885"/>
                    <a:pt x="1613" y="1884"/>
                    <a:pt x="1614" y="1883"/>
                  </a:cubicBezTo>
                  <a:cubicBezTo>
                    <a:pt x="1617" y="1882"/>
                    <a:pt x="1619" y="1881"/>
                    <a:pt x="1620" y="1880"/>
                  </a:cubicBezTo>
                  <a:cubicBezTo>
                    <a:pt x="1622" y="1879"/>
                    <a:pt x="1624" y="1878"/>
                    <a:pt x="1626" y="1876"/>
                  </a:cubicBezTo>
                  <a:cubicBezTo>
                    <a:pt x="1627" y="1876"/>
                    <a:pt x="1627" y="1876"/>
                    <a:pt x="1628" y="1875"/>
                  </a:cubicBezTo>
                  <a:cubicBezTo>
                    <a:pt x="1628" y="1875"/>
                    <a:pt x="1628" y="1875"/>
                    <a:pt x="1628" y="1875"/>
                  </a:cubicBezTo>
                  <a:cubicBezTo>
                    <a:pt x="1630" y="1874"/>
                    <a:pt x="1633" y="1872"/>
                    <a:pt x="1635" y="1870"/>
                  </a:cubicBezTo>
                  <a:cubicBezTo>
                    <a:pt x="1637" y="1868"/>
                    <a:pt x="1640" y="1867"/>
                    <a:pt x="1642" y="1865"/>
                  </a:cubicBezTo>
                  <a:cubicBezTo>
                    <a:pt x="1645" y="1863"/>
                    <a:pt x="1647" y="1861"/>
                    <a:pt x="1649" y="1859"/>
                  </a:cubicBezTo>
                  <a:cubicBezTo>
                    <a:pt x="1651" y="1857"/>
                    <a:pt x="1651" y="1857"/>
                    <a:pt x="1651" y="1857"/>
                  </a:cubicBezTo>
                  <a:cubicBezTo>
                    <a:pt x="1652" y="1856"/>
                    <a:pt x="1654" y="1854"/>
                    <a:pt x="1656" y="1853"/>
                  </a:cubicBezTo>
                  <a:cubicBezTo>
                    <a:pt x="1657" y="1851"/>
                    <a:pt x="1659" y="1849"/>
                    <a:pt x="1660" y="1848"/>
                  </a:cubicBezTo>
                  <a:cubicBezTo>
                    <a:pt x="1662" y="1846"/>
                    <a:pt x="1662" y="1846"/>
                    <a:pt x="1662" y="1846"/>
                  </a:cubicBezTo>
                  <a:cubicBezTo>
                    <a:pt x="1692" y="1813"/>
                    <a:pt x="1709" y="1770"/>
                    <a:pt x="1709" y="1726"/>
                  </a:cubicBezTo>
                  <a:cubicBezTo>
                    <a:pt x="1709" y="179"/>
                    <a:pt x="1709" y="179"/>
                    <a:pt x="1709" y="179"/>
                  </a:cubicBezTo>
                  <a:cubicBezTo>
                    <a:pt x="1709" y="134"/>
                    <a:pt x="1692" y="91"/>
                    <a:pt x="1662" y="58"/>
                  </a:cubicBezTo>
                  <a:close/>
                  <a:moveTo>
                    <a:pt x="1229" y="1905"/>
                  </a:moveTo>
                  <a:cubicBezTo>
                    <a:pt x="1229" y="2130"/>
                    <a:pt x="1229" y="2130"/>
                    <a:pt x="1229" y="2130"/>
                  </a:cubicBezTo>
                  <a:cubicBezTo>
                    <a:pt x="1229" y="2163"/>
                    <a:pt x="1214" y="2194"/>
                    <a:pt x="1188" y="2214"/>
                  </a:cubicBezTo>
                  <a:cubicBezTo>
                    <a:pt x="1185" y="2216"/>
                    <a:pt x="1182" y="2218"/>
                    <a:pt x="1179" y="2219"/>
                  </a:cubicBezTo>
                  <a:cubicBezTo>
                    <a:pt x="1178" y="2220"/>
                    <a:pt x="1176" y="2221"/>
                    <a:pt x="1175" y="2222"/>
                  </a:cubicBezTo>
                  <a:cubicBezTo>
                    <a:pt x="1160" y="2230"/>
                    <a:pt x="1143" y="2234"/>
                    <a:pt x="1125" y="2234"/>
                  </a:cubicBezTo>
                  <a:cubicBezTo>
                    <a:pt x="1059" y="2234"/>
                    <a:pt x="1059" y="2234"/>
                    <a:pt x="1059" y="2234"/>
                  </a:cubicBezTo>
                  <a:cubicBezTo>
                    <a:pt x="1059" y="1905"/>
                    <a:pt x="1059" y="1905"/>
                    <a:pt x="1059" y="1905"/>
                  </a:cubicBezTo>
                  <a:lnTo>
                    <a:pt x="1229" y="1905"/>
                  </a:lnTo>
                  <a:close/>
                  <a:moveTo>
                    <a:pt x="984" y="1905"/>
                  </a:moveTo>
                  <a:cubicBezTo>
                    <a:pt x="984" y="2234"/>
                    <a:pt x="984" y="2234"/>
                    <a:pt x="984" y="2234"/>
                  </a:cubicBezTo>
                  <a:cubicBezTo>
                    <a:pt x="792" y="2234"/>
                    <a:pt x="792" y="2234"/>
                    <a:pt x="792" y="2234"/>
                  </a:cubicBezTo>
                  <a:cubicBezTo>
                    <a:pt x="792" y="1905"/>
                    <a:pt x="792" y="1905"/>
                    <a:pt x="792" y="1905"/>
                  </a:cubicBezTo>
                  <a:lnTo>
                    <a:pt x="984" y="1905"/>
                  </a:lnTo>
                  <a:close/>
                  <a:moveTo>
                    <a:pt x="451" y="1846"/>
                  </a:moveTo>
                  <a:cubicBezTo>
                    <a:pt x="452" y="1848"/>
                    <a:pt x="452" y="1848"/>
                    <a:pt x="452" y="1848"/>
                  </a:cubicBezTo>
                  <a:cubicBezTo>
                    <a:pt x="454" y="1849"/>
                    <a:pt x="456" y="1851"/>
                    <a:pt x="457" y="1853"/>
                  </a:cubicBezTo>
                  <a:cubicBezTo>
                    <a:pt x="459" y="1854"/>
                    <a:pt x="461" y="1856"/>
                    <a:pt x="462" y="1857"/>
                  </a:cubicBezTo>
                  <a:cubicBezTo>
                    <a:pt x="464" y="1859"/>
                    <a:pt x="464" y="1859"/>
                    <a:pt x="464" y="1859"/>
                  </a:cubicBezTo>
                  <a:cubicBezTo>
                    <a:pt x="466" y="1861"/>
                    <a:pt x="468" y="1863"/>
                    <a:pt x="471" y="1865"/>
                  </a:cubicBezTo>
                  <a:cubicBezTo>
                    <a:pt x="473" y="1867"/>
                    <a:pt x="476" y="1868"/>
                    <a:pt x="478" y="1870"/>
                  </a:cubicBezTo>
                  <a:cubicBezTo>
                    <a:pt x="480" y="1872"/>
                    <a:pt x="483" y="1874"/>
                    <a:pt x="485" y="1875"/>
                  </a:cubicBezTo>
                  <a:cubicBezTo>
                    <a:pt x="485" y="1875"/>
                    <a:pt x="485" y="1875"/>
                    <a:pt x="485" y="1875"/>
                  </a:cubicBezTo>
                  <a:cubicBezTo>
                    <a:pt x="486" y="1876"/>
                    <a:pt x="486" y="1876"/>
                    <a:pt x="487" y="1876"/>
                  </a:cubicBezTo>
                  <a:cubicBezTo>
                    <a:pt x="489" y="1877"/>
                    <a:pt x="491" y="1879"/>
                    <a:pt x="492" y="1880"/>
                  </a:cubicBezTo>
                  <a:cubicBezTo>
                    <a:pt x="494" y="1881"/>
                    <a:pt x="496" y="1882"/>
                    <a:pt x="499" y="1883"/>
                  </a:cubicBezTo>
                  <a:cubicBezTo>
                    <a:pt x="500" y="1884"/>
                    <a:pt x="502" y="1885"/>
                    <a:pt x="504" y="1886"/>
                  </a:cubicBezTo>
                  <a:cubicBezTo>
                    <a:pt x="505" y="1887"/>
                    <a:pt x="506" y="1887"/>
                    <a:pt x="507" y="1888"/>
                  </a:cubicBezTo>
                  <a:cubicBezTo>
                    <a:pt x="509" y="1888"/>
                    <a:pt x="510" y="1889"/>
                    <a:pt x="511" y="1889"/>
                  </a:cubicBezTo>
                  <a:cubicBezTo>
                    <a:pt x="513" y="1890"/>
                    <a:pt x="514" y="1891"/>
                    <a:pt x="516" y="1891"/>
                  </a:cubicBezTo>
                  <a:cubicBezTo>
                    <a:pt x="521" y="1893"/>
                    <a:pt x="521" y="1893"/>
                    <a:pt x="521" y="1893"/>
                  </a:cubicBezTo>
                  <a:cubicBezTo>
                    <a:pt x="522" y="1894"/>
                    <a:pt x="523" y="1894"/>
                    <a:pt x="523" y="1894"/>
                  </a:cubicBezTo>
                  <a:cubicBezTo>
                    <a:pt x="525" y="1895"/>
                    <a:pt x="527" y="1895"/>
                    <a:pt x="529" y="1896"/>
                  </a:cubicBezTo>
                  <a:cubicBezTo>
                    <a:pt x="531" y="1897"/>
                    <a:pt x="534" y="1898"/>
                    <a:pt x="536" y="1898"/>
                  </a:cubicBezTo>
                  <a:cubicBezTo>
                    <a:pt x="538" y="1899"/>
                    <a:pt x="540" y="1899"/>
                    <a:pt x="542" y="1900"/>
                  </a:cubicBezTo>
                  <a:cubicBezTo>
                    <a:pt x="544" y="1900"/>
                    <a:pt x="546" y="1901"/>
                    <a:pt x="547" y="1901"/>
                  </a:cubicBezTo>
                  <a:cubicBezTo>
                    <a:pt x="550" y="1901"/>
                    <a:pt x="553" y="1902"/>
                    <a:pt x="555" y="1902"/>
                  </a:cubicBezTo>
                  <a:cubicBezTo>
                    <a:pt x="558" y="1903"/>
                    <a:pt x="561" y="1903"/>
                    <a:pt x="564" y="1903"/>
                  </a:cubicBezTo>
                  <a:cubicBezTo>
                    <a:pt x="566" y="1904"/>
                    <a:pt x="568" y="1904"/>
                    <a:pt x="570" y="1904"/>
                  </a:cubicBezTo>
                  <a:cubicBezTo>
                    <a:pt x="575" y="1904"/>
                    <a:pt x="579" y="1905"/>
                    <a:pt x="583" y="1905"/>
                  </a:cubicBezTo>
                  <a:cubicBezTo>
                    <a:pt x="717" y="1905"/>
                    <a:pt x="717" y="1905"/>
                    <a:pt x="717" y="1905"/>
                  </a:cubicBezTo>
                  <a:cubicBezTo>
                    <a:pt x="717" y="2234"/>
                    <a:pt x="717" y="2234"/>
                    <a:pt x="717" y="2234"/>
                  </a:cubicBezTo>
                  <a:cubicBezTo>
                    <a:pt x="179" y="2234"/>
                    <a:pt x="179" y="2234"/>
                    <a:pt x="179" y="2234"/>
                  </a:cubicBezTo>
                  <a:cubicBezTo>
                    <a:pt x="161" y="2234"/>
                    <a:pt x="145" y="2230"/>
                    <a:pt x="129" y="2222"/>
                  </a:cubicBezTo>
                  <a:cubicBezTo>
                    <a:pt x="128" y="2221"/>
                    <a:pt x="126" y="2220"/>
                    <a:pt x="125" y="2219"/>
                  </a:cubicBezTo>
                  <a:cubicBezTo>
                    <a:pt x="122" y="2218"/>
                    <a:pt x="119" y="2216"/>
                    <a:pt x="117" y="2214"/>
                  </a:cubicBezTo>
                  <a:cubicBezTo>
                    <a:pt x="91" y="2194"/>
                    <a:pt x="75" y="2163"/>
                    <a:pt x="75" y="2130"/>
                  </a:cubicBezTo>
                  <a:cubicBezTo>
                    <a:pt x="75" y="583"/>
                    <a:pt x="75" y="583"/>
                    <a:pt x="75" y="583"/>
                  </a:cubicBezTo>
                  <a:cubicBezTo>
                    <a:pt x="75" y="559"/>
                    <a:pt x="84" y="535"/>
                    <a:pt x="99" y="517"/>
                  </a:cubicBezTo>
                  <a:cubicBezTo>
                    <a:pt x="119" y="493"/>
                    <a:pt x="148" y="479"/>
                    <a:pt x="179" y="479"/>
                  </a:cubicBezTo>
                  <a:cubicBezTo>
                    <a:pt x="404" y="479"/>
                    <a:pt x="404" y="479"/>
                    <a:pt x="404" y="479"/>
                  </a:cubicBezTo>
                  <a:cubicBezTo>
                    <a:pt x="404" y="1726"/>
                    <a:pt x="404" y="1726"/>
                    <a:pt x="404" y="1726"/>
                  </a:cubicBezTo>
                  <a:cubicBezTo>
                    <a:pt x="404" y="1770"/>
                    <a:pt x="421" y="1813"/>
                    <a:pt x="451" y="1846"/>
                  </a:cubicBezTo>
                  <a:close/>
                  <a:moveTo>
                    <a:pt x="529" y="1815"/>
                  </a:moveTo>
                  <a:cubicBezTo>
                    <a:pt x="526" y="1813"/>
                    <a:pt x="524" y="1811"/>
                    <a:pt x="521" y="1809"/>
                  </a:cubicBezTo>
                  <a:cubicBezTo>
                    <a:pt x="495" y="1789"/>
                    <a:pt x="480" y="1759"/>
                    <a:pt x="480" y="1726"/>
                  </a:cubicBezTo>
                  <a:cubicBezTo>
                    <a:pt x="480" y="179"/>
                    <a:pt x="480" y="179"/>
                    <a:pt x="480" y="179"/>
                  </a:cubicBezTo>
                  <a:cubicBezTo>
                    <a:pt x="480" y="155"/>
                    <a:pt x="488" y="131"/>
                    <a:pt x="503" y="112"/>
                  </a:cubicBezTo>
                  <a:cubicBezTo>
                    <a:pt x="523" y="88"/>
                    <a:pt x="552" y="75"/>
                    <a:pt x="583" y="75"/>
                  </a:cubicBezTo>
                  <a:cubicBezTo>
                    <a:pt x="1530" y="75"/>
                    <a:pt x="1530" y="75"/>
                    <a:pt x="1530" y="75"/>
                  </a:cubicBezTo>
                  <a:cubicBezTo>
                    <a:pt x="1561" y="75"/>
                    <a:pt x="1590" y="88"/>
                    <a:pt x="1610" y="112"/>
                  </a:cubicBezTo>
                  <a:cubicBezTo>
                    <a:pt x="1625" y="131"/>
                    <a:pt x="1633" y="155"/>
                    <a:pt x="1633" y="179"/>
                  </a:cubicBezTo>
                  <a:cubicBezTo>
                    <a:pt x="1633" y="1726"/>
                    <a:pt x="1633" y="1726"/>
                    <a:pt x="1633" y="1726"/>
                  </a:cubicBezTo>
                  <a:cubicBezTo>
                    <a:pt x="1633" y="1759"/>
                    <a:pt x="1618" y="1789"/>
                    <a:pt x="1592" y="1809"/>
                  </a:cubicBezTo>
                  <a:cubicBezTo>
                    <a:pt x="1589" y="1811"/>
                    <a:pt x="1586" y="1813"/>
                    <a:pt x="1584" y="1815"/>
                  </a:cubicBezTo>
                  <a:cubicBezTo>
                    <a:pt x="1582" y="1816"/>
                    <a:pt x="1581" y="1817"/>
                    <a:pt x="1579" y="1817"/>
                  </a:cubicBezTo>
                  <a:cubicBezTo>
                    <a:pt x="1564" y="1826"/>
                    <a:pt x="1547" y="1830"/>
                    <a:pt x="1530" y="1830"/>
                  </a:cubicBezTo>
                  <a:cubicBezTo>
                    <a:pt x="583" y="1830"/>
                    <a:pt x="583" y="1830"/>
                    <a:pt x="583" y="1830"/>
                  </a:cubicBezTo>
                  <a:cubicBezTo>
                    <a:pt x="566" y="1830"/>
                    <a:pt x="549" y="1826"/>
                    <a:pt x="534" y="1817"/>
                  </a:cubicBezTo>
                  <a:cubicBezTo>
                    <a:pt x="532" y="1817"/>
                    <a:pt x="531" y="1816"/>
                    <a:pt x="529" y="1815"/>
                  </a:cubicBezTo>
                  <a:close/>
                  <a:moveTo>
                    <a:pt x="841" y="424"/>
                  </a:moveTo>
                  <a:cubicBezTo>
                    <a:pt x="841" y="230"/>
                    <a:pt x="841" y="230"/>
                    <a:pt x="841" y="230"/>
                  </a:cubicBezTo>
                  <a:cubicBezTo>
                    <a:pt x="841" y="209"/>
                    <a:pt x="858" y="193"/>
                    <a:pt x="879" y="193"/>
                  </a:cubicBezTo>
                  <a:cubicBezTo>
                    <a:pt x="899" y="193"/>
                    <a:pt x="916" y="209"/>
                    <a:pt x="916" y="230"/>
                  </a:cubicBezTo>
                  <a:cubicBezTo>
                    <a:pt x="916" y="424"/>
                    <a:pt x="916" y="424"/>
                    <a:pt x="916" y="424"/>
                  </a:cubicBezTo>
                  <a:cubicBezTo>
                    <a:pt x="916" y="433"/>
                    <a:pt x="912" y="442"/>
                    <a:pt x="905" y="449"/>
                  </a:cubicBezTo>
                  <a:cubicBezTo>
                    <a:pt x="898" y="457"/>
                    <a:pt x="889" y="461"/>
                    <a:pt x="879" y="461"/>
                  </a:cubicBezTo>
                  <a:cubicBezTo>
                    <a:pt x="858" y="461"/>
                    <a:pt x="841" y="444"/>
                    <a:pt x="841" y="424"/>
                  </a:cubicBezTo>
                  <a:close/>
                  <a:moveTo>
                    <a:pt x="1332" y="1731"/>
                  </a:moveTo>
                  <a:cubicBezTo>
                    <a:pt x="1410" y="1731"/>
                    <a:pt x="1474" y="1667"/>
                    <a:pt x="1474" y="1589"/>
                  </a:cubicBezTo>
                  <a:cubicBezTo>
                    <a:pt x="1474" y="1556"/>
                    <a:pt x="1463" y="1526"/>
                    <a:pt x="1443" y="1501"/>
                  </a:cubicBezTo>
                  <a:cubicBezTo>
                    <a:pt x="1463" y="1476"/>
                    <a:pt x="1474" y="1446"/>
                    <a:pt x="1474" y="1414"/>
                  </a:cubicBezTo>
                  <a:cubicBezTo>
                    <a:pt x="1474" y="1335"/>
                    <a:pt x="1410" y="1271"/>
                    <a:pt x="1332" y="1271"/>
                  </a:cubicBezTo>
                  <a:cubicBezTo>
                    <a:pt x="1254" y="1271"/>
                    <a:pt x="1190" y="1335"/>
                    <a:pt x="1190" y="1414"/>
                  </a:cubicBezTo>
                  <a:cubicBezTo>
                    <a:pt x="1190" y="1445"/>
                    <a:pt x="1200" y="1475"/>
                    <a:pt x="1220" y="1501"/>
                  </a:cubicBezTo>
                  <a:cubicBezTo>
                    <a:pt x="1200" y="1527"/>
                    <a:pt x="1190" y="1557"/>
                    <a:pt x="1190" y="1589"/>
                  </a:cubicBezTo>
                  <a:cubicBezTo>
                    <a:pt x="1190" y="1667"/>
                    <a:pt x="1254" y="1731"/>
                    <a:pt x="1332" y="1731"/>
                  </a:cubicBezTo>
                  <a:close/>
                  <a:moveTo>
                    <a:pt x="1332" y="1481"/>
                  </a:moveTo>
                  <a:cubicBezTo>
                    <a:pt x="1295" y="1481"/>
                    <a:pt x="1265" y="1451"/>
                    <a:pt x="1265" y="1414"/>
                  </a:cubicBezTo>
                  <a:cubicBezTo>
                    <a:pt x="1265" y="1377"/>
                    <a:pt x="1295" y="1346"/>
                    <a:pt x="1332" y="1346"/>
                  </a:cubicBezTo>
                  <a:cubicBezTo>
                    <a:pt x="1369" y="1346"/>
                    <a:pt x="1400" y="1377"/>
                    <a:pt x="1400" y="1414"/>
                  </a:cubicBezTo>
                  <a:cubicBezTo>
                    <a:pt x="1400" y="1451"/>
                    <a:pt x="1369" y="1481"/>
                    <a:pt x="1332" y="1481"/>
                  </a:cubicBezTo>
                  <a:close/>
                  <a:moveTo>
                    <a:pt x="1280" y="1546"/>
                  </a:moveTo>
                  <a:cubicBezTo>
                    <a:pt x="1297" y="1553"/>
                    <a:pt x="1314" y="1556"/>
                    <a:pt x="1332" y="1556"/>
                  </a:cubicBezTo>
                  <a:cubicBezTo>
                    <a:pt x="1350" y="1556"/>
                    <a:pt x="1368" y="1553"/>
                    <a:pt x="1385" y="1546"/>
                  </a:cubicBezTo>
                  <a:cubicBezTo>
                    <a:pt x="1394" y="1558"/>
                    <a:pt x="1400" y="1573"/>
                    <a:pt x="1400" y="1589"/>
                  </a:cubicBezTo>
                  <a:cubicBezTo>
                    <a:pt x="1400" y="1626"/>
                    <a:pt x="1369" y="1656"/>
                    <a:pt x="1332" y="1656"/>
                  </a:cubicBezTo>
                  <a:cubicBezTo>
                    <a:pt x="1295" y="1656"/>
                    <a:pt x="1265" y="1626"/>
                    <a:pt x="1265" y="1589"/>
                  </a:cubicBezTo>
                  <a:cubicBezTo>
                    <a:pt x="1265" y="1572"/>
                    <a:pt x="1270" y="1557"/>
                    <a:pt x="1280" y="1546"/>
                  </a:cubicBezTo>
                  <a:close/>
                  <a:moveTo>
                    <a:pt x="841" y="1135"/>
                  </a:moveTo>
                  <a:cubicBezTo>
                    <a:pt x="841" y="941"/>
                    <a:pt x="841" y="941"/>
                    <a:pt x="841" y="941"/>
                  </a:cubicBezTo>
                  <a:cubicBezTo>
                    <a:pt x="841" y="920"/>
                    <a:pt x="858" y="904"/>
                    <a:pt x="879" y="904"/>
                  </a:cubicBezTo>
                  <a:cubicBezTo>
                    <a:pt x="880" y="904"/>
                    <a:pt x="880" y="904"/>
                    <a:pt x="880" y="904"/>
                  </a:cubicBezTo>
                  <a:cubicBezTo>
                    <a:pt x="899" y="904"/>
                    <a:pt x="916" y="921"/>
                    <a:pt x="916" y="941"/>
                  </a:cubicBezTo>
                  <a:cubicBezTo>
                    <a:pt x="916" y="1135"/>
                    <a:pt x="916" y="1135"/>
                    <a:pt x="916" y="1135"/>
                  </a:cubicBezTo>
                  <a:cubicBezTo>
                    <a:pt x="916" y="1155"/>
                    <a:pt x="899" y="1172"/>
                    <a:pt x="880" y="1172"/>
                  </a:cubicBezTo>
                  <a:cubicBezTo>
                    <a:pt x="879" y="1172"/>
                    <a:pt x="879" y="1172"/>
                    <a:pt x="879" y="1172"/>
                  </a:cubicBezTo>
                  <a:cubicBezTo>
                    <a:pt x="858" y="1172"/>
                    <a:pt x="841" y="1156"/>
                    <a:pt x="841" y="1135"/>
                  </a:cubicBezTo>
                  <a:close/>
                  <a:moveTo>
                    <a:pt x="841" y="780"/>
                  </a:moveTo>
                  <a:cubicBezTo>
                    <a:pt x="841" y="585"/>
                    <a:pt x="841" y="585"/>
                    <a:pt x="841" y="585"/>
                  </a:cubicBezTo>
                  <a:cubicBezTo>
                    <a:pt x="841" y="565"/>
                    <a:pt x="857" y="548"/>
                    <a:pt x="878" y="548"/>
                  </a:cubicBezTo>
                  <a:cubicBezTo>
                    <a:pt x="879" y="548"/>
                    <a:pt x="879" y="548"/>
                    <a:pt x="879" y="548"/>
                  </a:cubicBezTo>
                  <a:cubicBezTo>
                    <a:pt x="899" y="548"/>
                    <a:pt x="916" y="565"/>
                    <a:pt x="916" y="585"/>
                  </a:cubicBezTo>
                  <a:cubicBezTo>
                    <a:pt x="916" y="780"/>
                    <a:pt x="916" y="780"/>
                    <a:pt x="916" y="780"/>
                  </a:cubicBezTo>
                  <a:cubicBezTo>
                    <a:pt x="916" y="800"/>
                    <a:pt x="899" y="816"/>
                    <a:pt x="880" y="817"/>
                  </a:cubicBezTo>
                  <a:cubicBezTo>
                    <a:pt x="879" y="817"/>
                    <a:pt x="879" y="817"/>
                    <a:pt x="879" y="817"/>
                  </a:cubicBezTo>
                  <a:cubicBezTo>
                    <a:pt x="858" y="817"/>
                    <a:pt x="841" y="800"/>
                    <a:pt x="841" y="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Graphic 21">
              <a:extLst>
                <a:ext uri="{FF2B5EF4-FFF2-40B4-BE49-F238E27FC236}">
                  <a16:creationId xmlns:a16="http://schemas.microsoft.com/office/drawing/2014/main" id="{5412D7CA-EA09-0DCB-4D7A-B771AA669F0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60232" y="3956913"/>
              <a:ext cx="518424" cy="518424"/>
            </a:xfrm>
            <a:prstGeom prst="rect">
              <a:avLst/>
            </a:prstGeom>
          </p:spPr>
        </p:pic>
        <p:pic>
          <p:nvPicPr>
            <p:cNvPr id="35" name="Graphic 37">
              <a:extLst>
                <a:ext uri="{FF2B5EF4-FFF2-40B4-BE49-F238E27FC236}">
                  <a16:creationId xmlns:a16="http://schemas.microsoft.com/office/drawing/2014/main" id="{E1675A4B-3661-8EE7-7804-0EC0DC60423B}"/>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3384853" y="3903429"/>
              <a:ext cx="718108" cy="718108"/>
            </a:xfrm>
            <a:prstGeom prst="rect">
              <a:avLst/>
            </a:prstGeom>
          </p:spPr>
        </p:pic>
        <p:pic>
          <p:nvPicPr>
            <p:cNvPr id="23" name="Graphic 22">
              <a:extLst>
                <a:ext uri="{FF2B5EF4-FFF2-40B4-BE49-F238E27FC236}">
                  <a16:creationId xmlns:a16="http://schemas.microsoft.com/office/drawing/2014/main" id="{E030FA2C-77D5-A751-5A1D-1DCAD28E47AE}"/>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75481" y="4006691"/>
              <a:ext cx="524864" cy="524864"/>
            </a:xfrm>
            <a:prstGeom prst="rect">
              <a:avLst/>
            </a:prstGeom>
          </p:spPr>
        </p:pic>
        <p:pic>
          <p:nvPicPr>
            <p:cNvPr id="29" name="Graphic 28">
              <a:extLst>
                <a:ext uri="{FF2B5EF4-FFF2-40B4-BE49-F238E27FC236}">
                  <a16:creationId xmlns:a16="http://schemas.microsoft.com/office/drawing/2014/main" id="{981B5E09-8955-DC1B-0ABE-5A964E93832F}"/>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99862" y="4015714"/>
              <a:ext cx="524864" cy="524864"/>
            </a:xfrm>
            <a:prstGeom prst="rect">
              <a:avLst/>
            </a:prstGeom>
          </p:spPr>
        </p:pic>
        <p:pic>
          <p:nvPicPr>
            <p:cNvPr id="28" name="Graphic 27">
              <a:extLst>
                <a:ext uri="{FF2B5EF4-FFF2-40B4-BE49-F238E27FC236}">
                  <a16:creationId xmlns:a16="http://schemas.microsoft.com/office/drawing/2014/main" id="{0798FFFA-A85C-B6F5-4A26-FCBD54A88293}"/>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71540" y="4064336"/>
              <a:ext cx="524864" cy="524864"/>
            </a:xfrm>
            <a:prstGeom prst="rect">
              <a:avLst/>
            </a:prstGeom>
          </p:spPr>
        </p:pic>
        <p:sp>
          <p:nvSpPr>
            <p:cNvPr id="33" name="Freeform 644">
              <a:extLst>
                <a:ext uri="{FF2B5EF4-FFF2-40B4-BE49-F238E27FC236}">
                  <a16:creationId xmlns:a16="http://schemas.microsoft.com/office/drawing/2014/main" id="{5E94ED6F-4AD5-C861-1256-874A37468C33}"/>
                </a:ext>
                <a:ext uri="{C183D7F6-B498-43B3-948B-1728B52AA6E4}">
                  <adec:decorative xmlns:adec="http://schemas.microsoft.com/office/drawing/2017/decorative" val="1"/>
                </a:ext>
              </a:extLst>
            </p:cNvPr>
            <p:cNvSpPr>
              <a:spLocks noChangeAspect="1" noEditPoints="1"/>
            </p:cNvSpPr>
            <p:nvPr/>
          </p:nvSpPr>
          <p:spPr bwMode="auto">
            <a:xfrm>
              <a:off x="8965584" y="4005511"/>
              <a:ext cx="529444" cy="529444"/>
            </a:xfrm>
            <a:custGeom>
              <a:avLst/>
              <a:gdLst>
                <a:gd name="T0" fmla="*/ 174 w 1154"/>
                <a:gd name="T1" fmla="*/ 662 h 1152"/>
                <a:gd name="T2" fmla="*/ 113 w 1154"/>
                <a:gd name="T3" fmla="*/ 737 h 1152"/>
                <a:gd name="T4" fmla="*/ 44 w 1154"/>
                <a:gd name="T5" fmla="*/ 805 h 1152"/>
                <a:gd name="T6" fmla="*/ 45 w 1154"/>
                <a:gd name="T7" fmla="*/ 971 h 1152"/>
                <a:gd name="T8" fmla="*/ 349 w 1154"/>
                <a:gd name="T9" fmla="*/ 1152 h 1152"/>
                <a:gd name="T10" fmla="*/ 393 w 1154"/>
                <a:gd name="T11" fmla="*/ 1067 h 1152"/>
                <a:gd name="T12" fmla="*/ 417 w 1154"/>
                <a:gd name="T13" fmla="*/ 1042 h 1152"/>
                <a:gd name="T14" fmla="*/ 498 w 1154"/>
                <a:gd name="T15" fmla="*/ 985 h 1152"/>
                <a:gd name="T16" fmla="*/ 1036 w 1154"/>
                <a:gd name="T17" fmla="*/ 489 h 1152"/>
                <a:gd name="T18" fmla="*/ 367 w 1154"/>
                <a:gd name="T19" fmla="*/ 854 h 1152"/>
                <a:gd name="T20" fmla="*/ 276 w 1154"/>
                <a:gd name="T21" fmla="*/ 1086 h 1152"/>
                <a:gd name="T22" fmla="*/ 313 w 1154"/>
                <a:gd name="T23" fmla="*/ 1074 h 1152"/>
                <a:gd name="T24" fmla="*/ 365 w 1154"/>
                <a:gd name="T25" fmla="*/ 1038 h 1152"/>
                <a:gd name="T26" fmla="*/ 433 w 1154"/>
                <a:gd name="T27" fmla="*/ 970 h 1152"/>
                <a:gd name="T28" fmla="*/ 468 w 1154"/>
                <a:gd name="T29" fmla="*/ 955 h 1152"/>
                <a:gd name="T30" fmla="*/ 376 w 1154"/>
                <a:gd name="T31" fmla="*/ 652 h 1152"/>
                <a:gd name="T32" fmla="*/ 203 w 1154"/>
                <a:gd name="T33" fmla="*/ 683 h 1152"/>
                <a:gd name="T34" fmla="*/ 900 w 1154"/>
                <a:gd name="T35" fmla="*/ 743 h 1152"/>
                <a:gd name="T36" fmla="*/ 314 w 1154"/>
                <a:gd name="T37" fmla="*/ 175 h 1152"/>
                <a:gd name="T38" fmla="*/ 501 w 1154"/>
                <a:gd name="T39" fmla="*/ 60 h 1152"/>
                <a:gd name="T40" fmla="*/ 600 w 1154"/>
                <a:gd name="T41" fmla="*/ 996 h 1152"/>
                <a:gd name="T42" fmla="*/ 174 w 1154"/>
                <a:gd name="T43" fmla="*/ 536 h 1152"/>
                <a:gd name="T44" fmla="*/ 183 w 1154"/>
                <a:gd name="T45" fmla="*/ 334 h 1152"/>
                <a:gd name="T46" fmla="*/ 183 w 1154"/>
                <a:gd name="T47" fmla="*/ 334 h 1152"/>
                <a:gd name="T48" fmla="*/ 1118 w 1154"/>
                <a:gd name="T49" fmla="*/ 640 h 1152"/>
                <a:gd name="T50" fmla="*/ 1050 w 1154"/>
                <a:gd name="T51" fmla="*/ 250 h 1152"/>
                <a:gd name="T52" fmla="*/ 1010 w 1154"/>
                <a:gd name="T53" fmla="*/ 852 h 1152"/>
                <a:gd name="T54" fmla="*/ 986 w 1154"/>
                <a:gd name="T55" fmla="*/ 827 h 1152"/>
                <a:gd name="T56" fmla="*/ 1136 w 1154"/>
                <a:gd name="T57" fmla="*/ 461 h 1152"/>
                <a:gd name="T58" fmla="*/ 711 w 1154"/>
                <a:gd name="T59" fmla="*/ 1 h 1152"/>
                <a:gd name="T60" fmla="*/ 897 w 1154"/>
                <a:gd name="T61" fmla="*/ 80 h 1152"/>
                <a:gd name="T62" fmla="*/ 897 w 1154"/>
                <a:gd name="T63" fmla="*/ 80 h 1152"/>
                <a:gd name="T64" fmla="*/ 799 w 1154"/>
                <a:gd name="T65" fmla="*/ 960 h 1152"/>
                <a:gd name="T66" fmla="*/ 876 w 1154"/>
                <a:gd name="T67" fmla="*/ 361 h 1152"/>
                <a:gd name="T68" fmla="*/ 731 w 1154"/>
                <a:gd name="T69" fmla="*/ 324 h 1152"/>
                <a:gd name="T70" fmla="*/ 597 w 1154"/>
                <a:gd name="T71" fmla="*/ 246 h 1152"/>
                <a:gd name="T72" fmla="*/ 464 w 1154"/>
                <a:gd name="T73" fmla="*/ 307 h 1152"/>
                <a:gd name="T74" fmla="*/ 403 w 1154"/>
                <a:gd name="T75" fmla="*/ 440 h 1152"/>
                <a:gd name="T76" fmla="*/ 481 w 1154"/>
                <a:gd name="T77" fmla="*/ 574 h 1152"/>
                <a:gd name="T78" fmla="*/ 518 w 1154"/>
                <a:gd name="T79" fmla="*/ 719 h 1152"/>
                <a:gd name="T80" fmla="*/ 656 w 1154"/>
                <a:gd name="T81" fmla="*/ 769 h 1152"/>
                <a:gd name="T82" fmla="*/ 794 w 1154"/>
                <a:gd name="T83" fmla="*/ 719 h 1152"/>
                <a:gd name="T84" fmla="*/ 831 w 1154"/>
                <a:gd name="T85" fmla="*/ 574 h 1152"/>
                <a:gd name="T86" fmla="*/ 909 w 1154"/>
                <a:gd name="T87" fmla="*/ 440 h 1152"/>
                <a:gd name="T88" fmla="*/ 795 w 1154"/>
                <a:gd name="T89" fmla="*/ 568 h 1152"/>
                <a:gd name="T90" fmla="*/ 743 w 1154"/>
                <a:gd name="T91" fmla="*/ 639 h 1152"/>
                <a:gd name="T92" fmla="*/ 630 w 1154"/>
                <a:gd name="T93" fmla="*/ 733 h 1152"/>
                <a:gd name="T94" fmla="*/ 508 w 1154"/>
                <a:gd name="T95" fmla="*/ 683 h 1152"/>
                <a:gd name="T96" fmla="*/ 509 w 1154"/>
                <a:gd name="T97" fmla="*/ 548 h 1152"/>
                <a:gd name="T98" fmla="*/ 509 w 1154"/>
                <a:gd name="T99" fmla="*/ 449 h 1152"/>
                <a:gd name="T100" fmla="*/ 508 w 1154"/>
                <a:gd name="T101" fmla="*/ 314 h 1152"/>
                <a:gd name="T102" fmla="*/ 630 w 1154"/>
                <a:gd name="T103" fmla="*/ 264 h 1152"/>
                <a:gd name="T104" fmla="*/ 743 w 1154"/>
                <a:gd name="T105" fmla="*/ 358 h 1152"/>
                <a:gd name="T106" fmla="*/ 795 w 1154"/>
                <a:gd name="T107" fmla="*/ 430 h 1152"/>
                <a:gd name="T108" fmla="*/ 588 w 1154"/>
                <a:gd name="T109" fmla="*/ 431 h 1152"/>
                <a:gd name="T110" fmla="*/ 724 w 1154"/>
                <a:gd name="T111" fmla="*/ 566 h 1152"/>
                <a:gd name="T112" fmla="*/ 656 w 1154"/>
                <a:gd name="T113" fmla="*/ 560 h 1152"/>
                <a:gd name="T114" fmla="*/ 656 w 1154"/>
                <a:gd name="T115" fmla="*/ 43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4" h="1152">
                  <a:moveTo>
                    <a:pt x="910" y="215"/>
                  </a:moveTo>
                  <a:cubicBezTo>
                    <a:pt x="763" y="83"/>
                    <a:pt x="528" y="89"/>
                    <a:pt x="388" y="229"/>
                  </a:cubicBezTo>
                  <a:cubicBezTo>
                    <a:pt x="326" y="290"/>
                    <a:pt x="287" y="371"/>
                    <a:pt x="278" y="458"/>
                  </a:cubicBezTo>
                  <a:cubicBezTo>
                    <a:pt x="270" y="531"/>
                    <a:pt x="235" y="602"/>
                    <a:pt x="178" y="659"/>
                  </a:cubicBezTo>
                  <a:cubicBezTo>
                    <a:pt x="174" y="662"/>
                    <a:pt x="174" y="662"/>
                    <a:pt x="174" y="662"/>
                  </a:cubicBezTo>
                  <a:cubicBezTo>
                    <a:pt x="168" y="655"/>
                    <a:pt x="168" y="655"/>
                    <a:pt x="168" y="655"/>
                  </a:cubicBezTo>
                  <a:cubicBezTo>
                    <a:pt x="161" y="648"/>
                    <a:pt x="150" y="648"/>
                    <a:pt x="143" y="655"/>
                  </a:cubicBezTo>
                  <a:cubicBezTo>
                    <a:pt x="136" y="662"/>
                    <a:pt x="136" y="673"/>
                    <a:pt x="143" y="680"/>
                  </a:cubicBezTo>
                  <a:cubicBezTo>
                    <a:pt x="156" y="693"/>
                    <a:pt x="156" y="693"/>
                    <a:pt x="156" y="693"/>
                  </a:cubicBezTo>
                  <a:cubicBezTo>
                    <a:pt x="153" y="716"/>
                    <a:pt x="135" y="734"/>
                    <a:pt x="113" y="737"/>
                  </a:cubicBezTo>
                  <a:cubicBezTo>
                    <a:pt x="99" y="724"/>
                    <a:pt x="99" y="724"/>
                    <a:pt x="99" y="724"/>
                  </a:cubicBezTo>
                  <a:cubicBezTo>
                    <a:pt x="93" y="717"/>
                    <a:pt x="81" y="717"/>
                    <a:pt x="75" y="724"/>
                  </a:cubicBezTo>
                  <a:cubicBezTo>
                    <a:pt x="68" y="731"/>
                    <a:pt x="68" y="741"/>
                    <a:pt x="75" y="749"/>
                  </a:cubicBezTo>
                  <a:cubicBezTo>
                    <a:pt x="88" y="762"/>
                    <a:pt x="88" y="762"/>
                    <a:pt x="88" y="762"/>
                  </a:cubicBezTo>
                  <a:cubicBezTo>
                    <a:pt x="85" y="784"/>
                    <a:pt x="67" y="803"/>
                    <a:pt x="44" y="805"/>
                  </a:cubicBezTo>
                  <a:cubicBezTo>
                    <a:pt x="31" y="792"/>
                    <a:pt x="31" y="792"/>
                    <a:pt x="31" y="792"/>
                  </a:cubicBezTo>
                  <a:cubicBezTo>
                    <a:pt x="24" y="785"/>
                    <a:pt x="13" y="785"/>
                    <a:pt x="6" y="792"/>
                  </a:cubicBezTo>
                  <a:cubicBezTo>
                    <a:pt x="0" y="799"/>
                    <a:pt x="0" y="810"/>
                    <a:pt x="6" y="817"/>
                  </a:cubicBezTo>
                  <a:cubicBezTo>
                    <a:pt x="44" y="854"/>
                    <a:pt x="44" y="854"/>
                    <a:pt x="44" y="854"/>
                  </a:cubicBezTo>
                  <a:cubicBezTo>
                    <a:pt x="13" y="887"/>
                    <a:pt x="13" y="939"/>
                    <a:pt x="45" y="971"/>
                  </a:cubicBezTo>
                  <a:cubicBezTo>
                    <a:pt x="183" y="1109"/>
                    <a:pt x="183" y="1109"/>
                    <a:pt x="183" y="1109"/>
                  </a:cubicBezTo>
                  <a:cubicBezTo>
                    <a:pt x="199" y="1126"/>
                    <a:pt x="221" y="1134"/>
                    <a:pt x="243" y="1134"/>
                  </a:cubicBezTo>
                  <a:cubicBezTo>
                    <a:pt x="263" y="1134"/>
                    <a:pt x="284" y="1126"/>
                    <a:pt x="300" y="1111"/>
                  </a:cubicBezTo>
                  <a:cubicBezTo>
                    <a:pt x="336" y="1147"/>
                    <a:pt x="336" y="1147"/>
                    <a:pt x="336" y="1147"/>
                  </a:cubicBezTo>
                  <a:cubicBezTo>
                    <a:pt x="340" y="1150"/>
                    <a:pt x="344" y="1152"/>
                    <a:pt x="349" y="1152"/>
                  </a:cubicBezTo>
                  <a:cubicBezTo>
                    <a:pt x="353" y="1152"/>
                    <a:pt x="358" y="1150"/>
                    <a:pt x="361" y="1147"/>
                  </a:cubicBezTo>
                  <a:cubicBezTo>
                    <a:pt x="368" y="1140"/>
                    <a:pt x="368" y="1129"/>
                    <a:pt x="361" y="1122"/>
                  </a:cubicBezTo>
                  <a:cubicBezTo>
                    <a:pt x="349" y="1110"/>
                    <a:pt x="349" y="1110"/>
                    <a:pt x="349" y="1110"/>
                  </a:cubicBezTo>
                  <a:cubicBezTo>
                    <a:pt x="351" y="1099"/>
                    <a:pt x="355" y="1089"/>
                    <a:pt x="364" y="1081"/>
                  </a:cubicBezTo>
                  <a:cubicBezTo>
                    <a:pt x="371" y="1073"/>
                    <a:pt x="382" y="1068"/>
                    <a:pt x="393" y="1067"/>
                  </a:cubicBezTo>
                  <a:cubicBezTo>
                    <a:pt x="405" y="1078"/>
                    <a:pt x="405" y="1078"/>
                    <a:pt x="405" y="1078"/>
                  </a:cubicBezTo>
                  <a:cubicBezTo>
                    <a:pt x="408" y="1082"/>
                    <a:pt x="413" y="1083"/>
                    <a:pt x="417" y="1083"/>
                  </a:cubicBezTo>
                  <a:cubicBezTo>
                    <a:pt x="422" y="1083"/>
                    <a:pt x="426" y="1082"/>
                    <a:pt x="429" y="1078"/>
                  </a:cubicBezTo>
                  <a:cubicBezTo>
                    <a:pt x="436" y="1071"/>
                    <a:pt x="436" y="1061"/>
                    <a:pt x="429" y="1054"/>
                  </a:cubicBezTo>
                  <a:cubicBezTo>
                    <a:pt x="417" y="1042"/>
                    <a:pt x="417" y="1042"/>
                    <a:pt x="417" y="1042"/>
                  </a:cubicBezTo>
                  <a:cubicBezTo>
                    <a:pt x="421" y="1019"/>
                    <a:pt x="438" y="1001"/>
                    <a:pt x="461" y="998"/>
                  </a:cubicBezTo>
                  <a:cubicBezTo>
                    <a:pt x="473" y="1010"/>
                    <a:pt x="473" y="1010"/>
                    <a:pt x="473" y="1010"/>
                  </a:cubicBezTo>
                  <a:cubicBezTo>
                    <a:pt x="477" y="1013"/>
                    <a:pt x="481" y="1015"/>
                    <a:pt x="485" y="1015"/>
                  </a:cubicBezTo>
                  <a:cubicBezTo>
                    <a:pt x="490" y="1015"/>
                    <a:pt x="494" y="1013"/>
                    <a:pt x="498" y="1010"/>
                  </a:cubicBezTo>
                  <a:cubicBezTo>
                    <a:pt x="505" y="1003"/>
                    <a:pt x="505" y="992"/>
                    <a:pt x="498" y="985"/>
                  </a:cubicBezTo>
                  <a:cubicBezTo>
                    <a:pt x="493" y="980"/>
                    <a:pt x="493" y="980"/>
                    <a:pt x="493" y="980"/>
                  </a:cubicBezTo>
                  <a:cubicBezTo>
                    <a:pt x="502" y="970"/>
                    <a:pt x="502" y="970"/>
                    <a:pt x="502" y="970"/>
                  </a:cubicBezTo>
                  <a:cubicBezTo>
                    <a:pt x="555" y="918"/>
                    <a:pt x="624" y="884"/>
                    <a:pt x="698" y="877"/>
                  </a:cubicBezTo>
                  <a:cubicBezTo>
                    <a:pt x="785" y="867"/>
                    <a:pt x="863" y="829"/>
                    <a:pt x="925" y="767"/>
                  </a:cubicBezTo>
                  <a:cubicBezTo>
                    <a:pt x="1000" y="693"/>
                    <a:pt x="1039" y="594"/>
                    <a:pt x="1036" y="489"/>
                  </a:cubicBezTo>
                  <a:cubicBezTo>
                    <a:pt x="1033" y="383"/>
                    <a:pt x="989" y="286"/>
                    <a:pt x="910" y="215"/>
                  </a:cubicBezTo>
                  <a:close/>
                  <a:moveTo>
                    <a:pt x="300" y="788"/>
                  </a:moveTo>
                  <a:cubicBezTo>
                    <a:pt x="358" y="695"/>
                    <a:pt x="358" y="695"/>
                    <a:pt x="358" y="695"/>
                  </a:cubicBezTo>
                  <a:cubicBezTo>
                    <a:pt x="381" y="735"/>
                    <a:pt x="420" y="773"/>
                    <a:pt x="460" y="797"/>
                  </a:cubicBezTo>
                  <a:cubicBezTo>
                    <a:pt x="367" y="854"/>
                    <a:pt x="367" y="854"/>
                    <a:pt x="367" y="854"/>
                  </a:cubicBezTo>
                  <a:lnTo>
                    <a:pt x="300" y="788"/>
                  </a:lnTo>
                  <a:close/>
                  <a:moveTo>
                    <a:pt x="208" y="1084"/>
                  </a:moveTo>
                  <a:cubicBezTo>
                    <a:pt x="70" y="947"/>
                    <a:pt x="70" y="947"/>
                    <a:pt x="70" y="947"/>
                  </a:cubicBezTo>
                  <a:cubicBezTo>
                    <a:pt x="51" y="928"/>
                    <a:pt x="51" y="898"/>
                    <a:pt x="68" y="879"/>
                  </a:cubicBezTo>
                  <a:cubicBezTo>
                    <a:pt x="276" y="1086"/>
                    <a:pt x="276" y="1086"/>
                    <a:pt x="276" y="1086"/>
                  </a:cubicBezTo>
                  <a:cubicBezTo>
                    <a:pt x="257" y="1104"/>
                    <a:pt x="227" y="1103"/>
                    <a:pt x="208" y="1084"/>
                  </a:cubicBezTo>
                  <a:close/>
                  <a:moveTo>
                    <a:pt x="339" y="1056"/>
                  </a:moveTo>
                  <a:cubicBezTo>
                    <a:pt x="331" y="1064"/>
                    <a:pt x="325" y="1072"/>
                    <a:pt x="321" y="1082"/>
                  </a:cubicBezTo>
                  <a:cubicBezTo>
                    <a:pt x="313" y="1074"/>
                    <a:pt x="313" y="1074"/>
                    <a:pt x="313" y="1074"/>
                  </a:cubicBezTo>
                  <a:cubicBezTo>
                    <a:pt x="313" y="1074"/>
                    <a:pt x="313" y="1074"/>
                    <a:pt x="313" y="1074"/>
                  </a:cubicBezTo>
                  <a:cubicBezTo>
                    <a:pt x="81" y="842"/>
                    <a:pt x="81" y="842"/>
                    <a:pt x="81" y="842"/>
                  </a:cubicBezTo>
                  <a:cubicBezTo>
                    <a:pt x="81" y="842"/>
                    <a:pt x="81" y="842"/>
                    <a:pt x="81" y="842"/>
                  </a:cubicBezTo>
                  <a:cubicBezTo>
                    <a:pt x="73" y="834"/>
                    <a:pt x="73" y="834"/>
                    <a:pt x="73" y="834"/>
                  </a:cubicBezTo>
                  <a:cubicBezTo>
                    <a:pt x="92" y="825"/>
                    <a:pt x="108" y="809"/>
                    <a:pt x="116" y="790"/>
                  </a:cubicBezTo>
                  <a:cubicBezTo>
                    <a:pt x="365" y="1038"/>
                    <a:pt x="365" y="1038"/>
                    <a:pt x="365" y="1038"/>
                  </a:cubicBezTo>
                  <a:cubicBezTo>
                    <a:pt x="355" y="1042"/>
                    <a:pt x="346" y="1048"/>
                    <a:pt x="339" y="1056"/>
                  </a:cubicBezTo>
                  <a:close/>
                  <a:moveTo>
                    <a:pt x="390" y="1013"/>
                  </a:moveTo>
                  <a:cubicBezTo>
                    <a:pt x="141" y="765"/>
                    <a:pt x="141" y="765"/>
                    <a:pt x="141" y="765"/>
                  </a:cubicBezTo>
                  <a:cubicBezTo>
                    <a:pt x="160" y="756"/>
                    <a:pt x="176" y="741"/>
                    <a:pt x="185" y="722"/>
                  </a:cubicBezTo>
                  <a:cubicBezTo>
                    <a:pt x="433" y="970"/>
                    <a:pt x="433" y="970"/>
                    <a:pt x="433" y="970"/>
                  </a:cubicBezTo>
                  <a:cubicBezTo>
                    <a:pt x="414" y="979"/>
                    <a:pt x="398" y="994"/>
                    <a:pt x="390" y="1013"/>
                  </a:cubicBezTo>
                  <a:close/>
                  <a:moveTo>
                    <a:pt x="900" y="743"/>
                  </a:moveTo>
                  <a:cubicBezTo>
                    <a:pt x="844" y="799"/>
                    <a:pt x="773" y="833"/>
                    <a:pt x="694" y="842"/>
                  </a:cubicBezTo>
                  <a:cubicBezTo>
                    <a:pt x="613" y="851"/>
                    <a:pt x="536" y="888"/>
                    <a:pt x="477" y="946"/>
                  </a:cubicBezTo>
                  <a:cubicBezTo>
                    <a:pt x="468" y="955"/>
                    <a:pt x="468" y="955"/>
                    <a:pt x="468" y="955"/>
                  </a:cubicBezTo>
                  <a:cubicBezTo>
                    <a:pt x="392" y="880"/>
                    <a:pt x="392" y="880"/>
                    <a:pt x="392" y="880"/>
                  </a:cubicBezTo>
                  <a:cubicBezTo>
                    <a:pt x="505" y="810"/>
                    <a:pt x="505" y="810"/>
                    <a:pt x="505" y="810"/>
                  </a:cubicBezTo>
                  <a:cubicBezTo>
                    <a:pt x="510" y="807"/>
                    <a:pt x="514" y="800"/>
                    <a:pt x="513" y="793"/>
                  </a:cubicBezTo>
                  <a:cubicBezTo>
                    <a:pt x="513" y="787"/>
                    <a:pt x="508" y="781"/>
                    <a:pt x="502" y="779"/>
                  </a:cubicBezTo>
                  <a:cubicBezTo>
                    <a:pt x="453" y="760"/>
                    <a:pt x="395" y="702"/>
                    <a:pt x="376" y="652"/>
                  </a:cubicBezTo>
                  <a:cubicBezTo>
                    <a:pt x="373" y="647"/>
                    <a:pt x="368" y="642"/>
                    <a:pt x="361" y="641"/>
                  </a:cubicBezTo>
                  <a:cubicBezTo>
                    <a:pt x="355" y="641"/>
                    <a:pt x="348" y="644"/>
                    <a:pt x="345" y="650"/>
                  </a:cubicBezTo>
                  <a:cubicBezTo>
                    <a:pt x="275" y="762"/>
                    <a:pt x="275" y="762"/>
                    <a:pt x="275" y="762"/>
                  </a:cubicBezTo>
                  <a:cubicBezTo>
                    <a:pt x="199" y="687"/>
                    <a:pt x="199" y="687"/>
                    <a:pt x="199" y="687"/>
                  </a:cubicBezTo>
                  <a:cubicBezTo>
                    <a:pt x="203" y="683"/>
                    <a:pt x="203" y="683"/>
                    <a:pt x="203" y="683"/>
                  </a:cubicBezTo>
                  <a:cubicBezTo>
                    <a:pt x="265" y="621"/>
                    <a:pt x="304" y="542"/>
                    <a:pt x="313" y="461"/>
                  </a:cubicBezTo>
                  <a:cubicBezTo>
                    <a:pt x="321" y="382"/>
                    <a:pt x="356" y="310"/>
                    <a:pt x="412" y="254"/>
                  </a:cubicBezTo>
                  <a:cubicBezTo>
                    <a:pt x="540" y="127"/>
                    <a:pt x="753" y="121"/>
                    <a:pt x="886" y="241"/>
                  </a:cubicBezTo>
                  <a:cubicBezTo>
                    <a:pt x="958" y="305"/>
                    <a:pt x="999" y="394"/>
                    <a:pt x="1001" y="489"/>
                  </a:cubicBezTo>
                  <a:cubicBezTo>
                    <a:pt x="1004" y="585"/>
                    <a:pt x="968" y="675"/>
                    <a:pt x="900" y="743"/>
                  </a:cubicBezTo>
                  <a:close/>
                  <a:moveTo>
                    <a:pt x="302" y="170"/>
                  </a:moveTo>
                  <a:cubicBezTo>
                    <a:pt x="295" y="163"/>
                    <a:pt x="295" y="152"/>
                    <a:pt x="302" y="145"/>
                  </a:cubicBezTo>
                  <a:cubicBezTo>
                    <a:pt x="309" y="138"/>
                    <a:pt x="320" y="138"/>
                    <a:pt x="326" y="145"/>
                  </a:cubicBezTo>
                  <a:cubicBezTo>
                    <a:pt x="333" y="152"/>
                    <a:pt x="333" y="163"/>
                    <a:pt x="326" y="170"/>
                  </a:cubicBezTo>
                  <a:cubicBezTo>
                    <a:pt x="323" y="174"/>
                    <a:pt x="319" y="175"/>
                    <a:pt x="314" y="175"/>
                  </a:cubicBezTo>
                  <a:cubicBezTo>
                    <a:pt x="309" y="175"/>
                    <a:pt x="305" y="174"/>
                    <a:pt x="302" y="170"/>
                  </a:cubicBezTo>
                  <a:close/>
                  <a:moveTo>
                    <a:pt x="479" y="49"/>
                  </a:moveTo>
                  <a:cubicBezTo>
                    <a:pt x="476" y="39"/>
                    <a:pt x="481" y="30"/>
                    <a:pt x="490" y="26"/>
                  </a:cubicBezTo>
                  <a:cubicBezTo>
                    <a:pt x="499" y="23"/>
                    <a:pt x="509" y="28"/>
                    <a:pt x="512" y="37"/>
                  </a:cubicBezTo>
                  <a:cubicBezTo>
                    <a:pt x="515" y="46"/>
                    <a:pt x="511" y="56"/>
                    <a:pt x="501" y="60"/>
                  </a:cubicBezTo>
                  <a:cubicBezTo>
                    <a:pt x="500" y="60"/>
                    <a:pt x="498" y="60"/>
                    <a:pt x="496" y="60"/>
                  </a:cubicBezTo>
                  <a:cubicBezTo>
                    <a:pt x="488" y="60"/>
                    <a:pt x="482" y="56"/>
                    <a:pt x="479" y="49"/>
                  </a:cubicBezTo>
                  <a:close/>
                  <a:moveTo>
                    <a:pt x="620" y="980"/>
                  </a:moveTo>
                  <a:cubicBezTo>
                    <a:pt x="618" y="989"/>
                    <a:pt x="611" y="996"/>
                    <a:pt x="602" y="996"/>
                  </a:cubicBezTo>
                  <a:cubicBezTo>
                    <a:pt x="601" y="996"/>
                    <a:pt x="601" y="996"/>
                    <a:pt x="600" y="996"/>
                  </a:cubicBezTo>
                  <a:cubicBezTo>
                    <a:pt x="591" y="995"/>
                    <a:pt x="584" y="986"/>
                    <a:pt x="585" y="977"/>
                  </a:cubicBezTo>
                  <a:cubicBezTo>
                    <a:pt x="586" y="967"/>
                    <a:pt x="594" y="960"/>
                    <a:pt x="604" y="961"/>
                  </a:cubicBezTo>
                  <a:cubicBezTo>
                    <a:pt x="614" y="962"/>
                    <a:pt x="621" y="971"/>
                    <a:pt x="620" y="980"/>
                  </a:cubicBezTo>
                  <a:close/>
                  <a:moveTo>
                    <a:pt x="159" y="555"/>
                  </a:moveTo>
                  <a:cubicBezTo>
                    <a:pt x="158" y="546"/>
                    <a:pt x="165" y="537"/>
                    <a:pt x="174" y="536"/>
                  </a:cubicBezTo>
                  <a:cubicBezTo>
                    <a:pt x="184" y="535"/>
                    <a:pt x="192" y="541"/>
                    <a:pt x="194" y="551"/>
                  </a:cubicBezTo>
                  <a:cubicBezTo>
                    <a:pt x="195" y="561"/>
                    <a:pt x="188" y="569"/>
                    <a:pt x="178" y="570"/>
                  </a:cubicBezTo>
                  <a:cubicBezTo>
                    <a:pt x="177" y="570"/>
                    <a:pt x="177" y="570"/>
                    <a:pt x="176" y="570"/>
                  </a:cubicBezTo>
                  <a:cubicBezTo>
                    <a:pt x="167" y="570"/>
                    <a:pt x="160" y="564"/>
                    <a:pt x="159" y="555"/>
                  </a:cubicBezTo>
                  <a:close/>
                  <a:moveTo>
                    <a:pt x="183" y="334"/>
                  </a:moveTo>
                  <a:cubicBezTo>
                    <a:pt x="186" y="325"/>
                    <a:pt x="197" y="320"/>
                    <a:pt x="206" y="323"/>
                  </a:cubicBezTo>
                  <a:cubicBezTo>
                    <a:pt x="215" y="326"/>
                    <a:pt x="220" y="336"/>
                    <a:pt x="216" y="345"/>
                  </a:cubicBezTo>
                  <a:cubicBezTo>
                    <a:pt x="214" y="352"/>
                    <a:pt x="207" y="357"/>
                    <a:pt x="200" y="357"/>
                  </a:cubicBezTo>
                  <a:cubicBezTo>
                    <a:pt x="198" y="357"/>
                    <a:pt x="196" y="357"/>
                    <a:pt x="194" y="356"/>
                  </a:cubicBezTo>
                  <a:cubicBezTo>
                    <a:pt x="185" y="353"/>
                    <a:pt x="180" y="343"/>
                    <a:pt x="183" y="334"/>
                  </a:cubicBezTo>
                  <a:close/>
                  <a:moveTo>
                    <a:pt x="1129" y="663"/>
                  </a:moveTo>
                  <a:cubicBezTo>
                    <a:pt x="1126" y="670"/>
                    <a:pt x="1120" y="674"/>
                    <a:pt x="1112" y="674"/>
                  </a:cubicBezTo>
                  <a:cubicBezTo>
                    <a:pt x="1110" y="674"/>
                    <a:pt x="1109" y="674"/>
                    <a:pt x="1107" y="674"/>
                  </a:cubicBezTo>
                  <a:cubicBezTo>
                    <a:pt x="1098" y="670"/>
                    <a:pt x="1093" y="660"/>
                    <a:pt x="1096" y="651"/>
                  </a:cubicBezTo>
                  <a:cubicBezTo>
                    <a:pt x="1099" y="642"/>
                    <a:pt x="1109" y="637"/>
                    <a:pt x="1118" y="640"/>
                  </a:cubicBezTo>
                  <a:cubicBezTo>
                    <a:pt x="1127" y="643"/>
                    <a:pt x="1132" y="653"/>
                    <a:pt x="1129" y="663"/>
                  </a:cubicBezTo>
                  <a:close/>
                  <a:moveTo>
                    <a:pt x="1079" y="231"/>
                  </a:moveTo>
                  <a:cubicBezTo>
                    <a:pt x="1084" y="239"/>
                    <a:pt x="1082" y="250"/>
                    <a:pt x="1074" y="255"/>
                  </a:cubicBezTo>
                  <a:cubicBezTo>
                    <a:pt x="1071" y="257"/>
                    <a:pt x="1068" y="258"/>
                    <a:pt x="1064" y="258"/>
                  </a:cubicBezTo>
                  <a:cubicBezTo>
                    <a:pt x="1059" y="258"/>
                    <a:pt x="1053" y="255"/>
                    <a:pt x="1050" y="250"/>
                  </a:cubicBezTo>
                  <a:cubicBezTo>
                    <a:pt x="1044" y="242"/>
                    <a:pt x="1047" y="231"/>
                    <a:pt x="1055" y="226"/>
                  </a:cubicBezTo>
                  <a:cubicBezTo>
                    <a:pt x="1063" y="221"/>
                    <a:pt x="1074" y="223"/>
                    <a:pt x="1079" y="231"/>
                  </a:cubicBezTo>
                  <a:close/>
                  <a:moveTo>
                    <a:pt x="1011" y="826"/>
                  </a:moveTo>
                  <a:cubicBezTo>
                    <a:pt x="1018" y="834"/>
                    <a:pt x="1018" y="845"/>
                    <a:pt x="1011" y="851"/>
                  </a:cubicBezTo>
                  <a:cubicBezTo>
                    <a:pt x="1011" y="852"/>
                    <a:pt x="1010" y="852"/>
                    <a:pt x="1010" y="852"/>
                  </a:cubicBezTo>
                  <a:cubicBezTo>
                    <a:pt x="1010" y="852"/>
                    <a:pt x="1010" y="852"/>
                    <a:pt x="1010" y="852"/>
                  </a:cubicBezTo>
                  <a:cubicBezTo>
                    <a:pt x="1007" y="856"/>
                    <a:pt x="1002" y="858"/>
                    <a:pt x="998" y="858"/>
                  </a:cubicBezTo>
                  <a:cubicBezTo>
                    <a:pt x="993" y="858"/>
                    <a:pt x="988" y="856"/>
                    <a:pt x="985" y="852"/>
                  </a:cubicBezTo>
                  <a:cubicBezTo>
                    <a:pt x="978" y="846"/>
                    <a:pt x="978" y="835"/>
                    <a:pt x="985" y="827"/>
                  </a:cubicBezTo>
                  <a:cubicBezTo>
                    <a:pt x="986" y="827"/>
                    <a:pt x="986" y="827"/>
                    <a:pt x="986" y="827"/>
                  </a:cubicBezTo>
                  <a:cubicBezTo>
                    <a:pt x="986" y="827"/>
                    <a:pt x="986" y="827"/>
                    <a:pt x="986" y="827"/>
                  </a:cubicBezTo>
                  <a:cubicBezTo>
                    <a:pt x="993" y="820"/>
                    <a:pt x="1004" y="820"/>
                    <a:pt x="1011" y="826"/>
                  </a:cubicBezTo>
                  <a:close/>
                  <a:moveTo>
                    <a:pt x="1153" y="441"/>
                  </a:moveTo>
                  <a:cubicBezTo>
                    <a:pt x="1154" y="451"/>
                    <a:pt x="1147" y="460"/>
                    <a:pt x="1138" y="461"/>
                  </a:cubicBezTo>
                  <a:cubicBezTo>
                    <a:pt x="1137" y="461"/>
                    <a:pt x="1136" y="461"/>
                    <a:pt x="1136" y="461"/>
                  </a:cubicBezTo>
                  <a:cubicBezTo>
                    <a:pt x="1127" y="461"/>
                    <a:pt x="1120" y="454"/>
                    <a:pt x="1118" y="445"/>
                  </a:cubicBezTo>
                  <a:cubicBezTo>
                    <a:pt x="1117" y="436"/>
                    <a:pt x="1124" y="427"/>
                    <a:pt x="1134" y="425"/>
                  </a:cubicBezTo>
                  <a:cubicBezTo>
                    <a:pt x="1143" y="425"/>
                    <a:pt x="1152" y="432"/>
                    <a:pt x="1153" y="441"/>
                  </a:cubicBezTo>
                  <a:close/>
                  <a:moveTo>
                    <a:pt x="692" y="17"/>
                  </a:moveTo>
                  <a:cubicBezTo>
                    <a:pt x="693" y="7"/>
                    <a:pt x="701" y="0"/>
                    <a:pt x="711" y="1"/>
                  </a:cubicBezTo>
                  <a:cubicBezTo>
                    <a:pt x="721" y="2"/>
                    <a:pt x="728" y="11"/>
                    <a:pt x="727" y="20"/>
                  </a:cubicBezTo>
                  <a:cubicBezTo>
                    <a:pt x="726" y="30"/>
                    <a:pt x="718" y="36"/>
                    <a:pt x="709" y="36"/>
                  </a:cubicBezTo>
                  <a:cubicBezTo>
                    <a:pt x="709" y="36"/>
                    <a:pt x="708" y="36"/>
                    <a:pt x="707" y="36"/>
                  </a:cubicBezTo>
                  <a:cubicBezTo>
                    <a:pt x="697" y="35"/>
                    <a:pt x="691" y="26"/>
                    <a:pt x="692" y="17"/>
                  </a:cubicBezTo>
                  <a:close/>
                  <a:moveTo>
                    <a:pt x="897" y="80"/>
                  </a:moveTo>
                  <a:cubicBezTo>
                    <a:pt x="902" y="72"/>
                    <a:pt x="913" y="69"/>
                    <a:pt x="922" y="74"/>
                  </a:cubicBezTo>
                  <a:cubicBezTo>
                    <a:pt x="930" y="79"/>
                    <a:pt x="932" y="90"/>
                    <a:pt x="927" y="98"/>
                  </a:cubicBezTo>
                  <a:cubicBezTo>
                    <a:pt x="924" y="104"/>
                    <a:pt x="918" y="106"/>
                    <a:pt x="912" y="106"/>
                  </a:cubicBezTo>
                  <a:cubicBezTo>
                    <a:pt x="909" y="106"/>
                    <a:pt x="906" y="106"/>
                    <a:pt x="903" y="104"/>
                  </a:cubicBezTo>
                  <a:cubicBezTo>
                    <a:pt x="895" y="98"/>
                    <a:pt x="892" y="88"/>
                    <a:pt x="897" y="80"/>
                  </a:cubicBezTo>
                  <a:close/>
                  <a:moveTo>
                    <a:pt x="832" y="949"/>
                  </a:moveTo>
                  <a:cubicBezTo>
                    <a:pt x="835" y="958"/>
                    <a:pt x="831" y="968"/>
                    <a:pt x="821" y="971"/>
                  </a:cubicBezTo>
                  <a:cubicBezTo>
                    <a:pt x="821" y="971"/>
                    <a:pt x="821" y="971"/>
                    <a:pt x="822" y="971"/>
                  </a:cubicBezTo>
                  <a:cubicBezTo>
                    <a:pt x="820" y="971"/>
                    <a:pt x="818" y="972"/>
                    <a:pt x="816" y="972"/>
                  </a:cubicBezTo>
                  <a:cubicBezTo>
                    <a:pt x="808" y="972"/>
                    <a:pt x="802" y="967"/>
                    <a:pt x="799" y="960"/>
                  </a:cubicBezTo>
                  <a:cubicBezTo>
                    <a:pt x="796" y="951"/>
                    <a:pt x="801" y="941"/>
                    <a:pt x="810" y="938"/>
                  </a:cubicBezTo>
                  <a:cubicBezTo>
                    <a:pt x="819" y="935"/>
                    <a:pt x="829" y="939"/>
                    <a:pt x="832" y="949"/>
                  </a:cubicBezTo>
                  <a:close/>
                  <a:moveTo>
                    <a:pt x="833" y="428"/>
                  </a:moveTo>
                  <a:cubicBezTo>
                    <a:pt x="832" y="426"/>
                    <a:pt x="831" y="425"/>
                    <a:pt x="831" y="423"/>
                  </a:cubicBezTo>
                  <a:cubicBezTo>
                    <a:pt x="876" y="361"/>
                    <a:pt x="876" y="361"/>
                    <a:pt x="876" y="361"/>
                  </a:cubicBezTo>
                  <a:cubicBezTo>
                    <a:pt x="881" y="355"/>
                    <a:pt x="881" y="347"/>
                    <a:pt x="876" y="340"/>
                  </a:cubicBezTo>
                  <a:cubicBezTo>
                    <a:pt x="868" y="329"/>
                    <a:pt x="858" y="317"/>
                    <a:pt x="848" y="307"/>
                  </a:cubicBezTo>
                  <a:cubicBezTo>
                    <a:pt x="837" y="296"/>
                    <a:pt x="826" y="287"/>
                    <a:pt x="814" y="278"/>
                  </a:cubicBezTo>
                  <a:cubicBezTo>
                    <a:pt x="808" y="274"/>
                    <a:pt x="800" y="274"/>
                    <a:pt x="794" y="278"/>
                  </a:cubicBezTo>
                  <a:cubicBezTo>
                    <a:pt x="731" y="324"/>
                    <a:pt x="731" y="324"/>
                    <a:pt x="731" y="324"/>
                  </a:cubicBezTo>
                  <a:cubicBezTo>
                    <a:pt x="730" y="323"/>
                    <a:pt x="728" y="322"/>
                    <a:pt x="727" y="322"/>
                  </a:cubicBezTo>
                  <a:cubicBezTo>
                    <a:pt x="714" y="246"/>
                    <a:pt x="714" y="246"/>
                    <a:pt x="714" y="246"/>
                  </a:cubicBezTo>
                  <a:cubicBezTo>
                    <a:pt x="713" y="238"/>
                    <a:pt x="707" y="232"/>
                    <a:pt x="700" y="231"/>
                  </a:cubicBezTo>
                  <a:cubicBezTo>
                    <a:pt x="671" y="226"/>
                    <a:pt x="641" y="226"/>
                    <a:pt x="612" y="231"/>
                  </a:cubicBezTo>
                  <a:cubicBezTo>
                    <a:pt x="605" y="232"/>
                    <a:pt x="599" y="238"/>
                    <a:pt x="597" y="246"/>
                  </a:cubicBezTo>
                  <a:cubicBezTo>
                    <a:pt x="585" y="322"/>
                    <a:pt x="585" y="322"/>
                    <a:pt x="585" y="322"/>
                  </a:cubicBezTo>
                  <a:cubicBezTo>
                    <a:pt x="584" y="322"/>
                    <a:pt x="582" y="323"/>
                    <a:pt x="581" y="324"/>
                  </a:cubicBezTo>
                  <a:cubicBezTo>
                    <a:pt x="518" y="278"/>
                    <a:pt x="518" y="278"/>
                    <a:pt x="518" y="278"/>
                  </a:cubicBezTo>
                  <a:cubicBezTo>
                    <a:pt x="512" y="274"/>
                    <a:pt x="504" y="274"/>
                    <a:pt x="498" y="278"/>
                  </a:cubicBezTo>
                  <a:cubicBezTo>
                    <a:pt x="486" y="287"/>
                    <a:pt x="474" y="296"/>
                    <a:pt x="464" y="307"/>
                  </a:cubicBezTo>
                  <a:cubicBezTo>
                    <a:pt x="454" y="317"/>
                    <a:pt x="444" y="329"/>
                    <a:pt x="436" y="340"/>
                  </a:cubicBezTo>
                  <a:cubicBezTo>
                    <a:pt x="431" y="347"/>
                    <a:pt x="431" y="355"/>
                    <a:pt x="436" y="361"/>
                  </a:cubicBezTo>
                  <a:cubicBezTo>
                    <a:pt x="481" y="423"/>
                    <a:pt x="481" y="423"/>
                    <a:pt x="481" y="423"/>
                  </a:cubicBezTo>
                  <a:cubicBezTo>
                    <a:pt x="480" y="425"/>
                    <a:pt x="480" y="426"/>
                    <a:pt x="479" y="428"/>
                  </a:cubicBezTo>
                  <a:cubicBezTo>
                    <a:pt x="403" y="440"/>
                    <a:pt x="403" y="440"/>
                    <a:pt x="403" y="440"/>
                  </a:cubicBezTo>
                  <a:cubicBezTo>
                    <a:pt x="395" y="441"/>
                    <a:pt x="390" y="447"/>
                    <a:pt x="388" y="454"/>
                  </a:cubicBezTo>
                  <a:cubicBezTo>
                    <a:pt x="384" y="483"/>
                    <a:pt x="384" y="513"/>
                    <a:pt x="388" y="542"/>
                  </a:cubicBezTo>
                  <a:cubicBezTo>
                    <a:pt x="390" y="550"/>
                    <a:pt x="395" y="556"/>
                    <a:pt x="403" y="557"/>
                  </a:cubicBezTo>
                  <a:cubicBezTo>
                    <a:pt x="479" y="569"/>
                    <a:pt x="479" y="569"/>
                    <a:pt x="479" y="569"/>
                  </a:cubicBezTo>
                  <a:cubicBezTo>
                    <a:pt x="480" y="570"/>
                    <a:pt x="480" y="572"/>
                    <a:pt x="481" y="574"/>
                  </a:cubicBezTo>
                  <a:cubicBezTo>
                    <a:pt x="436" y="636"/>
                    <a:pt x="436" y="636"/>
                    <a:pt x="436" y="636"/>
                  </a:cubicBezTo>
                  <a:cubicBezTo>
                    <a:pt x="431" y="642"/>
                    <a:pt x="431" y="651"/>
                    <a:pt x="436" y="656"/>
                  </a:cubicBezTo>
                  <a:cubicBezTo>
                    <a:pt x="444" y="668"/>
                    <a:pt x="454" y="680"/>
                    <a:pt x="464" y="690"/>
                  </a:cubicBezTo>
                  <a:cubicBezTo>
                    <a:pt x="475" y="701"/>
                    <a:pt x="486" y="710"/>
                    <a:pt x="498" y="719"/>
                  </a:cubicBezTo>
                  <a:cubicBezTo>
                    <a:pt x="504" y="723"/>
                    <a:pt x="512" y="723"/>
                    <a:pt x="518" y="719"/>
                  </a:cubicBezTo>
                  <a:cubicBezTo>
                    <a:pt x="581" y="674"/>
                    <a:pt x="581" y="674"/>
                    <a:pt x="581" y="674"/>
                  </a:cubicBezTo>
                  <a:cubicBezTo>
                    <a:pt x="582" y="674"/>
                    <a:pt x="584" y="675"/>
                    <a:pt x="585" y="676"/>
                  </a:cubicBezTo>
                  <a:cubicBezTo>
                    <a:pt x="598" y="752"/>
                    <a:pt x="598" y="752"/>
                    <a:pt x="598" y="752"/>
                  </a:cubicBezTo>
                  <a:cubicBezTo>
                    <a:pt x="599" y="759"/>
                    <a:pt x="605" y="765"/>
                    <a:pt x="612" y="766"/>
                  </a:cubicBezTo>
                  <a:cubicBezTo>
                    <a:pt x="627" y="768"/>
                    <a:pt x="641" y="769"/>
                    <a:pt x="656" y="769"/>
                  </a:cubicBezTo>
                  <a:cubicBezTo>
                    <a:pt x="671" y="769"/>
                    <a:pt x="685" y="768"/>
                    <a:pt x="700" y="766"/>
                  </a:cubicBezTo>
                  <a:cubicBezTo>
                    <a:pt x="707" y="765"/>
                    <a:pt x="713" y="759"/>
                    <a:pt x="714" y="752"/>
                  </a:cubicBezTo>
                  <a:cubicBezTo>
                    <a:pt x="727" y="676"/>
                    <a:pt x="727" y="676"/>
                    <a:pt x="727" y="676"/>
                  </a:cubicBezTo>
                  <a:cubicBezTo>
                    <a:pt x="728" y="675"/>
                    <a:pt x="730" y="674"/>
                    <a:pt x="731" y="674"/>
                  </a:cubicBezTo>
                  <a:cubicBezTo>
                    <a:pt x="794" y="719"/>
                    <a:pt x="794" y="719"/>
                    <a:pt x="794" y="719"/>
                  </a:cubicBezTo>
                  <a:cubicBezTo>
                    <a:pt x="800" y="723"/>
                    <a:pt x="808" y="723"/>
                    <a:pt x="814" y="719"/>
                  </a:cubicBezTo>
                  <a:cubicBezTo>
                    <a:pt x="826" y="710"/>
                    <a:pt x="838" y="701"/>
                    <a:pt x="848" y="690"/>
                  </a:cubicBezTo>
                  <a:cubicBezTo>
                    <a:pt x="858" y="680"/>
                    <a:pt x="867" y="669"/>
                    <a:pt x="876" y="656"/>
                  </a:cubicBezTo>
                  <a:cubicBezTo>
                    <a:pt x="881" y="651"/>
                    <a:pt x="881" y="642"/>
                    <a:pt x="876" y="636"/>
                  </a:cubicBezTo>
                  <a:cubicBezTo>
                    <a:pt x="831" y="574"/>
                    <a:pt x="831" y="574"/>
                    <a:pt x="831" y="574"/>
                  </a:cubicBezTo>
                  <a:cubicBezTo>
                    <a:pt x="831" y="572"/>
                    <a:pt x="832" y="570"/>
                    <a:pt x="833" y="569"/>
                  </a:cubicBezTo>
                  <a:cubicBezTo>
                    <a:pt x="909" y="557"/>
                    <a:pt x="909" y="557"/>
                    <a:pt x="909" y="557"/>
                  </a:cubicBezTo>
                  <a:cubicBezTo>
                    <a:pt x="916" y="556"/>
                    <a:pt x="922" y="550"/>
                    <a:pt x="923" y="542"/>
                  </a:cubicBezTo>
                  <a:cubicBezTo>
                    <a:pt x="928" y="513"/>
                    <a:pt x="928" y="484"/>
                    <a:pt x="924" y="454"/>
                  </a:cubicBezTo>
                  <a:cubicBezTo>
                    <a:pt x="922" y="447"/>
                    <a:pt x="916" y="441"/>
                    <a:pt x="909" y="440"/>
                  </a:cubicBezTo>
                  <a:lnTo>
                    <a:pt x="833" y="428"/>
                  </a:lnTo>
                  <a:close/>
                  <a:moveTo>
                    <a:pt x="891" y="524"/>
                  </a:moveTo>
                  <a:cubicBezTo>
                    <a:pt x="817" y="536"/>
                    <a:pt x="817" y="536"/>
                    <a:pt x="817" y="536"/>
                  </a:cubicBezTo>
                  <a:cubicBezTo>
                    <a:pt x="811" y="537"/>
                    <a:pt x="805" y="541"/>
                    <a:pt x="803" y="548"/>
                  </a:cubicBezTo>
                  <a:cubicBezTo>
                    <a:pt x="801" y="555"/>
                    <a:pt x="798" y="562"/>
                    <a:pt x="795" y="568"/>
                  </a:cubicBezTo>
                  <a:cubicBezTo>
                    <a:pt x="792" y="574"/>
                    <a:pt x="793" y="581"/>
                    <a:pt x="797" y="586"/>
                  </a:cubicBezTo>
                  <a:cubicBezTo>
                    <a:pt x="840" y="646"/>
                    <a:pt x="840" y="646"/>
                    <a:pt x="840" y="646"/>
                  </a:cubicBezTo>
                  <a:cubicBezTo>
                    <a:pt x="835" y="653"/>
                    <a:pt x="829" y="660"/>
                    <a:pt x="823" y="666"/>
                  </a:cubicBezTo>
                  <a:cubicBezTo>
                    <a:pt x="817" y="672"/>
                    <a:pt x="811" y="677"/>
                    <a:pt x="804" y="683"/>
                  </a:cubicBezTo>
                  <a:cubicBezTo>
                    <a:pt x="743" y="639"/>
                    <a:pt x="743" y="639"/>
                    <a:pt x="743" y="639"/>
                  </a:cubicBezTo>
                  <a:cubicBezTo>
                    <a:pt x="738" y="635"/>
                    <a:pt x="731" y="635"/>
                    <a:pt x="725" y="638"/>
                  </a:cubicBezTo>
                  <a:cubicBezTo>
                    <a:pt x="719" y="641"/>
                    <a:pt x="713" y="643"/>
                    <a:pt x="705" y="646"/>
                  </a:cubicBezTo>
                  <a:cubicBezTo>
                    <a:pt x="699" y="648"/>
                    <a:pt x="695" y="653"/>
                    <a:pt x="694" y="660"/>
                  </a:cubicBezTo>
                  <a:cubicBezTo>
                    <a:pt x="682" y="733"/>
                    <a:pt x="682" y="733"/>
                    <a:pt x="682" y="733"/>
                  </a:cubicBezTo>
                  <a:cubicBezTo>
                    <a:pt x="665" y="735"/>
                    <a:pt x="647" y="735"/>
                    <a:pt x="630" y="733"/>
                  </a:cubicBezTo>
                  <a:cubicBezTo>
                    <a:pt x="618" y="660"/>
                    <a:pt x="618" y="660"/>
                    <a:pt x="618" y="660"/>
                  </a:cubicBezTo>
                  <a:cubicBezTo>
                    <a:pt x="617" y="653"/>
                    <a:pt x="613" y="648"/>
                    <a:pt x="607" y="646"/>
                  </a:cubicBezTo>
                  <a:cubicBezTo>
                    <a:pt x="600" y="643"/>
                    <a:pt x="593" y="641"/>
                    <a:pt x="587" y="638"/>
                  </a:cubicBezTo>
                  <a:cubicBezTo>
                    <a:pt x="581" y="635"/>
                    <a:pt x="574" y="635"/>
                    <a:pt x="569" y="639"/>
                  </a:cubicBezTo>
                  <a:cubicBezTo>
                    <a:pt x="508" y="683"/>
                    <a:pt x="508" y="683"/>
                    <a:pt x="508" y="683"/>
                  </a:cubicBezTo>
                  <a:cubicBezTo>
                    <a:pt x="502" y="678"/>
                    <a:pt x="495" y="672"/>
                    <a:pt x="489" y="666"/>
                  </a:cubicBezTo>
                  <a:cubicBezTo>
                    <a:pt x="483" y="660"/>
                    <a:pt x="477" y="653"/>
                    <a:pt x="472" y="646"/>
                  </a:cubicBezTo>
                  <a:cubicBezTo>
                    <a:pt x="515" y="586"/>
                    <a:pt x="515" y="586"/>
                    <a:pt x="515" y="586"/>
                  </a:cubicBezTo>
                  <a:cubicBezTo>
                    <a:pt x="519" y="581"/>
                    <a:pt x="520" y="574"/>
                    <a:pt x="517" y="568"/>
                  </a:cubicBezTo>
                  <a:cubicBezTo>
                    <a:pt x="514" y="561"/>
                    <a:pt x="511" y="554"/>
                    <a:pt x="509" y="548"/>
                  </a:cubicBezTo>
                  <a:cubicBezTo>
                    <a:pt x="507" y="542"/>
                    <a:pt x="501" y="537"/>
                    <a:pt x="495" y="536"/>
                  </a:cubicBezTo>
                  <a:cubicBezTo>
                    <a:pt x="421" y="524"/>
                    <a:pt x="421" y="524"/>
                    <a:pt x="421" y="524"/>
                  </a:cubicBezTo>
                  <a:cubicBezTo>
                    <a:pt x="419" y="507"/>
                    <a:pt x="419" y="490"/>
                    <a:pt x="421" y="473"/>
                  </a:cubicBezTo>
                  <a:cubicBezTo>
                    <a:pt x="495" y="461"/>
                    <a:pt x="495" y="461"/>
                    <a:pt x="495" y="461"/>
                  </a:cubicBezTo>
                  <a:cubicBezTo>
                    <a:pt x="501" y="460"/>
                    <a:pt x="507" y="455"/>
                    <a:pt x="509" y="449"/>
                  </a:cubicBezTo>
                  <a:cubicBezTo>
                    <a:pt x="511" y="442"/>
                    <a:pt x="514" y="436"/>
                    <a:pt x="517" y="430"/>
                  </a:cubicBezTo>
                  <a:cubicBezTo>
                    <a:pt x="520" y="423"/>
                    <a:pt x="519" y="417"/>
                    <a:pt x="515" y="411"/>
                  </a:cubicBezTo>
                  <a:cubicBezTo>
                    <a:pt x="472" y="351"/>
                    <a:pt x="472" y="351"/>
                    <a:pt x="472" y="351"/>
                  </a:cubicBezTo>
                  <a:cubicBezTo>
                    <a:pt x="477" y="344"/>
                    <a:pt x="483" y="338"/>
                    <a:pt x="489" y="332"/>
                  </a:cubicBezTo>
                  <a:cubicBezTo>
                    <a:pt x="495" y="325"/>
                    <a:pt x="501" y="320"/>
                    <a:pt x="508" y="314"/>
                  </a:cubicBezTo>
                  <a:cubicBezTo>
                    <a:pt x="569" y="358"/>
                    <a:pt x="569" y="358"/>
                    <a:pt x="569" y="358"/>
                  </a:cubicBezTo>
                  <a:cubicBezTo>
                    <a:pt x="574" y="362"/>
                    <a:pt x="581" y="362"/>
                    <a:pt x="587" y="359"/>
                  </a:cubicBezTo>
                  <a:cubicBezTo>
                    <a:pt x="593" y="356"/>
                    <a:pt x="600" y="353"/>
                    <a:pt x="607" y="351"/>
                  </a:cubicBezTo>
                  <a:cubicBezTo>
                    <a:pt x="613" y="349"/>
                    <a:pt x="617" y="344"/>
                    <a:pt x="618" y="337"/>
                  </a:cubicBezTo>
                  <a:cubicBezTo>
                    <a:pt x="630" y="264"/>
                    <a:pt x="630" y="264"/>
                    <a:pt x="630" y="264"/>
                  </a:cubicBezTo>
                  <a:cubicBezTo>
                    <a:pt x="647" y="262"/>
                    <a:pt x="665" y="262"/>
                    <a:pt x="682" y="264"/>
                  </a:cubicBezTo>
                  <a:cubicBezTo>
                    <a:pt x="694" y="337"/>
                    <a:pt x="694" y="337"/>
                    <a:pt x="694" y="337"/>
                  </a:cubicBezTo>
                  <a:cubicBezTo>
                    <a:pt x="695" y="344"/>
                    <a:pt x="699" y="349"/>
                    <a:pt x="705" y="351"/>
                  </a:cubicBezTo>
                  <a:cubicBezTo>
                    <a:pt x="713" y="354"/>
                    <a:pt x="719" y="356"/>
                    <a:pt x="725" y="359"/>
                  </a:cubicBezTo>
                  <a:cubicBezTo>
                    <a:pt x="731" y="362"/>
                    <a:pt x="738" y="362"/>
                    <a:pt x="743" y="358"/>
                  </a:cubicBezTo>
                  <a:cubicBezTo>
                    <a:pt x="804" y="314"/>
                    <a:pt x="804" y="314"/>
                    <a:pt x="804" y="314"/>
                  </a:cubicBezTo>
                  <a:cubicBezTo>
                    <a:pt x="810" y="320"/>
                    <a:pt x="817" y="325"/>
                    <a:pt x="823" y="332"/>
                  </a:cubicBezTo>
                  <a:cubicBezTo>
                    <a:pt x="829" y="338"/>
                    <a:pt x="835" y="344"/>
                    <a:pt x="840" y="351"/>
                  </a:cubicBezTo>
                  <a:cubicBezTo>
                    <a:pt x="797" y="411"/>
                    <a:pt x="797" y="411"/>
                    <a:pt x="797" y="411"/>
                  </a:cubicBezTo>
                  <a:cubicBezTo>
                    <a:pt x="793" y="417"/>
                    <a:pt x="792" y="423"/>
                    <a:pt x="795" y="430"/>
                  </a:cubicBezTo>
                  <a:cubicBezTo>
                    <a:pt x="798" y="435"/>
                    <a:pt x="801" y="442"/>
                    <a:pt x="803" y="449"/>
                  </a:cubicBezTo>
                  <a:cubicBezTo>
                    <a:pt x="805" y="455"/>
                    <a:pt x="811" y="460"/>
                    <a:pt x="817" y="461"/>
                  </a:cubicBezTo>
                  <a:cubicBezTo>
                    <a:pt x="891" y="473"/>
                    <a:pt x="891" y="473"/>
                    <a:pt x="891" y="473"/>
                  </a:cubicBezTo>
                  <a:cubicBezTo>
                    <a:pt x="893" y="490"/>
                    <a:pt x="893" y="507"/>
                    <a:pt x="891" y="524"/>
                  </a:cubicBezTo>
                  <a:close/>
                  <a:moveTo>
                    <a:pt x="588" y="431"/>
                  </a:moveTo>
                  <a:cubicBezTo>
                    <a:pt x="570" y="449"/>
                    <a:pt x="560" y="473"/>
                    <a:pt x="560" y="498"/>
                  </a:cubicBezTo>
                  <a:cubicBezTo>
                    <a:pt x="560" y="524"/>
                    <a:pt x="570" y="548"/>
                    <a:pt x="588" y="566"/>
                  </a:cubicBezTo>
                  <a:cubicBezTo>
                    <a:pt x="606" y="585"/>
                    <a:pt x="630" y="595"/>
                    <a:pt x="656" y="595"/>
                  </a:cubicBezTo>
                  <a:cubicBezTo>
                    <a:pt x="656" y="595"/>
                    <a:pt x="656" y="595"/>
                    <a:pt x="656" y="595"/>
                  </a:cubicBezTo>
                  <a:cubicBezTo>
                    <a:pt x="682" y="595"/>
                    <a:pt x="706" y="585"/>
                    <a:pt x="724" y="566"/>
                  </a:cubicBezTo>
                  <a:cubicBezTo>
                    <a:pt x="742" y="549"/>
                    <a:pt x="752" y="524"/>
                    <a:pt x="752" y="498"/>
                  </a:cubicBezTo>
                  <a:cubicBezTo>
                    <a:pt x="752" y="473"/>
                    <a:pt x="742" y="449"/>
                    <a:pt x="724" y="431"/>
                  </a:cubicBezTo>
                  <a:cubicBezTo>
                    <a:pt x="687" y="393"/>
                    <a:pt x="625" y="393"/>
                    <a:pt x="588" y="431"/>
                  </a:cubicBezTo>
                  <a:close/>
                  <a:moveTo>
                    <a:pt x="699" y="542"/>
                  </a:moveTo>
                  <a:cubicBezTo>
                    <a:pt x="688" y="553"/>
                    <a:pt x="672" y="560"/>
                    <a:pt x="656" y="560"/>
                  </a:cubicBezTo>
                  <a:cubicBezTo>
                    <a:pt x="656" y="560"/>
                    <a:pt x="656" y="560"/>
                    <a:pt x="656" y="560"/>
                  </a:cubicBezTo>
                  <a:cubicBezTo>
                    <a:pt x="640" y="560"/>
                    <a:pt x="624" y="553"/>
                    <a:pt x="613" y="542"/>
                  </a:cubicBezTo>
                  <a:cubicBezTo>
                    <a:pt x="601" y="530"/>
                    <a:pt x="595" y="515"/>
                    <a:pt x="595" y="498"/>
                  </a:cubicBezTo>
                  <a:cubicBezTo>
                    <a:pt x="595" y="482"/>
                    <a:pt x="601" y="467"/>
                    <a:pt x="613" y="455"/>
                  </a:cubicBezTo>
                  <a:cubicBezTo>
                    <a:pt x="625" y="443"/>
                    <a:pt x="640" y="437"/>
                    <a:pt x="656" y="437"/>
                  </a:cubicBezTo>
                  <a:cubicBezTo>
                    <a:pt x="672" y="437"/>
                    <a:pt x="687" y="443"/>
                    <a:pt x="699" y="455"/>
                  </a:cubicBezTo>
                  <a:cubicBezTo>
                    <a:pt x="711" y="467"/>
                    <a:pt x="717" y="482"/>
                    <a:pt x="717" y="498"/>
                  </a:cubicBezTo>
                  <a:cubicBezTo>
                    <a:pt x="717" y="515"/>
                    <a:pt x="711" y="530"/>
                    <a:pt x="699" y="5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573B2F9-3E25-7EC9-DD8C-B234CF9AB4E1}"/>
                </a:ext>
                <a:ext uri="{C183D7F6-B498-43B3-948B-1728B52AA6E4}">
                  <adec:decorative xmlns:adec="http://schemas.microsoft.com/office/drawing/2017/decorative" val="1"/>
                </a:ext>
              </a:extLst>
            </p:cNvPr>
            <p:cNvSpPr txBox="1"/>
            <p:nvPr/>
          </p:nvSpPr>
          <p:spPr>
            <a:xfrm>
              <a:off x="876212" y="3184181"/>
              <a:ext cx="1028094" cy="307777"/>
            </a:xfrm>
            <a:prstGeom prst="rect">
              <a:avLst/>
            </a:prstGeom>
            <a:noFill/>
          </p:spPr>
          <p:txBody>
            <a:bodyPr wrap="non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a:rPr>
                <a:t>Agriculture</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5D5A56AE-0EDB-5938-4F37-54AC4B6F4C2E}"/>
                </a:ext>
                <a:ext uri="{C183D7F6-B498-43B3-948B-1728B52AA6E4}">
                  <adec:decorative xmlns:adec="http://schemas.microsoft.com/office/drawing/2017/decorative" val="1"/>
                </a:ext>
              </a:extLst>
            </p:cNvPr>
            <p:cNvSpPr txBox="1"/>
            <p:nvPr/>
          </p:nvSpPr>
          <p:spPr>
            <a:xfrm>
              <a:off x="1982846" y="3161925"/>
              <a:ext cx="988018"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Healthcare</a:t>
              </a:r>
            </a:p>
          </p:txBody>
        </p:sp>
        <p:sp>
          <p:nvSpPr>
            <p:cNvPr id="7" name="TextBox 6">
              <a:extLst>
                <a:ext uri="{FF2B5EF4-FFF2-40B4-BE49-F238E27FC236}">
                  <a16:creationId xmlns:a16="http://schemas.microsoft.com/office/drawing/2014/main" id="{4FF033AC-72C2-C075-E574-E33470CB5335}"/>
                </a:ext>
                <a:ext uri="{C183D7F6-B498-43B3-948B-1728B52AA6E4}">
                  <adec:decorative xmlns:adec="http://schemas.microsoft.com/office/drawing/2017/decorative" val="1"/>
                </a:ext>
              </a:extLst>
            </p:cNvPr>
            <p:cNvSpPr txBox="1"/>
            <p:nvPr/>
          </p:nvSpPr>
          <p:spPr>
            <a:xfrm>
              <a:off x="3033528" y="3163688"/>
              <a:ext cx="1266941"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Cybersecurity</a:t>
              </a:r>
            </a:p>
          </p:txBody>
        </p:sp>
        <p:sp>
          <p:nvSpPr>
            <p:cNvPr id="9" name="TextBox 8">
              <a:extLst>
                <a:ext uri="{FF2B5EF4-FFF2-40B4-BE49-F238E27FC236}">
                  <a16:creationId xmlns:a16="http://schemas.microsoft.com/office/drawing/2014/main" id="{463972F5-826F-A207-0642-723D9A2D6D7D}"/>
                </a:ext>
                <a:ext uri="{C183D7F6-B498-43B3-948B-1728B52AA6E4}">
                  <adec:decorative xmlns:adec="http://schemas.microsoft.com/office/drawing/2017/decorative" val="1"/>
                </a:ext>
              </a:extLst>
            </p:cNvPr>
            <p:cNvSpPr txBox="1"/>
            <p:nvPr/>
          </p:nvSpPr>
          <p:spPr>
            <a:xfrm>
              <a:off x="4464180" y="3174763"/>
              <a:ext cx="1313427"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Biotechnology</a:t>
              </a:r>
            </a:p>
          </p:txBody>
        </p:sp>
        <p:sp>
          <p:nvSpPr>
            <p:cNvPr id="10" name="TextBox 9">
              <a:extLst>
                <a:ext uri="{FF2B5EF4-FFF2-40B4-BE49-F238E27FC236}">
                  <a16:creationId xmlns:a16="http://schemas.microsoft.com/office/drawing/2014/main" id="{A9674682-B026-D6A2-7E5A-A17B8D43DDCA}"/>
                </a:ext>
                <a:ext uri="{C183D7F6-B498-43B3-948B-1728B52AA6E4}">
                  <adec:decorative xmlns:adec="http://schemas.microsoft.com/office/drawing/2017/decorative" val="1"/>
                </a:ext>
              </a:extLst>
            </p:cNvPr>
            <p:cNvSpPr txBox="1"/>
            <p:nvPr/>
          </p:nvSpPr>
          <p:spPr>
            <a:xfrm>
              <a:off x="5965374" y="3180765"/>
              <a:ext cx="1324392"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Transportation</a:t>
              </a:r>
            </a:p>
          </p:txBody>
        </p:sp>
        <p:sp>
          <p:nvSpPr>
            <p:cNvPr id="11" name="TextBox 10">
              <a:extLst>
                <a:ext uri="{FF2B5EF4-FFF2-40B4-BE49-F238E27FC236}">
                  <a16:creationId xmlns:a16="http://schemas.microsoft.com/office/drawing/2014/main" id="{086E9AFE-D4BD-05BB-7381-00895B893CEB}"/>
                </a:ext>
                <a:ext uri="{C183D7F6-B498-43B3-948B-1728B52AA6E4}">
                  <adec:decorative xmlns:adec="http://schemas.microsoft.com/office/drawing/2017/decorative" val="1"/>
                </a:ext>
              </a:extLst>
            </p:cNvPr>
            <p:cNvSpPr txBox="1"/>
            <p:nvPr/>
          </p:nvSpPr>
          <p:spPr>
            <a:xfrm>
              <a:off x="7477480" y="3180765"/>
              <a:ext cx="1185187"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Construction</a:t>
              </a:r>
            </a:p>
          </p:txBody>
        </p:sp>
        <p:sp>
          <p:nvSpPr>
            <p:cNvPr id="15" name="TextBox 14">
              <a:extLst>
                <a:ext uri="{FF2B5EF4-FFF2-40B4-BE49-F238E27FC236}">
                  <a16:creationId xmlns:a16="http://schemas.microsoft.com/office/drawing/2014/main" id="{426054C7-A04F-2C40-BBF3-F672FFBCF4BE}"/>
                </a:ext>
                <a:ext uri="{C183D7F6-B498-43B3-948B-1728B52AA6E4}">
                  <adec:decorative xmlns:adec="http://schemas.microsoft.com/office/drawing/2017/decorative" val="1"/>
                </a:ext>
              </a:extLst>
            </p:cNvPr>
            <p:cNvSpPr txBox="1"/>
            <p:nvPr/>
          </p:nvSpPr>
          <p:spPr>
            <a:xfrm>
              <a:off x="8990088" y="3161926"/>
              <a:ext cx="680242"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Energy</a:t>
              </a:r>
            </a:p>
          </p:txBody>
        </p:sp>
        <p:sp>
          <p:nvSpPr>
            <p:cNvPr id="13" name="TextBox 12">
              <a:extLst>
                <a:ext uri="{FF2B5EF4-FFF2-40B4-BE49-F238E27FC236}">
                  <a16:creationId xmlns:a16="http://schemas.microsoft.com/office/drawing/2014/main" id="{B113D4C4-35B9-4AFA-9977-56559CD2C5D6}"/>
                </a:ext>
                <a:ext uri="{C183D7F6-B498-43B3-948B-1728B52AA6E4}">
                  <adec:decorative xmlns:adec="http://schemas.microsoft.com/office/drawing/2017/decorative" val="1"/>
                </a:ext>
              </a:extLst>
            </p:cNvPr>
            <p:cNvSpPr txBox="1"/>
            <p:nvPr/>
          </p:nvSpPr>
          <p:spPr>
            <a:xfrm>
              <a:off x="10039368" y="3177628"/>
              <a:ext cx="986415"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Hospitality</a:t>
              </a:r>
            </a:p>
          </p:txBody>
        </p:sp>
        <p:sp>
          <p:nvSpPr>
            <p:cNvPr id="12" name="TextBox 11">
              <a:extLst>
                <a:ext uri="{FF2B5EF4-FFF2-40B4-BE49-F238E27FC236}">
                  <a16:creationId xmlns:a16="http://schemas.microsoft.com/office/drawing/2014/main" id="{3EAD0DC2-0E6E-0550-B88D-C25D20D55ED7}"/>
                </a:ext>
                <a:ext uri="{C183D7F6-B498-43B3-948B-1728B52AA6E4}">
                  <adec:decorative xmlns:adec="http://schemas.microsoft.com/office/drawing/2017/decorative" val="1"/>
                </a:ext>
              </a:extLst>
            </p:cNvPr>
            <p:cNvSpPr txBox="1"/>
            <p:nvPr/>
          </p:nvSpPr>
          <p:spPr>
            <a:xfrm>
              <a:off x="924064" y="4630793"/>
              <a:ext cx="896648" cy="523220"/>
            </a:xfrm>
            <a:prstGeom prst="rect">
              <a:avLst/>
            </a:prstGeom>
            <a:noFill/>
          </p:spPr>
          <p:txBody>
            <a:bodyPr wrap="none" lIns="36000" tIns="45720" rIns="360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Financial </a:t>
              </a:r>
              <a:b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Services</a:t>
              </a:r>
            </a:p>
          </p:txBody>
        </p:sp>
        <p:sp>
          <p:nvSpPr>
            <p:cNvPr id="8" name="TextBox 7">
              <a:extLst>
                <a:ext uri="{FF2B5EF4-FFF2-40B4-BE49-F238E27FC236}">
                  <a16:creationId xmlns:a16="http://schemas.microsoft.com/office/drawing/2014/main" id="{A04406DB-5ACA-818C-114A-7405B8E61DEB}"/>
                </a:ext>
                <a:ext uri="{C183D7F6-B498-43B3-948B-1728B52AA6E4}">
                  <adec:decorative xmlns:adec="http://schemas.microsoft.com/office/drawing/2017/decorative" val="1"/>
                </a:ext>
              </a:extLst>
            </p:cNvPr>
            <p:cNvSpPr txBox="1"/>
            <p:nvPr/>
          </p:nvSpPr>
          <p:spPr>
            <a:xfrm>
              <a:off x="2011371" y="4650755"/>
              <a:ext cx="1106641" cy="523220"/>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Information </a:t>
              </a:r>
              <a:b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Technology</a:t>
              </a:r>
            </a:p>
          </p:txBody>
        </p:sp>
        <p:sp>
          <p:nvSpPr>
            <p:cNvPr id="38" name="TextBox 37">
              <a:extLst>
                <a:ext uri="{FF2B5EF4-FFF2-40B4-BE49-F238E27FC236}">
                  <a16:creationId xmlns:a16="http://schemas.microsoft.com/office/drawing/2014/main" id="{0CDB9C4B-7EE9-206A-13B3-9E65F1CB5EF4}"/>
                </a:ext>
                <a:ext uri="{C183D7F6-B498-43B3-948B-1728B52AA6E4}">
                  <adec:decorative xmlns:adec="http://schemas.microsoft.com/office/drawing/2017/decorative" val="1"/>
                </a:ext>
              </a:extLst>
            </p:cNvPr>
            <p:cNvSpPr txBox="1"/>
            <p:nvPr/>
          </p:nvSpPr>
          <p:spPr>
            <a:xfrm>
              <a:off x="3267389" y="4761208"/>
              <a:ext cx="936722" cy="307777"/>
            </a:xfrm>
            <a:prstGeom prst="rect">
              <a:avLst/>
            </a:prstGeom>
            <a:noFill/>
          </p:spPr>
          <p:txBody>
            <a:bodyPr wrap="non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a:rPr>
                <a:t>Education</a:t>
              </a:r>
            </a:p>
          </p:txBody>
        </p:sp>
        <p:sp>
          <p:nvSpPr>
            <p:cNvPr id="17" name="TextBox 16">
              <a:extLst>
                <a:ext uri="{FF2B5EF4-FFF2-40B4-BE49-F238E27FC236}">
                  <a16:creationId xmlns:a16="http://schemas.microsoft.com/office/drawing/2014/main" id="{1AD95529-62E9-522F-2CDF-7BB53F7B7C5A}"/>
                </a:ext>
              </a:extLst>
            </p:cNvPr>
            <p:cNvSpPr txBox="1"/>
            <p:nvPr/>
          </p:nvSpPr>
          <p:spPr>
            <a:xfrm>
              <a:off x="4392259" y="4650755"/>
              <a:ext cx="1303810" cy="523220"/>
            </a:xfrm>
            <a:prstGeom prst="rect">
              <a:avLst/>
            </a:prstGeom>
            <a:noFill/>
          </p:spPr>
          <p:txBody>
            <a:bodyPr wrap="non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a:rPr>
                <a:t>Advanced </a:t>
              </a:r>
              <a:br>
                <a:rPr kumimoji="0" lang="en-US" sz="1400" b="1" i="0" u="none" strike="noStrike" kern="1200" cap="none" spc="0" normalizeH="0" baseline="0" noProof="0">
                  <a:ln>
                    <a:noFill/>
                  </a:ln>
                  <a:solidFill>
                    <a:prstClr val="black"/>
                  </a:solidFill>
                  <a:effectLst/>
                  <a:uLnTx/>
                  <a:uFillTx/>
                  <a:latin typeface="Arial"/>
                  <a:ea typeface="+mn-ea"/>
                  <a:cs typeface="Arial"/>
                </a:rPr>
              </a:br>
              <a:r>
                <a:rPr kumimoji="0" lang="en-US" sz="1400" b="1" i="0" u="none" strike="noStrike" kern="1200" cap="none" spc="0" normalizeH="0" baseline="0" noProof="0">
                  <a:ln>
                    <a:noFill/>
                  </a:ln>
                  <a:solidFill>
                    <a:prstClr val="black"/>
                  </a:solidFill>
                  <a:effectLst/>
                  <a:uLnTx/>
                  <a:uFillTx/>
                  <a:latin typeface="Arial"/>
                  <a:ea typeface="+mn-ea"/>
                  <a:cs typeface="Arial"/>
                </a:rPr>
                <a:t>Manufacturing</a:t>
              </a:r>
            </a:p>
          </p:txBody>
        </p:sp>
        <p:sp>
          <p:nvSpPr>
            <p:cNvPr id="18" name="TextBox 17">
              <a:extLst>
                <a:ext uri="{FF2B5EF4-FFF2-40B4-BE49-F238E27FC236}">
                  <a16:creationId xmlns:a16="http://schemas.microsoft.com/office/drawing/2014/main" id="{B75224D9-DE8A-0F2C-56FE-DDB24A63BA47}"/>
                </a:ext>
              </a:extLst>
            </p:cNvPr>
            <p:cNvSpPr txBox="1"/>
            <p:nvPr/>
          </p:nvSpPr>
          <p:spPr>
            <a:xfrm>
              <a:off x="5855922" y="4654137"/>
              <a:ext cx="1215645" cy="523220"/>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Critical </a:t>
              </a:r>
              <a:b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Supply Chain</a:t>
              </a:r>
            </a:p>
          </p:txBody>
        </p:sp>
        <p:sp>
          <p:nvSpPr>
            <p:cNvPr id="19" name="TextBox 18">
              <a:extLst>
                <a:ext uri="{FF2B5EF4-FFF2-40B4-BE49-F238E27FC236}">
                  <a16:creationId xmlns:a16="http://schemas.microsoft.com/office/drawing/2014/main" id="{E2A6AC0C-3C44-5888-0097-C574D46416AE}"/>
                </a:ext>
              </a:extLst>
            </p:cNvPr>
            <p:cNvSpPr txBox="1"/>
            <p:nvPr/>
          </p:nvSpPr>
          <p:spPr>
            <a:xfrm>
              <a:off x="7156871" y="4751436"/>
              <a:ext cx="1236484" cy="307777"/>
            </a:xfrm>
            <a:prstGeom prst="rect">
              <a:avLst/>
            </a:prstGeom>
            <a:noFill/>
          </p:spPr>
          <p:txBody>
            <a:bodyPr wrap="non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a:rPr>
                <a:t>Infrastructure</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DBDC7DD9-B8A0-985E-D8B2-922969858C4F}"/>
                </a:ext>
              </a:extLst>
            </p:cNvPr>
            <p:cNvSpPr txBox="1"/>
            <p:nvPr/>
          </p:nvSpPr>
          <p:spPr>
            <a:xfrm>
              <a:off x="8477903" y="4750293"/>
              <a:ext cx="1106641"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Engineering</a:t>
              </a:r>
            </a:p>
          </p:txBody>
        </p:sp>
        <p:sp>
          <p:nvSpPr>
            <p:cNvPr id="16" name="TextBox 15">
              <a:extLst>
                <a:ext uri="{FF2B5EF4-FFF2-40B4-BE49-F238E27FC236}">
                  <a16:creationId xmlns:a16="http://schemas.microsoft.com/office/drawing/2014/main" id="{0A97E3EA-3C17-F306-182F-625EB7702116}"/>
                </a:ext>
              </a:extLst>
            </p:cNvPr>
            <p:cNvSpPr txBox="1"/>
            <p:nvPr/>
          </p:nvSpPr>
          <p:spPr>
            <a:xfrm>
              <a:off x="9638175" y="4758477"/>
              <a:ext cx="1835745" cy="307777"/>
            </a:xfrm>
            <a:prstGeom prst="rect">
              <a:avLst/>
            </a:prstGeom>
            <a:noFill/>
          </p:spPr>
          <p:txBody>
            <a:bodyPr wrap="squar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a:rPr>
                <a:t>Telecommunications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6" name="Graphic 25">
            <a:extLst>
              <a:ext uri="{FF2B5EF4-FFF2-40B4-BE49-F238E27FC236}">
                <a16:creationId xmlns:a16="http://schemas.microsoft.com/office/drawing/2014/main" id="{2A82C3AE-588D-14A4-F24F-30868DBBCD4D}"/>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246539" y="4012607"/>
            <a:ext cx="572073" cy="572073"/>
          </a:xfrm>
          <a:prstGeom prst="rect">
            <a:avLst/>
          </a:prstGeom>
        </p:spPr>
      </p:pic>
      <p:pic>
        <p:nvPicPr>
          <p:cNvPr id="3" name="Picture 2">
            <a:extLst>
              <a:ext uri="{FF2B5EF4-FFF2-40B4-BE49-F238E27FC236}">
                <a16:creationId xmlns:a16="http://schemas.microsoft.com/office/drawing/2014/main" id="{53BB5450-97D3-45A4-0729-64EDF92B466D}"/>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482765" y="6363469"/>
            <a:ext cx="1865113" cy="258811"/>
          </a:xfrm>
          <a:prstGeom prst="rect">
            <a:avLst/>
          </a:prstGeom>
        </p:spPr>
      </p:pic>
    </p:spTree>
    <p:extLst>
      <p:ext uri="{BB962C8B-B14F-4D97-AF65-F5344CB8AC3E}">
        <p14:creationId xmlns:p14="http://schemas.microsoft.com/office/powerpoint/2010/main" val="1751018575"/>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8" ma:contentTypeDescription="Create a new document." ma:contentTypeScope="" ma:versionID="5b933cd1acb288297476560340938f3c">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af74da39986b8d27c6ff3911d4e108df"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DC5762-9FB0-429A-A1F0-7233B1CEC421}">
  <ds:schemaRefs>
    <ds:schemaRef ds:uri="http://schemas.microsoft.com/sharepoint/v3/contenttype/forms"/>
  </ds:schemaRefs>
</ds:datastoreItem>
</file>

<file path=customXml/itemProps2.xml><?xml version="1.0" encoding="utf-8"?>
<ds:datastoreItem xmlns:ds="http://schemas.openxmlformats.org/officeDocument/2006/customXml" ds:itemID="{D19A4002-958B-467C-A44F-80A6B5E9064C}">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D1CD6C-3BF9-4EAA-A541-55F97006B6E7}">
  <ds:schemaRefs>
    <ds:schemaRef ds:uri="http://schemas.microsoft.com/office/2006/documentManagement/types"/>
    <ds:schemaRef ds:uri="http://schemas.openxmlformats.org/package/2006/metadata/core-properties"/>
    <ds:schemaRef ds:uri="http://purl.org/dc/terms/"/>
    <ds:schemaRef ds:uri="http://www.w3.org/XML/1998/namespace"/>
    <ds:schemaRef ds:uri="2f00f82b-dce9-458f-ab1d-1c5fd145e219"/>
    <ds:schemaRef ds:uri="http://purl.org/dc/dcmitype/"/>
    <ds:schemaRef ds:uri="http://purl.org/dc/elements/1.1/"/>
    <ds:schemaRef ds:uri="http://schemas.microsoft.com/office/infopath/2007/PartnerControls"/>
    <ds:schemaRef ds:uri="4cd59d27-ca2b-4708-b9c7-7fa28138492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3236</Words>
  <Application>Microsoft Office PowerPoint</Application>
  <PresentationFormat>Widescreen</PresentationFormat>
  <Paragraphs>482</Paragraphs>
  <Slides>55</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55</vt:i4>
      </vt:variant>
    </vt:vector>
  </HeadingPairs>
  <TitlesOfParts>
    <vt:vector size="66" baseType="lpstr">
      <vt:lpstr>Aptos</vt:lpstr>
      <vt:lpstr>Arial</vt:lpstr>
      <vt:lpstr>Arial,Sans-Serif</vt:lpstr>
      <vt:lpstr>Calibri</vt:lpstr>
      <vt:lpstr>Calibri Light</vt:lpstr>
      <vt:lpstr>Segoe UI</vt:lpstr>
      <vt:lpstr>Wingdings</vt:lpstr>
      <vt:lpstr>Wingdings 2</vt:lpstr>
      <vt:lpstr>6_Office Theme</vt:lpstr>
      <vt:lpstr>3_Office Theme</vt:lpstr>
      <vt:lpstr>2_Office Theme</vt:lpstr>
      <vt:lpstr>Local Workforce Development Boards: Forging the Future of Workforce through Alignment with Registered Apprenticeship</vt:lpstr>
      <vt:lpstr>Presenter</vt:lpstr>
      <vt:lpstr>Welcome and Agenda</vt:lpstr>
      <vt:lpstr>Center of Excellence Overview</vt:lpstr>
      <vt:lpstr>Getting to Know  You</vt:lpstr>
      <vt:lpstr>Assessing Your RA Knowledge</vt:lpstr>
      <vt:lpstr>Getting Started: RA Basics</vt:lpstr>
      <vt:lpstr>Registered Apprenticeship</vt:lpstr>
      <vt:lpstr>A WIDE RANGE OF INDUSTRIES</vt:lpstr>
      <vt:lpstr>Forged through Partnerships</vt:lpstr>
      <vt:lpstr>Forged through Partnerships 1</vt:lpstr>
      <vt:lpstr>Five Core Components of Apprenticeship</vt:lpstr>
      <vt:lpstr>The Partnership – Let’s Start with the “Why”</vt:lpstr>
      <vt:lpstr>The Benefits</vt:lpstr>
      <vt:lpstr>The Benefits </vt:lpstr>
      <vt:lpstr>Components of Alignment</vt:lpstr>
      <vt:lpstr>Components of Alignment - Policies</vt:lpstr>
      <vt:lpstr>Creating an RA-Supportive Policy</vt:lpstr>
      <vt:lpstr>Supporting RA Framework</vt:lpstr>
      <vt:lpstr>Embed RA Subject Matter Experts</vt:lpstr>
      <vt:lpstr>Embed RA Expertise</vt:lpstr>
      <vt:lpstr>Embed RA Expertise </vt:lpstr>
      <vt:lpstr>Embed RA Expertise 1</vt:lpstr>
      <vt:lpstr>Embed RA Expertise 2</vt:lpstr>
      <vt:lpstr>Embed RA Expertise  3</vt:lpstr>
      <vt:lpstr>Embed RA Expertise 4</vt:lpstr>
      <vt:lpstr>Equipping BSRs</vt:lpstr>
      <vt:lpstr>The Value of Business Services</vt:lpstr>
      <vt:lpstr>Business Services – Key Tenets</vt:lpstr>
      <vt:lpstr>Services Offered by BSRs</vt:lpstr>
      <vt:lpstr>Business Services Staffing Structure</vt:lpstr>
      <vt:lpstr>Business Services Staffing Structure 1</vt:lpstr>
      <vt:lpstr>BSRs as a Bridge</vt:lpstr>
      <vt:lpstr>Structuring Delivery of Business Services:  The BSR Approach</vt:lpstr>
      <vt:lpstr>Structuring Delivery of Business Services:  The BSR Approach 1</vt:lpstr>
      <vt:lpstr>Equipping BSRs with RA Expertise</vt:lpstr>
      <vt:lpstr>Making the Business Case for RA</vt:lpstr>
      <vt:lpstr>American Apprenticeship Initiative (AAI) Evaluation</vt:lpstr>
      <vt:lpstr>Business Services </vt:lpstr>
      <vt:lpstr>Serving as an RA Convener</vt:lpstr>
      <vt:lpstr>Examples of Convening Partners</vt:lpstr>
      <vt:lpstr>Local Boards as RA Conveners</vt:lpstr>
      <vt:lpstr>Local Boards as RA Conveners 1</vt:lpstr>
      <vt:lpstr>Serving as an RA Convener 1</vt:lpstr>
      <vt:lpstr>Convening Outcomes</vt:lpstr>
      <vt:lpstr>Becoming an RA Sponsor</vt:lpstr>
      <vt:lpstr>Becoming an RA Sponsor 1</vt:lpstr>
      <vt:lpstr>Local Boards as RA Sponsors</vt:lpstr>
      <vt:lpstr>Sponsorship Benefits</vt:lpstr>
      <vt:lpstr>Putting it all together</vt:lpstr>
      <vt:lpstr>Start Here!</vt:lpstr>
      <vt:lpstr>Through the Process</vt:lpstr>
      <vt:lpstr>Questions  1 2</vt:lpstr>
      <vt:lpstr>Become a Center Partner</vt:lpstr>
      <vt:lpstr>Email us your questions at RA_COE@SafalPartners.com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Fraulo</dc:creator>
  <cp:lastModifiedBy>Colleen Beck</cp:lastModifiedBy>
  <cp:revision>2</cp:revision>
  <dcterms:created xsi:type="dcterms:W3CDTF">2025-03-26T18:33:03Z</dcterms:created>
  <dcterms:modified xsi:type="dcterms:W3CDTF">2025-05-29T19:23:19Z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