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326" r:id="rId6"/>
    <p:sldId id="258" r:id="rId7"/>
    <p:sldId id="261" r:id="rId8"/>
    <p:sldId id="327" r:id="rId9"/>
    <p:sldId id="328" r:id="rId10"/>
    <p:sldId id="353" r:id="rId11"/>
    <p:sldId id="280" r:id="rId12"/>
    <p:sldId id="300" r:id="rId13"/>
    <p:sldId id="301" r:id="rId14"/>
    <p:sldId id="299" r:id="rId15"/>
    <p:sldId id="297" r:id="rId16"/>
    <p:sldId id="337" r:id="rId17"/>
    <p:sldId id="338" r:id="rId18"/>
    <p:sldId id="341" r:id="rId19"/>
    <p:sldId id="352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A4BADA-3A62-75E9-1149-3637B0CB55BB}" name="Fleet, Abby" initials="FA" userId="S::afleet@bcm.edu::c878d58f-c565-41dc-a684-9d168b397a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5E"/>
    <a:srgbClr val="FAAB1C"/>
    <a:srgbClr val="000000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1C2931-65AD-4A14-909C-2F364077D7AE}" v="429" dt="2025-05-14T15:22:02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52" autoAdjust="0"/>
  </p:normalViewPr>
  <p:slideViewPr>
    <p:cSldViewPr snapToGrid="0">
      <p:cViewPr>
        <p:scale>
          <a:sx n="103" d="100"/>
          <a:sy n="103" d="100"/>
        </p:scale>
        <p:origin x="244" y="44"/>
      </p:cViewPr>
      <p:guideLst/>
    </p:cSldViewPr>
  </p:slideViewPr>
  <p:outlineViewPr>
    <p:cViewPr>
      <p:scale>
        <a:sx n="33" d="100"/>
        <a:sy n="33" d="100"/>
      </p:scale>
      <p:origin x="0" y="-130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6CE4E-66EE-41BD-AB70-C380CADC397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0E79C-F013-4CA2-8371-D587F4F00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8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1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Doesn’t Include:</a:t>
            </a:r>
          </a:p>
          <a:p>
            <a:r>
              <a:rPr lang="en-US" dirty="0"/>
              <a:t>Active Military</a:t>
            </a:r>
          </a:p>
          <a:p>
            <a:r>
              <a:rPr lang="en-US" dirty="0"/>
              <a:t>Full time National Guard and Reserves</a:t>
            </a:r>
          </a:p>
          <a:p>
            <a:r>
              <a:rPr lang="en-US" dirty="0"/>
              <a:t>Military Spouses Living on Fort Hood</a:t>
            </a:r>
          </a:p>
          <a:p>
            <a:r>
              <a:rPr lang="en-US" dirty="0"/>
              <a:t>Federal Employees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86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5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F7911-7986-41B3-9C58-574F1B9811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5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304C6-EB7D-9F46-B615-FB7AF52474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9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304C6-EB7D-9F46-B615-FB7AF52474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5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304C6-EB7D-9F46-B615-FB7AF52474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5D8AF-B1FB-647E-182A-F7843A5E4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3788" y="1708150"/>
            <a:ext cx="8108950" cy="1720850"/>
          </a:xfrm>
        </p:spPr>
        <p:txBody>
          <a:bodyPr>
            <a:norm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b="1">
                <a:latin typeface="+mn-lt"/>
              </a:rPr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FE6D-B544-8F46-8EDA-374F75D79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158EA-2A46-8D4B-BBA6-CF4CDFAE3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4E0B-EAF9-F643-BE34-972DF51F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20BB-6D7C-1845-86D3-9A1E225A2AC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BBF58-8FEF-7149-AE69-BFC33D5F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C03-56B9-0141-9BC8-655A75E4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562F-2B5F-3F44-80C2-D20AB1FEA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00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268"/>
            <a:ext cx="5864525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C539E6-9506-7AF6-6590-99E756BA5E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9150" y="1949450"/>
            <a:ext cx="4303713" cy="4179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268"/>
            <a:ext cx="5864525" cy="11391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C539E6-9506-7AF6-6590-99E756BA5E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9150" y="1949450"/>
            <a:ext cx="4303713" cy="41798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30A02E-FA02-D642-C107-3C25B2196D9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3140564"/>
            <a:ext cx="5864525" cy="11391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66077D-4E31-AA08-4A99-F453F72D6A6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4429687"/>
            <a:ext cx="5864525" cy="11391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70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15E"/>
                </a:solidFill>
              </a:rPr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resources/2020/03/30/14/24/WIOA-Registered-Apprenticeship-Program-RAP-Desk-Referen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www.ecfr.gov/current/title-20/chapter-V/part-680/subpart-C/section-680.330" TargetMode="External"/><Relationship Id="rId4" Type="http://schemas.openxmlformats.org/officeDocument/2006/relationships/hyperlink" Target="https://www.workforcegps.org/events/2016/04/13/10/17/Best_Practices_in_Retention_-_Supportive_Services_for_Women_in_the_Construction_Indust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indaa@workforcelink.c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056433"/>
            <a:ext cx="9144000" cy="12768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 TA Center of Excellence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Office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27907-EDB3-9E33-F0B6-49A9397E800D}"/>
              </a:ext>
            </a:extLst>
          </p:cNvPr>
          <p:cNvSpPr txBox="1"/>
          <p:nvPr/>
        </p:nvSpPr>
        <p:spPr>
          <a:xfrm>
            <a:off x="2775857" y="2497412"/>
            <a:ext cx="633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Providing Supportive Services and Training Through WIOA Funds</a:t>
            </a:r>
            <a:endParaRPr lang="en-US" i="1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99EE4E4-B363-BD91-22BE-B9AE7047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8D008-8561-491B-95EA-5F438B4B9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75592"/>
          <a:stretch/>
        </p:blipFill>
        <p:spPr>
          <a:xfrm>
            <a:off x="-20868" y="-76200"/>
            <a:ext cx="12192000" cy="129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A47F3-4432-4B03-8B3E-D6AA13A21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4328"/>
          <a:stretch/>
        </p:blipFill>
        <p:spPr>
          <a:xfrm>
            <a:off x="9582764" y="6113208"/>
            <a:ext cx="25527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AA6A9B-4DC6-4B14-AA22-267E638ED44C}"/>
              </a:ext>
            </a:extLst>
          </p:cNvPr>
          <p:cNvSpPr txBox="1"/>
          <p:nvPr/>
        </p:nvSpPr>
        <p:spPr>
          <a:xfrm>
            <a:off x="239259" y="6277584"/>
            <a:ext cx="37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Bringing People and Jobs Together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43DF2-53DC-4E08-A0B7-375EF5A2C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90600"/>
            <a:ext cx="12192000" cy="5252461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 descr="Shared Costs and Responsibilities&#10;&#10;III Corps &amp; Fort Cavazos – Vets Employers and Training Providers for Career Skills Programs&#10;Transition Assistance Program – Manages Career Skills Programs Through Commanders, Tracks Outcomes, Coordinates GI Bill and Related Resources&#10;Army Community Service Employment Readiness Branch – Outreach &#10;Texas Workforce Commission - Funding&#10;Texas Veterans Leadership Program - Outreach&#10;Employers and Their Selected Training Providers – Tuition, Training and Work Experience, Employment&#10;Workforce Solutions of Central Texas – Tuition, Training and Work-Related Expenses&#10;&#10;">
            <a:extLst>
              <a:ext uri="{FF2B5EF4-FFF2-40B4-BE49-F238E27FC236}">
                <a16:creationId xmlns:a16="http://schemas.microsoft.com/office/drawing/2014/main" id="{5EA9E7C3-259A-4B08-9639-BF1A4CC956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066800"/>
            <a:ext cx="12135464" cy="57554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Shared Costs and Responsibilities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III Corps &amp; Fort Cavazos – Vets Employers and Training Providers for Career Skills Programs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Transition Assistance Program – Manages Career Skills Programs Through Commanders, Tracks Outcomes, Coordinates GI Bill and Related Resources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Army Community Service Employment Readiness Branch – Outreach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Texas Workforce Commission - Funding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Texas Veterans Leadership Program - Outreach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Employers and Their Selected Training Providers – Tuition, Training and Work Experience, Employment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Workforce Solutions of Central Texas – Tuition, Training and Work-Related Expenses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4F938-C5B0-443B-9069-A05008F9F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75592"/>
          <a:stretch/>
        </p:blipFill>
        <p:spPr>
          <a:xfrm>
            <a:off x="0" y="-76200"/>
            <a:ext cx="12192000" cy="129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AC776F-6F8B-4C85-9B8A-E083F0BCA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3539"/>
            <a:ext cx="12192000" cy="5252461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D2639-77DF-457F-9497-F429F8978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4328"/>
          <a:stretch/>
        </p:blipFill>
        <p:spPr>
          <a:xfrm>
            <a:off x="9582764" y="6113208"/>
            <a:ext cx="2552700" cy="685800"/>
          </a:xfrm>
          <a:prstGeom prst="rect">
            <a:avLst/>
          </a:prstGeom>
        </p:spPr>
      </p:pic>
      <p:sp>
        <p:nvSpPr>
          <p:cNvPr id="5" name="Title 4" descr="&#10;">
            <a:extLst>
              <a:ext uri="{FF2B5EF4-FFF2-40B4-BE49-F238E27FC236}">
                <a16:creationId xmlns:a16="http://schemas.microsoft.com/office/drawing/2014/main" id="{BCF39230-FE40-4B74-A4AC-BAE25013C2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5876" y="876700"/>
            <a:ext cx="11188924" cy="65051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Advantages – Cohort Based Training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Employer Can Prescreen and Commits to Hire Graduates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Trainees Know the Employer They will be Working for Prior to Starting Training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Trainees Receive Stackable, Industry-Recognized Credentials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Trainees Paid While in Training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ETPS Not Required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Training Not Eligible for Pell Grants or Student Loans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3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C0DBCAB-AC1F-46EC-9EC5-004E79C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3539"/>
            <a:ext cx="12192000" cy="5252461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 descr="Real Results&#10;&#10;">
            <a:extLst>
              <a:ext uri="{FF2B5EF4-FFF2-40B4-BE49-F238E27FC236}">
                <a16:creationId xmlns:a16="http://schemas.microsoft.com/office/drawing/2014/main" id="{AD4DFA63-BF35-4011-8BE9-D74BBE7EB5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200" y="1219200"/>
            <a:ext cx="11963400" cy="11387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Real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F8C88-0188-44D0-9201-06D39C88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8"/>
          <a:stretch/>
        </p:blipFill>
        <p:spPr>
          <a:xfrm>
            <a:off x="228600" y="1411501"/>
            <a:ext cx="3846833" cy="2322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03077-2762-452B-986B-1E4D53150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5" y="3657706"/>
            <a:ext cx="2890939" cy="2168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EBB63-244F-4DC1-BDE2-759E468D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4956" r="29791"/>
          <a:stretch/>
        </p:blipFill>
        <p:spPr>
          <a:xfrm>
            <a:off x="641387" y="3921815"/>
            <a:ext cx="2821451" cy="2067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73A78-0F1E-4054-8E4A-AF6B24731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75592"/>
          <a:stretch/>
        </p:blipFill>
        <p:spPr>
          <a:xfrm>
            <a:off x="-20868" y="-76200"/>
            <a:ext cx="121920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D3416-F824-4FB7-88BF-60689CA18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4328"/>
          <a:stretch/>
        </p:blipFill>
        <p:spPr>
          <a:xfrm>
            <a:off x="9582764" y="6113208"/>
            <a:ext cx="25527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117842-A3F8-4D08-A6DD-A1EFC6B9599C}"/>
              </a:ext>
            </a:extLst>
          </p:cNvPr>
          <p:cNvSpPr txBox="1"/>
          <p:nvPr/>
        </p:nvSpPr>
        <p:spPr>
          <a:xfrm>
            <a:off x="239259" y="6277584"/>
            <a:ext cx="37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Bringing People and Jobs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849DB-E6C5-478E-AA63-A52AF31C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b="15833"/>
          <a:stretch/>
        </p:blipFill>
        <p:spPr>
          <a:xfrm>
            <a:off x="4671764" y="1876988"/>
            <a:ext cx="3569626" cy="2067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9B96C-493A-4C19-9A72-79DD636A8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9741"/>
          <a:stretch/>
        </p:blipFill>
        <p:spPr>
          <a:xfrm>
            <a:off x="7413448" y="3370768"/>
            <a:ext cx="3569626" cy="2219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B93B5-B3AF-47C9-8C4C-C54EDA2D7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/>
          <a:stretch/>
        </p:blipFill>
        <p:spPr>
          <a:xfrm rot="5400000">
            <a:off x="9156737" y="605458"/>
            <a:ext cx="2924386" cy="2722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19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8A312C9-F7C2-43A6-8744-454243A71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394"/>
            <a:ext cx="10515600" cy="947576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itchFamily="2" charset="0"/>
                <a:cs typeface="Segoe UI" panose="020B0502040204020203" pitchFamily="34" charset="0"/>
              </a:rPr>
              <a:t>On-the-Job Training</a:t>
            </a:r>
          </a:p>
        </p:txBody>
      </p:sp>
      <p:pic>
        <p:nvPicPr>
          <p:cNvPr id="8" name="Graphic 7" descr="Badge Copyright outline">
            <a:extLst>
              <a:ext uri="{FF2B5EF4-FFF2-40B4-BE49-F238E27FC236}">
                <a16:creationId xmlns:a16="http://schemas.microsoft.com/office/drawing/2014/main" id="{B3BA3EA5-F6B5-374E-8401-F5F032CD5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8639" y="6377385"/>
            <a:ext cx="307777" cy="307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5BEFA-F402-6978-2257-1DEA05BBF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DFCA56-55C3-C2B8-AAED-F71E7DA1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6D478E0-5533-6F47-2F5B-8BF68B28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014E20-EA90-DAC6-D577-8BC84BCC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452" y="2082612"/>
            <a:ext cx="10038348" cy="33760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Local Board’s Perspective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Workflow Process of the Registered Apprentice (RA)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Competency and Hours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Mentor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Follow Local Policy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Monitoring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7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8A312C9-F7C2-43A6-8744-454243A71E3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aleway" pitchFamily="2" charset="0"/>
                <a:cs typeface="Segoe UI" panose="020B0502040204020203" pitchFamily="34" charset="0"/>
              </a:rPr>
              <a:t>Discussion</a:t>
            </a:r>
          </a:p>
        </p:txBody>
      </p:sp>
      <p:pic>
        <p:nvPicPr>
          <p:cNvPr id="6" name="Picture 5" descr="Group discussing">
            <a:extLst>
              <a:ext uri="{FF2B5EF4-FFF2-40B4-BE49-F238E27FC236}">
                <a16:creationId xmlns:a16="http://schemas.microsoft.com/office/drawing/2014/main" id="{4B07175A-E4D8-3C91-86FC-E211F3E4B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7456" b="18245"/>
          <a:stretch/>
        </p:blipFill>
        <p:spPr>
          <a:xfrm>
            <a:off x="958571" y="1515979"/>
            <a:ext cx="10274857" cy="440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B11E7-1655-D70A-F355-44F98F4F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7F7C71-C7F8-B4B8-496E-5454C0E25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464DED5-C4A5-4A83-A09F-AE90AE4C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15148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1647-529A-C747-B9D0-60543087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127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Raleway" pitchFamily="2" charset="0"/>
                <a:cs typeface="Segoe UI"/>
              </a:rPr>
              <a:t>Supportive Services Resources for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AE5B9-66D0-99D4-CD6C-56AFF5E3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912"/>
            <a:ext cx="9987951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2529"/>
                </a:solidFill>
                <a:latin typeface="Montserrat" panose="00000500000000000000" pitchFamily="2" charset="0"/>
                <a:hlinkClick r:id="rId3" tooltip="https://ion.workforcegps.org/resources/2020/03/30/14/24/WIOA-Registered-Apprenticeship-Program-RAP-Desk-Reference"/>
              </a:rPr>
              <a:t>WIOA Registered Apprenticeship Program (RAP) Desk Reference</a:t>
            </a:r>
            <a:endParaRPr lang="en-US" dirty="0">
              <a:solidFill>
                <a:srgbClr val="212529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rgbClr val="212529"/>
                </a:solidFill>
                <a:latin typeface="Montserrat" panose="00000500000000000000" pitchFamily="2" charset="0"/>
                <a:hlinkClick r:id="rId4" tooltip="https://www.workforcegps.org/events/2016/04/13/10/17/Best_Practices_in_Retention_-_Supportive_Services_for_Women_in_the_Construction_Industry"/>
              </a:rPr>
              <a:t>Best Practices in Retention &amp; Supportive Services for Women in the Construction Industry</a:t>
            </a:r>
            <a:endParaRPr lang="en-US" dirty="0">
              <a:solidFill>
                <a:srgbClr val="212529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rgbClr val="212529"/>
                </a:solidFill>
                <a:latin typeface="Montserrat" panose="00000500000000000000" pitchFamily="2" charset="0"/>
                <a:hlinkClick r:id="rId5" tooltip="https://www.ecfr.gov/current/title-20/chapter-V/part-680/subpart-C/section-680.330"/>
              </a:rPr>
              <a:t>Code of Federal Regulations re: How Supportive Services can be used to Support Registered Apprenticeship</a:t>
            </a:r>
            <a:endParaRPr lang="en-US" dirty="0">
              <a:solidFill>
                <a:srgbClr val="212529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3ADE-BFCA-B60E-B46B-AC8F91FC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5069" y="6492875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AEF92-1021-AEDF-A678-BEFBD4D74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AB1FCE-1C9B-4E77-4BCD-4FC591F0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AE22AFD1-A16C-3F4A-94C1-6DA7592A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131"/>
            <a:ext cx="10515600" cy="1325563"/>
          </a:xfrm>
        </p:spPr>
        <p:txBody>
          <a:bodyPr anchor="t"/>
          <a:lstStyle/>
          <a:p>
            <a:r>
              <a:rPr lang="en-US" b="1" dirty="0">
                <a:latin typeface="Montserrat Medium"/>
                <a:cs typeface="Segoe UI"/>
              </a:rPr>
              <a:t>Access Center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876681-2B5A-8021-A58F-AA67C300A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278" y="1855279"/>
            <a:ext cx="10350260" cy="1139189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u="sng" dirty="0">
                <a:solidFill>
                  <a:prstClr val="black"/>
                </a:solidFill>
                <a:latin typeface="Raleway" pitchFamily="2" charset="0"/>
                <a:cs typeface="Segoe UI" panose="020B0502040204020203" pitchFamily="34" charset="0"/>
                <a:hlinkClick r:id="rId2" tooltip="https://dolcoe.safalapps.com "/>
              </a:rPr>
              <a:t>https://dolcoe.safalapps.com </a:t>
            </a:r>
            <a:endParaRPr lang="en-US" sz="3600" u="sng" dirty="0">
              <a:solidFill>
                <a:prstClr val="black"/>
              </a:solidFill>
              <a:latin typeface="Raleway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58CBCF-DBEE-CDF9-8566-FD92B1F405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256167" y="2785066"/>
            <a:ext cx="5044117" cy="3068539"/>
          </a:xfrm>
        </p:spPr>
        <p:txBody>
          <a:bodyPr>
            <a:normAutofit/>
          </a:bodyPr>
          <a:lstStyle/>
          <a:p>
            <a:pPr marL="186055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5F"/>
              </a:buClr>
              <a:buSzPct val="100000"/>
              <a:buNone/>
            </a:pPr>
            <a:r>
              <a:rPr lang="en-US" sz="2200" b="1" dirty="0">
                <a:solidFill>
                  <a:prstClr val="black"/>
                </a:solidFill>
                <a:latin typeface="Raleway" pitchFamily="2" charset="77"/>
              </a:rPr>
              <a:t>Become a Center partner and….</a:t>
            </a:r>
          </a:p>
          <a:p>
            <a:pPr marL="608965" lvl="0" indent="-422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200" b="1" dirty="0">
                <a:solidFill>
                  <a:prstClr val="black"/>
                </a:solidFill>
                <a:latin typeface="Raleway" pitchFamily="2" charset="77"/>
              </a:rPr>
              <a:t>Receive</a:t>
            </a:r>
            <a:r>
              <a:rPr lang="en-US" sz="2200" dirty="0">
                <a:solidFill>
                  <a:prstClr val="black"/>
                </a:solidFill>
                <a:latin typeface="Raleway" pitchFamily="2" charset="77"/>
              </a:rPr>
              <a:t> no-cost expert assistance and materials</a:t>
            </a:r>
          </a:p>
          <a:p>
            <a:pPr marL="608965" lvl="0" indent="-422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200" b="1" dirty="0">
                <a:solidFill>
                  <a:prstClr val="black"/>
                </a:solidFill>
                <a:latin typeface="Raleway" pitchFamily="2" charset="77"/>
              </a:rPr>
              <a:t>Network </a:t>
            </a:r>
            <a:r>
              <a:rPr lang="en-US" sz="2200" dirty="0">
                <a:solidFill>
                  <a:prstClr val="black"/>
                </a:solidFill>
                <a:latin typeface="Raleway" pitchFamily="2" charset="77"/>
              </a:rPr>
              <a:t>with potential </a:t>
            </a:r>
            <a:br>
              <a:rPr lang="en-US" sz="2200" dirty="0">
                <a:solidFill>
                  <a:prstClr val="black"/>
                </a:solidFill>
                <a:latin typeface="Raleway" pitchFamily="2" charset="77"/>
              </a:rPr>
            </a:br>
            <a:r>
              <a:rPr lang="en-US" sz="2200" dirty="0">
                <a:solidFill>
                  <a:prstClr val="black"/>
                </a:solidFill>
                <a:latin typeface="Raleway" pitchFamily="2" charset="77"/>
              </a:rPr>
              <a:t>partners nationwide</a:t>
            </a:r>
          </a:p>
          <a:p>
            <a:pPr marL="608965" lvl="0" indent="-422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200" b="1" dirty="0">
                <a:solidFill>
                  <a:prstClr val="black"/>
                </a:solidFill>
                <a:latin typeface="Raleway" pitchFamily="2" charset="77"/>
              </a:rPr>
              <a:t>Be </a:t>
            </a:r>
            <a:r>
              <a:rPr lang="en-US" sz="2200" dirty="0">
                <a:solidFill>
                  <a:prstClr val="black"/>
                </a:solidFill>
                <a:latin typeface="Raleway" pitchFamily="2" charset="77"/>
              </a:rPr>
              <a:t>nationally recognized for </a:t>
            </a:r>
            <a:br>
              <a:rPr lang="en-US" sz="2200" dirty="0">
                <a:solidFill>
                  <a:prstClr val="black"/>
                </a:solidFill>
                <a:latin typeface="Raleway" pitchFamily="2" charset="77"/>
              </a:rPr>
            </a:br>
            <a:r>
              <a:rPr lang="en-US" sz="2200" dirty="0">
                <a:solidFill>
                  <a:prstClr val="black"/>
                </a:solidFill>
                <a:latin typeface="Raleway" pitchFamily="2" charset="77"/>
              </a:rPr>
              <a:t>your work</a:t>
            </a:r>
            <a:endParaRPr lang="en-US" sz="2200" dirty="0">
              <a:solidFill>
                <a:prstClr val="black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FA0056-9D11-8758-3885-D97C44082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5876" y="2785066"/>
            <a:ext cx="2141425" cy="3192777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 descr="Open Phone and Scan&#10;">
            <a:extLst>
              <a:ext uri="{FF2B5EF4-FFF2-40B4-BE49-F238E27FC236}">
                <a16:creationId xmlns:a16="http://schemas.microsoft.com/office/drawing/2014/main" id="{A241C3A0-C37C-1C1C-35D4-1DD852B87CEE}"/>
              </a:ext>
            </a:extLst>
          </p:cNvPr>
          <p:cNvSpPr txBox="1"/>
          <p:nvPr/>
        </p:nvSpPr>
        <p:spPr>
          <a:xfrm>
            <a:off x="7599171" y="2921391"/>
            <a:ext cx="194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aleway" pitchFamily="2" charset="0"/>
                <a:cs typeface="Arial" panose="020B0604020202020204" pitchFamily="34" charset="0"/>
              </a:rPr>
              <a:t>Open Phone and Scan</a:t>
            </a:r>
            <a:endParaRPr lang="en-US" sz="2400" dirty="0">
              <a:solidFill>
                <a:schemeClr val="bg1"/>
              </a:solidFill>
              <a:latin typeface="Raleway" pitchFamily="2" charset="0"/>
              <a:cs typeface="Segoe UI" panose="020B0502040204020203" pitchFamily="34" charset="0"/>
            </a:endParaRPr>
          </a:p>
        </p:txBody>
      </p:sp>
      <p:pic>
        <p:nvPicPr>
          <p:cNvPr id="3" name="Picture 3" descr="Qr code">
            <a:extLst>
              <a:ext uri="{FF2B5EF4-FFF2-40B4-BE49-F238E27FC236}">
                <a16:creationId xmlns:a16="http://schemas.microsoft.com/office/drawing/2014/main" id="{0AD7DCF5-56B8-EF4B-7164-58D79208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407" y="3912776"/>
            <a:ext cx="1806315" cy="1852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95F56-33F7-22CA-275A-1D5DA1650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3E9E7-493C-8448-C1BE-A42CA2552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86C4BE0-CD8D-502D-D974-19376DCD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4804" y="6492875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99196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Thank you for Joining Us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 dirty="0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 dirty="0"/>
              <a:t>For more information, visit: dolcoe.safalapps.com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B19B6-9BB5-3D37-CA72-9F2EA0C93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495" y="1860940"/>
            <a:ext cx="10038348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Center of Excellence: Quick Overview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Today’s Topic: Providing Supportive Services and Training Using WIOA Funds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Pulse Poll #1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Voices from the field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Pulse Poll #2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Questions and Challenges Discussion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41647-529A-C747-B9D0-60543087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21" y="691828"/>
            <a:ext cx="10515600" cy="1325563"/>
          </a:xfrm>
        </p:spPr>
        <p:txBody>
          <a:bodyPr anchor="t"/>
          <a:lstStyle/>
          <a:p>
            <a:r>
              <a:rPr lang="en-US" dirty="0">
                <a:latin typeface="Montserrat Medium" panose="00000600000000000000" pitchFamily="2" charset="0"/>
                <a:cs typeface="Segoe UI" panose="020B0502040204020203" pitchFamily="34" charset="0"/>
              </a:rPr>
              <a:t>Welcome and Agenda</a:t>
            </a:r>
          </a:p>
        </p:txBody>
      </p:sp>
      <p:pic>
        <p:nvPicPr>
          <p:cNvPr id="8" name="Graphic 7" descr="Badge Copyright outline">
            <a:extLst>
              <a:ext uri="{FF2B5EF4-FFF2-40B4-BE49-F238E27FC236}">
                <a16:creationId xmlns:a16="http://schemas.microsoft.com/office/drawing/2014/main" id="{B3BA3EA5-F6B5-374E-8401-F5F032CD5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8639" y="6377385"/>
            <a:ext cx="307777" cy="307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ED59D-40CF-4582-9D88-BF63F2234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62FAA-C075-B865-80C8-06DADC2EB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40298-9B91-270F-A0ED-78E56E3B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76087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F5607-D9D2-8124-F163-8F278D99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279"/>
            <a:ext cx="10351168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Led by Safal Partners (grant awarded July 2021), national partners include NAWDP, COABE, NDIC, FASTPORT and WIA 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Focus: 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Building sustainable partnerships, supporting system alignment </a:t>
            </a:r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of workforce and education systems to accelerate Registered Apprenticeship (RA).</a:t>
            </a:r>
          </a:p>
          <a:p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Three primary tasks: 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Providing assistance on a National Scope 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Engaging Key Stakeholders  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Coordinating with Federal </a:t>
            </a:r>
            <a:b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and State Investments 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69"/>
            <a:ext cx="10515600" cy="1325563"/>
          </a:xfrm>
        </p:spPr>
        <p:txBody>
          <a:bodyPr/>
          <a:lstStyle/>
          <a:p>
            <a:r>
              <a:rPr lang="en-US" dirty="0">
                <a:latin typeface="Montserrat Medium" panose="00000600000000000000" pitchFamily="2" charset="0"/>
                <a:cs typeface="Segoe UI"/>
              </a:rPr>
              <a:t>Center of Excellence Overview</a:t>
            </a:r>
            <a:endParaRPr lang="en-US" dirty="0">
              <a:latin typeface="Montserrat Medium" panose="00000600000000000000" pitchFamily="2" charset="0"/>
            </a:endParaRPr>
          </a:p>
        </p:txBody>
      </p:sp>
      <p:pic>
        <p:nvPicPr>
          <p:cNvPr id="5" name="Picture 3" descr="Department of Labor logo">
            <a:extLst>
              <a:ext uri="{FF2B5EF4-FFF2-40B4-BE49-F238E27FC236}">
                <a16:creationId xmlns:a16="http://schemas.microsoft.com/office/drawing/2014/main" id="{B8D5EFB1-35D1-8A6D-83D5-2C2985E6C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500" y="4545953"/>
            <a:ext cx="1288066" cy="1290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B727C-D8DF-2880-572D-3EBD4E8D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1EF018-4AF7-E43C-BB88-3F41EC10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D86B38-ACA9-9529-E913-A8141290F882}"/>
              </a:ext>
            </a:extLst>
          </p:cNvPr>
          <p:cNvSpPr txBox="1">
            <a:spLocks/>
          </p:cNvSpPr>
          <p:nvPr/>
        </p:nvSpPr>
        <p:spPr>
          <a:xfrm>
            <a:off x="8779042" y="6490491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31728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F5607-D9D2-8124-F163-8F278D99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26" y="1582458"/>
            <a:ext cx="10495547" cy="95012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Raleway" pitchFamily="2" charset="0"/>
                <a:ea typeface="+mn-lt"/>
                <a:cs typeface="Segoe UI" panose="020B0502040204020203" pitchFamily="34" charset="0"/>
              </a:rPr>
              <a:t>In response to National Workforce System Registered Apprenticeship Baseline Knowledge Assessment findings: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7977"/>
            <a:ext cx="1202436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 Medium" panose="00000600000000000000" pitchFamily="2" charset="0"/>
                <a:cs typeface="Segoe UI"/>
              </a:rPr>
              <a:t>Supportive Services &amp; Training Using WIOA Funds</a:t>
            </a:r>
            <a:endParaRPr lang="en-US" sz="3600" dirty="0">
              <a:latin typeface="Montserrat Medium" panose="00000600000000000000" pitchFamily="2" charset="0"/>
            </a:endParaRPr>
          </a:p>
        </p:txBody>
      </p:sp>
      <p:grpSp>
        <p:nvGrpSpPr>
          <p:cNvPr id="7" name="Group 6" descr="44%&#10;do not understand what programs pay for the components of registered apprenticeship&#10;">
            <a:extLst>
              <a:ext uri="{FF2B5EF4-FFF2-40B4-BE49-F238E27FC236}">
                <a16:creationId xmlns:a16="http://schemas.microsoft.com/office/drawing/2014/main" id="{3B509480-0208-D78F-449F-BA69CA8DB03F}"/>
              </a:ext>
            </a:extLst>
          </p:cNvPr>
          <p:cNvGrpSpPr/>
          <p:nvPr/>
        </p:nvGrpSpPr>
        <p:grpSpPr>
          <a:xfrm>
            <a:off x="3068053" y="2448517"/>
            <a:ext cx="2336217" cy="3859411"/>
            <a:chOff x="1875691" y="2418719"/>
            <a:chExt cx="2379785" cy="4038090"/>
          </a:xfrm>
        </p:grpSpPr>
        <p:sp>
          <p:nvSpPr>
            <p:cNvPr id="8" name="Flowchart: Off-page Connector 7">
              <a:extLst>
                <a:ext uri="{FF2B5EF4-FFF2-40B4-BE49-F238E27FC236}">
                  <a16:creationId xmlns:a16="http://schemas.microsoft.com/office/drawing/2014/main" id="{E70F6037-EEFA-7A89-1E37-F1FCEA184F11}"/>
                </a:ext>
              </a:extLst>
            </p:cNvPr>
            <p:cNvSpPr/>
            <p:nvPr/>
          </p:nvSpPr>
          <p:spPr>
            <a:xfrm>
              <a:off x="1875691" y="2418719"/>
              <a:ext cx="2379785" cy="4038090"/>
            </a:xfrm>
            <a:prstGeom prst="flowChartOffpage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C035AF-AEEC-C972-D9D2-8DEE27EBD76F}"/>
                </a:ext>
              </a:extLst>
            </p:cNvPr>
            <p:cNvSpPr txBox="1"/>
            <p:nvPr/>
          </p:nvSpPr>
          <p:spPr>
            <a:xfrm>
              <a:off x="2004644" y="3806795"/>
              <a:ext cx="2121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Raleway" pitchFamily="2" charset="0"/>
                  <a:cs typeface="Segoe UI" panose="020B0502040204020203" pitchFamily="34" charset="0"/>
                </a:rPr>
                <a:t>do not understand what programs pay for the components of registered apprenticeship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A609C-8749-6F6B-C104-E7B301443161}"/>
                </a:ext>
              </a:extLst>
            </p:cNvPr>
            <p:cNvSpPr txBox="1"/>
            <p:nvPr/>
          </p:nvSpPr>
          <p:spPr>
            <a:xfrm>
              <a:off x="1875692" y="2747070"/>
              <a:ext cx="2379784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Raleway" pitchFamily="2" charset="0"/>
                  <a:cs typeface="Segoe UI" panose="020B0502040204020203" pitchFamily="34" charset="0"/>
                </a:rPr>
                <a:t>44%</a:t>
              </a:r>
            </a:p>
          </p:txBody>
        </p:sp>
      </p:grp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017AAB2A-BB0F-D5D2-4F83-9DFC71E3D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0396" y="2448357"/>
            <a:ext cx="2248297" cy="3859411"/>
          </a:xfrm>
          <a:prstGeom prst="flowChartOffpageConnector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 descr="33% do not understand how to use WIOA supportive services to serve apprentices&#10;">
            <a:extLst>
              <a:ext uri="{FF2B5EF4-FFF2-40B4-BE49-F238E27FC236}">
                <a16:creationId xmlns:a16="http://schemas.microsoft.com/office/drawing/2014/main" id="{CFF1FB29-DA68-E8FF-D8A2-E331A0A96C3C}"/>
              </a:ext>
            </a:extLst>
          </p:cNvPr>
          <p:cNvSpPr txBox="1"/>
          <p:nvPr/>
        </p:nvSpPr>
        <p:spPr>
          <a:xfrm>
            <a:off x="7005100" y="3731600"/>
            <a:ext cx="2004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aleway" pitchFamily="2" charset="0"/>
                <a:cs typeface="Segoe UI" panose="020B0502040204020203" pitchFamily="34" charset="0"/>
              </a:rPr>
              <a:t>do not understand how to use WIOA supportive services to serve apprentices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2A702-8F41-82F0-88FE-F18ADF350C6D}"/>
              </a:ext>
            </a:extLst>
          </p:cNvPr>
          <p:cNvSpPr txBox="1"/>
          <p:nvPr/>
        </p:nvSpPr>
        <p:spPr>
          <a:xfrm>
            <a:off x="6890398" y="2762339"/>
            <a:ext cx="224829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Raleway" pitchFamily="2" charset="0"/>
                <a:cs typeface="Segoe UI" panose="020B0502040204020203" pitchFamily="34" charset="0"/>
              </a:rPr>
              <a:t>33%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99ED64-DDE4-8D14-A11D-69DB33A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E7C236-2F19-4BE8-2B63-A59D0522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2217C37-E572-3067-3B66-DEF54025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38EE88-D05D-6BDC-F92F-11FA4A94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Poll Question:</a:t>
            </a:r>
            <a:endParaRPr lang="en-US" dirty="0">
              <a:latin typeface="Montserrat Medium" panose="00000600000000000000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84F95B-3C40-DD79-4628-A4C06B82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88053"/>
            <a:ext cx="12191999" cy="2316293"/>
          </a:xfrm>
          <a:solidFill>
            <a:srgbClr val="FAAB1C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800" b="1" dirty="0">
              <a:solidFill>
                <a:schemeClr val="tx1"/>
              </a:solidFill>
              <a:latin typeface="Raleway" pitchFamily="2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1"/>
                </a:solidFill>
                <a:latin typeface="Raleway" pitchFamily="2" charset="0"/>
                <a:cs typeface="Segoe UI" panose="020B0502040204020203" pitchFamily="34" charset="0"/>
              </a:rPr>
              <a:t>At what stage of using WIOA funds for Registered Apprenticeship do you consider your organization?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9D0026-492B-26D1-A083-9B9E8D2FE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3C72A6-585C-5F20-E93E-5128C5C82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1FC774D-AAD4-30E7-B084-CC26BFE8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51268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6735D1-C83D-1FA0-A6AF-CE84EEEC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Voice </a:t>
            </a:r>
            <a:r>
              <a:rPr lang="en-US" dirty="0">
                <a:latin typeface="Montserrat Medium" panose="00000600000000000000" pitchFamily="2" charset="0"/>
              </a:rPr>
              <a:t>from</a:t>
            </a:r>
            <a:r>
              <a:rPr lang="en-US" dirty="0"/>
              <a:t> the Field</a:t>
            </a:r>
          </a:p>
        </p:txBody>
      </p:sp>
      <p:pic>
        <p:nvPicPr>
          <p:cNvPr id="6" name="Picture Placeholder 5" descr="Linda Angel">
            <a:extLst>
              <a:ext uri="{FF2B5EF4-FFF2-40B4-BE49-F238E27FC236}">
                <a16:creationId xmlns:a16="http://schemas.microsoft.com/office/drawing/2014/main" id="{0FB329C9-C36C-0773-9AF1-6C02D239E0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23" r="394"/>
          <a:stretch/>
        </p:blipFill>
        <p:spPr>
          <a:xfrm>
            <a:off x="838200" y="2051987"/>
            <a:ext cx="2640563" cy="3080490"/>
          </a:xfrm>
          <a:ln>
            <a:solidFill>
              <a:srgbClr val="000000"/>
            </a:solidFill>
          </a:ln>
        </p:spPr>
      </p:pic>
      <p:sp>
        <p:nvSpPr>
          <p:cNvPr id="9" name="TextBox 8" descr="Linda Angel, PhD&#10;">
            <a:extLst>
              <a:ext uri="{FF2B5EF4-FFF2-40B4-BE49-F238E27FC236}">
                <a16:creationId xmlns:a16="http://schemas.microsoft.com/office/drawing/2014/main" id="{445F25BC-9832-2488-62D1-F36FED767216}"/>
              </a:ext>
            </a:extLst>
          </p:cNvPr>
          <p:cNvSpPr txBox="1"/>
          <p:nvPr/>
        </p:nvSpPr>
        <p:spPr>
          <a:xfrm>
            <a:off x="4206239" y="2279783"/>
            <a:ext cx="491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tserrat Medium" panose="00000600000000000000" pitchFamily="2" charset="0"/>
                <a:cs typeface="Segoe UI" panose="020B0502040204020203" pitchFamily="34" charset="0"/>
              </a:rPr>
              <a:t>Linda Angel, PhD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26EA3E-8A91-8178-8EAC-AA8925E80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39" y="3154080"/>
            <a:ext cx="5074921" cy="2371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Deputy Executive Director, </a:t>
            </a:r>
            <a:r>
              <a:rPr lang="en-US" dirty="0"/>
              <a:t>Workforce Solutions of Central Texas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lindaa@workforcelink.com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99CB6-8D73-9212-0F2D-7350D25F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12" y="5888627"/>
            <a:ext cx="855331" cy="855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4E95-1972-84FA-729B-C970A9F64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3945" y="6216606"/>
            <a:ext cx="126125" cy="34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85E2D4-B295-1960-0C12-6641C947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269925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3E54-6283-F1F2-B6EE-4EA84902C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234" y="-2521788"/>
            <a:ext cx="9144000" cy="1655793"/>
          </a:xfrm>
        </p:spPr>
        <p:txBody>
          <a:bodyPr>
            <a:normAutofit fontScale="90000"/>
          </a:bodyPr>
          <a:lstStyle/>
          <a:p>
            <a:r>
              <a:rPr lang="en-US" dirty="0"/>
              <a:t>Workforce Solutions of Central Texas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6200" y="1447801"/>
            <a:ext cx="4419600" cy="3962400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1371601"/>
            <a:ext cx="4572000" cy="4114800"/>
          </a:xfrm>
          <a:prstGeom prst="rect">
            <a:avLst/>
          </a:prstGeom>
          <a:noFill/>
          <a:ln w="12700">
            <a:solidFill>
              <a:srgbClr val="EB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orkforce Solutions of Central Texa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47" y="2453639"/>
            <a:ext cx="3621307" cy="1950724"/>
          </a:xfrm>
          <a:prstGeom prst="rect">
            <a:avLst/>
          </a:prstGeom>
        </p:spPr>
      </p:pic>
      <p:pic>
        <p:nvPicPr>
          <p:cNvPr id="9" name="Picture 8" descr="American Job Cente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4600"/>
            <a:ext cx="1600069" cy="2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75592"/>
          <a:stretch/>
        </p:blipFill>
        <p:spPr>
          <a:xfrm>
            <a:off x="0" y="-76200"/>
            <a:ext cx="12192000" cy="1295400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38200"/>
            <a:ext cx="12192000" cy="5252461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4328"/>
          <a:stretch/>
        </p:blipFill>
        <p:spPr>
          <a:xfrm>
            <a:off x="9582764" y="6113208"/>
            <a:ext cx="2552700" cy="685800"/>
          </a:xfrm>
          <a:prstGeom prst="rect">
            <a:avLst/>
          </a:prstGeom>
        </p:spPr>
      </p:pic>
      <p:sp>
        <p:nvSpPr>
          <p:cNvPr id="7" name="Title 6" descr="7 Counties &amp; 1 Military Installation&#10;Total Counties Population – 449,641&#10;Authorized Military Population – 36,121&#10;Military Family Population – 48,496&#10;Total Population – 534,258  &#10;&#10;6,500 sq. miles&#10;&#10;&#10;&#10;&#10;&#10;&#10;&#10;Bringing People and Jobs Together&#10;">
            <a:extLst>
              <a:ext uri="{FF2B5EF4-FFF2-40B4-BE49-F238E27FC236}">
                <a16:creationId xmlns:a16="http://schemas.microsoft.com/office/drawing/2014/main" id="{E95FE163-A38C-4914-BAA8-717F440130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86600" y="937505"/>
            <a:ext cx="5105400" cy="550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7 Counties &amp; 1 Military Installation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Total Counties Population – 449,641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Authorized Military Population – 36,121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Military Family Population –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48,496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Total Population – 534,258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6,500 sq. miles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Bringing People and Jobs Together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Object 7" descr="CTCOG Regional Map">
            <a:extLst>
              <a:ext uri="{FF2B5EF4-FFF2-40B4-BE49-F238E27FC236}">
                <a16:creationId xmlns:a16="http://schemas.microsoft.com/office/drawing/2014/main" id="{9D0F4BDD-5566-4EA9-9B61-7CB45066B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670179"/>
              </p:ext>
            </p:extLst>
          </p:nvPr>
        </p:nvGraphicFramePr>
        <p:xfrm>
          <a:off x="58550" y="904775"/>
          <a:ext cx="7196441" cy="588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0175200" imgH="24688800" progId="Acrobat.Document.DC">
                  <p:embed/>
                </p:oleObj>
              </mc:Choice>
              <mc:Fallback>
                <p:oleObj name="Acrobat Document" r:id="rId5" imgW="30175200" imgH="2468880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D0F4BDD-5566-4EA9-9B61-7CB45066B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550" y="904775"/>
                        <a:ext cx="7196441" cy="5888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20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2E8914-D2BB-46D8-82AD-FCF05BCD8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90600"/>
            <a:ext cx="12192000" cy="5252461"/>
          </a:xfrm>
          <a:prstGeom prst="rect">
            <a:avLst/>
          </a:prstGeom>
          <a:solidFill>
            <a:srgbClr val="AA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 descr="Workforce Services for Dislocated Workers, Transitioning Military, Military Spouses, Veterans, and Dislocated Civil Service Employees&#10;&#10;Information About Local High-Demand, High-Skill Jobs, Careers, and Wages&#10;Child Care Assistance&#10;Financial Support for Vocational Training, Short-Term Training with Credentials, Fellowships, Internships, and Supportive Services &#10;One-on-One Career Counseling and Guidance &#10;Resume Prep and Job Search Assistance &#10;Connection to Employment&#10;">
            <a:extLst>
              <a:ext uri="{FF2B5EF4-FFF2-40B4-BE49-F238E27FC236}">
                <a16:creationId xmlns:a16="http://schemas.microsoft.com/office/drawing/2014/main" id="{91F9C282-CFAB-4882-AD23-B70ACA25D8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741" y="1507047"/>
            <a:ext cx="11811000" cy="47705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Workforce Services for Dislocated Workers, Transitioning Military, Military Spouses, Veterans, and Dislocated Civil Service Employees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Information About Local High-Demand, High-Skill Jobs, Careers, and Wages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Child Care Assistance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Financial Support for Vocational Training, Short-Term Training with Credentials, Fellowships, Internships, and Supportive Services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One-on-One Career Counseling and Guidance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Resume Prep and Job Search Assistance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Connection to Employment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F609F-422D-4A54-B7E8-FF469DF98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b="75592"/>
          <a:stretch/>
        </p:blipFill>
        <p:spPr>
          <a:xfrm>
            <a:off x="-20868" y="-76200"/>
            <a:ext cx="12192000" cy="1295400"/>
          </a:xfrm>
          <a:prstGeom prst="rect">
            <a:avLst/>
          </a:prstGeom>
        </p:spPr>
      </p:pic>
      <p:sp>
        <p:nvSpPr>
          <p:cNvPr id="5" name="TextBox 4" descr="Bringing People and Jobs Together&#10;">
            <a:extLst>
              <a:ext uri="{FF2B5EF4-FFF2-40B4-BE49-F238E27FC236}">
                <a16:creationId xmlns:a16="http://schemas.microsoft.com/office/drawing/2014/main" id="{18F6216B-7EA9-4704-BFFC-A2F43A396F6E}"/>
              </a:ext>
            </a:extLst>
          </p:cNvPr>
          <p:cNvSpPr txBox="1"/>
          <p:nvPr/>
        </p:nvSpPr>
        <p:spPr>
          <a:xfrm>
            <a:off x="239259" y="6277584"/>
            <a:ext cx="37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Bringing People and Jobs Together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F9E37-7D5E-4A18-BB39-5B7986075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4328"/>
          <a:stretch/>
        </p:blipFill>
        <p:spPr>
          <a:xfrm>
            <a:off x="9582764" y="6113208"/>
            <a:ext cx="2552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6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3A3351-310A-4159-9ACB-579F96BB02BC}">
  <ds:schemaRefs>
    <ds:schemaRef ds:uri="2f00f82b-dce9-458f-ab1d-1c5fd145e219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4cd59d27-ca2b-4708-b9c7-7fa28138492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3847F7-143A-464F-878E-5EAECB9CB6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B9A62A-43B1-435D-A5F7-CE6C0D2E0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662</Words>
  <Application>Microsoft Office PowerPoint</Application>
  <PresentationFormat>Widescreen</PresentationFormat>
  <Paragraphs>126</Paragraphs>
  <Slides>17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Franklin Gothic Demi Cond</vt:lpstr>
      <vt:lpstr>Montserrat</vt:lpstr>
      <vt:lpstr>Montserrat Medium</vt:lpstr>
      <vt:lpstr>Montserrat SemiBold</vt:lpstr>
      <vt:lpstr>Raleway</vt:lpstr>
      <vt:lpstr>Wingdings</vt:lpstr>
      <vt:lpstr>Office Theme</vt:lpstr>
      <vt:lpstr>Acrobat Document</vt:lpstr>
      <vt:lpstr>RA TA Center of Excellence Office Hours</vt:lpstr>
      <vt:lpstr>Welcome and Agenda</vt:lpstr>
      <vt:lpstr>Center of Excellence Overview</vt:lpstr>
      <vt:lpstr>Supportive Services &amp; Training Using WIOA Funds</vt:lpstr>
      <vt:lpstr>Poll Question:</vt:lpstr>
      <vt:lpstr>A Voice from the Field</vt:lpstr>
      <vt:lpstr>Workforce Solutions of Central Texas</vt:lpstr>
      <vt:lpstr>7 Counties &amp; 1 Military Installation Total Counties Population – 449,641 Authorized Military Population – 36,121 Military Family Population – 48,496 Total Population – 534,258    6,500 sq. miles        Bringing People and Jobs Together </vt:lpstr>
      <vt:lpstr>Workforce Services for Dislocated Workers, Transitioning Military, Military Spouses, Veterans, and Dislocated Civil Service Employees  Information About Local High-Demand, High-Skill Jobs, Careers, and Wages Child Care Assistance Financial Support for Vocational Training, Short-Term Training with Credentials, Fellowships, Internships, and Supportive Services  One-on-One Career Counseling and Guidance  Resume Prep and Job Search Assistance  Connection to Employment  </vt:lpstr>
      <vt:lpstr>Shared Costs and Responsibilities  III Corps &amp; Fort Cavazos – Vets Employers and Training Providers for Career Skills Programs Transition Assistance Program – Manages Career Skills Programs Through Commanders, Tracks Outcomes, Coordinates GI Bill and Related Resources Army Community Service Employment Readiness Branch – Outreach  Texas Workforce Commission - Funding Texas Veterans Leadership Program - Outreach Employers and Their Selected Training Providers – Tuition, Training and Work Experience, Employment Workforce Solutions of Central Texas – Tuition, Training and Work-Related Expenses  </vt:lpstr>
      <vt:lpstr>Advantages – Cohort Based Training   Employer Can Prescreen and Commits to Hire Graduates Trainees Know the Employer They will be Working for Prior to Starting Training Trainees Receive Stackable, Industry-Recognized Credentials Trainees Paid While in Training ETPS Not Required Training Not Eligible for Pell Grants or Student Loans        </vt:lpstr>
      <vt:lpstr>Real Results  </vt:lpstr>
      <vt:lpstr>On-the-Job Training</vt:lpstr>
      <vt:lpstr>Discussion</vt:lpstr>
      <vt:lpstr>Supportive Services Resources for RA</vt:lpstr>
      <vt:lpstr>Access Center Resources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Providing Supportive Services and Training Through WIOA Funds</dc:title>
  <dc:creator>Lisa Rice</dc:creator>
  <cp:keywords>Registered Apprenticeship, Supportive Services, WIOA</cp:keywords>
  <cp:lastModifiedBy>Colleen Beck</cp:lastModifiedBy>
  <cp:revision>2</cp:revision>
  <dcterms:created xsi:type="dcterms:W3CDTF">2022-12-02T14:40:35Z</dcterms:created>
  <dcterms:modified xsi:type="dcterms:W3CDTF">2025-05-14T15:50:23Z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35384100.0000000</vt:lpwstr>
  </property>
  <property fmtid="{D5CDD505-2E9C-101B-9397-08002B2CF9AE}" pid="5" name="_ExtendedDescription">
    <vt:lpwstr/>
  </property>
</Properties>
</file>