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1854" r:id="rId5"/>
    <p:sldId id="2147327695" r:id="rId6"/>
    <p:sldId id="1835" r:id="rId7"/>
    <p:sldId id="2147478556" r:id="rId8"/>
    <p:sldId id="2147478555" r:id="rId9"/>
    <p:sldId id="1861" r:id="rId10"/>
    <p:sldId id="2147478544" r:id="rId11"/>
    <p:sldId id="2147327699" r:id="rId12"/>
    <p:sldId id="2147327700" r:id="rId13"/>
    <p:sldId id="2147478548" r:id="rId14"/>
    <p:sldId id="2147478549" r:id="rId15"/>
    <p:sldId id="2147478550" r:id="rId16"/>
    <p:sldId id="2147478554" r:id="rId17"/>
    <p:sldId id="2147478558" r:id="rId18"/>
    <p:sldId id="2147327694" r:id="rId19"/>
    <p:sldId id="21473276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363978-593C-497C-1A28-B2866C017889}" name="Lauren Fraulo" initials="" userId="S::Lauren.Fraulo@safalpartners.com::d323c613-e09b-4858-ba6f-779347ece142" providerId="AD"/>
  <p188:author id="{F5CDE29B-3EFC-D5BE-8DDE-F756FF4E4250}" name="Jana Bauer" initials="" userId="S::jana.bauer@safalpartners.com::f18a3f3c-4c69-4a10-b4b6-ac99762a0cf5" providerId="AD"/>
  <p188:author id="{CE21EBCB-E5FB-F1E1-A17D-C1C739217AFE}" name="Katie Adams" initials="KA" userId="S::katie.adams@safalpartners.com::9f2e6d00-44bd-4c75-9c75-d813f6b933da" providerId="AD"/>
  <p188:author id="{8885EAF5-A2DF-7948-9D26-6EB82AE714C3}" name="Colleen Beck" initials="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2710" autoAdjust="0"/>
  </p:normalViewPr>
  <p:slideViewPr>
    <p:cSldViewPr snapToGrid="0">
      <p:cViewPr varScale="1">
        <p:scale>
          <a:sx n="39" d="100"/>
          <a:sy n="39" d="100"/>
        </p:scale>
        <p:origin x="2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3851F-4110-4A6C-BC22-3E38EECE272F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34308-00C9-4D57-9983-597F623C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CBC3B-7466-4EEC-BF0C-8235FC1B3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3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3D519-350C-45EA-5AD4-4CA2B0ED6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15BB30-5C78-4BC4-6C58-D31311759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01071-342B-E24A-6BFD-D53D48066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>
              <a:spcAft>
                <a:spcPts val="1200"/>
              </a:spcAft>
              <a:buFont typeface="Wingdings" panose="05000000000000000000" pitchFamily="2" charset="2"/>
              <a:buNone/>
              <a:tabLst>
                <a:tab pos="457200" algn="l"/>
              </a:tabLst>
            </a:pPr>
            <a:endParaRPr lang="en-US" sz="1000">
              <a:effectLst/>
              <a:latin typeface="Aptos" panose="020B00040202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16E4E-879E-4925-81A8-5D1585DCB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1D9C8-AEB3-4865-A542-A346ED4B1B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30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3D9ED-88EA-4238-8BA0-618095270D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3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92C7D-7B98-93EE-AE6B-B54AA4080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A41AD-F4C2-1789-3D6A-DA8296A1E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35234-44E2-8713-F341-99AED6EA8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F80CC-11E3-192A-0268-207A1887B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0CCE6-E41F-F1C2-EBE7-B9DEE4F2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0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E45B-1D66-88F0-1096-BE947A04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FA6D2-3953-AAC2-EDD6-C03DEDF63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DBBB0-869C-BDF8-F0C5-3831DA17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CB631-994F-323B-0063-07DB7D3C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44CAB-AD36-9867-A8D6-C21C1BFC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3BCCB-E652-A056-1615-6363A68A4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E7769-A35D-097F-2E22-7319E6020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5C203-DE33-145A-5515-DB93AB72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DBA6-B711-1E62-1EDC-35312C07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6A64A-0AB2-2BD6-1BCA-0374D413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21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4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9E3F7F-3235-4369-5DCB-414308FDCFA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B281683-1F3B-A8A7-7FD6-29E811CE00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F13F-5B94-0DC7-9C81-10A211350C2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A851504-52C0-3838-9E06-88384FBFA6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3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8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6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0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45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D7D3-3F6A-2DBD-BFEB-E727F982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A98C1-3B26-8C35-A5FE-94E53F052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789F0-E2F8-A4A4-B10A-6970C3DA6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BC31-39FB-4366-DAA3-A85F654A1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163EA-E362-9E38-761E-CF6FF28E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2F2BE-ADD9-33D4-9C3F-F5C2786A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5C1D7-1973-77DD-73CF-4E9754D1C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5A9B-7B48-F3F6-6FA1-65CA63EE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682CC-BC14-9252-E304-3CE0D1BF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3BD96-BB20-D559-D150-63527DE3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809C-CBC9-4206-265C-CEFF0FB6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F1476-762C-0CDE-A409-1A7863231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589A9-982E-B9C9-A3F9-44EA6284F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7B44E-3573-E2B6-99BE-BDC532BD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23BAE-71B8-02DF-B1DE-812D5AD9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C027D-2B24-3E55-613A-B140424A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6319-58BD-A7CC-BA88-5D93824F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9623D-9DED-514F-8710-96F3D6E3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561DA-7630-F232-5148-9E9A047A6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C1F4E-488E-AC75-7FEF-2D37599C8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A8873-1DDD-54FC-5FE8-152BFC781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F4D28-01DC-4F40-90F7-5F406D59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73666-EAEB-7D60-A17E-5AB64100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8142C0-A1F7-F78D-2CD3-E021C049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0DDF7-A369-CF9F-6855-B544693F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011CD-95CC-F48B-D0B6-87895530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D72BF-989D-24D0-AFE6-D8C77E01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F92D4-0BEB-9B93-9F85-689EF91A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5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A1EAC6-3BFA-440A-0AD4-CBBB25C3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647D6-259E-6D85-1251-FED194D4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FB50B-6162-8BF8-634C-98370D16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4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9BC4-A2D0-C752-B36B-32CAD7C9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45F4-9633-C124-662B-D52F359AD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68559-5A79-9AF3-2877-1E8D5B1C2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F2820-7965-B859-1B5C-27797E6D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FBCDD-455D-9E2E-1F65-50167901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73FF7-C8B7-D0D5-165E-8E77BFFA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0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4F346-68EA-C10E-4F72-B0BFFB43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7DE2B8-71E2-5C86-74DE-DCD6AF082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B09FA-032B-A7F4-A655-DD197C107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2740D-CC63-D852-B6F8-1625D95F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EAEDB-A144-6DAE-C275-C9E04728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8237D-E93E-4169-6F4F-C0AF0EC2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8CB0F-CB32-C256-9EFE-712115CC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01414-A31C-E09F-75BD-76DD92D51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C5EA1-05F8-3627-B819-40B623E0B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7B5DB-0656-4E1B-A042-80471590C5A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5447-2952-2496-288E-4C682D607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632EC-2149-F9BD-7A0F-B30DE6FA5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0F718-BA51-4F0E-A550-20FE7D7A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lcoe.safalapps.com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DFC8-DA88-8647-B93B-D9D2C0F6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196" y="1475338"/>
            <a:ext cx="10487608" cy="1618861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Office Hours: </a:t>
            </a:r>
            <a:br>
              <a:rPr lang="en-US" sz="4000"/>
            </a:br>
            <a:r>
              <a:rPr lang="en-US" sz="4000">
                <a:solidFill>
                  <a:schemeClr val="bg1"/>
                </a:solidFill>
              </a:rPr>
              <a:t>Workforce System Alignment with Registered Apprenticeship - Promising Practices for State &amp; Local Boards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238ED-6027-E1EC-389B-CA97F24586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May 22</a:t>
            </a:r>
            <a:r>
              <a:rPr lang="en-US" baseline="30000"/>
              <a:t>nd</a:t>
            </a:r>
            <a:r>
              <a:rPr lang="en-US"/>
              <a:t>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7A87-47B9-8981-503A-D36C2FF0819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9793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D1AAC4-BFF6-8DE0-4D0C-D454D112A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Field-Informed TA: Creating New Tools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FA956C-F0BF-289C-FEAB-2C8A4EBE9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524"/>
            <a:ext cx="9734550" cy="428942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Creating cross-system, responsive TA and training to drive outcomes. Products include: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national ATR/BSR training (5-part series, capstone)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series of WIOA State Planning webinars on RA inclusion 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Adult Education / IET Pre-Apprenticeship RA Framework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state level CTE RA Bootcamp, replicable model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Intermediary Assessment tool to assist states in RA expansion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WIOA/RA Co-Enrollment Dashboard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97C3-1629-4CFD-C640-C4946CE70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2943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577C54-2B73-8A27-A9DB-A6585758A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1631816"/>
            <a:ext cx="10777538" cy="24686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00015E"/>
                </a:solidFill>
                <a:latin typeface="Aptos" panose="020B0004020202020204" pitchFamily="34" charset="0"/>
              </a:rPr>
              <a:t>Provided intensive TA, customized tools at request of 12 states on wide range of alignment topics including: </a:t>
            </a:r>
          </a:p>
          <a:p>
            <a:pPr lvl="2"/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Cross-system collaboration </a:t>
            </a:r>
          </a:p>
          <a:p>
            <a:pPr lvl="2"/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WIOA funding uses for RA, supportive services</a:t>
            </a:r>
          </a:p>
          <a:p>
            <a:pPr lvl="2"/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WIOA State Plan development</a:t>
            </a:r>
          </a:p>
          <a:p>
            <a:pPr lvl="2"/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Braiding funding</a:t>
            </a:r>
          </a:p>
          <a:p>
            <a:pPr lvl="2"/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High school youth apprenticeship/CTE alignment</a:t>
            </a:r>
          </a:p>
          <a:p>
            <a:pPr lvl="2"/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Pre-apprenticeship </a:t>
            </a:r>
          </a:p>
          <a:p>
            <a:pPr lvl="2"/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AJC case manager/BSR training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A1D160-801B-AF68-856B-B8F4ED07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Progress: Interest, Investments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71133-D11A-80DD-8466-BEB2A089A5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4117886"/>
            <a:ext cx="10777537" cy="1923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>
                <a:solidFill>
                  <a:srgbClr val="00015E"/>
                </a:solidFill>
                <a:latin typeface="Aptos" panose="020B0004020202020204" pitchFamily="34" charset="0"/>
              </a:rPr>
              <a:t>Increase in state-level support for RA expansion</a:t>
            </a:r>
          </a:p>
          <a:p>
            <a:pPr lvl="2">
              <a:lnSpc>
                <a:spcPct val="80000"/>
              </a:lnSpc>
            </a:pPr>
            <a:r>
              <a:rPr lang="en-US" sz="1600">
                <a:solidFill>
                  <a:srgbClr val="404040"/>
                </a:solidFill>
                <a:latin typeface="Aptos" panose="020B0004020202020204" pitchFamily="34" charset="0"/>
              </a:rPr>
              <a:t>28 states have enacted RA-supportive legislation in ‘23, ‘24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Employer incentives and tax credits – drive employer demand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Grant programs – LWDBs will seek $$ over/in addition to WIOA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700">
                <a:solidFill>
                  <a:srgbClr val="404040"/>
                </a:solidFill>
                <a:latin typeface="Aptos" panose="020B0004020202020204" pitchFamily="34" charset="0"/>
              </a:rPr>
              <a:t>Restructuring governance: RA and Workforce Systems alignment/consolidation (i.e. Virginia, Iowa, Vermont)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E50CD-AAA9-1191-2BCE-59760D0025F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40962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5CE3-2762-D520-1871-0029EC3C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20" y="830474"/>
            <a:ext cx="10515600" cy="839682"/>
          </a:xfrm>
        </p:spPr>
        <p:txBody>
          <a:bodyPr/>
          <a:lstStyle/>
          <a:p>
            <a:r>
              <a:rPr lang="en-US"/>
              <a:t>Field Needs, Responds to Centers’ TA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2586B78-1E95-F2C6-FAC3-2040FE332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59216" y="2363921"/>
            <a:ext cx="3962400" cy="299344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A746D9D2-3313-5644-4C01-8F8488720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038655" y="2352116"/>
            <a:ext cx="3962400" cy="299344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88A9361-E0D2-E8C3-2BF9-20D6942E7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818095" y="2363922"/>
            <a:ext cx="3962400" cy="299344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858A4-5342-424D-58F8-3AA48C1A3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420" y="2031846"/>
            <a:ext cx="2956720" cy="228298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Data shows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.03%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national WIOA/RA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co-enrollment rate….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242%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increase in WIOA/RA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co-enrollment in targeted states served by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FE236-9614-E91A-6470-FBF93250EE2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054" y="2031846"/>
            <a:ext cx="2764331" cy="4178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Have produced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82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webinars with 5,000+ attendees….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95%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participants “strongly agreed” TA was of high value and planned to implement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82E4E5-EF46-862E-F55F-A0AD13C50A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98765" y="2031846"/>
            <a:ext cx="2764331" cy="4178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Initial goal of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200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partners in system alignment….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3,000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organizations have committed to developing new strategic RA partnerships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1811A9-2074-7BC0-BE85-9E31BC3B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3305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C2C89-B5AC-5DD0-32AC-CC9588FF8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E7C7-75DA-6F9C-CF02-EA2BE918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84" y="619826"/>
            <a:ext cx="11245516" cy="922876"/>
          </a:xfrm>
        </p:spPr>
        <p:txBody>
          <a:bodyPr>
            <a:normAutofit/>
          </a:bodyPr>
          <a:lstStyle/>
          <a:p>
            <a:pPr algn="l"/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0660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CF8C-CD45-AB02-08E7-C83FBFA6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41" y="732319"/>
            <a:ext cx="10515600" cy="789167"/>
          </a:xfrm>
        </p:spPr>
        <p:txBody>
          <a:bodyPr/>
          <a:lstStyle/>
          <a:p>
            <a:r>
              <a:rPr lang="en-US"/>
              <a:t>Share Promising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A2-CC9C-3017-6266-321CF6369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12895" y="1840571"/>
            <a:ext cx="4193146" cy="4285110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solidFill>
                  <a:schemeClr val="bg1"/>
                </a:solidFill>
              </a:rPr>
              <a:t>Submit your promising practice here: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58056D-F0D7-BF3C-2A6F-85DEEF0FA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8" name="Picture 2" descr="What you do makes a difference. We Want to highlight your promising practices for System alignment with registered apprenticeship">
            <a:extLst>
              <a:ext uri="{FF2B5EF4-FFF2-40B4-BE49-F238E27FC236}">
                <a16:creationId xmlns:a16="http://schemas.microsoft.com/office/drawing/2014/main" id="{5E3C9BD2-3626-D22A-34B9-089EF8083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3482" r="4881" b="8211"/>
          <a:stretch/>
        </p:blipFill>
        <p:spPr bwMode="auto">
          <a:xfrm>
            <a:off x="596002" y="2183807"/>
            <a:ext cx="6452738" cy="34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B25371-02AD-ED01-6B16-EA3398640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90" y="2895708"/>
            <a:ext cx="2869601" cy="28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9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0A38-42CD-19E5-3BC1-A464A5C4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74700"/>
            <a:ext cx="10515600" cy="911225"/>
          </a:xfrm>
        </p:spPr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A367-2F61-50D7-C055-C0E3D8065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4455" y="2284143"/>
            <a:ext cx="5267325" cy="733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effectLst/>
              </a:rPr>
              <a:t>Receive</a:t>
            </a:r>
            <a:r>
              <a:rPr lang="en-US">
                <a:effectLst/>
              </a:rPr>
              <a:t> no-cost expert services, including materials and support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0B316-DDA0-389A-026B-EB6DC1820E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44455" y="3425288"/>
            <a:ext cx="5124450" cy="810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/>
              <a:t>Network</a:t>
            </a:r>
            <a:r>
              <a:rPr lang="en-US"/>
              <a:t> with potential partners nationwide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9BB7A-D7C8-36F5-6C65-447D1D44582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90085" y="4590921"/>
            <a:ext cx="5124450" cy="950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Be</a:t>
            </a:r>
            <a:r>
              <a:rPr lang="en-US"/>
              <a:t> nationally recognized for your work</a:t>
            </a:r>
            <a:endParaRPr lang="en-US" b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C1118-E028-72E1-E7BC-2A4A4468AB4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48574" y="1995484"/>
            <a:ext cx="3140095" cy="3750392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Scan for Partner Form</a:t>
            </a:r>
          </a:p>
        </p:txBody>
      </p:sp>
      <p:pic>
        <p:nvPicPr>
          <p:cNvPr id="11" name="Picture 10" descr="QR Code for: https://safalpartners.jotform.com/form/221015771142040">
            <a:extLst>
              <a:ext uri="{FF2B5EF4-FFF2-40B4-BE49-F238E27FC236}">
                <a16:creationId xmlns:a16="http://schemas.microsoft.com/office/drawing/2014/main" id="{14E75461-339C-9F5A-FBD6-5964153D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98" y="2897528"/>
            <a:ext cx="2657846" cy="266737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A24488-9C2C-BEB8-7BEC-CB2E3F9F7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AA04C85-8AB3-1013-7DB7-F610C3F9B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395" y="2216097"/>
            <a:ext cx="730060" cy="73006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FF1E300-386B-C802-1B04-B040F064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23" y="3344798"/>
            <a:ext cx="730060" cy="7300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D0EF788-996A-EBD4-78AC-F5F5477EA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23" y="4473499"/>
            <a:ext cx="730060" cy="7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3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B358-6B53-592B-6310-3DCAB4FE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BE6FE-D657-0076-1A78-6599DB3E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pic>
        <p:nvPicPr>
          <p:cNvPr id="5" name="Picture 4" descr="QR code linked to Center of Excellence Home page: dolcoe.safalapps.com">
            <a:extLst>
              <a:ext uri="{FF2B5EF4-FFF2-40B4-BE49-F238E27FC236}">
                <a16:creationId xmlns:a16="http://schemas.microsoft.com/office/drawing/2014/main" id="{C8FE2FA3-FC7A-D237-692E-14C04B5FD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128" y="4549596"/>
            <a:ext cx="1286054" cy="12670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712-DAD9-FADD-9C72-FB57438BF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1917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AB593-B04F-E787-234A-ACE8D21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pic>
        <p:nvPicPr>
          <p:cNvPr id="8" name="Picture 3" descr="Department of Labor United States of America">
            <a:extLst>
              <a:ext uri="{FF2B5EF4-FFF2-40B4-BE49-F238E27FC236}">
                <a16:creationId xmlns:a16="http://schemas.microsoft.com/office/drawing/2014/main" id="{727AD436-1097-E30C-4F82-E68D541AC3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400" y="540951"/>
            <a:ext cx="1563476" cy="15660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A4C07-58C9-E2EC-8BAD-444813F7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4639"/>
            <a:ext cx="7512113" cy="394048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200">
                <a:solidFill>
                  <a:schemeClr val="tx1"/>
                </a:solidFill>
              </a:rPr>
              <a:t>; 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2200" u="sng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 services including: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Individual compliance assistance and services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Online resources (desk aids, guides, frameworks, etc.)</a:t>
            </a:r>
            <a:endParaRPr lang="en-US" sz="2200">
              <a:solidFill>
                <a:schemeClr val="tx1"/>
              </a:solidFill>
            </a:endParaRPr>
          </a:p>
        </p:txBody>
      </p:sp>
      <p:grpSp>
        <p:nvGrpSpPr>
          <p:cNvPr id="4" name="Group 3" descr="Logos for National Association of Workforce Development Professionals (NAWDP), Coalition on Adult Basic Education (COABE), National Disability Institute (NDI(, Wireless Infrastructure Association (WIA), FASTPORT">
            <a:extLst>
              <a:ext uri="{FF2B5EF4-FFF2-40B4-BE49-F238E27FC236}">
                <a16:creationId xmlns:a16="http://schemas.microsoft.com/office/drawing/2014/main" id="{611D61A9-F3A9-5FD4-6576-F5EC502CE275}"/>
              </a:ext>
            </a:extLst>
          </p:cNvPr>
          <p:cNvGrpSpPr/>
          <p:nvPr/>
        </p:nvGrpSpPr>
        <p:grpSpPr>
          <a:xfrm>
            <a:off x="7220780" y="1986885"/>
            <a:ext cx="4434328" cy="2360017"/>
            <a:chOff x="7220780" y="1986885"/>
            <a:chExt cx="4434328" cy="2360017"/>
          </a:xfrm>
        </p:grpSpPr>
        <p:pic>
          <p:nvPicPr>
            <p:cNvPr id="1026" name="Picture 2" descr="Leadership Virtual Academy. Proposals ...">
              <a:extLst>
                <a:ext uri="{FF2B5EF4-FFF2-40B4-BE49-F238E27FC236}">
                  <a16:creationId xmlns:a16="http://schemas.microsoft.com/office/drawing/2014/main" id="{6A1D2618-AE97-257C-8CD5-5B8302DD6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253" y="1986885"/>
              <a:ext cx="2126810" cy="86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ow Can New Federal Guidance Help Adult Learners Access Workforce  Services?: Understanding U.S. Dept. of Labor TEGL 10-23 - National Skills  Coalition">
              <a:extLst>
                <a:ext uri="{FF2B5EF4-FFF2-40B4-BE49-F238E27FC236}">
                  <a16:creationId xmlns:a16="http://schemas.microsoft.com/office/drawing/2014/main" id="{1D561E2C-4AE3-184B-E133-19F0DF77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32699" r="22215" b="31869"/>
            <a:stretch/>
          </p:blipFill>
          <p:spPr bwMode="auto">
            <a:xfrm>
              <a:off x="7220780" y="2884041"/>
              <a:ext cx="2126810" cy="78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bout - Small Business Hub">
              <a:extLst>
                <a:ext uri="{FF2B5EF4-FFF2-40B4-BE49-F238E27FC236}">
                  <a16:creationId xmlns:a16="http://schemas.microsoft.com/office/drawing/2014/main" id="{634CF92D-9386-C689-4EF8-87DC179CB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4229" y="2880683"/>
              <a:ext cx="2158024" cy="58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Wireless Infrastructure Association (WIA) | Wireless Trade Association">
              <a:extLst>
                <a:ext uri="{FF2B5EF4-FFF2-40B4-BE49-F238E27FC236}">
                  <a16:creationId xmlns:a16="http://schemas.microsoft.com/office/drawing/2014/main" id="{EE4ACC46-0D26-A232-ABCD-4D8275256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23342" r="7528" b="26550"/>
            <a:stretch/>
          </p:blipFill>
          <p:spPr bwMode="auto">
            <a:xfrm>
              <a:off x="7302707" y="3652552"/>
              <a:ext cx="2169152" cy="66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stport - Crunchbase Company Profile &amp; Funding">
              <a:extLst>
                <a:ext uri="{FF2B5EF4-FFF2-40B4-BE49-F238E27FC236}">
                  <a16:creationId xmlns:a16="http://schemas.microsoft.com/office/drawing/2014/main" id="{C62B1A32-AA60-3B33-FC32-B390C399BC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16" b="33328"/>
            <a:stretch/>
          </p:blipFill>
          <p:spPr bwMode="auto">
            <a:xfrm>
              <a:off x="9471859" y="3631750"/>
              <a:ext cx="2183249" cy="71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CA578-5933-CBB0-810C-1A3F73F54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634" y="5755223"/>
            <a:ext cx="4797189" cy="5212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563C1"/>
                </a:solidFill>
                <a:hlinkClick r:id="rId8"/>
              </a:rPr>
              <a:t>Visit our website, request assistance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9" name="Picture 2" descr="QR code for Center of Excellence Website">
            <a:extLst>
              <a:ext uri="{FF2B5EF4-FFF2-40B4-BE49-F238E27FC236}">
                <a16:creationId xmlns:a16="http://schemas.microsoft.com/office/drawing/2014/main" id="{381C5649-572C-6376-9094-EB71F13D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FA46-5DD9-337A-A97E-61BEEE203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2590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EDFC55-5D74-3F4B-A43C-BD6A3107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" y="392361"/>
            <a:ext cx="10515600" cy="1325563"/>
          </a:xfrm>
        </p:spPr>
        <p:txBody>
          <a:bodyPr/>
          <a:lstStyle/>
          <a:p>
            <a:r>
              <a:rPr lang="en-US"/>
              <a:t>Quick Pulse Poll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46531-2B2B-B39D-51E9-699AAB7C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59" y="1733920"/>
            <a:ext cx="6395721" cy="4007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b="1">
                <a:solidFill>
                  <a:srgbClr val="002060"/>
                </a:solidFill>
                <a:latin typeface="+mj-lt"/>
              </a:rPr>
              <a:t>Are you a….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Workforce Board Staff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Service Provider Staff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Educational Partner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Vocational Rehabilitation Partner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Employer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Board Member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Registered Apprenticeship Staff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+mj-lt"/>
              </a:rPr>
              <a:t>Other</a:t>
            </a:r>
          </a:p>
        </p:txBody>
      </p:sp>
      <p:pic>
        <p:nvPicPr>
          <p:cNvPr id="6" name="Picture 5" descr="Happy team members">
            <a:extLst>
              <a:ext uri="{FF2B5EF4-FFF2-40B4-BE49-F238E27FC236}">
                <a16:creationId xmlns:a16="http://schemas.microsoft.com/office/drawing/2014/main" id="{7E87AE4D-6E8E-F00F-94FE-6600EDB1B4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806" y="1975566"/>
            <a:ext cx="5280194" cy="352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F59E40-6C1F-416F-AC7E-33CA7D3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3815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481CB-1914-D012-EB5D-1DE1E7B1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9E09BE-6A93-54C1-526E-386A9177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" y="392361"/>
            <a:ext cx="10515600" cy="1325563"/>
          </a:xfrm>
        </p:spPr>
        <p:txBody>
          <a:bodyPr/>
          <a:lstStyle/>
          <a:p>
            <a:r>
              <a:rPr lang="en-US"/>
              <a:t>Quick Pulse Poll </a:t>
            </a:r>
            <a:r>
              <a:rPr lang="en-US">
                <a:solidFill>
                  <a:srgbClr val="00015E"/>
                </a:solidFill>
              </a:rPr>
              <a:t>#2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C713D1-3BE5-95D9-0C8C-B27424AB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59" y="1717924"/>
            <a:ext cx="10682483" cy="787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>
                <a:solidFill>
                  <a:srgbClr val="002060"/>
                </a:solidFill>
                <a:latin typeface="+mj-lt"/>
              </a:rPr>
              <a:t>Did you attend our April 25</a:t>
            </a:r>
            <a:r>
              <a:rPr lang="en-US" sz="4800" b="1" baseline="30000">
                <a:solidFill>
                  <a:srgbClr val="002060"/>
                </a:solidFill>
                <a:latin typeface="+mj-lt"/>
              </a:rPr>
              <a:t>th</a:t>
            </a:r>
            <a:r>
              <a:rPr lang="en-US" sz="4800" b="1">
                <a:solidFill>
                  <a:srgbClr val="002060"/>
                </a:solidFill>
                <a:latin typeface="+mj-lt"/>
              </a:rPr>
              <a:t> webinar?</a:t>
            </a:r>
            <a:endParaRPr lang="en-US" sz="3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02F00-E4AC-4FE7-0240-0741B004D888}"/>
              </a:ext>
            </a:extLst>
          </p:cNvPr>
          <p:cNvSpPr txBox="1"/>
          <p:nvPr/>
        </p:nvSpPr>
        <p:spPr>
          <a:xfrm>
            <a:off x="8078771" y="2519505"/>
            <a:ext cx="2837468" cy="3323987"/>
          </a:xfrm>
          <a:prstGeom prst="rect">
            <a:avLst/>
          </a:prstGeom>
          <a:solidFill>
            <a:srgbClr val="0001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 </a:t>
            </a:r>
            <a:r>
              <a:rPr lang="en-US" sz="2400" b="1">
                <a:solidFill>
                  <a:schemeClr val="bg1"/>
                </a:solidFill>
              </a:rPr>
              <a:t>Link to webinar recording:</a:t>
            </a: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7" name="Picture 6" descr="QR code link to April 25th Webinar recording">
            <a:extLst>
              <a:ext uri="{FF2B5EF4-FFF2-40B4-BE49-F238E27FC236}">
                <a16:creationId xmlns:a16="http://schemas.microsoft.com/office/drawing/2014/main" id="{E44966EF-3563-62CF-576C-BED74915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10" y="3369559"/>
            <a:ext cx="2243590" cy="225917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42945F-4C4A-AE57-0D03-3C0DA424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4D801-D2E0-5318-1AE9-1400FA2C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93" y="2505416"/>
            <a:ext cx="5943600" cy="33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2C16-10F3-15C7-ABC9-FCB532F8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Leaders</a:t>
            </a:r>
          </a:p>
        </p:txBody>
      </p:sp>
      <p:pic>
        <p:nvPicPr>
          <p:cNvPr id="15" name="Picture 14" descr="Alan Dodkowitz">
            <a:extLst>
              <a:ext uri="{FF2B5EF4-FFF2-40B4-BE49-F238E27FC236}">
                <a16:creationId xmlns:a16="http://schemas.microsoft.com/office/drawing/2014/main" id="{6C741CC9-042B-6638-800D-75DCB851DE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10" y="2090415"/>
            <a:ext cx="2213851" cy="2205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69BCD6-0E42-1BA4-09B8-DD91EEDA0E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78581" y="4465625"/>
            <a:ext cx="2926307" cy="445959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15E"/>
                </a:solidFill>
              </a:rPr>
              <a:t>Alan Dodkowitz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8939CD-21F5-B84D-B36F-DC02C95126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2657" y="4875498"/>
            <a:ext cx="3460929" cy="5815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/>
              <a:t>Senior Subject Matter Expert,</a:t>
            </a:r>
            <a:br>
              <a:rPr lang="en-US" sz="1600"/>
            </a:br>
            <a:r>
              <a:rPr lang="en-US" sz="1600"/>
              <a:t>Safal Partners</a:t>
            </a:r>
          </a:p>
        </p:txBody>
      </p:sp>
      <p:pic>
        <p:nvPicPr>
          <p:cNvPr id="17" name="Picture 16" descr="James Disbro">
            <a:extLst>
              <a:ext uri="{FF2B5EF4-FFF2-40B4-BE49-F238E27FC236}">
                <a16:creationId xmlns:a16="http://schemas.microsoft.com/office/drawing/2014/main" id="{57B86E07-9048-6E58-E581-E5461C311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190" y="2052947"/>
            <a:ext cx="2100404" cy="2242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3D0656-CAD5-C0F5-72F8-0046FA557B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9717" y="4495052"/>
            <a:ext cx="2419350" cy="5277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15E"/>
                </a:solidFill>
              </a:rPr>
              <a:t>James Disbro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0C2DDB-B3A7-2B5B-2128-AB89683988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6001" y="4911584"/>
            <a:ext cx="3346782" cy="10908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>
                <a:ea typeface="Roboto"/>
              </a:rPr>
              <a:t>Senior Director, </a:t>
            </a:r>
            <a:br>
              <a:rPr lang="en-US" sz="1600">
                <a:ea typeface="Roboto"/>
              </a:rPr>
            </a:br>
            <a:r>
              <a:rPr lang="en-US" sz="1600">
                <a:ea typeface="Roboto"/>
              </a:rPr>
              <a:t>Regional Alignment </a:t>
            </a:r>
            <a:br>
              <a:rPr lang="en-US" sz="1600">
                <a:ea typeface="Roboto"/>
              </a:rPr>
            </a:br>
            <a:r>
              <a:rPr lang="en-US" sz="1600">
                <a:ea typeface="Roboto"/>
              </a:rPr>
              <a:t>&amp; Programs Development</a:t>
            </a:r>
            <a:br>
              <a:rPr lang="en-US" sz="1600">
                <a:ea typeface="Roboto"/>
              </a:rPr>
            </a:br>
            <a:r>
              <a:rPr lang="en-US" sz="1600">
                <a:ea typeface="Roboto"/>
              </a:rPr>
              <a:t>CareerSource Suncoast</a:t>
            </a:r>
          </a:p>
        </p:txBody>
      </p:sp>
    </p:spTree>
    <p:extLst>
      <p:ext uri="{BB962C8B-B14F-4D97-AF65-F5344CB8AC3E}">
        <p14:creationId xmlns:p14="http://schemas.microsoft.com/office/powerpoint/2010/main" val="426395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First: Understanding the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938655" cy="438149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Deep dive into system understanding of RA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Multiple methodologies: data analysis, interviews, partner surveys, </a:t>
            </a:r>
            <a:b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working groups, TA participant feedback, literature review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analysis of national, state WIOA/RA co-enrollment data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analysis of WIOA State Unified and Combined Plans for RA 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national assessment,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"Workforce System RA Baseline </a:t>
            </a:r>
            <a:br>
              <a:rPr lang="en-US" sz="28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</a:b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Knowledge Assessment Report"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national assessment of Title II RA engagement, </a:t>
            </a:r>
            <a:b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“Expanding RA through WIOA Title I and Title II Partnerships Report”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First landscape scan, analysis of Apprenticeship Networks </a:t>
            </a:r>
            <a:b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across the US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8" name="Picture 7" descr="Cover of &quot;Workforce System Registered Apprenticeship Baseline Knowledge Assessment Report: Insight &amp; Opportunities to Strengthen Workforce Practitioner Knowledge of Registered Apprenticeship&quot; by Safal Partners and the Center of Excellence - March 2023">
            <a:extLst>
              <a:ext uri="{FF2B5EF4-FFF2-40B4-BE49-F238E27FC236}">
                <a16:creationId xmlns:a16="http://schemas.microsoft.com/office/drawing/2014/main" id="{AECC74C4-6580-CE6B-0942-36AFDBB779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r="59"/>
          <a:stretch/>
        </p:blipFill>
        <p:spPr>
          <a:xfrm>
            <a:off x="9221671" y="1690688"/>
            <a:ext cx="2970329" cy="438149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EAB686-E876-EF33-4042-E47D35D0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85" y="5861234"/>
            <a:ext cx="958479" cy="95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5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39EC2E-A978-0B12-B7E2-200A0253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Re-thinking Assumptions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63F553-615E-96AE-FC29-52569D026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8086"/>
            <a:ext cx="6267680" cy="3647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Workforce system stakeholders aren't as engaged in or strategically planning for RA inclusion as initially thought. 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Misalignment seen across multiple areas:</a:t>
            </a:r>
          </a:p>
          <a:p>
            <a:pPr marL="403225" lvl="1"/>
            <a:r>
              <a:rPr lang="en-US"/>
              <a:t>State planning to local implementation</a:t>
            </a:r>
          </a:p>
          <a:p>
            <a:pPr marL="403225" lvl="1"/>
            <a:r>
              <a:rPr lang="en-US"/>
              <a:t>WIOA funding utilization to policy development </a:t>
            </a:r>
            <a:r>
              <a:rPr lang="en-US" b="1"/>
              <a:t>…and more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FE52D1-97C0-280D-9BBC-93CA35268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r="14173" b="-5"/>
          <a:stretch/>
        </p:blipFill>
        <p:spPr bwMode="auto">
          <a:xfrm>
            <a:off x="7251744" y="2018086"/>
            <a:ext cx="4343261" cy="364732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D8CC3DC-770E-02CC-EC2C-F5C8D5ADF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8889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995212" cy="1325563"/>
          </a:xfrm>
        </p:spPr>
        <p:txBody>
          <a:bodyPr/>
          <a:lstStyle/>
          <a:p>
            <a:r>
              <a:rPr lang="en-US"/>
              <a:t>WIOA State Plans: 7 Indicators of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EA45-7180-0894-FEA4-5CFD2B39C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6559"/>
            <a:ext cx="10659035" cy="450840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200">
                <a:solidFill>
                  <a:schemeClr val="tx1"/>
                </a:solidFill>
                <a:latin typeface="Aptos" panose="020B0004020202020204" pitchFamily="34" charset="0"/>
              </a:rPr>
              <a:t>Apprenticeship mentioned as workforce strategy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200">
                <a:solidFill>
                  <a:schemeClr val="tx1"/>
                </a:solidFill>
                <a:latin typeface="Aptos" panose="020B0004020202020204" pitchFamily="34" charset="0"/>
              </a:rPr>
              <a:t>Plans to apply for/utilize federal grants to expand apprenticeship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200">
                <a:solidFill>
                  <a:schemeClr val="tx1"/>
                </a:solidFill>
                <a:latin typeface="Aptos" panose="020B0004020202020204" pitchFamily="34" charset="0"/>
              </a:rPr>
              <a:t>Apprenticeship articulated specifically in strategies to meet State Plan vision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200">
                <a:solidFill>
                  <a:schemeClr val="tx1"/>
                </a:solidFill>
                <a:latin typeface="Aptos" panose="020B0004020202020204" pitchFamily="34" charset="0"/>
              </a:rPr>
              <a:t>State level apprenticeship work group or committee to State Workforce Board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200">
                <a:solidFill>
                  <a:schemeClr val="tx1"/>
                </a:solidFill>
                <a:latin typeface="Aptos" panose="020B0004020202020204" pitchFamily="34" charset="0"/>
              </a:rPr>
              <a:t>Specialist expertise embedded into the American Job Centers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200">
                <a:solidFill>
                  <a:schemeClr val="tx1"/>
                </a:solidFill>
                <a:latin typeface="Aptos" panose="020B0004020202020204" pitchFamily="34" charset="0"/>
              </a:rPr>
              <a:t>State-level initiative for RA expansion (i.e. investment of additional resources, statutes to incentivize/scale RA programs)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200">
                <a:solidFill>
                  <a:schemeClr val="tx1"/>
                </a:solidFill>
                <a:latin typeface="Aptos" panose="020B0004020202020204" pitchFamily="34" charset="0"/>
              </a:rPr>
              <a:t>Specific objectives, goals for increased # of apprentices or RA programs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3677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88B3-8917-87E1-86AC-53430300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at Top, Dropoff in Planning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6045-5A77-CD1B-B366-CBC86B22D9A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E1DBE0-90E7-7338-7DC0-058AD1DDF11F}"/>
              </a:ext>
            </a:extLst>
          </p:cNvPr>
          <p:cNvGraphicFramePr>
            <a:graphicFrameLocks noGrp="1"/>
          </p:cNvGraphicFramePr>
          <p:nvPr/>
        </p:nvGraphicFramePr>
        <p:xfrm>
          <a:off x="719388" y="1606879"/>
          <a:ext cx="10753223" cy="4260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2003">
                  <a:extLst>
                    <a:ext uri="{9D8B030D-6E8A-4147-A177-3AD203B41FA5}">
                      <a16:colId xmlns:a16="http://schemas.microsoft.com/office/drawing/2014/main" val="2465197168"/>
                    </a:ext>
                  </a:extLst>
                </a:gridCol>
                <a:gridCol w="1436246">
                  <a:extLst>
                    <a:ext uri="{9D8B030D-6E8A-4147-A177-3AD203B41FA5}">
                      <a16:colId xmlns:a16="http://schemas.microsoft.com/office/drawing/2014/main" val="2403231161"/>
                    </a:ext>
                  </a:extLst>
                </a:gridCol>
                <a:gridCol w="871671">
                  <a:extLst>
                    <a:ext uri="{9D8B030D-6E8A-4147-A177-3AD203B41FA5}">
                      <a16:colId xmlns:a16="http://schemas.microsoft.com/office/drawing/2014/main" val="557982147"/>
                    </a:ext>
                  </a:extLst>
                </a:gridCol>
                <a:gridCol w="1193303">
                  <a:extLst>
                    <a:ext uri="{9D8B030D-6E8A-4147-A177-3AD203B41FA5}">
                      <a16:colId xmlns:a16="http://schemas.microsoft.com/office/drawing/2014/main" val="2841369350"/>
                    </a:ext>
                  </a:extLst>
                </a:gridCol>
              </a:tblGrid>
              <a:tr h="610525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RA Alignment Indicator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# of</a:t>
                      </a: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State Plans Included</a:t>
                      </a:r>
                      <a:r>
                        <a:rPr lang="en-US" sz="15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% of States</a:t>
                      </a:r>
                      <a:endParaRPr lang="en-US" sz="15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# of Territories</a:t>
                      </a:r>
                      <a:r>
                        <a:rPr lang="en-US" sz="15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133646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1. Apprenticeship acknowledged as workforce strategy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50 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100%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6 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616906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2. Plans to apply for/utilize federal grants to expand apprenticeship 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42 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84%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4 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68153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3. Apprenticeship articulated specifically in strategies to meet State Plan vision 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17 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34%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65212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4. State level apprenticeship work group or committee to SWDB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17 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556023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5. Specialist expertise in AJCs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16 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32%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799338"/>
                  </a:ext>
                </a:extLst>
              </a:tr>
              <a:tr h="554364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6. State level Initiative (e.g., investment of additional resources, statute designed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to incentivize or encourage establishment of apprenticeships)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15 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30%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2 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647745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7. Specific objectives and goals for increased # of apprentices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or apprenticeship programs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7 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14%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0 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525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886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445B86-1044-46CF-862F-8373A6BD67DB}">
  <ds:schemaRefs>
    <ds:schemaRef ds:uri="http://purl.org/dc/elements/1.1/"/>
    <ds:schemaRef ds:uri="2f00f82b-dce9-458f-ab1d-1c5fd145e219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cd59d27-ca2b-4708-b9c7-7fa28138492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6E5ED4-6C34-4468-A91B-3DC790CAB7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D6D400-79BC-4B40-8903-0F3309DE6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938</Words>
  <Application>Microsoft Office PowerPoint</Application>
  <PresentationFormat>Widescreen</PresentationFormat>
  <Paragraphs>161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Courier New</vt:lpstr>
      <vt:lpstr>Montserrat</vt:lpstr>
      <vt:lpstr>Roboto</vt:lpstr>
      <vt:lpstr>Wingdings</vt:lpstr>
      <vt:lpstr>Office Theme</vt:lpstr>
      <vt:lpstr>Office Hours:  Workforce System Alignment with Registered Apprenticeship - Promising Practices for State &amp; Local Boards</vt:lpstr>
      <vt:lpstr>Center of Excellence Overview</vt:lpstr>
      <vt:lpstr>Quick Pulse Poll</vt:lpstr>
      <vt:lpstr>Quick Pulse Poll #2</vt:lpstr>
      <vt:lpstr>Discussion Leaders</vt:lpstr>
      <vt:lpstr>First: Understanding the Field</vt:lpstr>
      <vt:lpstr>Re-thinking Assumptions</vt:lpstr>
      <vt:lpstr>WIOA State Plans: 7 Indicators of Alignment</vt:lpstr>
      <vt:lpstr>Support at Top, Dropoff in Planning</vt:lpstr>
      <vt:lpstr>Field-Informed TA: Creating New Tools</vt:lpstr>
      <vt:lpstr>State Progress: Interest, Investments</vt:lpstr>
      <vt:lpstr>Field Needs, Responds to Centers’ TA</vt:lpstr>
      <vt:lpstr>Questions</vt:lpstr>
      <vt:lpstr>Share Promising Practices</vt:lpstr>
      <vt:lpstr>Become a Center Partner</vt:lpstr>
      <vt:lpstr>Email us your questions at RA_COE@SafalPartners.com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Fraulo</dc:creator>
  <cp:lastModifiedBy>Colleen Beck</cp:lastModifiedBy>
  <cp:revision>1</cp:revision>
  <dcterms:created xsi:type="dcterms:W3CDTF">2025-05-23T18:47:21Z</dcterms:created>
  <dcterms:modified xsi:type="dcterms:W3CDTF">2025-05-27T19:20:08Z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</Properties>
</file>