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FEC24_2B2A3D34.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1854" r:id="rId5"/>
    <p:sldId id="2147478540" r:id="rId6"/>
    <p:sldId id="2147478541" r:id="rId7"/>
    <p:sldId id="2147478539" r:id="rId8"/>
    <p:sldId id="2147327597" r:id="rId9"/>
    <p:sldId id="2147327549" r:id="rId10"/>
    <p:sldId id="1933" r:id="rId11"/>
    <p:sldId id="2147327908" r:id="rId12"/>
    <p:sldId id="2147327185" r:id="rId13"/>
    <p:sldId id="1776" r:id="rId14"/>
    <p:sldId id="2147327915" r:id="rId15"/>
    <p:sldId id="2147478537" r:id="rId16"/>
    <p:sldId id="2147478543" r:id="rId17"/>
    <p:sldId id="2147478561" r:id="rId18"/>
    <p:sldId id="2147478563" r:id="rId19"/>
    <p:sldId id="2147478545" r:id="rId20"/>
    <p:sldId id="2147478546" r:id="rId21"/>
    <p:sldId id="2147478570" r:id="rId22"/>
    <p:sldId id="2147478571" r:id="rId23"/>
    <p:sldId id="2147478547" r:id="rId24"/>
    <p:sldId id="2147478564" r:id="rId25"/>
    <p:sldId id="2147478566" r:id="rId26"/>
    <p:sldId id="2147478567" r:id="rId27"/>
    <p:sldId id="2147478549" r:id="rId28"/>
    <p:sldId id="2147478568" r:id="rId29"/>
    <p:sldId id="2147478569" r:id="rId30"/>
    <p:sldId id="2147478551" r:id="rId31"/>
    <p:sldId id="2147478572" r:id="rId32"/>
    <p:sldId id="2147478573" r:id="rId33"/>
    <p:sldId id="2147478553" r:id="rId34"/>
    <p:sldId id="2147478574" r:id="rId35"/>
    <p:sldId id="2147478575" r:id="rId36"/>
    <p:sldId id="2147478555" r:id="rId37"/>
    <p:sldId id="2147478556" r:id="rId38"/>
    <p:sldId id="2147327777" r:id="rId39"/>
    <p:sldId id="21474785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723054-ADF4-E965-A74C-B9296C50F51A}" name="Judy Blanchard" initials="JB" userId="S::judy.blanchard@safalpartners.com::996cf39c-9499-4183-809a-e47cbd595690" providerId="AD"/>
  <p188:author id="{1C363978-593C-497C-1A28-B2866C017889}" name="Lauren Fraulo" initials="LF" userId="S::Lauren.Fraulo@safalpartners.com::d323c613-e09b-4858-ba6f-779347ece142" providerId="AD"/>
  <p188:author id="{502FDB94-BBBF-7A6F-3562-5151FD363F2C}" name="Melissa Aguilar-Southard" initials="MA" userId="S::melissa.aguilar-southard@safalpartners.com::24c379a2-b57c-4db6-9ded-650202e90d0e" providerId="AD"/>
  <p188:author id="{F5CDE29B-3EFC-D5BE-8DDE-F756FF4E4250}" name="Jana Bauer" initials="JB" userId="S::jana.bauer@safalpartners.com::f18a3f3c-4c69-4a10-b4b6-ac99762a0cf5"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5E73BF-496C-4B0B-B459-333633F7B0C2}" v="6" dt="2025-05-21T14:26:15.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comments/modernComment_7FFFEC24_2B2A3D34.xml><?xml version="1.0" encoding="utf-8"?>
<p188:cmLst xmlns:a="http://schemas.openxmlformats.org/drawingml/2006/main" xmlns:r="http://schemas.openxmlformats.org/officeDocument/2006/relationships" xmlns:p188="http://schemas.microsoft.com/office/powerpoint/2018/8/main">
  <p188:cm id="{71324AED-5E30-4223-A386-24C8CD447020}" authorId="{F5CDE29B-3EFC-D5BE-8DDE-F756FF4E4250}" status="resolved" created="2025-04-25T12:55:18.039" complete="100000">
    <pc:sldMkLst xmlns:pc="http://schemas.microsoft.com/office/powerpoint/2013/main/command">
      <pc:docMk/>
      <pc:sldMk cId="724188468" sldId="2147478564"/>
    </pc:sldMkLst>
    <p188:txBody>
      <a:bodyPr/>
      <a:lstStyle/>
      <a:p>
        <a:r>
          <a:rPr lang="en-US"/>
          <a:t>[@Lauren Fraulo] We can copy this over from the other CWA presentation if that slide gets adjusted with icon alignment.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3A5FB-D8E7-42AE-822A-E456DB1F83C3}"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98550-C482-465D-8810-CE0285727D2A}" type="slidenum">
              <a:rPr lang="en-US" smtClean="0"/>
              <a:t>‹#›</a:t>
            </a:fld>
            <a:endParaRPr lang="en-US"/>
          </a:p>
        </p:txBody>
      </p:sp>
    </p:spTree>
    <p:extLst>
      <p:ext uri="{BB962C8B-B14F-4D97-AF65-F5344CB8AC3E}">
        <p14:creationId xmlns:p14="http://schemas.microsoft.com/office/powerpoint/2010/main" val="4155516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JF Thank NAWDP for the opportunity to participate</a:t>
            </a:r>
          </a:p>
          <a:p>
            <a:endParaRPr lang="en-US"/>
          </a:p>
          <a:p>
            <a:r>
              <a:rPr lang="en-US" sz="1800">
                <a:effectLst/>
                <a:latin typeface="Cambria" panose="02040503050406030204" pitchFamily="18" charset="0"/>
                <a:ea typeface="MS Mincho" panose="02020609040205080304" pitchFamily="49" charset="-128"/>
                <a:cs typeface="Times New Roman" panose="02020603050405020304" pitchFamily="18" charset="0"/>
              </a:rPr>
              <a:t>a critical piece of making Registered Apprenticeship work—whether that’s aligning policies, embedding staff expertise, or improving data sharing. It’s all about removing friction from the system so that businesses can adopt RA more easily and job seekers can move through the pipeline with fewer barriers. </a:t>
            </a:r>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1</a:t>
            </a:fld>
            <a:endParaRPr lang="en-US"/>
          </a:p>
        </p:txBody>
      </p:sp>
    </p:spTree>
    <p:extLst>
      <p:ext uri="{BB962C8B-B14F-4D97-AF65-F5344CB8AC3E}">
        <p14:creationId xmlns:p14="http://schemas.microsoft.com/office/powerpoint/2010/main" val="319719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10</a:t>
            </a:fld>
            <a:endParaRPr lang="en-US"/>
          </a:p>
        </p:txBody>
      </p:sp>
    </p:spTree>
    <p:extLst>
      <p:ext uri="{BB962C8B-B14F-4D97-AF65-F5344CB8AC3E}">
        <p14:creationId xmlns:p14="http://schemas.microsoft.com/office/powerpoint/2010/main" val="3306449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B2593-C55A-04CA-D4CB-C17833B39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99FFD-FACF-CAAA-F56F-74C84773E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E028F-427D-9D97-BFD7-3590006B6651}"/>
              </a:ext>
            </a:extLst>
          </p:cNvPr>
          <p:cNvSpPr>
            <a:spLocks noGrp="1"/>
          </p:cNvSpPr>
          <p:nvPr>
            <p:ph type="body" idx="1"/>
          </p:nvPr>
        </p:nvSpPr>
        <p:spPr/>
        <p:txBody>
          <a:bodyPr/>
          <a:lstStyle/>
          <a:p>
            <a:r>
              <a:rPr lang="en-US"/>
              <a:t>JF </a:t>
            </a:r>
          </a:p>
        </p:txBody>
      </p:sp>
      <p:sp>
        <p:nvSpPr>
          <p:cNvPr id="4" name="Slide Number Placeholder 3">
            <a:extLst>
              <a:ext uri="{FF2B5EF4-FFF2-40B4-BE49-F238E27FC236}">
                <a16:creationId xmlns:a16="http://schemas.microsoft.com/office/drawing/2014/main" id="{090F9312-5DC3-C78F-0CC5-732304D19452}"/>
              </a:ext>
            </a:extLst>
          </p:cNvPr>
          <p:cNvSpPr>
            <a:spLocks noGrp="1"/>
          </p:cNvSpPr>
          <p:nvPr>
            <p:ph type="sldNum" sz="quarter" idx="5"/>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9584E03E-6815-4949-8D8D-6B4D2EC9098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28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807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There are six essential areas where workforce systems can align with RA: policy, staff, business engagement, data, partnerships, and funding. This framework will guide the rest of today’s session.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We’ve developed a practical tool to help workforce boards assess alignment across those six areas. It’s adaptable for local, regional, or state-level strategy development.</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12</a:t>
            </a:fld>
            <a:endParaRPr lang="en-US"/>
          </a:p>
        </p:txBody>
      </p:sp>
    </p:spTree>
    <p:extLst>
      <p:ext uri="{BB962C8B-B14F-4D97-AF65-F5344CB8AC3E}">
        <p14:creationId xmlns:p14="http://schemas.microsoft.com/office/powerpoint/2010/main" val="2775980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Policy matters. For example, does your ETPL automatically include RA programs? Do your funding guidelines allow use of WIOA funds for RA-related OJT? These choices shape access and scale.</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13</a:t>
            </a:fld>
            <a:endParaRPr lang="en-US"/>
          </a:p>
        </p:txBody>
      </p:sp>
    </p:spTree>
    <p:extLst>
      <p:ext uri="{BB962C8B-B14F-4D97-AF65-F5344CB8AC3E}">
        <p14:creationId xmlns:p14="http://schemas.microsoft.com/office/powerpoint/2010/main" val="346663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Policies around board membership, co-enrollment, and RA eligibility criteria can determine whether apprenticeship is central or peripheral in your system. Alignment here ensures it becomes a real option for job seekers.</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14</a:t>
            </a:fld>
            <a:endParaRPr lang="en-US"/>
          </a:p>
        </p:txBody>
      </p:sp>
    </p:spTree>
    <p:extLst>
      <p:ext uri="{BB962C8B-B14F-4D97-AF65-F5344CB8AC3E}">
        <p14:creationId xmlns:p14="http://schemas.microsoft.com/office/powerpoint/2010/main" val="3038985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48983-8A39-8413-14A8-859660F74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3D08D-F981-7E9D-8852-C8D21276B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D600C-6C78-057A-A40C-4B6DF11132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State and local boards can institutionalize support for RA by embedding it in procurement, staff roles, training, and MOUs. We’ve seen success where these changes were tied to compliance reviews or performance planning.</a:t>
            </a:r>
          </a:p>
          <a:p>
            <a:endParaRPr lang="en-US"/>
          </a:p>
        </p:txBody>
      </p:sp>
      <p:sp>
        <p:nvSpPr>
          <p:cNvPr id="4" name="Slide Number Placeholder 3">
            <a:extLst>
              <a:ext uri="{FF2B5EF4-FFF2-40B4-BE49-F238E27FC236}">
                <a16:creationId xmlns:a16="http://schemas.microsoft.com/office/drawing/2014/main" id="{2BC42F75-BFC0-EF08-911B-0CEEA96A71E3}"/>
              </a:ext>
            </a:extLst>
          </p:cNvPr>
          <p:cNvSpPr>
            <a:spLocks noGrp="1"/>
          </p:cNvSpPr>
          <p:nvPr>
            <p:ph type="sldNum" sz="quarter" idx="5"/>
          </p:nvPr>
        </p:nvSpPr>
        <p:spPr/>
        <p:txBody>
          <a:bodyPr/>
          <a:lstStyle/>
          <a:p>
            <a:fld id="{D0298550-C482-465D-8810-CE0285727D2A}" type="slidenum">
              <a:rPr lang="en-US" smtClean="0"/>
              <a:t>15</a:t>
            </a:fld>
            <a:endParaRPr lang="en-US"/>
          </a:p>
        </p:txBody>
      </p:sp>
    </p:spTree>
    <p:extLst>
      <p:ext uri="{BB962C8B-B14F-4D97-AF65-F5344CB8AC3E}">
        <p14:creationId xmlns:p14="http://schemas.microsoft.com/office/powerpoint/2010/main" val="2088175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You can’t scale what you don’t own. Embedding SMEs in AJCs increases apprenticeship referrals, supports co-enrollment, and improves employer engagement. Several states have seen double-digit growth by adding RA navigators.</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16</a:t>
            </a:fld>
            <a:endParaRPr lang="en-US"/>
          </a:p>
        </p:txBody>
      </p:sp>
    </p:spTree>
    <p:extLst>
      <p:ext uri="{BB962C8B-B14F-4D97-AF65-F5344CB8AC3E}">
        <p14:creationId xmlns:p14="http://schemas.microsoft.com/office/powerpoint/2010/main" val="3299929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Ask yourself: Do your frontline staff know how to explain apprenticeship clearly? Can they talk about funding or direct employers to intermediaries? This is where RA SMEs make the difference.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We’ve seen success where SMEs were embedded not just in AJCs, but also at partner sites—economic development, corrections, and youth-serving organizations. That cross-agency support builds pipelines.</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18</a:t>
            </a:fld>
            <a:endParaRPr lang="en-US"/>
          </a:p>
        </p:txBody>
      </p:sp>
    </p:spTree>
    <p:extLst>
      <p:ext uri="{BB962C8B-B14F-4D97-AF65-F5344CB8AC3E}">
        <p14:creationId xmlns:p14="http://schemas.microsoft.com/office/powerpoint/2010/main" val="1192670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33383-B165-EE42-124F-F513F8868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44C99-55B9-F276-A657-CC42DC4AB1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3F8C0-5EA1-AD62-3C27-5CC22DF525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RA SMEs aren’t a luxury—they’re infrastructure. With the right funding streams and staff onboarding plans, you can sustain these roles over the long haul and improve outcomes across programs.</a:t>
            </a:r>
          </a:p>
          <a:p>
            <a:endParaRPr lang="en-US"/>
          </a:p>
        </p:txBody>
      </p:sp>
      <p:sp>
        <p:nvSpPr>
          <p:cNvPr id="4" name="Slide Number Placeholder 3">
            <a:extLst>
              <a:ext uri="{FF2B5EF4-FFF2-40B4-BE49-F238E27FC236}">
                <a16:creationId xmlns:a16="http://schemas.microsoft.com/office/drawing/2014/main" id="{FE059333-4ADB-D6DE-E96C-D26141F62BB7}"/>
              </a:ext>
            </a:extLst>
          </p:cNvPr>
          <p:cNvSpPr>
            <a:spLocks noGrp="1"/>
          </p:cNvSpPr>
          <p:nvPr>
            <p:ph type="sldNum" sz="quarter" idx="5"/>
          </p:nvPr>
        </p:nvSpPr>
        <p:spPr/>
        <p:txBody>
          <a:bodyPr/>
          <a:lstStyle/>
          <a:p>
            <a:fld id="{D0298550-C482-465D-8810-CE0285727D2A}" type="slidenum">
              <a:rPr lang="en-US" smtClean="0"/>
              <a:t>19</a:t>
            </a:fld>
            <a:endParaRPr lang="en-US"/>
          </a:p>
        </p:txBody>
      </p:sp>
    </p:spTree>
    <p:extLst>
      <p:ext uri="{BB962C8B-B14F-4D97-AF65-F5344CB8AC3E}">
        <p14:creationId xmlns:p14="http://schemas.microsoft.com/office/powerpoint/2010/main" val="900782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BSRs are critical to apprenticeship scale. But many don’t feel confident discussing RA. With training, tools, and co-developed messaging, BSRs can become apprenticeship ambassadors.</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20</a:t>
            </a:fld>
            <a:endParaRPr lang="en-US"/>
          </a:p>
        </p:txBody>
      </p:sp>
    </p:spTree>
    <p:extLst>
      <p:ext uri="{BB962C8B-B14F-4D97-AF65-F5344CB8AC3E}">
        <p14:creationId xmlns:p14="http://schemas.microsoft.com/office/powerpoint/2010/main" val="108849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Today’s agenda is designed to move from the big picture to concrete action. We’ll start with the foundational elements of RA, explore six key components of alignment, and finish with a planning session to map next steps.</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2</a:t>
            </a:fld>
            <a:endParaRPr lang="en-US"/>
          </a:p>
        </p:txBody>
      </p:sp>
    </p:spTree>
    <p:extLst>
      <p:ext uri="{BB962C8B-B14F-4D97-AF65-F5344CB8AC3E}">
        <p14:creationId xmlns:p14="http://schemas.microsoft.com/office/powerpoint/2010/main" val="3231916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11AB3-DC76-9961-F65D-C14D1048E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CE73F-8E1C-B9CA-A282-CF59C4793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4BF25-DF48-6C72-2CCE-95A7EAE47E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This alignment only works if everyone is equipped. Think about how often employers ask about skills shortages—now think about how often your BSRs pitch RA as a solution.</a:t>
            </a:r>
          </a:p>
          <a:p>
            <a:endParaRPr lang="en-US"/>
          </a:p>
        </p:txBody>
      </p:sp>
      <p:sp>
        <p:nvSpPr>
          <p:cNvPr id="4" name="Slide Number Placeholder 3">
            <a:extLst>
              <a:ext uri="{FF2B5EF4-FFF2-40B4-BE49-F238E27FC236}">
                <a16:creationId xmlns:a16="http://schemas.microsoft.com/office/drawing/2014/main" id="{4A896499-7915-EA18-D5D2-FF7807B3D9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8550-C482-465D-8810-CE0285727D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3389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25F0-3FF3-F55D-76CD-AF80BACA1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A5ED6-ED32-BD83-1DB6-F27ACFF62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01A04-9767-2392-FADF-1619B2FDED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Some boards have developed one-pagers or pitch decks specifically for BSRs to use when talking to employers about apprenticeship. These tools go a long way.</a:t>
            </a:r>
          </a:p>
          <a:p>
            <a:endParaRPr lang="en-US"/>
          </a:p>
        </p:txBody>
      </p:sp>
      <p:sp>
        <p:nvSpPr>
          <p:cNvPr id="4" name="Slide Number Placeholder 3">
            <a:extLst>
              <a:ext uri="{FF2B5EF4-FFF2-40B4-BE49-F238E27FC236}">
                <a16:creationId xmlns:a16="http://schemas.microsoft.com/office/drawing/2014/main" id="{D8906E45-5132-1679-7DF4-351D66BCB4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8550-C482-465D-8810-CE0285727D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3284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0E63D-6880-2AD4-D1A9-3CB6B0017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4A4F0-4B79-0D18-C46B-D882DA009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76334D-6434-4FDC-6372-99C3583946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mbria" panose="02040503050406030204" pitchFamily="18" charset="0"/>
                <a:ea typeface="MS Mincho" panose="02020609040205080304" pitchFamily="49" charset="-128"/>
                <a:cs typeface="Times New Roman" panose="02020603050405020304" pitchFamily="18" charset="0"/>
              </a:rPr>
              <a:t>Include BSRs in apprenticeship accelerator events, intermediary meetings, and rapid response planning. When they see RA in action, they’re more likely to lead with it in the field.</a:t>
            </a:r>
          </a:p>
          <a:p>
            <a:endParaRPr lang="en-US"/>
          </a:p>
        </p:txBody>
      </p:sp>
      <p:sp>
        <p:nvSpPr>
          <p:cNvPr id="4" name="Slide Number Placeholder 3">
            <a:extLst>
              <a:ext uri="{FF2B5EF4-FFF2-40B4-BE49-F238E27FC236}">
                <a16:creationId xmlns:a16="http://schemas.microsoft.com/office/drawing/2014/main" id="{B5C80FBF-7091-055D-CD3D-69FFC670A3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98550-C482-465D-8810-CE0285727D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1254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Data alignment ensures we can tell the full story—how many apprentices are being served, how WIOA funds are used, and how co-enrollment boosts retention and wages.</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24</a:t>
            </a:fld>
            <a:endParaRPr lang="en-US"/>
          </a:p>
        </p:txBody>
      </p:sp>
    </p:spTree>
    <p:extLst>
      <p:ext uri="{BB962C8B-B14F-4D97-AF65-F5344CB8AC3E}">
        <p14:creationId xmlns:p14="http://schemas.microsoft.com/office/powerpoint/2010/main" val="410013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Many states are developing shared dashboards that combine workforce and apprenticeship data. Others have aligned PIRL reporting fields to ensure RA metrics aren’t lost.</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25</a:t>
            </a:fld>
            <a:endParaRPr lang="en-US"/>
          </a:p>
        </p:txBody>
      </p:sp>
    </p:spTree>
    <p:extLst>
      <p:ext uri="{BB962C8B-B14F-4D97-AF65-F5344CB8AC3E}">
        <p14:creationId xmlns:p14="http://schemas.microsoft.com/office/powerpoint/2010/main" val="3744560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The goal here is simple: make RA visible in your reporting systems. That means tracking co-enrollment, supportive services, and completions alongside traditional WIOA metrics.</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26</a:t>
            </a:fld>
            <a:endParaRPr lang="en-US"/>
          </a:p>
        </p:txBody>
      </p:sp>
    </p:spTree>
    <p:extLst>
      <p:ext uri="{BB962C8B-B14F-4D97-AF65-F5344CB8AC3E}">
        <p14:creationId xmlns:p14="http://schemas.microsoft.com/office/powerpoint/2010/main" val="892805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Boards play a key role in driving data alignment. That includes developing shared performance goals with apprenticeship offices and making sure data teams are at the table.</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27</a:t>
            </a:fld>
            <a:endParaRPr lang="en-US"/>
          </a:p>
        </p:txBody>
      </p:sp>
    </p:spTree>
    <p:extLst>
      <p:ext uri="{BB962C8B-B14F-4D97-AF65-F5344CB8AC3E}">
        <p14:creationId xmlns:p14="http://schemas.microsoft.com/office/powerpoint/2010/main" val="230111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This work takes leadership. When workforce systems step into a convener role, they can build sector strategies with apprenticeship at the center.</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28</a:t>
            </a:fld>
            <a:endParaRPr lang="en-US"/>
          </a:p>
        </p:txBody>
      </p:sp>
    </p:spTree>
    <p:extLst>
      <p:ext uri="{BB962C8B-B14F-4D97-AF65-F5344CB8AC3E}">
        <p14:creationId xmlns:p14="http://schemas.microsoft.com/office/powerpoint/2010/main" val="3806821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29</a:t>
            </a:fld>
            <a:endParaRPr lang="en-US"/>
          </a:p>
        </p:txBody>
      </p:sp>
    </p:spTree>
    <p:extLst>
      <p:ext uri="{BB962C8B-B14F-4D97-AF65-F5344CB8AC3E}">
        <p14:creationId xmlns:p14="http://schemas.microsoft.com/office/powerpoint/2010/main" val="2603977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Convening is about more than meeting invites. It’s about aligning funding, employer outreach, and partner roles around a shared workforce vision.</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30</a:t>
            </a:fld>
            <a:endParaRPr lang="en-US"/>
          </a:p>
        </p:txBody>
      </p:sp>
    </p:spTree>
    <p:extLst>
      <p:ext uri="{BB962C8B-B14F-4D97-AF65-F5344CB8AC3E}">
        <p14:creationId xmlns:p14="http://schemas.microsoft.com/office/powerpoint/2010/main" val="408613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a:effectLst/>
                <a:latin typeface="Cambria" panose="02040503050406030204" pitchFamily="18" charset="0"/>
                <a:ea typeface="MS Mincho" panose="02020609040205080304" pitchFamily="49" charset="-128"/>
                <a:cs typeface="Times New Roman" panose="02020603050405020304" pitchFamily="18" charset="0"/>
              </a:rPr>
              <a:t>The Center of Excellence is more than a resource—it’s your partner. Led by Safal Partners, we’ve supported alignment across education, workforce, and apprenticeship in all 50 states. More than 70,000 workforce professionals have accessed our tools, coaching, and training since launch.</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3</a:t>
            </a:fld>
            <a:endParaRPr lang="en-US"/>
          </a:p>
        </p:txBody>
      </p:sp>
    </p:spTree>
    <p:extLst>
      <p:ext uri="{BB962C8B-B14F-4D97-AF65-F5344CB8AC3E}">
        <p14:creationId xmlns:p14="http://schemas.microsoft.com/office/powerpoint/2010/main" val="3289777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3148-04CB-FDC2-4C74-D1F1E39B4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180B8-34E8-BF5C-D15C-24E4B63A6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8920A-EE17-B8B5-C03D-2394EADEA2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Some boards are stepping in as sponsors to remove barriers for small and midsize employers. This simplifies program development and accelerates scaling.</a:t>
            </a:r>
          </a:p>
          <a:p>
            <a:endParaRPr lang="en-US"/>
          </a:p>
        </p:txBody>
      </p:sp>
      <p:sp>
        <p:nvSpPr>
          <p:cNvPr id="4" name="Slide Number Placeholder 3">
            <a:extLst>
              <a:ext uri="{FF2B5EF4-FFF2-40B4-BE49-F238E27FC236}">
                <a16:creationId xmlns:a16="http://schemas.microsoft.com/office/drawing/2014/main" id="{8739DD2B-0F14-70AE-393E-68B7740E7D68}"/>
              </a:ext>
            </a:extLst>
          </p:cNvPr>
          <p:cNvSpPr>
            <a:spLocks noGrp="1"/>
          </p:cNvSpPr>
          <p:nvPr>
            <p:ph type="sldNum" sz="quarter" idx="5"/>
          </p:nvPr>
        </p:nvSpPr>
        <p:spPr/>
        <p:txBody>
          <a:bodyPr/>
          <a:lstStyle/>
          <a:p>
            <a:fld id="{D0298550-C482-465D-8810-CE0285727D2A}" type="slidenum">
              <a:rPr lang="en-US" smtClean="0"/>
              <a:t>31</a:t>
            </a:fld>
            <a:endParaRPr lang="en-US"/>
          </a:p>
        </p:txBody>
      </p:sp>
    </p:spTree>
    <p:extLst>
      <p:ext uri="{BB962C8B-B14F-4D97-AF65-F5344CB8AC3E}">
        <p14:creationId xmlns:p14="http://schemas.microsoft.com/office/powerpoint/2010/main" val="142006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C6DEE-079F-8392-775E-D4F4F9555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E25CC-77C5-1DE8-01F5-ECFF6AED1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6AE4A-71ED-732D-CBBE-5FAE42F00A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ptos" panose="020B0004020202020204" pitchFamily="34" charset="0"/>
                <a:ea typeface="Aptos" panose="020B0004020202020204" pitchFamily="34" charset="0"/>
                <a:cs typeface="Aptos" panose="020B0004020202020204" pitchFamily="34" charset="0"/>
              </a:rPr>
              <a:t>Sponsors don’t have to do it all alone. Many successful boards leverage intermediaries to manage admin tasks while retaining control over program design and funding alignment.</a:t>
            </a:r>
          </a:p>
          <a:p>
            <a:endParaRPr lang="en-US"/>
          </a:p>
        </p:txBody>
      </p:sp>
      <p:sp>
        <p:nvSpPr>
          <p:cNvPr id="4" name="Slide Number Placeholder 3">
            <a:extLst>
              <a:ext uri="{FF2B5EF4-FFF2-40B4-BE49-F238E27FC236}">
                <a16:creationId xmlns:a16="http://schemas.microsoft.com/office/drawing/2014/main" id="{527D425A-8974-9226-77EB-AB7BB0051119}"/>
              </a:ext>
            </a:extLst>
          </p:cNvPr>
          <p:cNvSpPr>
            <a:spLocks noGrp="1"/>
          </p:cNvSpPr>
          <p:nvPr>
            <p:ph type="sldNum" sz="quarter" idx="5"/>
          </p:nvPr>
        </p:nvSpPr>
        <p:spPr/>
        <p:txBody>
          <a:bodyPr/>
          <a:lstStyle/>
          <a:p>
            <a:fld id="{D0298550-C482-465D-8810-CE0285727D2A}" type="slidenum">
              <a:rPr lang="en-US" smtClean="0"/>
              <a:t>32</a:t>
            </a:fld>
            <a:endParaRPr lang="en-US"/>
          </a:p>
        </p:txBody>
      </p:sp>
    </p:spTree>
    <p:extLst>
      <p:ext uri="{BB962C8B-B14F-4D97-AF65-F5344CB8AC3E}">
        <p14:creationId xmlns:p14="http://schemas.microsoft.com/office/powerpoint/2010/main" val="289083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2214E-433B-B75C-E02A-9C798774D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427D4-BB1E-41D0-7BB4-5F44250C6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79675-E1EC-E314-118A-019795175A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mbria" panose="02040503050406030204" pitchFamily="18" charset="0"/>
                <a:ea typeface="MS Mincho" panose="02020609040205080304" pitchFamily="49" charset="-128"/>
                <a:cs typeface="Times New Roman" panose="02020603050405020304" pitchFamily="18" charset="0"/>
              </a:rPr>
              <a:t>JF Sponsorship allows you to shape the RA experience—embedding it in career pathways, aligning it with local education providers, and expanding access to underserved populations.</a:t>
            </a:r>
          </a:p>
          <a:p>
            <a:endParaRPr lang="en-US"/>
          </a:p>
        </p:txBody>
      </p:sp>
      <p:sp>
        <p:nvSpPr>
          <p:cNvPr id="4" name="Slide Number Placeholder 3">
            <a:extLst>
              <a:ext uri="{FF2B5EF4-FFF2-40B4-BE49-F238E27FC236}">
                <a16:creationId xmlns:a16="http://schemas.microsoft.com/office/drawing/2014/main" id="{D48A7B2A-6758-F9D6-A92C-8680198EF837}"/>
              </a:ext>
            </a:extLst>
          </p:cNvPr>
          <p:cNvSpPr>
            <a:spLocks noGrp="1"/>
          </p:cNvSpPr>
          <p:nvPr>
            <p:ph type="sldNum" sz="quarter" idx="5"/>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9584E03E-6815-4949-8D8D-6B4D2EC9098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288"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4523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mbria" panose="02040503050406030204" pitchFamily="18" charset="0"/>
                <a:ea typeface="MS Mincho" panose="02020609040205080304" pitchFamily="49" charset="-128"/>
                <a:cs typeface="Times New Roman" panose="02020603050405020304" pitchFamily="18" charset="0"/>
              </a:rPr>
              <a:t>Let’s shift into planning. You’ve seen what alignment looks like—now it’s your turn. What’s one actionable step you can take in your board, region, or agency?</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34</a:t>
            </a:fld>
            <a:endParaRPr lang="en-US"/>
          </a:p>
        </p:txBody>
      </p:sp>
    </p:spTree>
    <p:extLst>
      <p:ext uri="{BB962C8B-B14F-4D97-AF65-F5344CB8AC3E}">
        <p14:creationId xmlns:p14="http://schemas.microsoft.com/office/powerpoint/2010/main" val="560451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mbria" panose="02040503050406030204" pitchFamily="18" charset="0"/>
                <a:ea typeface="MS Mincho" panose="02020609040205080304" pitchFamily="49" charset="-128"/>
                <a:cs typeface="Times New Roman" panose="02020603050405020304" pitchFamily="18" charset="0"/>
              </a:rPr>
              <a:t>Use these questions to focus your team discussion: What systems do we have? Where is apprenticeship underused? What policy or staffing change would create momentum?</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35</a:t>
            </a:fld>
            <a:endParaRPr lang="en-US"/>
          </a:p>
        </p:txBody>
      </p:sp>
    </p:spTree>
    <p:extLst>
      <p:ext uri="{BB962C8B-B14F-4D97-AF65-F5344CB8AC3E}">
        <p14:creationId xmlns:p14="http://schemas.microsoft.com/office/powerpoint/2010/main" val="3312413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mbria" panose="02040503050406030204" pitchFamily="18" charset="0"/>
                <a:ea typeface="MS Mincho" panose="02020609040205080304" pitchFamily="49" charset="-128"/>
                <a:cs typeface="Times New Roman" panose="02020603050405020304" pitchFamily="18" charset="0"/>
              </a:rPr>
              <a:t>Whether it’s forming a working group, updating a local plan, or embedding a new SME—every step you take today moves your system toward stronger alignment and greater impact.</a:t>
            </a:r>
          </a:p>
          <a:p>
            <a:endParaRPr lang="en-US"/>
          </a:p>
        </p:txBody>
      </p:sp>
      <p:sp>
        <p:nvSpPr>
          <p:cNvPr id="4" name="Slide Number Placeholder 3"/>
          <p:cNvSpPr>
            <a:spLocks noGrp="1"/>
          </p:cNvSpPr>
          <p:nvPr>
            <p:ph type="sldNum" sz="quarter" idx="5"/>
          </p:nvPr>
        </p:nvSpPr>
        <p:spPr/>
        <p:txBody>
          <a:bodyPr/>
          <a:lstStyle/>
          <a:p>
            <a:fld id="{D0298550-C482-465D-8810-CE0285727D2A}" type="slidenum">
              <a:rPr lang="en-US" smtClean="0"/>
              <a:t>36</a:t>
            </a:fld>
            <a:endParaRPr lang="en-US"/>
          </a:p>
        </p:txBody>
      </p:sp>
    </p:spTree>
    <p:extLst>
      <p:ext uri="{BB962C8B-B14F-4D97-AF65-F5344CB8AC3E}">
        <p14:creationId xmlns:p14="http://schemas.microsoft.com/office/powerpoint/2010/main" val="171205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Studs – Melissa family emergency </a:t>
            </a:r>
          </a:p>
        </p:txBody>
      </p:sp>
      <p:sp>
        <p:nvSpPr>
          <p:cNvPr id="4" name="Slide Number Placeholder 3"/>
          <p:cNvSpPr>
            <a:spLocks noGrp="1"/>
          </p:cNvSpPr>
          <p:nvPr>
            <p:ph type="sldNum" sz="quarter" idx="5"/>
          </p:nvPr>
        </p:nvSpPr>
        <p:spPr/>
        <p:txBody>
          <a:bodyPr/>
          <a:lstStyle/>
          <a:p>
            <a:fld id="{D0298550-C482-465D-8810-CE0285727D2A}" type="slidenum">
              <a:rPr lang="en-US" smtClean="0"/>
              <a:t>4</a:t>
            </a:fld>
            <a:endParaRPr lang="en-US"/>
          </a:p>
        </p:txBody>
      </p:sp>
    </p:spTree>
    <p:extLst>
      <p:ext uri="{BB962C8B-B14F-4D97-AF65-F5344CB8AC3E}">
        <p14:creationId xmlns:p14="http://schemas.microsoft.com/office/powerpoint/2010/main" val="380750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 Note:  If you place questions, comments or thoughts in the chat, we will be happy to follow up with you after the session. </a:t>
            </a:r>
          </a:p>
        </p:txBody>
      </p:sp>
      <p:sp>
        <p:nvSpPr>
          <p:cNvPr id="4" name="Slide Number Placeholder 3"/>
          <p:cNvSpPr>
            <a:spLocks noGrp="1"/>
          </p:cNvSpPr>
          <p:nvPr>
            <p:ph type="sldNum" sz="quarter" idx="5"/>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9584E03E-6815-4949-8D8D-6B4D2EC9098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28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756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9BEF1-B919-412D-AA9B-C66F48BF41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533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9584E03E-6815-4949-8D8D-6B4D2EC90983}"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28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1112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Recently updated verbiage on apprenticeship.gov - https://www.apprenticeship.gov/employers/registered-apprenticeship-program</a:t>
            </a:r>
            <a:endParaRPr lang="en-US" sz="1800">
              <a:effectLst/>
              <a:latin typeface="Arial" panose="020B0604020202020204" pitchFamily="34" charset="0"/>
            </a:endParaRPr>
          </a:p>
          <a:p>
            <a:endParaRPr lang="en-US" sz="1800">
              <a:effectLst/>
              <a:latin typeface="Segoe UI" panose="020B0502040204020203" pitchFamily="34" charset="0"/>
            </a:endParaRPr>
          </a:p>
          <a:p>
            <a:r>
              <a:rPr lang="en-US" sz="1800">
                <a:effectLst/>
                <a:latin typeface="Segoe UI" panose="020B0502040204020203" pitchFamily="34" charset="0"/>
              </a:rPr>
              <a:t>1. Industry Led – Programs are industry-vetted and approved to ensure alignment with industry standards and that apprentices are trained for highly skilled, high-demand occupations. </a:t>
            </a:r>
            <a:endParaRPr lang="en-US" sz="1800">
              <a:effectLst/>
              <a:latin typeface="Arial" panose="020B0604020202020204" pitchFamily="34" charset="0"/>
            </a:endParaRPr>
          </a:p>
          <a:p>
            <a:r>
              <a:rPr lang="en-US" sz="1800">
                <a:effectLst/>
                <a:latin typeface="Segoe UI" panose="020B0502040204020203" pitchFamily="34" charset="0"/>
              </a:rPr>
              <a:t>2. Paid Job – Registered Apprenticeships are jobs! Apprentices earn progressive wages as their skills and productivity increase. </a:t>
            </a:r>
            <a:endParaRPr lang="en-US" sz="1800">
              <a:effectLst/>
              <a:latin typeface="Arial" panose="020B0604020202020204" pitchFamily="34" charset="0"/>
            </a:endParaRPr>
          </a:p>
          <a:p>
            <a:r>
              <a:rPr lang="en-US" sz="1800">
                <a:effectLst/>
                <a:latin typeface="Segoe UI" panose="020B0502040204020203" pitchFamily="34" charset="0"/>
              </a:rPr>
              <a:t>3.Structured On-the-Job Learning/Mentorship – Programs provide structured on-the-job training to prepare for a successful career, which includes instruction from an experienced mentor. </a:t>
            </a:r>
            <a:endParaRPr lang="en-US" sz="1800">
              <a:effectLst/>
              <a:latin typeface="Arial" panose="020B0604020202020204" pitchFamily="34" charset="0"/>
            </a:endParaRPr>
          </a:p>
          <a:p>
            <a:r>
              <a:rPr lang="en-US" sz="1800">
                <a:effectLst/>
                <a:latin typeface="Segoe UI" panose="020B0502040204020203" pitchFamily="34" charset="0"/>
              </a:rPr>
              <a:t>4.Supplemental Education – Apprentices are provided supplemental classroom education based on employers’ unique training needs to ensure quality and success. </a:t>
            </a:r>
            <a:endParaRPr lang="en-US" sz="1800">
              <a:effectLst/>
              <a:latin typeface="Arial" panose="020B0604020202020204" pitchFamily="34" charset="0"/>
            </a:endParaRPr>
          </a:p>
          <a:p>
            <a:r>
              <a:rPr lang="en-US" sz="1800">
                <a:effectLst/>
                <a:latin typeface="Segoe UI" panose="020B0502040204020203" pitchFamily="34" charset="0"/>
              </a:rPr>
              <a:t>5.Credentials – Apprentices earn a portable, nationally recognized credential within their industry.</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DF49BEF1-B919-412D-AA9B-C66F48BF4185}" type="slidenum">
              <a:rPr lang="en-US" smtClean="0"/>
              <a:t>8</a:t>
            </a:fld>
            <a:endParaRPr lang="en-US"/>
          </a:p>
        </p:txBody>
      </p:sp>
    </p:spTree>
    <p:extLst>
      <p:ext uri="{BB962C8B-B14F-4D97-AF65-F5344CB8AC3E}">
        <p14:creationId xmlns:p14="http://schemas.microsoft.com/office/powerpoint/2010/main" val="363313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803299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A577-8D88-F00D-1605-4D3BA5A34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E40539-4AD6-3E39-E31E-CA73BF32F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7E95C0-6CC0-89F2-4A22-919D93C7401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5/22/2025</a:t>
            </a:fld>
            <a:endParaRPr lang="en-US"/>
          </a:p>
        </p:txBody>
      </p:sp>
      <p:sp>
        <p:nvSpPr>
          <p:cNvPr id="5" name="Footer Placeholder 4">
            <a:extLst>
              <a:ext uri="{FF2B5EF4-FFF2-40B4-BE49-F238E27FC236}">
                <a16:creationId xmlns:a16="http://schemas.microsoft.com/office/drawing/2014/main" id="{2DFD50D3-9C41-8F81-0BC3-CD2FF7F9C40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B91B3E21-E903-6A03-C83C-1A9C24744C6C}"/>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7" name="Picture 6" descr="Title page with a close-up of two hands shaking as a greeting and shows the Safal Partners' logo and Center of Excellence Seal.">
            <a:extLst>
              <a:ext uri="{FF2B5EF4-FFF2-40B4-BE49-F238E27FC236}">
                <a16:creationId xmlns:a16="http://schemas.microsoft.com/office/drawing/2014/main" id="{D79A9817-D988-E165-64FA-E61079E1B29B}"/>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8" name="Picture 7" descr="Close-up of a handshake&#10;&#10;Description automatically generated">
            <a:extLst>
              <a:ext uri="{FF2B5EF4-FFF2-40B4-BE49-F238E27FC236}">
                <a16:creationId xmlns:a16="http://schemas.microsoft.com/office/drawing/2014/main" id="{51556559-BF7D-F1BF-4791-B63F2B86F488}"/>
              </a:ext>
            </a:extLst>
          </p:cNvPr>
          <p:cNvPicPr>
            <a:picLocks noChangeAspect="1"/>
          </p:cNvPicPr>
          <p:nvPr userDrawn="1"/>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0080" y="628188"/>
            <a:ext cx="10929299" cy="6316714"/>
          </a:xfrm>
          <a:prstGeom prst="rect">
            <a:avLst/>
          </a:prstGeom>
        </p:spPr>
      </p:pic>
      <p:sp>
        <p:nvSpPr>
          <p:cNvPr id="9" name="Isosceles Triangle 8">
            <a:extLst>
              <a:ext uri="{FF2B5EF4-FFF2-40B4-BE49-F238E27FC236}">
                <a16:creationId xmlns:a16="http://schemas.microsoft.com/office/drawing/2014/main" id="{E883B995-E7CA-048B-1AD6-58FED6BFBC99}"/>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25ACE32-0760-CF5D-A2EA-49432872CA41}"/>
              </a:ext>
            </a:extLst>
          </p:cNvPr>
          <p:cNvGrpSpPr/>
          <p:nvPr userDrawn="1"/>
        </p:nvGrpSpPr>
        <p:grpSpPr>
          <a:xfrm>
            <a:off x="3980185" y="3340592"/>
            <a:ext cx="4231630" cy="1409191"/>
            <a:chOff x="4392326" y="3605739"/>
            <a:chExt cx="4231630" cy="1409191"/>
          </a:xfrm>
        </p:grpSpPr>
        <p:sp>
          <p:nvSpPr>
            <p:cNvPr id="11" name="Oval 10">
              <a:extLst>
                <a:ext uri="{FF2B5EF4-FFF2-40B4-BE49-F238E27FC236}">
                  <a16:creationId xmlns:a16="http://schemas.microsoft.com/office/drawing/2014/main" id="{BA84DCF2-B4D7-F293-A123-53837DB847E7}"/>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circle with white text&#10;&#10;Description automatically generated">
              <a:extLst>
                <a:ext uri="{FF2B5EF4-FFF2-40B4-BE49-F238E27FC236}">
                  <a16:creationId xmlns:a16="http://schemas.microsoft.com/office/drawing/2014/main" id="{F4F06F74-700B-EA4B-5E1D-C06ED2D8F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D2B7B062-A7A1-C11A-A89A-3BBAB709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
        <p:nvSpPr>
          <p:cNvPr id="17" name="Text Placeholder 14">
            <a:extLst>
              <a:ext uri="{FF2B5EF4-FFF2-40B4-BE49-F238E27FC236}">
                <a16:creationId xmlns:a16="http://schemas.microsoft.com/office/drawing/2014/main" id="{F914FDC6-4DBF-380C-E69C-D94448BE1354}"/>
              </a:ext>
            </a:extLst>
          </p:cNvPr>
          <p:cNvSpPr>
            <a:spLocks noGrp="1"/>
          </p:cNvSpPr>
          <p:nvPr>
            <p:ph type="body" sz="quarter" idx="14"/>
          </p:nvPr>
        </p:nvSpPr>
        <p:spPr>
          <a:xfrm>
            <a:off x="2358187" y="5004313"/>
            <a:ext cx="7475626" cy="1463065"/>
          </a:xfrm>
        </p:spPr>
        <p:txBody>
          <a:bodyPr>
            <a:normAutofit/>
          </a:bodyPr>
          <a:lstStyle>
            <a:lvl1pPr marL="0" indent="0" algn="ctr">
              <a:buNone/>
              <a:defRPr sz="3200">
                <a:solidFill>
                  <a:schemeClr val="bg1"/>
                </a:solidFill>
              </a:defRPr>
            </a:lvl1pPr>
          </a:lstStyle>
          <a:p>
            <a:pPr lvl="0"/>
            <a:endParaRPr lang="en-US"/>
          </a:p>
        </p:txBody>
      </p:sp>
      <p:sp>
        <p:nvSpPr>
          <p:cNvPr id="15" name="Text Placeholder 14">
            <a:extLst>
              <a:ext uri="{FF2B5EF4-FFF2-40B4-BE49-F238E27FC236}">
                <a16:creationId xmlns:a16="http://schemas.microsoft.com/office/drawing/2014/main" id="{902EB8A8-F61D-71FC-0C6F-7D5D5A5CD933}"/>
              </a:ext>
            </a:extLst>
          </p:cNvPr>
          <p:cNvSpPr>
            <a:spLocks noGrp="1"/>
          </p:cNvSpPr>
          <p:nvPr>
            <p:ph type="body" sz="quarter" idx="13"/>
          </p:nvPr>
        </p:nvSpPr>
        <p:spPr>
          <a:xfrm>
            <a:off x="2436471" y="1589698"/>
            <a:ext cx="7475626" cy="1463065"/>
          </a:xfrm>
        </p:spPr>
        <p:txBody>
          <a:bodyPr>
            <a:normAutofit/>
          </a:bodyPr>
          <a:lstStyle>
            <a:lvl1pPr marL="0" indent="0" algn="ctr">
              <a:buNone/>
              <a:defRPr sz="4400">
                <a:solidFill>
                  <a:schemeClr val="bg1"/>
                </a:solidFill>
              </a:defRPr>
            </a:lvl1pPr>
          </a:lstStyle>
          <a:p>
            <a:pPr lvl="0"/>
            <a:endParaRPr lang="en-US"/>
          </a:p>
        </p:txBody>
      </p:sp>
      <p:sp>
        <p:nvSpPr>
          <p:cNvPr id="19" name="Isosceles Triangle 18">
            <a:extLst>
              <a:ext uri="{FF2B5EF4-FFF2-40B4-BE49-F238E27FC236}">
                <a16:creationId xmlns:a16="http://schemas.microsoft.com/office/drawing/2014/main" id="{0D0FE85B-93B3-E74E-FBB6-AD93969234BB}"/>
              </a:ext>
            </a:extLst>
          </p:cNvPr>
          <p:cNvSpPr/>
          <p:nvPr userDrawn="1"/>
        </p:nvSpPr>
        <p:spPr>
          <a:xfrm rot="9934473">
            <a:off x="5966227" y="6034249"/>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58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3" name="Rectangle 2">
            <a:extLst>
              <a:ext uri="{FF2B5EF4-FFF2-40B4-BE49-F238E27FC236}">
                <a16:creationId xmlns:a16="http://schemas.microsoft.com/office/drawing/2014/main" id="{5A9BC942-3061-7AA5-70D4-077E9C596ACD}"/>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text on a black background&#10;&#10;Description automatically generated">
            <a:extLst>
              <a:ext uri="{FF2B5EF4-FFF2-40B4-BE49-F238E27FC236}">
                <a16:creationId xmlns:a16="http://schemas.microsoft.com/office/drawing/2014/main" id="{B90431A5-956A-3296-C21F-095BBA88736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180904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A9223323-A791-3E6F-E9B3-8CCA882362D3}"/>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0779511-95E1-BBC2-8835-203D3AB142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324198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Rectangle 7">
            <a:extLst>
              <a:ext uri="{FF2B5EF4-FFF2-40B4-BE49-F238E27FC236}">
                <a16:creationId xmlns:a16="http://schemas.microsoft.com/office/drawing/2014/main" id="{50B868E3-A376-06B3-7833-D3DF1D56CD2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text on a black background&#10;&#10;Description automatically generated">
            <a:extLst>
              <a:ext uri="{FF2B5EF4-FFF2-40B4-BE49-F238E27FC236}">
                <a16:creationId xmlns:a16="http://schemas.microsoft.com/office/drawing/2014/main" id="{0EDFFAF7-6129-0016-47AE-A94DAE8E195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1942849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Rectangle 7">
            <a:extLst>
              <a:ext uri="{FF2B5EF4-FFF2-40B4-BE49-F238E27FC236}">
                <a16:creationId xmlns:a16="http://schemas.microsoft.com/office/drawing/2014/main" id="{1A9BE1BE-D1DD-35E6-9804-D92B3643B34C}"/>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yellow text on a black background&#10;&#10;Description automatically generated">
            <a:extLst>
              <a:ext uri="{FF2B5EF4-FFF2-40B4-BE49-F238E27FC236}">
                <a16:creationId xmlns:a16="http://schemas.microsoft.com/office/drawing/2014/main" id="{671599B6-21AA-99AD-AEDC-E7ACEA629F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425641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47E75595-9513-170A-6EDA-9D9CCBEFF248}"/>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text on a black background&#10;&#10;Description automatically generated">
            <a:extLst>
              <a:ext uri="{FF2B5EF4-FFF2-40B4-BE49-F238E27FC236}">
                <a16:creationId xmlns:a16="http://schemas.microsoft.com/office/drawing/2014/main" id="{E4B51792-0220-9FD3-78F3-D797AE7E4C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955445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620344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31EF54-5947-6BC7-A87F-C1D0638A46A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2608636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5/22/2025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4016860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DAC39FC-8F36-2385-EF53-F403625FDADC}"/>
              </a:ext>
            </a:extLst>
          </p:cNvPr>
          <p:cNvSpPr>
            <a:spLocks noGrp="1"/>
          </p:cNvSpPr>
          <p:nvPr>
            <p:ph type="pic" sz="quarter" idx="10"/>
          </p:nvPr>
        </p:nvSpPr>
        <p:spPr>
          <a:xfrm>
            <a:off x="7105967" y="2065462"/>
            <a:ext cx="4170962" cy="4792538"/>
          </a:xfrm>
          <a:custGeom>
            <a:avLst/>
            <a:gdLst>
              <a:gd name="connsiteX0" fmla="*/ 0 w 4170961"/>
              <a:gd name="connsiteY0" fmla="*/ 0 h 4792538"/>
              <a:gd name="connsiteX1" fmla="*/ 4170961 w 4170961"/>
              <a:gd name="connsiteY1" fmla="*/ 0 h 4792538"/>
              <a:gd name="connsiteX2" fmla="*/ 4170961 w 4170961"/>
              <a:gd name="connsiteY2" fmla="*/ 4792538 h 4792538"/>
              <a:gd name="connsiteX3" fmla="*/ 0 w 4170961"/>
              <a:gd name="connsiteY3" fmla="*/ 4792538 h 4792538"/>
            </a:gdLst>
            <a:ahLst/>
            <a:cxnLst>
              <a:cxn ang="0">
                <a:pos x="connsiteX0" y="connsiteY0"/>
              </a:cxn>
              <a:cxn ang="0">
                <a:pos x="connsiteX1" y="connsiteY1"/>
              </a:cxn>
              <a:cxn ang="0">
                <a:pos x="connsiteX2" y="connsiteY2"/>
              </a:cxn>
              <a:cxn ang="0">
                <a:pos x="connsiteX3" y="connsiteY3"/>
              </a:cxn>
            </a:cxnLst>
            <a:rect l="l" t="t" r="r" b="b"/>
            <a:pathLst>
              <a:path w="4170961" h="4792538">
                <a:moveTo>
                  <a:pt x="0" y="0"/>
                </a:moveTo>
                <a:lnTo>
                  <a:pt x="4170961" y="0"/>
                </a:lnTo>
                <a:lnTo>
                  <a:pt x="4170961" y="4792538"/>
                </a:lnTo>
                <a:lnTo>
                  <a:pt x="0" y="4792538"/>
                </a:lnTo>
                <a:close/>
              </a:path>
            </a:pathLst>
          </a:custGeom>
        </p:spPr>
        <p:txBody>
          <a:bodyPr wrap="square">
            <a:noAutofit/>
          </a:bodyPr>
          <a:lstStyle/>
          <a:p>
            <a:endParaRPr lang="en-US"/>
          </a:p>
        </p:txBody>
      </p:sp>
    </p:spTree>
    <p:extLst>
      <p:ext uri="{BB962C8B-B14F-4D97-AF65-F5344CB8AC3E}">
        <p14:creationId xmlns:p14="http://schemas.microsoft.com/office/powerpoint/2010/main" val="2980781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26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4" name="Rectangle 3">
            <a:extLst>
              <a:ext uri="{FF2B5EF4-FFF2-40B4-BE49-F238E27FC236}">
                <a16:creationId xmlns:a16="http://schemas.microsoft.com/office/drawing/2014/main" id="{FE26CBD1-0283-2E36-22D3-015B42C3D310}"/>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0D5503-8D78-D69C-23DF-CB2BF16C4706}"/>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8F8B06C6-170B-7C1F-A31E-7A40EC9F8F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73579" y="5959824"/>
            <a:ext cx="806029" cy="806029"/>
          </a:xfrm>
          <a:prstGeom prst="rect">
            <a:avLst/>
          </a:prstGeom>
        </p:spPr>
      </p:pic>
      <p:sp>
        <p:nvSpPr>
          <p:cNvPr id="5" name="Rectangle 4">
            <a:extLst>
              <a:ext uri="{FF2B5EF4-FFF2-40B4-BE49-F238E27FC236}">
                <a16:creationId xmlns:a16="http://schemas.microsoft.com/office/drawing/2014/main" id="{04F0AA4A-7759-03AB-BD3D-06DE6207A87C}"/>
              </a:ext>
            </a:extLst>
          </p:cNvPr>
          <p:cNvSpPr/>
          <p:nvPr userDrawn="1"/>
        </p:nvSpPr>
        <p:spPr>
          <a:xfrm>
            <a:off x="681268" y="6055360"/>
            <a:ext cx="1492972" cy="636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AF29D61A-5EB6-1A8A-FCF5-2296E18374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1268" y="6209142"/>
            <a:ext cx="1492972" cy="358314"/>
          </a:xfrm>
          <a:prstGeom prst="rect">
            <a:avLst/>
          </a:prstGeom>
        </p:spPr>
      </p:pic>
    </p:spTree>
    <p:extLst>
      <p:ext uri="{BB962C8B-B14F-4D97-AF65-F5344CB8AC3E}">
        <p14:creationId xmlns:p14="http://schemas.microsoft.com/office/powerpoint/2010/main" val="419149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6" name="Rectangle 5">
            <a:extLst>
              <a:ext uri="{FF2B5EF4-FFF2-40B4-BE49-F238E27FC236}">
                <a16:creationId xmlns:a16="http://schemas.microsoft.com/office/drawing/2014/main" id="{2589E172-406E-855D-A2ED-9800AD0E35E1}"/>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yellow text on a black background&#10;&#10;Description automatically generated">
            <a:extLst>
              <a:ext uri="{FF2B5EF4-FFF2-40B4-BE49-F238E27FC236}">
                <a16:creationId xmlns:a16="http://schemas.microsoft.com/office/drawing/2014/main" id="{D9F87E7D-427D-62E1-E9A8-D0157C81CE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6694790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6350" y="2549489"/>
            <a:ext cx="12192000" cy="175869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6354"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1545021" y="2856691"/>
            <a:ext cx="8935895" cy="1040545"/>
          </a:xfrm>
        </p:spPr>
        <p:txBody>
          <a:bodyPr>
            <a:normAutofit/>
          </a:bodyPr>
          <a:lstStyle>
            <a:lvl1pPr marL="0" indent="0" algn="ctr">
              <a:buNone/>
              <a:defRPr sz="44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pic>
        <p:nvPicPr>
          <p:cNvPr id="2" name="Picture 1" descr="Diagram&#10;&#10;Description automatically generated">
            <a:extLst>
              <a:ext uri="{FF2B5EF4-FFF2-40B4-BE49-F238E27FC236}">
                <a16:creationId xmlns:a16="http://schemas.microsoft.com/office/drawing/2014/main" id="{38DD73A9-D8C9-766C-D5FC-77D0697D7F10}"/>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9AC8479-6ADD-F7CC-FD04-D282EC4B265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C9F3F7C-3389-A067-9790-11815A9DCBD4}"/>
              </a:ext>
            </a:extLst>
          </p:cNvPr>
          <p:cNvSpPr txBox="1">
            <a:spLocks/>
          </p:cNvSpPr>
          <p:nvPr userDrawn="1"/>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tx1"/>
                </a:solidFill>
                <a:latin typeface="Aptos" panose="020B0004020202020204" pitchFamily="34" charset="0"/>
              </a:rPr>
              <a:t>Safal Partners © 2025</a:t>
            </a:r>
          </a:p>
        </p:txBody>
      </p:sp>
      <p:sp>
        <p:nvSpPr>
          <p:cNvPr id="6" name="Rectangle 5">
            <a:extLst>
              <a:ext uri="{FF2B5EF4-FFF2-40B4-BE49-F238E27FC236}">
                <a16:creationId xmlns:a16="http://schemas.microsoft.com/office/drawing/2014/main" id="{AD5DD4D5-2220-3BAE-88D3-5BAB0FFE6D58}"/>
              </a:ext>
            </a:extLst>
          </p:cNvPr>
          <p:cNvSpPr/>
          <p:nvPr userDrawn="1"/>
        </p:nvSpPr>
        <p:spPr>
          <a:xfrm>
            <a:off x="681268" y="6055360"/>
            <a:ext cx="1492972" cy="636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text on a black background&#10;&#10;Description automatically generated">
            <a:extLst>
              <a:ext uri="{FF2B5EF4-FFF2-40B4-BE49-F238E27FC236}">
                <a16:creationId xmlns:a16="http://schemas.microsoft.com/office/drawing/2014/main" id="{AB231B00-281A-DD34-F122-82BA07257C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1268" y="6209142"/>
            <a:ext cx="1492972" cy="358314"/>
          </a:xfrm>
          <a:prstGeom prst="rect">
            <a:avLst/>
          </a:prstGeom>
        </p:spPr>
      </p:pic>
    </p:spTree>
    <p:extLst>
      <p:ext uri="{BB962C8B-B14F-4D97-AF65-F5344CB8AC3E}">
        <p14:creationId xmlns:p14="http://schemas.microsoft.com/office/powerpoint/2010/main" val="667995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1306981"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7007058" y="1825624"/>
            <a:ext cx="140008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68C568E-EA81-8A9D-3E12-F8022663AA5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FAD71183-15AD-3811-1337-C1938EE1D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
        <p:nvSpPr>
          <p:cNvPr id="14" name="Content Placeholder 2">
            <a:extLst>
              <a:ext uri="{FF2B5EF4-FFF2-40B4-BE49-F238E27FC236}">
                <a16:creationId xmlns:a16="http://schemas.microsoft.com/office/drawing/2014/main" id="{FECFE7F4-E8C3-524F-AA9D-EC99D883EAFD}"/>
              </a:ext>
            </a:extLst>
          </p:cNvPr>
          <p:cNvSpPr>
            <a:spLocks noGrp="1"/>
          </p:cNvSpPr>
          <p:nvPr>
            <p:ph sz="half" idx="16"/>
          </p:nvPr>
        </p:nvSpPr>
        <p:spPr>
          <a:xfrm>
            <a:off x="5231773" y="1863793"/>
            <a:ext cx="140008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805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FC049-3492-680E-2583-AA90AE44562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5/22/2025</a:t>
            </a:fld>
            <a:endParaRPr lang="en-US"/>
          </a:p>
        </p:txBody>
      </p:sp>
      <p:sp>
        <p:nvSpPr>
          <p:cNvPr id="3" name="Footer Placeholder 2">
            <a:extLst>
              <a:ext uri="{FF2B5EF4-FFF2-40B4-BE49-F238E27FC236}">
                <a16:creationId xmlns:a16="http://schemas.microsoft.com/office/drawing/2014/main" id="{967A228E-51F1-E83F-A4F6-7A9F0ADE6F9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4C6F0DF1-3007-9822-A3B6-63CF56979F17}"/>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5" name="Picture 4">
            <a:extLst>
              <a:ext uri="{FF2B5EF4-FFF2-40B4-BE49-F238E27FC236}">
                <a16:creationId xmlns:a16="http://schemas.microsoft.com/office/drawing/2014/main" id="{3579E17D-EB36-969F-C87A-70F58BB16212}"/>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7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257" t="33142" r="3673" b="1335"/>
          <a:stretch/>
        </p:blipFill>
        <p:spPr bwMode="auto">
          <a:xfrm>
            <a:off x="-677322" y="2319871"/>
            <a:ext cx="12869322" cy="4775196"/>
          </a:xfrm>
          <a:prstGeom prst="rect">
            <a:avLst/>
          </a:prstGeom>
          <a:ln>
            <a:noFill/>
          </a:ln>
          <a:extLst>
            <a:ext uri="{53640926-AAD7-44D8-BBD7-CCE9431645EC}">
              <a14:shadowObscured xmlns:a14="http://schemas.microsoft.com/office/drawing/2010/main"/>
            </a:ext>
          </a:extLst>
        </p:spPr>
      </p:pic>
      <p:sp>
        <p:nvSpPr>
          <p:cNvPr id="32" name="Rectangle 31">
            <a:extLst>
              <a:ext uri="{FF2B5EF4-FFF2-40B4-BE49-F238E27FC236}">
                <a16:creationId xmlns:a16="http://schemas.microsoft.com/office/drawing/2014/main" id="{5D90798B-8318-8768-3698-5C318561B96A}"/>
              </a:ext>
            </a:extLst>
          </p:cNvPr>
          <p:cNvSpPr/>
          <p:nvPr userDrawn="1"/>
        </p:nvSpPr>
        <p:spPr>
          <a:xfrm>
            <a:off x="-351677" y="2474943"/>
            <a:ext cx="12769576" cy="4836358"/>
          </a:xfrm>
          <a:prstGeom prst="rect">
            <a:avLst/>
          </a:prstGeom>
          <a:solidFill>
            <a:schemeClr val="tx1">
              <a:lumMod val="75000"/>
              <a:lumOff val="25000"/>
              <a:alpha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1532ADBA-7569-AAB4-F00F-2A6C356E2347}"/>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4CB9101-441D-6539-A6EA-5AB73695BAB3}"/>
              </a:ext>
            </a:extLst>
          </p:cNvPr>
          <p:cNvCxnSpPr>
            <a:cxnSpLocks/>
          </p:cNvCxnSpPr>
          <p:nvPr userDrawn="1"/>
        </p:nvCxnSpPr>
        <p:spPr>
          <a:xfrm>
            <a:off x="11719690" y="451413"/>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C57C4CE-F40D-4C01-2BDB-5609D72A9077}"/>
              </a:ext>
            </a:extLst>
          </p:cNvPr>
          <p:cNvCxnSpPr>
            <a:cxnSpLocks/>
          </p:cNvCxnSpPr>
          <p:nvPr userDrawn="1"/>
        </p:nvCxnSpPr>
        <p:spPr>
          <a:xfrm>
            <a:off x="11723163" y="450198"/>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51E5747-B14E-ECEE-842D-3569699C3037}"/>
              </a:ext>
            </a:extLst>
          </p:cNvPr>
          <p:cNvCxnSpPr>
            <a:cxnSpLocks/>
          </p:cNvCxnSpPr>
          <p:nvPr userDrawn="1"/>
        </p:nvCxnSpPr>
        <p:spPr>
          <a:xfrm>
            <a:off x="490118" y="464713"/>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815896-9654-6324-F471-30FCDDA80152}"/>
              </a:ext>
            </a:extLst>
          </p:cNvPr>
          <p:cNvCxnSpPr>
            <a:cxnSpLocks/>
          </p:cNvCxnSpPr>
          <p:nvPr userDrawn="1"/>
        </p:nvCxnSpPr>
        <p:spPr>
          <a:xfrm>
            <a:off x="474507" y="6400936"/>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7" name="Isosceles Triangle 16">
            <a:extLst>
              <a:ext uri="{FF2B5EF4-FFF2-40B4-BE49-F238E27FC236}">
                <a16:creationId xmlns:a16="http://schemas.microsoft.com/office/drawing/2014/main" id="{06860FA9-166D-AF24-4F88-891CA8C4412E}"/>
              </a:ext>
            </a:extLst>
          </p:cNvPr>
          <p:cNvSpPr/>
          <p:nvPr userDrawn="1"/>
        </p:nvSpPr>
        <p:spPr>
          <a:xfrm rot="9934473">
            <a:off x="6103719" y="6224444"/>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A8456A6-4F06-9DDF-4890-870F606A2593}"/>
              </a:ext>
            </a:extLst>
          </p:cNvPr>
          <p:cNvCxnSpPr>
            <a:cxnSpLocks/>
          </p:cNvCxnSpPr>
          <p:nvPr userDrawn="1"/>
        </p:nvCxnSpPr>
        <p:spPr>
          <a:xfrm>
            <a:off x="489829" y="419594"/>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9CB05888-457D-CA0B-2941-4853FD5BB73E}"/>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20" name="Title 1">
            <a:extLst>
              <a:ext uri="{FF2B5EF4-FFF2-40B4-BE49-F238E27FC236}">
                <a16:creationId xmlns:a16="http://schemas.microsoft.com/office/drawing/2014/main" id="{18656490-E151-189D-2D19-06045FA04607}"/>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21" name="Rectangle 20" descr="Decorative">
            <a:extLst>
              <a:ext uri="{FF2B5EF4-FFF2-40B4-BE49-F238E27FC236}">
                <a16:creationId xmlns:a16="http://schemas.microsoft.com/office/drawing/2014/main" id="{24F78415-2906-C1B6-3F23-506754A72655}"/>
              </a:ext>
            </a:extLst>
          </p:cNvPr>
          <p:cNvSpPr/>
          <p:nvPr userDrawn="1"/>
        </p:nvSpPr>
        <p:spPr>
          <a:xfrm>
            <a:off x="-351677" y="2306882"/>
            <a:ext cx="13373401" cy="168061"/>
          </a:xfrm>
          <a:prstGeom prst="rect">
            <a:avLst/>
          </a:prstGeom>
          <a:solidFill>
            <a:srgbClr val="009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7102E999-DBCC-E856-0AFD-2FB13E740A8D}"/>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grpSp>
        <p:nvGrpSpPr>
          <p:cNvPr id="28" name="Group 27">
            <a:extLst>
              <a:ext uri="{FF2B5EF4-FFF2-40B4-BE49-F238E27FC236}">
                <a16:creationId xmlns:a16="http://schemas.microsoft.com/office/drawing/2014/main" id="{4828CE00-D8F5-A2AF-D081-C59788708EBD}"/>
              </a:ext>
            </a:extLst>
          </p:cNvPr>
          <p:cNvGrpSpPr/>
          <p:nvPr userDrawn="1"/>
        </p:nvGrpSpPr>
        <p:grpSpPr>
          <a:xfrm>
            <a:off x="3980185" y="4627522"/>
            <a:ext cx="4231630" cy="1409191"/>
            <a:chOff x="4392326" y="3605739"/>
            <a:chExt cx="4231630" cy="1409191"/>
          </a:xfrm>
        </p:grpSpPr>
        <p:sp>
          <p:nvSpPr>
            <p:cNvPr id="29" name="Oval 28">
              <a:extLst>
                <a:ext uri="{FF2B5EF4-FFF2-40B4-BE49-F238E27FC236}">
                  <a16:creationId xmlns:a16="http://schemas.microsoft.com/office/drawing/2014/main" id="{2C52E834-633B-7E62-1DD0-F42FDDE35DCE}"/>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ue and yellow circle with white text&#10;&#10;Description automatically generated">
              <a:extLst>
                <a:ext uri="{FF2B5EF4-FFF2-40B4-BE49-F238E27FC236}">
                  <a16:creationId xmlns:a16="http://schemas.microsoft.com/office/drawing/2014/main" id="{83FFCFD7-371C-B479-7B31-3B368A87B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5E9ADAC3-34D3-6D8B-5836-4704CA175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Tree>
    <p:extLst>
      <p:ext uri="{BB962C8B-B14F-4D97-AF65-F5344CB8AC3E}">
        <p14:creationId xmlns:p14="http://schemas.microsoft.com/office/powerpoint/2010/main" val="100239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
        <p:nvSpPr>
          <p:cNvPr id="5" name="Rectangle 4">
            <a:extLst>
              <a:ext uri="{FF2B5EF4-FFF2-40B4-BE49-F238E27FC236}">
                <a16:creationId xmlns:a16="http://schemas.microsoft.com/office/drawing/2014/main" id="{0B35F13F-5B94-0DC7-9C81-10A211350C22}"/>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A851504-52C0-3838-9E06-88384FBFA6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37593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608F9EC9-7A23-CC34-5C11-710769EAAC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438C6D4-528A-42A9-D3D5-5FE852B62B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553589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68C568E-EA81-8A9D-3E12-F8022663AA5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FAD71183-15AD-3811-1337-C1938EE1D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86576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
        <p:nvSpPr>
          <p:cNvPr id="5" name="Rectangle 4">
            <a:extLst>
              <a:ext uri="{FF2B5EF4-FFF2-40B4-BE49-F238E27FC236}">
                <a16:creationId xmlns:a16="http://schemas.microsoft.com/office/drawing/2014/main" id="{207E39E3-622F-A555-049E-A518C2DBDF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E5EC1E43-2F16-C736-8A25-97411AF568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49458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
        <p:nvSpPr>
          <p:cNvPr id="4" name="Rectangle 3">
            <a:extLst>
              <a:ext uri="{FF2B5EF4-FFF2-40B4-BE49-F238E27FC236}">
                <a16:creationId xmlns:a16="http://schemas.microsoft.com/office/drawing/2014/main" id="{EFE1D3BC-DE3A-D3B7-06EF-470569BD34A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940A587A-59CB-D8FF-5D84-0989452B38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588643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5/22/2025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14" name="Rectangle 13">
            <a:extLst>
              <a:ext uri="{FF2B5EF4-FFF2-40B4-BE49-F238E27FC236}">
                <a16:creationId xmlns:a16="http://schemas.microsoft.com/office/drawing/2014/main" id="{EB9E3F7F-3235-4369-5DCB-414308FDCFA6}"/>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yellow text on a black background&#10;&#10;Description automatically generated">
            <a:extLst>
              <a:ext uri="{FF2B5EF4-FFF2-40B4-BE49-F238E27FC236}">
                <a16:creationId xmlns:a16="http://schemas.microsoft.com/office/drawing/2014/main" id="{CB281683-1F3B-A8A7-7FD6-29E811CE00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978547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ptos" panose="020B0004020202020204" pitchFamily="34" charset="0"/>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198875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701" r:id="rId19"/>
    <p:sldLayoutId id="2147483702" r:id="rId20"/>
    <p:sldLayoutId id="2147483703" r:id="rId21"/>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2.svg"/><Relationship Id="rId11" Type="http://schemas.openxmlformats.org/officeDocument/2006/relationships/image" Target="../media/image19.jpe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3" Type="http://schemas.microsoft.com/office/2018/10/relationships/comments" Target="../comments/modernComment_7FFFEC24_2B2A3D34.xml"/><Relationship Id="rId7" Type="http://schemas.openxmlformats.org/officeDocument/2006/relationships/image" Target="../media/image93.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5.svg"/></Relationships>
</file>

<file path=ppt/slides/_rels/slide22.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06.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1.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hyperlink" Target="https://dolcoe.safalapps.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s>
</file>

<file path=ppt/slides/_rels/slide32.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29.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hyperlink" Target="http://idreflections.blogspot.mx/2015/04/micro-learning-as-workplace-learning.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hyperlink" Target="https://www.thebluediamondgallery.com/handwriting/p/poll.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jpeg"/><Relationship Id="rId21" Type="http://schemas.openxmlformats.org/officeDocument/2006/relationships/image" Target="../media/image56.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notesSlide" Target="../notesSlides/notesSlide9.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DFC8-DA88-8647-B93B-D9D2C0F6DEF5}"/>
              </a:ext>
            </a:extLst>
          </p:cNvPr>
          <p:cNvSpPr>
            <a:spLocks noGrp="1"/>
          </p:cNvSpPr>
          <p:nvPr>
            <p:ph type="ctrTitle"/>
          </p:nvPr>
        </p:nvSpPr>
        <p:spPr>
          <a:xfrm>
            <a:off x="1524000" y="1775506"/>
            <a:ext cx="9144000" cy="1378241"/>
          </a:xfrm>
        </p:spPr>
        <p:txBody>
          <a:bodyPr>
            <a:normAutofit fontScale="90000"/>
          </a:bodyPr>
          <a:lstStyle/>
          <a:p>
            <a:r>
              <a:rPr lang="en-US" dirty="0">
                <a:solidFill>
                  <a:schemeClr val="bg1"/>
                </a:solidFill>
              </a:rPr>
              <a:t>Aligning Workforce and Registered Apprenticeship: Key Components for Success</a:t>
            </a:r>
          </a:p>
        </p:txBody>
      </p:sp>
      <p:sp>
        <p:nvSpPr>
          <p:cNvPr id="4" name="Text Placeholder 3">
            <a:extLst>
              <a:ext uri="{FF2B5EF4-FFF2-40B4-BE49-F238E27FC236}">
                <a16:creationId xmlns:a16="http://schemas.microsoft.com/office/drawing/2014/main" id="{346238ED-6027-E1EC-389B-CA97F24586A9}"/>
              </a:ext>
            </a:extLst>
          </p:cNvPr>
          <p:cNvSpPr>
            <a:spLocks noGrp="1"/>
          </p:cNvSpPr>
          <p:nvPr>
            <p:ph type="body" sz="quarter" idx="14"/>
          </p:nvPr>
        </p:nvSpPr>
        <p:spPr/>
        <p:txBody>
          <a:bodyPr/>
          <a:lstStyle/>
          <a:p>
            <a:r>
              <a:rPr lang="en-US"/>
              <a:t>2025 NAWDP Annual Conference</a:t>
            </a:r>
          </a:p>
          <a:p>
            <a:r>
              <a:rPr lang="en-US"/>
              <a:t>May 2025</a:t>
            </a:r>
          </a:p>
        </p:txBody>
      </p:sp>
      <p:sp>
        <p:nvSpPr>
          <p:cNvPr id="6" name="Slide Number Placeholder 5">
            <a:extLst>
              <a:ext uri="{FF2B5EF4-FFF2-40B4-BE49-F238E27FC236}">
                <a16:creationId xmlns:a16="http://schemas.microsoft.com/office/drawing/2014/main" id="{71377A87-47B9-8981-503A-D36C2FF0819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9793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97120"/>
            <a:ext cx="10515600" cy="1325563"/>
          </a:xfrm>
        </p:spPr>
        <p:txBody>
          <a:bodyPr>
            <a:normAutofit/>
          </a:bodyPr>
          <a:lstStyle/>
          <a:p>
            <a:r>
              <a:rPr lang="en-US">
                <a:solidFill>
                  <a:schemeClr val="bg1"/>
                </a:solidFill>
              </a:rPr>
              <a:t>Apprenticeship Stakeholders</a:t>
            </a:r>
          </a:p>
        </p:txBody>
      </p:sp>
      <p:grpSp>
        <p:nvGrpSpPr>
          <p:cNvPr id="41" name="Group 40" descr="Sponsor - An organization that agrees to operate an apprenticeship program and in whose anme the program is registered">
            <a:extLst>
              <a:ext uri="{FF2B5EF4-FFF2-40B4-BE49-F238E27FC236}">
                <a16:creationId xmlns:a16="http://schemas.microsoft.com/office/drawing/2014/main" id="{2F041300-7EA0-D941-D9DC-A9107D42873A}"/>
              </a:ext>
            </a:extLst>
          </p:cNvPr>
          <p:cNvGrpSpPr/>
          <p:nvPr/>
        </p:nvGrpSpPr>
        <p:grpSpPr>
          <a:xfrm>
            <a:off x="691506" y="2277052"/>
            <a:ext cx="2566278" cy="2992599"/>
            <a:chOff x="729606" y="2277052"/>
            <a:chExt cx="2566278" cy="2992599"/>
          </a:xfrm>
        </p:grpSpPr>
        <p:sp>
          <p:nvSpPr>
            <p:cNvPr id="42" name="pole tekstowe 13">
              <a:extLst>
                <a:ext uri="{FF2B5EF4-FFF2-40B4-BE49-F238E27FC236}">
                  <a16:creationId xmlns:a16="http://schemas.microsoft.com/office/drawing/2014/main" id="{5CCE895B-0B18-CC98-1D96-DB4D7FDCF51D}"/>
                </a:ext>
              </a:extLst>
            </p:cNvPr>
            <p:cNvSpPr txBox="1"/>
            <p:nvPr userDrawn="1"/>
          </p:nvSpPr>
          <p:spPr>
            <a:xfrm>
              <a:off x="1091540" y="3936055"/>
              <a:ext cx="1842411" cy="369332"/>
            </a:xfrm>
            <a:prstGeom prst="rect">
              <a:avLst/>
            </a:prstGeom>
            <a:noFill/>
          </p:spPr>
          <p:txBody>
            <a:bodyPr wrap="square" rtlCol="0">
              <a:spAutoFit/>
            </a:bodyPr>
            <a:lstStyle/>
            <a:p>
              <a:pPr algn="ctr"/>
              <a:r>
                <a:rPr lang="en-US" b="1">
                  <a:latin typeface="Aptos" panose="020B0004020202020204" pitchFamily="34" charset="0"/>
                </a:rPr>
                <a:t>Sponsor</a:t>
              </a:r>
              <a:endParaRPr lang="pl-PL" b="1">
                <a:solidFill>
                  <a:schemeClr val="accent1"/>
                </a:solidFill>
                <a:latin typeface="Aptos" panose="020B0004020202020204" pitchFamily="34" charset="0"/>
              </a:endParaRPr>
            </a:p>
          </p:txBody>
        </p:sp>
        <p:sp>
          <p:nvSpPr>
            <p:cNvPr id="43" name="pole tekstowe 13">
              <a:extLst>
                <a:ext uri="{FF2B5EF4-FFF2-40B4-BE49-F238E27FC236}">
                  <a16:creationId xmlns:a16="http://schemas.microsoft.com/office/drawing/2014/main" id="{665217CC-CA62-172D-5E0B-4617D1633E58}"/>
                </a:ext>
              </a:extLst>
            </p:cNvPr>
            <p:cNvSpPr txBox="1"/>
            <p:nvPr userDrawn="1"/>
          </p:nvSpPr>
          <p:spPr>
            <a:xfrm>
              <a:off x="729606" y="4315544"/>
              <a:ext cx="2566278" cy="954107"/>
            </a:xfrm>
            <a:prstGeom prst="rect">
              <a:avLst/>
            </a:prstGeom>
            <a:noFill/>
          </p:spPr>
          <p:txBody>
            <a:bodyPr wrap="square" rtlCol="0">
              <a:spAutoFit/>
            </a:bodyPr>
            <a:lstStyle/>
            <a:p>
              <a:pPr algn="ctr"/>
              <a:r>
                <a:rPr lang="en-US" sz="1400">
                  <a:latin typeface="Aptos" panose="020B0004020202020204" pitchFamily="34" charset="0"/>
                </a:rPr>
                <a:t>An organization that agrees to operate an apprenticeship program and in whose name the program is registered.</a:t>
              </a:r>
              <a:endParaRPr lang="pl-PL" sz="1400">
                <a:solidFill>
                  <a:schemeClr val="accent1"/>
                </a:solidFill>
                <a:latin typeface="Aptos" panose="020B0004020202020204" pitchFamily="34" charset="0"/>
              </a:endParaRPr>
            </a:p>
          </p:txBody>
        </p:sp>
        <p:grpSp>
          <p:nvGrpSpPr>
            <p:cNvPr id="44" name="Group 43">
              <a:extLst>
                <a:ext uri="{FF2B5EF4-FFF2-40B4-BE49-F238E27FC236}">
                  <a16:creationId xmlns:a16="http://schemas.microsoft.com/office/drawing/2014/main" id="{ADF7148E-1D80-ED4F-67D6-4ABAC3DF4832}"/>
                </a:ext>
              </a:extLst>
            </p:cNvPr>
            <p:cNvGrpSpPr/>
            <p:nvPr/>
          </p:nvGrpSpPr>
          <p:grpSpPr>
            <a:xfrm>
              <a:off x="1326945" y="2277052"/>
              <a:ext cx="1371600" cy="1371600"/>
              <a:chOff x="1326945" y="2277052"/>
              <a:chExt cx="1371600" cy="1371600"/>
            </a:xfrm>
          </p:grpSpPr>
          <p:sp>
            <p:nvSpPr>
              <p:cNvPr id="45" name="AutoShape 23">
                <a:extLst>
                  <a:ext uri="{FF2B5EF4-FFF2-40B4-BE49-F238E27FC236}">
                    <a16:creationId xmlns:a16="http://schemas.microsoft.com/office/drawing/2014/main" id="{841649DF-1921-C9D8-4F3B-A09705A46034}"/>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46" name="Grupa 65">
                <a:extLst>
                  <a:ext uri="{FF2B5EF4-FFF2-40B4-BE49-F238E27FC236}">
                    <a16:creationId xmlns:a16="http://schemas.microsoft.com/office/drawing/2014/main" id="{D8B60393-BC09-A682-F377-58E09B5D2997}"/>
                  </a:ext>
                </a:extLst>
              </p:cNvPr>
              <p:cNvGrpSpPr/>
              <p:nvPr userDrawn="1"/>
            </p:nvGrpSpPr>
            <p:grpSpPr>
              <a:xfrm>
                <a:off x="1742077" y="2648934"/>
                <a:ext cx="541337" cy="412750"/>
                <a:chOff x="906463" y="3402013"/>
                <a:chExt cx="541337" cy="412750"/>
              </a:xfrm>
            </p:grpSpPr>
            <p:sp>
              <p:nvSpPr>
                <p:cNvPr id="49" name="Freeform 25">
                  <a:extLst>
                    <a:ext uri="{FF2B5EF4-FFF2-40B4-BE49-F238E27FC236}">
                      <a16:creationId xmlns:a16="http://schemas.microsoft.com/office/drawing/2014/main" id="{B7DCC6A6-10F0-687A-455A-F10F417F081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50" name="Freeform 26">
                  <a:extLst>
                    <a:ext uri="{FF2B5EF4-FFF2-40B4-BE49-F238E27FC236}">
                      <a16:creationId xmlns:a16="http://schemas.microsoft.com/office/drawing/2014/main" id="{3AB72E2D-4D7D-5904-D2F9-8F89385B95CF}"/>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51" name="Freeform 27">
                  <a:extLst>
                    <a:ext uri="{FF2B5EF4-FFF2-40B4-BE49-F238E27FC236}">
                      <a16:creationId xmlns:a16="http://schemas.microsoft.com/office/drawing/2014/main" id="{14617390-051E-847A-318E-E3D2F3A19AF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52" name="Freeform 28">
                  <a:extLst>
                    <a:ext uri="{FF2B5EF4-FFF2-40B4-BE49-F238E27FC236}">
                      <a16:creationId xmlns:a16="http://schemas.microsoft.com/office/drawing/2014/main" id="{4924EA15-8AE1-4577-9B78-D3F08CB0626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53" name="Freeform 29">
                  <a:extLst>
                    <a:ext uri="{FF2B5EF4-FFF2-40B4-BE49-F238E27FC236}">
                      <a16:creationId xmlns:a16="http://schemas.microsoft.com/office/drawing/2014/main" id="{9BEAA313-5701-B923-7A93-E7975AFE725D}"/>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grpSp>
          <p:sp>
            <p:nvSpPr>
              <p:cNvPr id="47" name="Oval 46">
                <a:extLst>
                  <a:ext uri="{FF2B5EF4-FFF2-40B4-BE49-F238E27FC236}">
                    <a16:creationId xmlns:a16="http://schemas.microsoft.com/office/drawing/2014/main" id="{052BC0B8-3A6A-7151-9E7A-2A452C5734E2}"/>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Aptos" panose="020B0004020202020204" pitchFamily="34" charset="0"/>
                    <a:ea typeface="Calibri" panose="020F0502020204030204" pitchFamily="34" charset="0"/>
                    <a:cs typeface="Times New Roman" panose="02020603050405020304" pitchFamily="18" charset="0"/>
                  </a:rPr>
                  <a:t> </a:t>
                </a:r>
              </a:p>
            </p:txBody>
          </p:sp>
          <p:pic>
            <p:nvPicPr>
              <p:cNvPr id="48" name="Graphic 47" descr="Remote work with solid fill">
                <a:extLst>
                  <a:ext uri="{FF2B5EF4-FFF2-40B4-BE49-F238E27FC236}">
                    <a16:creationId xmlns:a16="http://schemas.microsoft.com/office/drawing/2014/main" id="{1ADE72C7-59AC-434E-9F3D-8464FDFE2A1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917" y="2420143"/>
                <a:ext cx="1135656" cy="1135656"/>
              </a:xfrm>
              <a:prstGeom prst="rect">
                <a:avLst/>
              </a:prstGeom>
            </p:spPr>
          </p:pic>
        </p:grpSp>
      </p:grpSp>
      <p:grpSp>
        <p:nvGrpSpPr>
          <p:cNvPr id="15" name="Group 14" descr="RI Provider - Entity that provides instruction to apprentices in the designated occupation's core knowledge, skills, and abilities">
            <a:extLst>
              <a:ext uri="{FF2B5EF4-FFF2-40B4-BE49-F238E27FC236}">
                <a16:creationId xmlns:a16="http://schemas.microsoft.com/office/drawing/2014/main" id="{B7473DC0-E77B-0508-78DB-1ABBDAC6A3B6}"/>
              </a:ext>
            </a:extLst>
          </p:cNvPr>
          <p:cNvGrpSpPr/>
          <p:nvPr/>
        </p:nvGrpSpPr>
        <p:grpSpPr>
          <a:xfrm>
            <a:off x="3510759" y="2320581"/>
            <a:ext cx="2737648" cy="2949070"/>
            <a:chOff x="3401206" y="2320581"/>
            <a:chExt cx="2737648" cy="2949070"/>
          </a:xfrm>
        </p:grpSpPr>
        <p:sp>
          <p:nvSpPr>
            <p:cNvPr id="16" name="pole tekstowe 13">
              <a:extLst>
                <a:ext uri="{FF2B5EF4-FFF2-40B4-BE49-F238E27FC236}">
                  <a16:creationId xmlns:a16="http://schemas.microsoft.com/office/drawing/2014/main" id="{842FF195-6F8E-B13B-DE04-2C6E4D8D366C}"/>
                </a:ext>
              </a:extLst>
            </p:cNvPr>
            <p:cNvSpPr txBox="1"/>
            <p:nvPr userDrawn="1"/>
          </p:nvSpPr>
          <p:spPr>
            <a:xfrm>
              <a:off x="3486891" y="3936055"/>
              <a:ext cx="2566278" cy="369332"/>
            </a:xfrm>
            <a:prstGeom prst="rect">
              <a:avLst/>
            </a:prstGeom>
            <a:noFill/>
          </p:spPr>
          <p:txBody>
            <a:bodyPr wrap="square" rtlCol="0">
              <a:spAutoFit/>
            </a:bodyPr>
            <a:lstStyle/>
            <a:p>
              <a:pPr algn="ctr"/>
              <a:r>
                <a:rPr lang="en-US" b="1">
                  <a:latin typeface="Aptos" panose="020B0004020202020204" pitchFamily="34" charset="0"/>
                </a:rPr>
                <a:t>RI Provider</a:t>
              </a:r>
              <a:endParaRPr lang="pl-PL" b="1">
                <a:solidFill>
                  <a:schemeClr val="accent1"/>
                </a:solidFill>
                <a:latin typeface="Aptos" panose="020B0004020202020204" pitchFamily="34" charset="0"/>
              </a:endParaRPr>
            </a:p>
          </p:txBody>
        </p:sp>
        <p:sp>
          <p:nvSpPr>
            <p:cNvPr id="17" name="pole tekstowe 13">
              <a:extLst>
                <a:ext uri="{FF2B5EF4-FFF2-40B4-BE49-F238E27FC236}">
                  <a16:creationId xmlns:a16="http://schemas.microsoft.com/office/drawing/2014/main" id="{E02B4B32-5441-CDE8-F50D-67D7DA39316D}"/>
                </a:ext>
              </a:extLst>
            </p:cNvPr>
            <p:cNvSpPr txBox="1"/>
            <p:nvPr userDrawn="1"/>
          </p:nvSpPr>
          <p:spPr>
            <a:xfrm>
              <a:off x="3401206" y="4315544"/>
              <a:ext cx="2737648" cy="954107"/>
            </a:xfrm>
            <a:prstGeom prst="rect">
              <a:avLst/>
            </a:prstGeom>
            <a:noFill/>
          </p:spPr>
          <p:txBody>
            <a:bodyPr wrap="square" rtlCol="0">
              <a:spAutoFit/>
            </a:bodyPr>
            <a:lstStyle/>
            <a:p>
              <a:pPr algn="ctr"/>
              <a:r>
                <a:rPr lang="en-US" sz="1400">
                  <a:latin typeface="Aptos" panose="020B0004020202020204" pitchFamily="34" charset="0"/>
                </a:rPr>
                <a:t> Entity that provides instruction to apprentices in the designated occupation’s core knowledge, skills, and abilities.</a:t>
              </a:r>
              <a:endParaRPr lang="pl-PL" sz="1400">
                <a:solidFill>
                  <a:schemeClr val="accent1"/>
                </a:solidFill>
                <a:latin typeface="Aptos" panose="020B0004020202020204" pitchFamily="34" charset="0"/>
              </a:endParaRPr>
            </a:p>
          </p:txBody>
        </p:sp>
        <p:grpSp>
          <p:nvGrpSpPr>
            <p:cNvPr id="18" name="Group 17">
              <a:extLst>
                <a:ext uri="{FF2B5EF4-FFF2-40B4-BE49-F238E27FC236}">
                  <a16:creationId xmlns:a16="http://schemas.microsoft.com/office/drawing/2014/main" id="{4DCE1B72-1D8E-0411-3E20-F611E27EFC04}"/>
                </a:ext>
              </a:extLst>
            </p:cNvPr>
            <p:cNvGrpSpPr/>
            <p:nvPr/>
          </p:nvGrpSpPr>
          <p:grpSpPr>
            <a:xfrm>
              <a:off x="4084230" y="2320581"/>
              <a:ext cx="1371600" cy="1371600"/>
              <a:chOff x="4084230" y="2320581"/>
              <a:chExt cx="1371600" cy="1371600"/>
            </a:xfrm>
          </p:grpSpPr>
          <p:sp>
            <p:nvSpPr>
              <p:cNvPr id="19" name="AutoShape 23">
                <a:extLst>
                  <a:ext uri="{FF2B5EF4-FFF2-40B4-BE49-F238E27FC236}">
                    <a16:creationId xmlns:a16="http://schemas.microsoft.com/office/drawing/2014/main" id="{6C689264-1662-B252-6EEE-B76D8D6B7266}"/>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20" name="Grupa 65">
                <a:extLst>
                  <a:ext uri="{FF2B5EF4-FFF2-40B4-BE49-F238E27FC236}">
                    <a16:creationId xmlns:a16="http://schemas.microsoft.com/office/drawing/2014/main" id="{48AC3427-FFAD-1237-58B3-03F7AAD0928C}"/>
                  </a:ext>
                </a:extLst>
              </p:cNvPr>
              <p:cNvGrpSpPr/>
              <p:nvPr userDrawn="1"/>
            </p:nvGrpSpPr>
            <p:grpSpPr>
              <a:xfrm>
                <a:off x="4432532" y="2692463"/>
                <a:ext cx="541337" cy="412750"/>
                <a:chOff x="906463" y="3402013"/>
                <a:chExt cx="541337" cy="412750"/>
              </a:xfrm>
            </p:grpSpPr>
            <p:sp>
              <p:nvSpPr>
                <p:cNvPr id="23" name="Freeform 25">
                  <a:extLst>
                    <a:ext uri="{FF2B5EF4-FFF2-40B4-BE49-F238E27FC236}">
                      <a16:creationId xmlns:a16="http://schemas.microsoft.com/office/drawing/2014/main" id="{AFE8800F-3606-4C3C-D74C-3081B8CD9D8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24" name="Freeform 26">
                  <a:extLst>
                    <a:ext uri="{FF2B5EF4-FFF2-40B4-BE49-F238E27FC236}">
                      <a16:creationId xmlns:a16="http://schemas.microsoft.com/office/drawing/2014/main" id="{0009A472-688A-FD9D-CE7D-761C65CA57C5}"/>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25" name="Freeform 27">
                  <a:extLst>
                    <a:ext uri="{FF2B5EF4-FFF2-40B4-BE49-F238E27FC236}">
                      <a16:creationId xmlns:a16="http://schemas.microsoft.com/office/drawing/2014/main" id="{5B0CC119-DF6D-EF6D-E82A-0325166D9A16}"/>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26" name="Freeform 28">
                  <a:extLst>
                    <a:ext uri="{FF2B5EF4-FFF2-40B4-BE49-F238E27FC236}">
                      <a16:creationId xmlns:a16="http://schemas.microsoft.com/office/drawing/2014/main" id="{993088E0-4A68-BEB4-03FD-768AD2CCEAC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27" name="Freeform 29">
                  <a:extLst>
                    <a:ext uri="{FF2B5EF4-FFF2-40B4-BE49-F238E27FC236}">
                      <a16:creationId xmlns:a16="http://schemas.microsoft.com/office/drawing/2014/main" id="{9EC842EA-C13F-C0C4-A7A5-FD6AF816645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grpSp>
          <p:sp>
            <p:nvSpPr>
              <p:cNvPr id="21" name="Oval 20">
                <a:extLst>
                  <a:ext uri="{FF2B5EF4-FFF2-40B4-BE49-F238E27FC236}">
                    <a16:creationId xmlns:a16="http://schemas.microsoft.com/office/drawing/2014/main" id="{FCC42DBF-457A-6F72-C64C-56219AF129CA}"/>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Aptos" panose="020B0004020202020204" pitchFamily="34" charset="0"/>
                    <a:ea typeface="Calibri" panose="020F0502020204030204" pitchFamily="34" charset="0"/>
                    <a:cs typeface="Times New Roman" panose="02020603050405020304" pitchFamily="18" charset="0"/>
                  </a:rPr>
                  <a:t> </a:t>
                </a:r>
              </a:p>
            </p:txBody>
          </p:sp>
          <p:pic>
            <p:nvPicPr>
              <p:cNvPr id="22" name="Graphic 21" descr="Customer review with solid fill">
                <a:extLst>
                  <a:ext uri="{FF2B5EF4-FFF2-40B4-BE49-F238E27FC236}">
                    <a16:creationId xmlns:a16="http://schemas.microsoft.com/office/drawing/2014/main" id="{31D6CE36-5BD8-EAAD-FB5D-48241B345FC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2830" y="2535682"/>
                <a:ext cx="914400" cy="914400"/>
              </a:xfrm>
              <a:prstGeom prst="rect">
                <a:avLst/>
              </a:prstGeom>
            </p:spPr>
          </p:pic>
        </p:grpSp>
      </p:grpSp>
      <p:grpSp>
        <p:nvGrpSpPr>
          <p:cNvPr id="28" name="Group 27" descr="Employer - Hires and provides paid on-the-job (OJL) learning for apprentices under supervision of a designated mentor who is a skilled professional in that occupation&quot;">
            <a:extLst>
              <a:ext uri="{FF2B5EF4-FFF2-40B4-BE49-F238E27FC236}">
                <a16:creationId xmlns:a16="http://schemas.microsoft.com/office/drawing/2014/main" id="{1C3990CF-7716-0DD3-DB90-18BA8E1B6E02}"/>
              </a:ext>
            </a:extLst>
          </p:cNvPr>
          <p:cNvGrpSpPr/>
          <p:nvPr/>
        </p:nvGrpSpPr>
        <p:grpSpPr>
          <a:xfrm>
            <a:off x="6501382" y="2307082"/>
            <a:ext cx="2470139" cy="3608900"/>
            <a:chOff x="6387608" y="2307082"/>
            <a:chExt cx="2470139" cy="3608900"/>
          </a:xfrm>
        </p:grpSpPr>
        <p:sp>
          <p:nvSpPr>
            <p:cNvPr id="29" name="pole tekstowe 13">
              <a:extLst>
                <a:ext uri="{FF2B5EF4-FFF2-40B4-BE49-F238E27FC236}">
                  <a16:creationId xmlns:a16="http://schemas.microsoft.com/office/drawing/2014/main" id="{5B9E675D-175E-C843-3727-A6BD4EA7FB82}"/>
                </a:ext>
              </a:extLst>
            </p:cNvPr>
            <p:cNvSpPr txBox="1"/>
            <p:nvPr userDrawn="1"/>
          </p:nvSpPr>
          <p:spPr>
            <a:xfrm>
              <a:off x="6865386" y="3936055"/>
              <a:ext cx="1474908" cy="369332"/>
            </a:xfrm>
            <a:prstGeom prst="rect">
              <a:avLst/>
            </a:prstGeom>
            <a:noFill/>
          </p:spPr>
          <p:txBody>
            <a:bodyPr wrap="square" rtlCol="0">
              <a:spAutoFit/>
            </a:bodyPr>
            <a:lstStyle/>
            <a:p>
              <a:pPr algn="ctr"/>
              <a:r>
                <a:rPr lang="en-US" b="1">
                  <a:latin typeface="Aptos" panose="020B0004020202020204" pitchFamily="34" charset="0"/>
                </a:rPr>
                <a:t>Employer</a:t>
              </a:r>
              <a:endParaRPr lang="pl-PL" b="1">
                <a:solidFill>
                  <a:schemeClr val="accent1"/>
                </a:solidFill>
                <a:latin typeface="Aptos" panose="020B0004020202020204" pitchFamily="34" charset="0"/>
              </a:endParaRPr>
            </a:p>
          </p:txBody>
        </p:sp>
        <p:sp>
          <p:nvSpPr>
            <p:cNvPr id="30" name="pole tekstowe 13">
              <a:extLst>
                <a:ext uri="{FF2B5EF4-FFF2-40B4-BE49-F238E27FC236}">
                  <a16:creationId xmlns:a16="http://schemas.microsoft.com/office/drawing/2014/main" id="{883DA908-4764-B673-82B4-3166992C7512}"/>
                </a:ext>
              </a:extLst>
            </p:cNvPr>
            <p:cNvSpPr txBox="1"/>
            <p:nvPr userDrawn="1"/>
          </p:nvSpPr>
          <p:spPr>
            <a:xfrm>
              <a:off x="6387608" y="4315544"/>
              <a:ext cx="2470139" cy="1600438"/>
            </a:xfrm>
            <a:prstGeom prst="rect">
              <a:avLst/>
            </a:prstGeom>
            <a:noFill/>
          </p:spPr>
          <p:txBody>
            <a:bodyPr wrap="square" rtlCol="0">
              <a:spAutoFit/>
            </a:bodyPr>
            <a:lstStyle/>
            <a:p>
              <a:pPr algn="ctr"/>
              <a:r>
                <a:rPr lang="en-US" sz="1400">
                  <a:latin typeface="Aptos" panose="020B0004020202020204" pitchFamily="34" charset="0"/>
                </a:rPr>
                <a:t> Hires and provides paid on-the-job learning (OJL) for apprentices under</a:t>
              </a:r>
            </a:p>
            <a:p>
              <a:pPr algn="ctr"/>
              <a:r>
                <a:rPr lang="en-US" sz="1400">
                  <a:latin typeface="Aptos" panose="020B0004020202020204" pitchFamily="34" charset="0"/>
                </a:rPr>
                <a:t>supervision of a designated mentor who is a skilled professional in </a:t>
              </a:r>
            </a:p>
            <a:p>
              <a:pPr algn="ctr"/>
              <a:r>
                <a:rPr lang="en-US" sz="1400">
                  <a:latin typeface="Aptos" panose="020B0004020202020204" pitchFamily="34" charset="0"/>
                </a:rPr>
                <a:t>that occupation.</a:t>
              </a:r>
              <a:endParaRPr lang="pl-PL" sz="1400">
                <a:solidFill>
                  <a:schemeClr val="accent1"/>
                </a:solidFill>
                <a:latin typeface="Aptos" panose="020B0004020202020204" pitchFamily="34" charset="0"/>
              </a:endParaRPr>
            </a:p>
          </p:txBody>
        </p:sp>
        <p:grpSp>
          <p:nvGrpSpPr>
            <p:cNvPr id="31" name="Group 30">
              <a:extLst>
                <a:ext uri="{FF2B5EF4-FFF2-40B4-BE49-F238E27FC236}">
                  <a16:creationId xmlns:a16="http://schemas.microsoft.com/office/drawing/2014/main" id="{9B010BA7-7C74-C6EA-CA9E-65829C64262D}"/>
                </a:ext>
              </a:extLst>
            </p:cNvPr>
            <p:cNvGrpSpPr/>
            <p:nvPr/>
          </p:nvGrpSpPr>
          <p:grpSpPr>
            <a:xfrm>
              <a:off x="6844895" y="2307082"/>
              <a:ext cx="1371600" cy="1371600"/>
              <a:chOff x="6844895" y="2307082"/>
              <a:chExt cx="1371600" cy="1371600"/>
            </a:xfrm>
          </p:grpSpPr>
          <p:sp>
            <p:nvSpPr>
              <p:cNvPr id="32" name="AutoShape 23">
                <a:extLst>
                  <a:ext uri="{FF2B5EF4-FFF2-40B4-BE49-F238E27FC236}">
                    <a16:creationId xmlns:a16="http://schemas.microsoft.com/office/drawing/2014/main" id="{B401F03D-4E9C-A626-CDA6-BDCA5A0E9E2A}"/>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33" name="Grupa 65">
                <a:extLst>
                  <a:ext uri="{FF2B5EF4-FFF2-40B4-BE49-F238E27FC236}">
                    <a16:creationId xmlns:a16="http://schemas.microsoft.com/office/drawing/2014/main" id="{932F7304-8353-898B-C175-18A322E86456}"/>
                  </a:ext>
                </a:extLst>
              </p:cNvPr>
              <p:cNvGrpSpPr/>
              <p:nvPr userDrawn="1"/>
            </p:nvGrpSpPr>
            <p:grpSpPr>
              <a:xfrm>
                <a:off x="7405168" y="2650109"/>
                <a:ext cx="541337" cy="412750"/>
                <a:chOff x="906463" y="3402013"/>
                <a:chExt cx="541337" cy="412750"/>
              </a:xfrm>
            </p:grpSpPr>
            <p:sp>
              <p:nvSpPr>
                <p:cNvPr id="36" name="Freeform 25">
                  <a:extLst>
                    <a:ext uri="{FF2B5EF4-FFF2-40B4-BE49-F238E27FC236}">
                      <a16:creationId xmlns:a16="http://schemas.microsoft.com/office/drawing/2014/main" id="{9C85A5A4-D579-34E5-57D5-7C9B8AB9A7D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37" name="Freeform 26">
                  <a:extLst>
                    <a:ext uri="{FF2B5EF4-FFF2-40B4-BE49-F238E27FC236}">
                      <a16:creationId xmlns:a16="http://schemas.microsoft.com/office/drawing/2014/main" id="{DE0E9D51-F717-87DB-5DF9-FD8D996D7F1F}"/>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38" name="Freeform 27">
                  <a:extLst>
                    <a:ext uri="{FF2B5EF4-FFF2-40B4-BE49-F238E27FC236}">
                      <a16:creationId xmlns:a16="http://schemas.microsoft.com/office/drawing/2014/main" id="{BE7150D5-711F-7316-35F0-F14237AC355E}"/>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39" name="Freeform 28">
                  <a:extLst>
                    <a:ext uri="{FF2B5EF4-FFF2-40B4-BE49-F238E27FC236}">
                      <a16:creationId xmlns:a16="http://schemas.microsoft.com/office/drawing/2014/main" id="{46D075F8-DD04-042C-9FD2-882ADEC343C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40" name="Freeform 29">
                  <a:extLst>
                    <a:ext uri="{FF2B5EF4-FFF2-40B4-BE49-F238E27FC236}">
                      <a16:creationId xmlns:a16="http://schemas.microsoft.com/office/drawing/2014/main" id="{62DE9CDB-A5B7-5DFF-7AC1-9D9BA5DD207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grpSp>
          <p:sp>
            <p:nvSpPr>
              <p:cNvPr id="34" name="Oval 33">
                <a:extLst>
                  <a:ext uri="{FF2B5EF4-FFF2-40B4-BE49-F238E27FC236}">
                    <a16:creationId xmlns:a16="http://schemas.microsoft.com/office/drawing/2014/main" id="{21F502D7-AB4D-CE4A-0C1A-769404C6D261}"/>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Aptos" panose="020B0004020202020204" pitchFamily="34" charset="0"/>
                    <a:ea typeface="Calibri" panose="020F0502020204030204" pitchFamily="34" charset="0"/>
                    <a:cs typeface="Times New Roman" panose="02020603050405020304" pitchFamily="18" charset="0"/>
                  </a:rPr>
                  <a:t> </a:t>
                </a:r>
              </a:p>
            </p:txBody>
          </p:sp>
          <p:pic>
            <p:nvPicPr>
              <p:cNvPr id="35" name="Graphic 34" descr="Group brainstorm with solid fill">
                <a:extLst>
                  <a:ext uri="{FF2B5EF4-FFF2-40B4-BE49-F238E27FC236}">
                    <a16:creationId xmlns:a16="http://schemas.microsoft.com/office/drawing/2014/main" id="{7BA45555-26AA-DFCE-3042-FFAED26F017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5329" y="2444964"/>
                <a:ext cx="1073036" cy="1073036"/>
              </a:xfrm>
              <a:prstGeom prst="rect">
                <a:avLst/>
              </a:prstGeom>
            </p:spPr>
          </p:pic>
        </p:grpSp>
      </p:grpSp>
      <p:grpSp>
        <p:nvGrpSpPr>
          <p:cNvPr id="54" name="Group 53" descr="Partner - Organizations committed to assisting RA programs, they can play one or more roles">
            <a:extLst>
              <a:ext uri="{FF2B5EF4-FFF2-40B4-BE49-F238E27FC236}">
                <a16:creationId xmlns:a16="http://schemas.microsoft.com/office/drawing/2014/main" id="{2ABC2CFA-949D-D70E-9360-05A3FEB48965}"/>
              </a:ext>
            </a:extLst>
          </p:cNvPr>
          <p:cNvGrpSpPr/>
          <p:nvPr/>
        </p:nvGrpSpPr>
        <p:grpSpPr>
          <a:xfrm>
            <a:off x="9224496" y="2313967"/>
            <a:ext cx="2285523" cy="2955684"/>
            <a:chOff x="9176871" y="2313967"/>
            <a:chExt cx="2285523" cy="2955684"/>
          </a:xfrm>
        </p:grpSpPr>
        <p:sp>
          <p:nvSpPr>
            <p:cNvPr id="55" name="pole tekstowe 13">
              <a:extLst>
                <a:ext uri="{FF2B5EF4-FFF2-40B4-BE49-F238E27FC236}">
                  <a16:creationId xmlns:a16="http://schemas.microsoft.com/office/drawing/2014/main" id="{B4F355F4-2C6C-ED4A-1FF7-275D370467E8}"/>
                </a:ext>
              </a:extLst>
            </p:cNvPr>
            <p:cNvSpPr txBox="1"/>
            <p:nvPr userDrawn="1"/>
          </p:nvSpPr>
          <p:spPr>
            <a:xfrm>
              <a:off x="9380990" y="3936055"/>
              <a:ext cx="1877287" cy="369332"/>
            </a:xfrm>
            <a:prstGeom prst="rect">
              <a:avLst/>
            </a:prstGeom>
            <a:noFill/>
          </p:spPr>
          <p:txBody>
            <a:bodyPr wrap="square" rtlCol="0">
              <a:spAutoFit/>
            </a:bodyPr>
            <a:lstStyle/>
            <a:p>
              <a:pPr algn="ctr"/>
              <a:r>
                <a:rPr lang="en-US" b="1">
                  <a:latin typeface="Aptos" panose="020B0004020202020204" pitchFamily="34" charset="0"/>
                </a:rPr>
                <a:t>Partner</a:t>
              </a:r>
              <a:endParaRPr lang="pl-PL" b="1">
                <a:solidFill>
                  <a:schemeClr val="accent1"/>
                </a:solidFill>
                <a:latin typeface="Aptos" panose="020B0004020202020204" pitchFamily="34" charset="0"/>
              </a:endParaRPr>
            </a:p>
          </p:txBody>
        </p:sp>
        <p:grpSp>
          <p:nvGrpSpPr>
            <p:cNvPr id="56" name="Group 55">
              <a:extLst>
                <a:ext uri="{FF2B5EF4-FFF2-40B4-BE49-F238E27FC236}">
                  <a16:creationId xmlns:a16="http://schemas.microsoft.com/office/drawing/2014/main" id="{3C9C8106-809F-84BC-DE9F-A499A97E9C9C}"/>
                </a:ext>
              </a:extLst>
            </p:cNvPr>
            <p:cNvGrpSpPr/>
            <p:nvPr/>
          </p:nvGrpSpPr>
          <p:grpSpPr>
            <a:xfrm>
              <a:off x="9580307" y="2313967"/>
              <a:ext cx="1371600" cy="1371600"/>
              <a:chOff x="9580307" y="2313967"/>
              <a:chExt cx="1371600" cy="1371600"/>
            </a:xfrm>
          </p:grpSpPr>
          <p:sp>
            <p:nvSpPr>
              <p:cNvPr id="58" name="AutoShape 23">
                <a:extLst>
                  <a:ext uri="{FF2B5EF4-FFF2-40B4-BE49-F238E27FC236}">
                    <a16:creationId xmlns:a16="http://schemas.microsoft.com/office/drawing/2014/main" id="{10D83C9A-1D3E-85FB-2473-3EE8F0655025}"/>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l-PL"/>
              </a:p>
            </p:txBody>
          </p:sp>
          <p:grpSp>
            <p:nvGrpSpPr>
              <p:cNvPr id="59" name="Grupa 65">
                <a:extLst>
                  <a:ext uri="{FF2B5EF4-FFF2-40B4-BE49-F238E27FC236}">
                    <a16:creationId xmlns:a16="http://schemas.microsoft.com/office/drawing/2014/main" id="{4F05C648-7ECB-3134-4272-834F671A988A}"/>
                  </a:ext>
                </a:extLst>
              </p:cNvPr>
              <p:cNvGrpSpPr/>
              <p:nvPr userDrawn="1"/>
            </p:nvGrpSpPr>
            <p:grpSpPr>
              <a:xfrm>
                <a:off x="10071580" y="2685849"/>
                <a:ext cx="541337" cy="412750"/>
                <a:chOff x="906463" y="3402013"/>
                <a:chExt cx="541337" cy="412750"/>
              </a:xfrm>
            </p:grpSpPr>
            <p:sp>
              <p:nvSpPr>
                <p:cNvPr id="62" name="Freeform 25">
                  <a:extLst>
                    <a:ext uri="{FF2B5EF4-FFF2-40B4-BE49-F238E27FC236}">
                      <a16:creationId xmlns:a16="http://schemas.microsoft.com/office/drawing/2014/main" id="{E79570CF-9F87-CA21-134E-17A462AB696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63" name="Freeform 26">
                  <a:extLst>
                    <a:ext uri="{FF2B5EF4-FFF2-40B4-BE49-F238E27FC236}">
                      <a16:creationId xmlns:a16="http://schemas.microsoft.com/office/drawing/2014/main" id="{E0736B03-1178-8508-F8FE-996CF7ADDA8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64" name="Freeform 27">
                  <a:extLst>
                    <a:ext uri="{FF2B5EF4-FFF2-40B4-BE49-F238E27FC236}">
                      <a16:creationId xmlns:a16="http://schemas.microsoft.com/office/drawing/2014/main" id="{93476C61-164F-CFEA-6AD4-BD93A57C3BCC}"/>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65" name="Freeform 28">
                  <a:extLst>
                    <a:ext uri="{FF2B5EF4-FFF2-40B4-BE49-F238E27FC236}">
                      <a16:creationId xmlns:a16="http://schemas.microsoft.com/office/drawing/2014/main" id="{DFDBB5D9-CB40-076D-13FC-1AE7A6FC42D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sp>
              <p:nvSpPr>
                <p:cNvPr id="66" name="Freeform 29">
                  <a:extLst>
                    <a:ext uri="{FF2B5EF4-FFF2-40B4-BE49-F238E27FC236}">
                      <a16:creationId xmlns:a16="http://schemas.microsoft.com/office/drawing/2014/main" id="{47A8FD44-4979-5E05-8EEC-C5B4AB52B2C6}"/>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pl-PL">
                    <a:latin typeface="Aptos" panose="020B0004020202020204" pitchFamily="34" charset="0"/>
                  </a:endParaRPr>
                </a:p>
              </p:txBody>
            </p:sp>
          </p:grpSp>
          <p:sp>
            <p:nvSpPr>
              <p:cNvPr id="60" name="Oval 59">
                <a:extLst>
                  <a:ext uri="{FF2B5EF4-FFF2-40B4-BE49-F238E27FC236}">
                    <a16:creationId xmlns:a16="http://schemas.microsoft.com/office/drawing/2014/main" id="{2B9C88AA-5FFF-6371-9BE6-B34192B682D4}"/>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a:solidFill>
                      <a:srgbClr val="0D0D0D"/>
                    </a:solidFill>
                    <a:effectLst/>
                    <a:latin typeface="Aptos" panose="020B0004020202020204" pitchFamily="34" charset="0"/>
                    <a:ea typeface="Calibri" panose="020F0502020204030204" pitchFamily="34" charset="0"/>
                    <a:cs typeface="Times New Roman" panose="02020603050405020304" pitchFamily="18" charset="0"/>
                  </a:rPr>
                  <a:t> </a:t>
                </a:r>
              </a:p>
            </p:txBody>
          </p:sp>
          <p:pic>
            <p:nvPicPr>
              <p:cNvPr id="61" name="Graphic 60" descr="Connections with solid fill">
                <a:extLst>
                  <a:ext uri="{FF2B5EF4-FFF2-40B4-BE49-F238E27FC236}">
                    <a16:creationId xmlns:a16="http://schemas.microsoft.com/office/drawing/2014/main" id="{C00D32DF-6180-4DA8-6D28-1127A777585C}"/>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sp>
          <p:nvSpPr>
            <p:cNvPr id="57" name="pole tekstowe 13">
              <a:extLst>
                <a:ext uri="{FF2B5EF4-FFF2-40B4-BE49-F238E27FC236}">
                  <a16:creationId xmlns:a16="http://schemas.microsoft.com/office/drawing/2014/main" id="{E3DD80FF-9239-53B7-7944-9C9EF30E35ED}"/>
                </a:ext>
              </a:extLst>
            </p:cNvPr>
            <p:cNvSpPr txBox="1"/>
            <p:nvPr userDrawn="1"/>
          </p:nvSpPr>
          <p:spPr>
            <a:xfrm>
              <a:off x="9176871" y="4315544"/>
              <a:ext cx="2285523" cy="954107"/>
            </a:xfrm>
            <a:prstGeom prst="rect">
              <a:avLst/>
            </a:prstGeom>
            <a:noFill/>
          </p:spPr>
          <p:txBody>
            <a:bodyPr wrap="square" rtlCol="0">
              <a:spAutoFit/>
            </a:bodyPr>
            <a:lstStyle/>
            <a:p>
              <a:pPr algn="ctr"/>
              <a:r>
                <a:rPr lang="en-US" sz="1400">
                  <a:latin typeface="Aptos" panose="020B0004020202020204" pitchFamily="34" charset="0"/>
                </a:rPr>
                <a:t> Organizations</a:t>
              </a:r>
            </a:p>
            <a:p>
              <a:pPr algn="ctr"/>
              <a:r>
                <a:rPr lang="en-US" sz="1400">
                  <a:latin typeface="Aptos" panose="020B0004020202020204" pitchFamily="34" charset="0"/>
                </a:rPr>
                <a:t>committed to assisting RA programs. They can play one or more roles. </a:t>
              </a:r>
              <a:endParaRPr lang="pl-PL" sz="1400">
                <a:solidFill>
                  <a:schemeClr val="accent1"/>
                </a:solidFill>
                <a:latin typeface="Aptos" panose="020B0004020202020204" pitchFamily="34" charset="0"/>
              </a:endParaRPr>
            </a:p>
          </p:txBody>
        </p:sp>
      </p:gr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2177052" y="5868257"/>
            <a:ext cx="862393" cy="862393"/>
          </a:xfrm>
          <a:prstGeom prst="rect">
            <a:avLst/>
          </a:prstGeom>
        </p:spPr>
      </p:pic>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cxnSp>
        <p:nvCxnSpPr>
          <p:cNvPr id="11" name="Łącznik prosty 26">
            <a:extLst>
              <a:ext uri="{FF2B5EF4-FFF2-40B4-BE49-F238E27FC236}">
                <a16:creationId xmlns:a16="http://schemas.microsoft.com/office/drawing/2014/main" id="{AA7B5D6F-54DE-2FF0-FBB1-A3AA47AD4EF2}"/>
              </a:ext>
              <a:ext uri="{C183D7F6-B498-43B3-948B-1728B52AA6E4}">
                <adec:decorative xmlns:adec="http://schemas.microsoft.com/office/drawing/2017/decorative" val="1"/>
              </a:ext>
            </a:extLst>
          </p:cNvPr>
          <p:cNvCxnSpPr>
            <a:cxnSpLocks/>
          </p:cNvCxnSpPr>
          <p:nvPr/>
        </p:nvCxnSpPr>
        <p:spPr>
          <a:xfrm flipH="1">
            <a:off x="3383115"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3" name="Łącznik prosty 26">
            <a:extLst>
              <a:ext uri="{FF2B5EF4-FFF2-40B4-BE49-F238E27FC236}">
                <a16:creationId xmlns:a16="http://schemas.microsoft.com/office/drawing/2014/main" id="{CEFEABE0-1C56-FFCC-B3D6-EE91CCC511DD}"/>
              </a:ext>
              <a:ext uri="{C183D7F6-B498-43B3-948B-1728B52AA6E4}">
                <adec:decorative xmlns:adec="http://schemas.microsoft.com/office/drawing/2017/decorative" val="1"/>
              </a:ext>
            </a:extLst>
          </p:cNvPr>
          <p:cNvCxnSpPr>
            <a:cxnSpLocks/>
          </p:cNvCxnSpPr>
          <p:nvPr/>
        </p:nvCxnSpPr>
        <p:spPr>
          <a:xfrm flipH="1">
            <a:off x="6373738"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4" name="Łącznik prosty 26">
            <a:extLst>
              <a:ext uri="{FF2B5EF4-FFF2-40B4-BE49-F238E27FC236}">
                <a16:creationId xmlns:a16="http://schemas.microsoft.com/office/drawing/2014/main" id="{9E203D0F-A1F7-0534-8501-C9C3496AD391}"/>
              </a:ext>
              <a:ext uri="{C183D7F6-B498-43B3-948B-1728B52AA6E4}">
                <adec:decorative xmlns:adec="http://schemas.microsoft.com/office/drawing/2017/decorative" val="1"/>
              </a:ext>
            </a:extLst>
          </p:cNvPr>
          <p:cNvCxnSpPr>
            <a:cxnSpLocks/>
          </p:cNvCxnSpPr>
          <p:nvPr/>
        </p:nvCxnSpPr>
        <p:spPr>
          <a:xfrm flipH="1">
            <a:off x="9096852" y="4315544"/>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262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E98F7-D63B-21AE-CA0C-9C55C1889CE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714766-F8F2-F40B-AC43-5444FDE41B0E}"/>
              </a:ext>
            </a:extLst>
          </p:cNvPr>
          <p:cNvSpPr>
            <a:spLocks noGrp="1"/>
          </p:cNvSpPr>
          <p:nvPr>
            <p:ph type="title" idx="4294967295"/>
          </p:nvPr>
        </p:nvSpPr>
        <p:spPr>
          <a:xfrm>
            <a:off x="1441450" y="2705100"/>
            <a:ext cx="8936038" cy="1404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ea typeface="+mn-ea"/>
                <a:cs typeface="+mn-cs"/>
              </a:rPr>
              <a:t>Six Key Components of Workforce System Alignment with RA</a:t>
            </a:r>
            <a:endParaRPr kumimoji="0" lang="en-US" sz="4400" b="0" i="0" u="none" strike="noStrike" kern="1200" cap="none" spc="0" normalizeH="0" baseline="0" noProof="0">
              <a:ln>
                <a:noFill/>
              </a:ln>
              <a:solidFill>
                <a:schemeClr val="bg1"/>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853596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72F07-56C5-552C-1E37-C02B0BE6DF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D39247-F95B-7135-C2DB-A46F8BA3112C}"/>
              </a:ext>
            </a:extLst>
          </p:cNvPr>
          <p:cNvSpPr>
            <a:spLocks noGrp="1"/>
          </p:cNvSpPr>
          <p:nvPr>
            <p:ph type="title"/>
          </p:nvPr>
        </p:nvSpPr>
        <p:spPr/>
        <p:txBody>
          <a:bodyPr/>
          <a:lstStyle/>
          <a:p>
            <a:r>
              <a:rPr lang="en-US"/>
              <a:t>New Tool</a:t>
            </a:r>
          </a:p>
        </p:txBody>
      </p:sp>
      <p:sp>
        <p:nvSpPr>
          <p:cNvPr id="2" name="Content Placeholder 1">
            <a:extLst>
              <a:ext uri="{FF2B5EF4-FFF2-40B4-BE49-F238E27FC236}">
                <a16:creationId xmlns:a16="http://schemas.microsoft.com/office/drawing/2014/main" id="{1BA4541B-04CF-1EC8-EE56-0A57015346C7}"/>
              </a:ext>
            </a:extLst>
          </p:cNvPr>
          <p:cNvSpPr>
            <a:spLocks noGrp="1"/>
          </p:cNvSpPr>
          <p:nvPr>
            <p:ph idx="1"/>
          </p:nvPr>
        </p:nvSpPr>
        <p:spPr>
          <a:xfrm>
            <a:off x="1578000" y="2039849"/>
            <a:ext cx="3063240" cy="3474720"/>
          </a:xfrm>
          <a:solidFill>
            <a:srgbClr val="00015E"/>
          </a:solidFill>
        </p:spPr>
        <p:txBody>
          <a:bodyPr/>
          <a:lstStyle/>
          <a:p>
            <a:pPr marL="0" indent="0" algn="ctr">
              <a:buNone/>
            </a:pPr>
            <a:endParaRPr lang="en-US" b="1">
              <a:solidFill>
                <a:schemeClr val="bg1"/>
              </a:solidFill>
              <a:latin typeface="Aptos"/>
            </a:endParaRPr>
          </a:p>
          <a:p>
            <a:pPr marL="0" indent="0" algn="ctr">
              <a:buNone/>
            </a:pPr>
            <a:r>
              <a:rPr lang="en-US" sz="2800" b="1">
                <a:solidFill>
                  <a:schemeClr val="bg1"/>
                </a:solidFill>
                <a:latin typeface="Aptos"/>
              </a:rPr>
              <a:t>Key Components of Workforce System Alignment with Registered Apprenticeship</a:t>
            </a:r>
            <a:endParaRPr lang="en-US">
              <a:solidFill>
                <a:schemeClr val="bg1"/>
              </a:solidFill>
              <a:latin typeface="Aptos"/>
            </a:endParaRPr>
          </a:p>
          <a:p>
            <a:pPr marL="0" indent="0">
              <a:buNone/>
            </a:pPr>
            <a:endParaRPr lang="en-US"/>
          </a:p>
        </p:txBody>
      </p:sp>
      <p:sp>
        <p:nvSpPr>
          <p:cNvPr id="10" name="Slide Number Placeholder 5">
            <a:extLst>
              <a:ext uri="{FF2B5EF4-FFF2-40B4-BE49-F238E27FC236}">
                <a16:creationId xmlns:a16="http://schemas.microsoft.com/office/drawing/2014/main" id="{6EECD52C-0F8C-191A-F506-CDA091AD0129}"/>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5" name="Picture 4" descr="Graphic of the six key components of workforce system alignment with registered apprenticeship: &#10;&quot;Creating RA-Aligned Policies&quot;,  &quot;Embedding RA Subject Matter Experts (SMEs)&quot;, &quot;Becoming an RA sponsor&quot;, &quot;Equipping Business Service Representatives (BSRs)&quot;, &quot;Serving as an RA Convener&quot;, and &quot;Improving Data Sharing and Data Systems Alignment&quot;. ">
            <a:extLst>
              <a:ext uri="{FF2B5EF4-FFF2-40B4-BE49-F238E27FC236}">
                <a16:creationId xmlns:a16="http://schemas.microsoft.com/office/drawing/2014/main" id="{2115C445-D0C5-F971-F2E1-AF48DEE69D51}"/>
              </a:ext>
            </a:extLst>
          </p:cNvPr>
          <p:cNvPicPr>
            <a:picLocks noChangeAspect="1"/>
          </p:cNvPicPr>
          <p:nvPr/>
        </p:nvPicPr>
        <p:blipFill>
          <a:blip r:embed="rId3"/>
          <a:stretch>
            <a:fillRect/>
          </a:stretch>
        </p:blipFill>
        <p:spPr>
          <a:xfrm>
            <a:off x="4828478" y="1857224"/>
            <a:ext cx="6525322" cy="3723488"/>
          </a:xfrm>
          <a:prstGeom prst="rect">
            <a:avLst/>
          </a:prstGeom>
        </p:spPr>
      </p:pic>
    </p:spTree>
    <p:extLst>
      <p:ext uri="{BB962C8B-B14F-4D97-AF65-F5344CB8AC3E}">
        <p14:creationId xmlns:p14="http://schemas.microsoft.com/office/powerpoint/2010/main" val="2734850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153B-899C-B8EF-0231-46EFD3DB2FEB}"/>
              </a:ext>
            </a:extLst>
          </p:cNvPr>
          <p:cNvSpPr>
            <a:spLocks noGrp="1"/>
          </p:cNvSpPr>
          <p:nvPr>
            <p:ph type="title"/>
          </p:nvPr>
        </p:nvSpPr>
        <p:spPr>
          <a:xfrm>
            <a:off x="583824" y="709157"/>
            <a:ext cx="10515600" cy="1038162"/>
          </a:xfrm>
        </p:spPr>
        <p:txBody>
          <a:bodyPr/>
          <a:lstStyle/>
          <a:p>
            <a:r>
              <a:rPr kumimoji="0" lang="en-US" sz="4400" b="0" i="0" u="none" strike="noStrike" kern="1200" cap="none" spc="0" normalizeH="0" baseline="0" noProof="0">
                <a:ln>
                  <a:noFill/>
                </a:ln>
                <a:solidFill>
                  <a:schemeClr val="bg1"/>
                </a:solidFill>
                <a:effectLst/>
                <a:uLnTx/>
                <a:uFillTx/>
                <a:latin typeface="Aptos"/>
                <a:ea typeface="+mn-ea"/>
                <a:cs typeface="+mn-cs"/>
              </a:rPr>
              <a:t>Creating RA-Aligned Policies</a:t>
            </a:r>
            <a:endParaRPr lang="en-US"/>
          </a:p>
        </p:txBody>
      </p:sp>
      <p:sp>
        <p:nvSpPr>
          <p:cNvPr id="3" name="Content Placeholder 2">
            <a:extLst>
              <a:ext uri="{FF2B5EF4-FFF2-40B4-BE49-F238E27FC236}">
                <a16:creationId xmlns:a16="http://schemas.microsoft.com/office/drawing/2014/main" id="{30FC334D-A197-4572-651E-E765637E6AA2}"/>
              </a:ext>
            </a:extLst>
          </p:cNvPr>
          <p:cNvSpPr>
            <a:spLocks noGrp="1"/>
          </p:cNvSpPr>
          <p:nvPr>
            <p:ph sz="half" idx="1"/>
          </p:nvPr>
        </p:nvSpPr>
        <p:spPr>
          <a:xfrm>
            <a:off x="706595" y="1831501"/>
            <a:ext cx="10682663" cy="1078992"/>
          </a:xfrm>
          <a:ln w="28575">
            <a:solidFill>
              <a:schemeClr val="tx2">
                <a:lumMod val="50000"/>
                <a:lumOff val="50000"/>
              </a:schemeClr>
            </a:solidFill>
          </a:ln>
        </p:spPr>
        <p:txBody>
          <a:bodyPr>
            <a:normAutofit fontScale="92500" lnSpcReduction="10000"/>
          </a:bodyPr>
          <a:lstStyle/>
          <a:p>
            <a:pPr marL="0" indent="0">
              <a:buNone/>
            </a:pPr>
            <a:r>
              <a:rPr lang="en-US" sz="2800">
                <a:solidFill>
                  <a:schemeClr val="tx1"/>
                </a:solidFill>
              </a:rPr>
              <a:t>State and Local WDBs often have state and local policies and procedure frameworks that align and guide development of work to support RA program implementation.</a:t>
            </a:r>
            <a:endParaRPr lang="en-US"/>
          </a:p>
        </p:txBody>
      </p:sp>
      <p:sp>
        <p:nvSpPr>
          <p:cNvPr id="4" name="Content Placeholder 3">
            <a:extLst>
              <a:ext uri="{FF2B5EF4-FFF2-40B4-BE49-F238E27FC236}">
                <a16:creationId xmlns:a16="http://schemas.microsoft.com/office/drawing/2014/main" id="{CC2F9A98-35A4-9561-E7D1-92C72C29C1F9}"/>
              </a:ext>
            </a:extLst>
          </p:cNvPr>
          <p:cNvSpPr>
            <a:spLocks noGrp="1"/>
          </p:cNvSpPr>
          <p:nvPr>
            <p:ph sz="half" idx="13"/>
          </p:nvPr>
        </p:nvSpPr>
        <p:spPr>
          <a:xfrm>
            <a:off x="706596" y="3000552"/>
            <a:ext cx="10682662" cy="2911362"/>
          </a:xfrm>
        </p:spPr>
        <p:txBody>
          <a:bodyPr>
            <a:noAutofit/>
          </a:bodyPr>
          <a:lstStyle/>
          <a:p>
            <a:r>
              <a:rPr lang="en-US" sz="2000">
                <a:solidFill>
                  <a:schemeClr val="tx1"/>
                </a:solidFill>
              </a:rPr>
              <a:t>Criteria and policies for </a:t>
            </a:r>
            <a:r>
              <a:rPr lang="en-US" sz="2000" b="1">
                <a:solidFill>
                  <a:schemeClr val="tx1"/>
                </a:solidFill>
              </a:rPr>
              <a:t>board membership </a:t>
            </a:r>
            <a:r>
              <a:rPr lang="en-US" sz="2000">
                <a:solidFill>
                  <a:schemeClr val="tx1"/>
                </a:solidFill>
              </a:rPr>
              <a:t>ensure appropriate </a:t>
            </a:r>
            <a:r>
              <a:rPr lang="en-US" sz="2000" b="1">
                <a:solidFill>
                  <a:schemeClr val="tx1"/>
                </a:solidFill>
              </a:rPr>
              <a:t>representation for RA</a:t>
            </a:r>
          </a:p>
          <a:p>
            <a:r>
              <a:rPr lang="en-US" sz="2000" b="1">
                <a:solidFill>
                  <a:schemeClr val="tx1"/>
                </a:solidFill>
              </a:rPr>
              <a:t>Policies/procedures prioritize the use of RA </a:t>
            </a:r>
            <a:r>
              <a:rPr lang="en-US" sz="2000">
                <a:solidFill>
                  <a:schemeClr val="tx1"/>
                </a:solidFill>
              </a:rPr>
              <a:t>as a service strategy for WIOA Title I and may provide funding to support RA programs</a:t>
            </a:r>
          </a:p>
          <a:p>
            <a:r>
              <a:rPr lang="en-US" sz="2000">
                <a:solidFill>
                  <a:schemeClr val="tx1"/>
                </a:solidFill>
              </a:rPr>
              <a:t>Local WDBs’ </a:t>
            </a:r>
            <a:r>
              <a:rPr lang="en-US" sz="2000" b="1">
                <a:solidFill>
                  <a:schemeClr val="tx1"/>
                </a:solidFill>
              </a:rPr>
              <a:t>AJC operators have clear policies/procedures and support for RA </a:t>
            </a:r>
            <a:r>
              <a:rPr lang="en-US" sz="2000">
                <a:solidFill>
                  <a:schemeClr val="tx1"/>
                </a:solidFill>
              </a:rPr>
              <a:t>and </a:t>
            </a:r>
            <a:r>
              <a:rPr lang="en-US" sz="2000" b="1">
                <a:solidFill>
                  <a:schemeClr val="tx1"/>
                </a:solidFill>
              </a:rPr>
              <a:t>WIOA/RA co-enrollment</a:t>
            </a:r>
            <a:r>
              <a:rPr lang="en-US" sz="2000">
                <a:solidFill>
                  <a:schemeClr val="tx1"/>
                </a:solidFill>
              </a:rPr>
              <a:t> processes and training towards frontline case managers </a:t>
            </a:r>
          </a:p>
          <a:p>
            <a:r>
              <a:rPr lang="en-US" sz="2000">
                <a:solidFill>
                  <a:schemeClr val="tx1"/>
                </a:solidFill>
              </a:rPr>
              <a:t>Funding-related policies ensure </a:t>
            </a:r>
            <a:r>
              <a:rPr lang="en-US" sz="2000" b="1">
                <a:solidFill>
                  <a:schemeClr val="tx1"/>
                </a:solidFill>
              </a:rPr>
              <a:t>use of available funds to support RA </a:t>
            </a:r>
            <a:r>
              <a:rPr lang="en-US" sz="2000">
                <a:solidFill>
                  <a:schemeClr val="tx1"/>
                </a:solidFill>
              </a:rPr>
              <a:t>expansion</a:t>
            </a:r>
          </a:p>
          <a:p>
            <a:r>
              <a:rPr lang="en-US" sz="2000">
                <a:solidFill>
                  <a:schemeClr val="tx1"/>
                </a:solidFill>
              </a:rPr>
              <a:t>ETPL policy/procedures provide automatic inclusion of RA programs on ETPLs</a:t>
            </a:r>
          </a:p>
          <a:p>
            <a:r>
              <a:rPr lang="en-US" sz="2000">
                <a:solidFill>
                  <a:schemeClr val="tx1"/>
                </a:solidFill>
              </a:rPr>
              <a:t>Business services policies/procedures include implementation of RA through OJT/IWT</a:t>
            </a:r>
          </a:p>
        </p:txBody>
      </p:sp>
      <p:sp>
        <p:nvSpPr>
          <p:cNvPr id="8" name="Slide Number Placeholder 5">
            <a:extLst>
              <a:ext uri="{FF2B5EF4-FFF2-40B4-BE49-F238E27FC236}">
                <a16:creationId xmlns:a16="http://schemas.microsoft.com/office/drawing/2014/main" id="{B39F847C-8D28-D3A9-8B35-34039F5EA83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154306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31FF0-BF5A-84CB-9904-EBA6F2058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02708-CD3F-CE90-26DF-7C76C7778E44}"/>
              </a:ext>
            </a:extLst>
          </p:cNvPr>
          <p:cNvSpPr>
            <a:spLocks noGrp="1"/>
          </p:cNvSpPr>
          <p:nvPr>
            <p:ph type="title"/>
          </p:nvPr>
        </p:nvSpPr>
        <p:spPr/>
        <p:txBody>
          <a:bodyPr/>
          <a:lstStyle/>
          <a:p>
            <a:r>
              <a:rPr lang="en-US"/>
              <a:t>Creating RA-Aligned Policies </a:t>
            </a:r>
            <a:r>
              <a:rPr lang="en-US">
                <a:solidFill>
                  <a:srgbClr val="00015E"/>
                </a:solidFill>
              </a:rPr>
              <a:t>3</a:t>
            </a:r>
          </a:p>
        </p:txBody>
      </p:sp>
      <p:sp>
        <p:nvSpPr>
          <p:cNvPr id="3" name="Content Placeholder 2">
            <a:extLst>
              <a:ext uri="{FF2B5EF4-FFF2-40B4-BE49-F238E27FC236}">
                <a16:creationId xmlns:a16="http://schemas.microsoft.com/office/drawing/2014/main" id="{196451F0-3FD9-BDF8-1E8B-974B02B76667}"/>
              </a:ext>
            </a:extLst>
          </p:cNvPr>
          <p:cNvSpPr>
            <a:spLocks noGrp="1"/>
          </p:cNvSpPr>
          <p:nvPr>
            <p:ph sz="half" idx="1"/>
          </p:nvPr>
        </p:nvSpPr>
        <p:spPr>
          <a:xfrm>
            <a:off x="725455" y="1690688"/>
            <a:ext cx="10741090" cy="600334"/>
          </a:xfrm>
        </p:spPr>
        <p:txBody>
          <a:bodyPr>
            <a:normAutofit/>
          </a:bodyPr>
          <a:lstStyle/>
          <a:p>
            <a:pPr marL="0" indent="0">
              <a:buNone/>
            </a:pPr>
            <a:r>
              <a:rPr lang="en-US" sz="2400" b="1" i="1">
                <a:solidFill>
                  <a:srgbClr val="00015E"/>
                </a:solidFill>
              </a:rPr>
              <a:t>Actionable Items for Success: What Steps Lead to Strong System Alignment</a:t>
            </a:r>
          </a:p>
        </p:txBody>
      </p:sp>
      <p:sp>
        <p:nvSpPr>
          <p:cNvPr id="4" name="Content Placeholder 3">
            <a:extLst>
              <a:ext uri="{FF2B5EF4-FFF2-40B4-BE49-F238E27FC236}">
                <a16:creationId xmlns:a16="http://schemas.microsoft.com/office/drawing/2014/main" id="{B41E46E1-DBC3-E171-E48C-A0A34ED6D282}"/>
              </a:ext>
            </a:extLst>
          </p:cNvPr>
          <p:cNvSpPr>
            <a:spLocks noGrp="1"/>
          </p:cNvSpPr>
          <p:nvPr>
            <p:ph sz="half" idx="2"/>
          </p:nvPr>
        </p:nvSpPr>
        <p:spPr>
          <a:xfrm>
            <a:off x="1360890" y="2299031"/>
            <a:ext cx="10049281" cy="798841"/>
          </a:xfrm>
          <a:ln>
            <a:solidFill>
              <a:schemeClr val="bg1"/>
            </a:solidFill>
          </a:ln>
        </p:spPr>
        <p:txBody>
          <a:bodyPr>
            <a:noAutofit/>
          </a:bodyPr>
          <a:lstStyle/>
          <a:p>
            <a:pPr marL="0" indent="0">
              <a:buNone/>
            </a:pPr>
            <a:r>
              <a:rPr lang="en-US" sz="2400">
                <a:solidFill>
                  <a:schemeClr val="tx1"/>
                </a:solidFill>
              </a:rPr>
              <a:t>	Seek out Registered Apprenticeship representatives from WDB 	membership from labor and non-labor</a:t>
            </a:r>
          </a:p>
        </p:txBody>
      </p:sp>
      <p:sp>
        <p:nvSpPr>
          <p:cNvPr id="5" name="Text Placeholder 4">
            <a:extLst>
              <a:ext uri="{FF2B5EF4-FFF2-40B4-BE49-F238E27FC236}">
                <a16:creationId xmlns:a16="http://schemas.microsoft.com/office/drawing/2014/main" id="{61A89350-7E42-7D51-85F2-EF55E22F7225}"/>
              </a:ext>
            </a:extLst>
          </p:cNvPr>
          <p:cNvSpPr>
            <a:spLocks noGrp="1"/>
          </p:cNvSpPr>
          <p:nvPr>
            <p:ph type="body" sz="quarter" idx="13"/>
          </p:nvPr>
        </p:nvSpPr>
        <p:spPr>
          <a:xfrm>
            <a:off x="1348740" y="3632530"/>
            <a:ext cx="10162027" cy="650777"/>
          </a:xfrm>
        </p:spPr>
        <p:txBody>
          <a:bodyPr>
            <a:noAutofit/>
          </a:bodyPr>
          <a:lstStyle/>
          <a:p>
            <a:pPr marL="0" indent="0">
              <a:buNone/>
            </a:pPr>
            <a:r>
              <a:rPr lang="en-US" sz="2400">
                <a:solidFill>
                  <a:schemeClr val="tx1"/>
                </a:solidFill>
              </a:rPr>
              <a:t>	Review and revise policies to ensure Registered Apprenticeship 	and WIOA alignment and activities internally</a:t>
            </a:r>
          </a:p>
        </p:txBody>
      </p:sp>
      <p:sp>
        <p:nvSpPr>
          <p:cNvPr id="6" name="Text Placeholder 5">
            <a:extLst>
              <a:ext uri="{FF2B5EF4-FFF2-40B4-BE49-F238E27FC236}">
                <a16:creationId xmlns:a16="http://schemas.microsoft.com/office/drawing/2014/main" id="{4F756B14-3A45-BE06-6912-A0B972318422}"/>
              </a:ext>
            </a:extLst>
          </p:cNvPr>
          <p:cNvSpPr>
            <a:spLocks noGrp="1"/>
          </p:cNvSpPr>
          <p:nvPr>
            <p:ph type="body" sz="quarter" idx="14"/>
          </p:nvPr>
        </p:nvSpPr>
        <p:spPr>
          <a:xfrm>
            <a:off x="1360890" y="4737634"/>
            <a:ext cx="10049281" cy="1035439"/>
          </a:xfrm>
        </p:spPr>
        <p:txBody>
          <a:bodyPr>
            <a:noAutofit/>
          </a:bodyPr>
          <a:lstStyle/>
          <a:p>
            <a:pPr marL="0" indent="0">
              <a:buNone/>
            </a:pPr>
            <a:r>
              <a:rPr lang="en-US" sz="2400">
                <a:solidFill>
                  <a:schemeClr val="tx1"/>
                </a:solidFill>
              </a:rPr>
              <a:t>	Establish state/local Registered Apprenticeship steering 	committees or connect to committees already established through 	the SAA or OA</a:t>
            </a:r>
          </a:p>
        </p:txBody>
      </p:sp>
      <p:sp>
        <p:nvSpPr>
          <p:cNvPr id="8" name="Slide Number Placeholder 5">
            <a:extLst>
              <a:ext uri="{FF2B5EF4-FFF2-40B4-BE49-F238E27FC236}">
                <a16:creationId xmlns:a16="http://schemas.microsoft.com/office/drawing/2014/main" id="{AC098479-28B7-3B99-7427-A76821213C65}"/>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0" name="Oval 9">
            <a:extLst>
              <a:ext uri="{FF2B5EF4-FFF2-40B4-BE49-F238E27FC236}">
                <a16:creationId xmlns:a16="http://schemas.microsoft.com/office/drawing/2014/main" id="{B05F0DC4-AEFE-BCB0-75E6-71E6B4BDEED7}"/>
              </a:ext>
              <a:ext uri="{C183D7F6-B498-43B3-948B-1728B52AA6E4}">
                <adec:decorative xmlns:adec="http://schemas.microsoft.com/office/drawing/2017/decorative" val="1"/>
              </a:ext>
            </a:extLst>
          </p:cNvPr>
          <p:cNvSpPr/>
          <p:nvPr/>
        </p:nvSpPr>
        <p:spPr>
          <a:xfrm>
            <a:off x="1191772" y="2222978"/>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121FECC-403F-FB41-D475-BF9AE237509E}"/>
              </a:ext>
              <a:ext uri="{C183D7F6-B498-43B3-948B-1728B52AA6E4}">
                <adec:decorative xmlns:adec="http://schemas.microsoft.com/office/drawing/2017/decorative" val="1"/>
              </a:ext>
            </a:extLst>
          </p:cNvPr>
          <p:cNvSpPr/>
          <p:nvPr/>
        </p:nvSpPr>
        <p:spPr>
          <a:xfrm>
            <a:off x="1194754" y="3491107"/>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3444D06-80D7-9427-D34C-391A3FACC97A}"/>
              </a:ext>
              <a:ext uri="{C183D7F6-B498-43B3-948B-1728B52AA6E4}">
                <adec:decorative xmlns:adec="http://schemas.microsoft.com/office/drawing/2017/decorative" val="1"/>
              </a:ext>
            </a:extLst>
          </p:cNvPr>
          <p:cNvSpPr/>
          <p:nvPr/>
        </p:nvSpPr>
        <p:spPr>
          <a:xfrm>
            <a:off x="1191772" y="4737633"/>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70DB4CD1-4956-F10E-AFC4-DB83735CF91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517" y="2274633"/>
            <a:ext cx="798842" cy="798842"/>
          </a:xfrm>
          <a:prstGeom prst="rect">
            <a:avLst/>
          </a:prstGeom>
        </p:spPr>
      </p:pic>
      <p:pic>
        <p:nvPicPr>
          <p:cNvPr id="18" name="Graphic 17">
            <a:extLst>
              <a:ext uri="{FF2B5EF4-FFF2-40B4-BE49-F238E27FC236}">
                <a16:creationId xmlns:a16="http://schemas.microsoft.com/office/drawing/2014/main" id="{3597C9DB-0CB3-F4EE-18D9-E933FFE4408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8740" y="3647359"/>
            <a:ext cx="710396" cy="710396"/>
          </a:xfrm>
          <a:prstGeom prst="rect">
            <a:avLst/>
          </a:prstGeom>
        </p:spPr>
      </p:pic>
      <p:pic>
        <p:nvPicPr>
          <p:cNvPr id="21" name="Graphic 20">
            <a:extLst>
              <a:ext uri="{FF2B5EF4-FFF2-40B4-BE49-F238E27FC236}">
                <a16:creationId xmlns:a16="http://schemas.microsoft.com/office/drawing/2014/main" id="{36AA648D-5A23-7693-4C76-1D86F4EB7A9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78006" y="4789193"/>
            <a:ext cx="869949" cy="869949"/>
          </a:xfrm>
          <a:prstGeom prst="rect">
            <a:avLst/>
          </a:prstGeom>
        </p:spPr>
      </p:pic>
    </p:spTree>
    <p:extLst>
      <p:ext uri="{BB962C8B-B14F-4D97-AF65-F5344CB8AC3E}">
        <p14:creationId xmlns:p14="http://schemas.microsoft.com/office/powerpoint/2010/main" val="560037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7FC77-577C-CAB2-1F59-3DBF2847E1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64A83-8D8A-F1C0-F016-B7BADE78716D}"/>
              </a:ext>
            </a:extLst>
          </p:cNvPr>
          <p:cNvSpPr>
            <a:spLocks noGrp="1"/>
          </p:cNvSpPr>
          <p:nvPr>
            <p:ph type="title"/>
          </p:nvPr>
        </p:nvSpPr>
        <p:spPr/>
        <p:txBody>
          <a:bodyPr/>
          <a:lstStyle/>
          <a:p>
            <a:r>
              <a:rPr lang="en-US"/>
              <a:t>Creating RA-Aligned Policies </a:t>
            </a:r>
            <a:r>
              <a:rPr lang="en-US">
                <a:solidFill>
                  <a:srgbClr val="00015E"/>
                </a:solidFill>
              </a:rPr>
              <a:t>2</a:t>
            </a:r>
          </a:p>
        </p:txBody>
      </p:sp>
      <p:sp>
        <p:nvSpPr>
          <p:cNvPr id="3" name="Content Placeholder 2">
            <a:extLst>
              <a:ext uri="{FF2B5EF4-FFF2-40B4-BE49-F238E27FC236}">
                <a16:creationId xmlns:a16="http://schemas.microsoft.com/office/drawing/2014/main" id="{54207DC9-1BF3-DCFA-675B-9C8343E75ED2}"/>
              </a:ext>
            </a:extLst>
          </p:cNvPr>
          <p:cNvSpPr>
            <a:spLocks noGrp="1"/>
          </p:cNvSpPr>
          <p:nvPr>
            <p:ph sz="half" idx="1"/>
          </p:nvPr>
        </p:nvSpPr>
        <p:spPr>
          <a:xfrm>
            <a:off x="725455" y="1690688"/>
            <a:ext cx="10741090" cy="600334"/>
          </a:xfrm>
        </p:spPr>
        <p:txBody>
          <a:bodyPr>
            <a:normAutofit/>
          </a:bodyPr>
          <a:lstStyle/>
          <a:p>
            <a:pPr marL="0" indent="0">
              <a:buNone/>
            </a:pPr>
            <a:r>
              <a:rPr lang="en-US" sz="2400" b="1" i="1">
                <a:solidFill>
                  <a:srgbClr val="00015E"/>
                </a:solidFill>
              </a:rPr>
              <a:t>Actionable Items for Success: What Steps Lead to Strong System Alignment</a:t>
            </a:r>
          </a:p>
        </p:txBody>
      </p:sp>
      <p:sp>
        <p:nvSpPr>
          <p:cNvPr id="4" name="Content Placeholder 3">
            <a:extLst>
              <a:ext uri="{FF2B5EF4-FFF2-40B4-BE49-F238E27FC236}">
                <a16:creationId xmlns:a16="http://schemas.microsoft.com/office/drawing/2014/main" id="{3685C287-107A-2CB1-9D40-2A5F1044905D}"/>
              </a:ext>
            </a:extLst>
          </p:cNvPr>
          <p:cNvSpPr>
            <a:spLocks noGrp="1"/>
          </p:cNvSpPr>
          <p:nvPr>
            <p:ph sz="half" idx="2"/>
          </p:nvPr>
        </p:nvSpPr>
        <p:spPr>
          <a:xfrm>
            <a:off x="1360890" y="2222978"/>
            <a:ext cx="10049281" cy="988999"/>
          </a:xfrm>
          <a:ln>
            <a:solidFill>
              <a:schemeClr val="bg1"/>
            </a:solidFill>
          </a:ln>
        </p:spPr>
        <p:txBody>
          <a:bodyPr>
            <a:noAutofit/>
          </a:bodyPr>
          <a:lstStyle/>
          <a:p>
            <a:pPr marL="0" indent="0">
              <a:buNone/>
            </a:pPr>
            <a:r>
              <a:rPr lang="en-US" sz="2400">
                <a:solidFill>
                  <a:schemeClr val="tx1"/>
                </a:solidFill>
              </a:rPr>
              <a:t>	Meet with local ATR and OA or SAA state directors to understand RA 	program approval process and establish streamlined process to 	include RA programs on state/local ETPLs</a:t>
            </a:r>
          </a:p>
        </p:txBody>
      </p:sp>
      <p:sp>
        <p:nvSpPr>
          <p:cNvPr id="5" name="Text Placeholder 4">
            <a:extLst>
              <a:ext uri="{FF2B5EF4-FFF2-40B4-BE49-F238E27FC236}">
                <a16:creationId xmlns:a16="http://schemas.microsoft.com/office/drawing/2014/main" id="{D1ABC2A8-1329-5414-D259-5245112FD7CB}"/>
              </a:ext>
            </a:extLst>
          </p:cNvPr>
          <p:cNvSpPr>
            <a:spLocks noGrp="1"/>
          </p:cNvSpPr>
          <p:nvPr>
            <p:ph type="body" sz="quarter" idx="13"/>
          </p:nvPr>
        </p:nvSpPr>
        <p:spPr>
          <a:xfrm>
            <a:off x="1360890" y="3663880"/>
            <a:ext cx="10162027" cy="650777"/>
          </a:xfrm>
        </p:spPr>
        <p:txBody>
          <a:bodyPr>
            <a:noAutofit/>
          </a:bodyPr>
          <a:lstStyle/>
          <a:p>
            <a:pPr marL="0" indent="0">
              <a:buNone/>
            </a:pPr>
            <a:r>
              <a:rPr lang="en-US" sz="2400">
                <a:solidFill>
                  <a:schemeClr val="tx1"/>
                </a:solidFill>
              </a:rPr>
              <a:t>	Advocate for dedicated funding allocations for RA activities, including 	dedicated staff in the AJC and institutionalize this practice in policy</a:t>
            </a:r>
          </a:p>
        </p:txBody>
      </p:sp>
      <p:sp>
        <p:nvSpPr>
          <p:cNvPr id="6" name="Text Placeholder 5">
            <a:extLst>
              <a:ext uri="{FF2B5EF4-FFF2-40B4-BE49-F238E27FC236}">
                <a16:creationId xmlns:a16="http://schemas.microsoft.com/office/drawing/2014/main" id="{C15EFF45-C4C8-6EB3-41E7-37861EBF07E9}"/>
              </a:ext>
            </a:extLst>
          </p:cNvPr>
          <p:cNvSpPr>
            <a:spLocks noGrp="1"/>
          </p:cNvSpPr>
          <p:nvPr>
            <p:ph type="body" sz="quarter" idx="14"/>
          </p:nvPr>
        </p:nvSpPr>
        <p:spPr>
          <a:xfrm>
            <a:off x="1304518" y="4910473"/>
            <a:ext cx="10049281" cy="650776"/>
          </a:xfrm>
        </p:spPr>
        <p:txBody>
          <a:bodyPr>
            <a:noAutofit/>
          </a:bodyPr>
          <a:lstStyle/>
          <a:p>
            <a:pPr marL="0" indent="0">
              <a:buNone/>
            </a:pPr>
            <a:r>
              <a:rPr lang="en-US" sz="2400">
                <a:solidFill>
                  <a:schemeClr val="tx1"/>
                </a:solidFill>
              </a:rPr>
              <a:t>	Create MOUs with non-traditional partners for targeted population 	engagement</a:t>
            </a:r>
          </a:p>
        </p:txBody>
      </p:sp>
      <p:sp>
        <p:nvSpPr>
          <p:cNvPr id="8" name="Slide Number Placeholder 5">
            <a:extLst>
              <a:ext uri="{FF2B5EF4-FFF2-40B4-BE49-F238E27FC236}">
                <a16:creationId xmlns:a16="http://schemas.microsoft.com/office/drawing/2014/main" id="{3FE69C45-7432-0C48-9E77-7E1E2E42F42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0" name="Oval 9">
            <a:extLst>
              <a:ext uri="{FF2B5EF4-FFF2-40B4-BE49-F238E27FC236}">
                <a16:creationId xmlns:a16="http://schemas.microsoft.com/office/drawing/2014/main" id="{13545BCE-D315-2337-0985-F7AF5628B4DD}"/>
              </a:ext>
              <a:ext uri="{C183D7F6-B498-43B3-948B-1728B52AA6E4}">
                <adec:decorative xmlns:adec="http://schemas.microsoft.com/office/drawing/2017/decorative" val="1"/>
              </a:ext>
            </a:extLst>
          </p:cNvPr>
          <p:cNvSpPr/>
          <p:nvPr/>
        </p:nvSpPr>
        <p:spPr>
          <a:xfrm>
            <a:off x="1191772" y="2222978"/>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4C65F81-725C-DC9B-E80B-3BE21E842035}"/>
              </a:ext>
              <a:ext uri="{C183D7F6-B498-43B3-948B-1728B52AA6E4}">
                <adec:decorative xmlns:adec="http://schemas.microsoft.com/office/drawing/2017/decorative" val="1"/>
              </a:ext>
            </a:extLst>
          </p:cNvPr>
          <p:cNvSpPr/>
          <p:nvPr/>
        </p:nvSpPr>
        <p:spPr>
          <a:xfrm>
            <a:off x="1194754" y="3491107"/>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A473B2F-2230-40D7-4E4E-4DF99BA47ED1}"/>
              </a:ext>
              <a:ext uri="{C183D7F6-B498-43B3-948B-1728B52AA6E4}">
                <adec:decorative xmlns:adec="http://schemas.microsoft.com/office/drawing/2017/decorative" val="1"/>
              </a:ext>
            </a:extLst>
          </p:cNvPr>
          <p:cNvSpPr/>
          <p:nvPr/>
        </p:nvSpPr>
        <p:spPr>
          <a:xfrm>
            <a:off x="1191772" y="4737633"/>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0EF4BE46-011A-F0B3-782E-FC3DFA4E5BE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518" y="2276883"/>
            <a:ext cx="814998" cy="814998"/>
          </a:xfrm>
          <a:prstGeom prst="rect">
            <a:avLst/>
          </a:prstGeom>
        </p:spPr>
      </p:pic>
      <p:pic>
        <p:nvPicPr>
          <p:cNvPr id="16" name="Graphic 15">
            <a:extLst>
              <a:ext uri="{FF2B5EF4-FFF2-40B4-BE49-F238E27FC236}">
                <a16:creationId xmlns:a16="http://schemas.microsoft.com/office/drawing/2014/main" id="{5CFF0A6A-D982-76BE-2559-87D7F938C79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2799" y="3590611"/>
            <a:ext cx="914400" cy="914400"/>
          </a:xfrm>
          <a:prstGeom prst="rect">
            <a:avLst/>
          </a:prstGeom>
        </p:spPr>
      </p:pic>
      <p:pic>
        <p:nvPicPr>
          <p:cNvPr id="20" name="Graphic 19">
            <a:extLst>
              <a:ext uri="{FF2B5EF4-FFF2-40B4-BE49-F238E27FC236}">
                <a16:creationId xmlns:a16="http://schemas.microsoft.com/office/drawing/2014/main" id="{51B23178-5FD3-4BBF-11CE-324C05F938E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5531" y="4769838"/>
            <a:ext cx="921668" cy="921668"/>
          </a:xfrm>
          <a:prstGeom prst="rect">
            <a:avLst/>
          </a:prstGeom>
        </p:spPr>
      </p:pic>
    </p:spTree>
    <p:extLst>
      <p:ext uri="{BB962C8B-B14F-4D97-AF65-F5344CB8AC3E}">
        <p14:creationId xmlns:p14="http://schemas.microsoft.com/office/powerpoint/2010/main" val="959969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AC8E-6A54-341D-B12B-B7B60D05E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51AD6-6840-A2C8-B0E5-6363A2534407}"/>
              </a:ext>
            </a:extLst>
          </p:cNvPr>
          <p:cNvSpPr>
            <a:spLocks noGrp="1"/>
          </p:cNvSpPr>
          <p:nvPr>
            <p:ph type="title"/>
          </p:nvPr>
        </p:nvSpPr>
        <p:spPr>
          <a:xfrm>
            <a:off x="583824" y="709157"/>
            <a:ext cx="10515600" cy="1038162"/>
          </a:xfrm>
        </p:spPr>
        <p:txBody>
          <a:bodyPr/>
          <a:lstStyle/>
          <a:p>
            <a:r>
              <a:rPr kumimoji="0" lang="en-US" sz="4400" b="0" i="0" u="none" strike="noStrike" kern="1200" cap="none" spc="0" normalizeH="0" baseline="0" noProof="0">
                <a:ln>
                  <a:noFill/>
                </a:ln>
                <a:solidFill>
                  <a:schemeClr val="bg1"/>
                </a:solidFill>
                <a:effectLst/>
                <a:uLnTx/>
                <a:uFillTx/>
                <a:ea typeface="+mn-ea"/>
                <a:cs typeface="+mn-cs"/>
              </a:rPr>
              <a:t>Embedding RA SMEs</a:t>
            </a:r>
            <a:endParaRPr lang="en-US"/>
          </a:p>
        </p:txBody>
      </p:sp>
      <p:sp>
        <p:nvSpPr>
          <p:cNvPr id="3" name="Content Placeholder 2">
            <a:extLst>
              <a:ext uri="{FF2B5EF4-FFF2-40B4-BE49-F238E27FC236}">
                <a16:creationId xmlns:a16="http://schemas.microsoft.com/office/drawing/2014/main" id="{2F35079B-18E3-B0EC-E0EE-D72CBA825E6F}"/>
              </a:ext>
            </a:extLst>
          </p:cNvPr>
          <p:cNvSpPr>
            <a:spLocks noGrp="1"/>
          </p:cNvSpPr>
          <p:nvPr>
            <p:ph sz="half" idx="1"/>
          </p:nvPr>
        </p:nvSpPr>
        <p:spPr>
          <a:xfrm>
            <a:off x="706595" y="1831501"/>
            <a:ext cx="10682663" cy="839271"/>
          </a:xfrm>
          <a:ln w="28575">
            <a:solidFill>
              <a:schemeClr val="tx2">
                <a:lumMod val="50000"/>
                <a:lumOff val="50000"/>
              </a:schemeClr>
            </a:solidFill>
          </a:ln>
        </p:spPr>
        <p:txBody>
          <a:bodyPr>
            <a:normAutofit/>
          </a:bodyPr>
          <a:lstStyle/>
          <a:p>
            <a:pPr marL="0" indent="0">
              <a:buNone/>
            </a:pPr>
            <a:r>
              <a:rPr lang="en-US" sz="2600">
                <a:solidFill>
                  <a:schemeClr val="tx1"/>
                </a:solidFill>
              </a:rPr>
              <a:t>State/LWDBs embed RA expertise in the AJC frontline staff to actively help engage employers and create RA pipeline.</a:t>
            </a:r>
            <a:endParaRPr lang="en-US" sz="2600"/>
          </a:p>
        </p:txBody>
      </p:sp>
      <p:sp>
        <p:nvSpPr>
          <p:cNvPr id="4" name="Content Placeholder 3">
            <a:extLst>
              <a:ext uri="{FF2B5EF4-FFF2-40B4-BE49-F238E27FC236}">
                <a16:creationId xmlns:a16="http://schemas.microsoft.com/office/drawing/2014/main" id="{F1D83D5F-B236-9768-F30B-375ED74A2113}"/>
              </a:ext>
            </a:extLst>
          </p:cNvPr>
          <p:cNvSpPr>
            <a:spLocks noGrp="1"/>
          </p:cNvSpPr>
          <p:nvPr>
            <p:ph sz="half" idx="13"/>
          </p:nvPr>
        </p:nvSpPr>
        <p:spPr>
          <a:xfrm>
            <a:off x="706594" y="2721440"/>
            <a:ext cx="10682662" cy="3163311"/>
          </a:xfrm>
        </p:spPr>
        <p:txBody>
          <a:bodyPr>
            <a:noAutofit/>
          </a:bodyPr>
          <a:lstStyle/>
          <a:p>
            <a:r>
              <a:rPr lang="en-US" sz="2000">
                <a:solidFill>
                  <a:schemeClr val="tx1"/>
                </a:solidFill>
              </a:rPr>
              <a:t>State/LWDB have RA navigators/SMEs within AJCs or region</a:t>
            </a:r>
          </a:p>
          <a:p>
            <a:r>
              <a:rPr lang="en-US" sz="2000">
                <a:solidFill>
                  <a:schemeClr val="tx1"/>
                </a:solidFill>
              </a:rPr>
              <a:t>Case managers purposefully screen and refer job seekers to RAPs</a:t>
            </a:r>
          </a:p>
          <a:p>
            <a:r>
              <a:rPr lang="en-US" sz="2000">
                <a:solidFill>
                  <a:schemeClr val="tx1"/>
                </a:solidFill>
              </a:rPr>
              <a:t>Co-enrollment procedures are used by case managers and partners</a:t>
            </a:r>
          </a:p>
          <a:p>
            <a:r>
              <a:rPr lang="en-US" sz="2000">
                <a:solidFill>
                  <a:schemeClr val="tx1"/>
                </a:solidFill>
              </a:rPr>
              <a:t>Apprentices are supported throughout the RA program</a:t>
            </a:r>
          </a:p>
          <a:p>
            <a:r>
              <a:rPr lang="en-US" sz="2000">
                <a:solidFill>
                  <a:schemeClr val="tx1"/>
                </a:solidFill>
              </a:rPr>
              <a:t>Partners work with AJCs to engage job seekers in RAPs</a:t>
            </a:r>
          </a:p>
          <a:p>
            <a:r>
              <a:rPr lang="en-US" sz="2000">
                <a:solidFill>
                  <a:schemeClr val="tx1"/>
                </a:solidFill>
              </a:rPr>
              <a:t>Outreach to job seekers showing benefits to RA</a:t>
            </a:r>
          </a:p>
          <a:p>
            <a:r>
              <a:rPr lang="en-US" sz="2000">
                <a:solidFill>
                  <a:schemeClr val="tx1"/>
                </a:solidFill>
              </a:rPr>
              <a:t>Training for case managers on RA</a:t>
            </a:r>
          </a:p>
          <a:p>
            <a:r>
              <a:rPr lang="en-US" sz="2000">
                <a:solidFill>
                  <a:schemeClr val="tx1"/>
                </a:solidFill>
              </a:rPr>
              <a:t>Wagner-Peyser staff share RA info to job seekers and employers</a:t>
            </a:r>
          </a:p>
        </p:txBody>
      </p:sp>
      <p:sp>
        <p:nvSpPr>
          <p:cNvPr id="8" name="Slide Number Placeholder 5">
            <a:extLst>
              <a:ext uri="{FF2B5EF4-FFF2-40B4-BE49-F238E27FC236}">
                <a16:creationId xmlns:a16="http://schemas.microsoft.com/office/drawing/2014/main" id="{C548EFDE-B409-20B9-1B4C-7160533512AE}"/>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331935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987176-692B-50E6-BB5D-5309B66406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6F6FA0-BA8B-D6E1-55AF-A70AADF55BFB}"/>
              </a:ext>
            </a:extLst>
          </p:cNvPr>
          <p:cNvSpPr>
            <a:spLocks noGrp="1"/>
          </p:cNvSpPr>
          <p:nvPr>
            <p:ph type="title"/>
          </p:nvPr>
        </p:nvSpPr>
        <p:spPr>
          <a:xfrm>
            <a:off x="583824" y="709157"/>
            <a:ext cx="10515600" cy="1038162"/>
          </a:xfrm>
        </p:spPr>
        <p:txBody>
          <a:bodyPr/>
          <a:lstStyle/>
          <a:p>
            <a:r>
              <a:rPr kumimoji="0" lang="en-US" sz="4400" b="0" i="0" u="none" strike="noStrike" kern="1200" cap="none" spc="0" normalizeH="0" baseline="0" noProof="0">
                <a:ln>
                  <a:noFill/>
                </a:ln>
                <a:solidFill>
                  <a:schemeClr val="bg1"/>
                </a:solidFill>
                <a:effectLst/>
                <a:uLnTx/>
                <a:uFillTx/>
                <a:latin typeface="Aptos"/>
                <a:ea typeface="+mn-ea"/>
                <a:cs typeface="+mn-cs"/>
              </a:rPr>
              <a:t>Embedding RA SMEs </a:t>
            </a:r>
            <a:r>
              <a:rPr kumimoji="0" lang="en-US" sz="4400" b="0" i="0" u="none" strike="noStrike" kern="1200" cap="none" spc="0" normalizeH="0" baseline="0" noProof="0">
                <a:ln>
                  <a:noFill/>
                </a:ln>
                <a:solidFill>
                  <a:srgbClr val="00015E"/>
                </a:solidFill>
                <a:effectLst/>
                <a:uLnTx/>
                <a:uFillTx/>
                <a:latin typeface="Aptos"/>
                <a:ea typeface="+mn-ea"/>
                <a:cs typeface="+mn-cs"/>
              </a:rPr>
              <a:t>1</a:t>
            </a:r>
            <a:endParaRPr lang="en-US">
              <a:solidFill>
                <a:srgbClr val="00015E"/>
              </a:solidFill>
            </a:endParaRPr>
          </a:p>
        </p:txBody>
      </p:sp>
      <p:sp>
        <p:nvSpPr>
          <p:cNvPr id="4" name="Content Placeholder 3">
            <a:extLst>
              <a:ext uri="{FF2B5EF4-FFF2-40B4-BE49-F238E27FC236}">
                <a16:creationId xmlns:a16="http://schemas.microsoft.com/office/drawing/2014/main" id="{8D5C69B5-9484-FD17-E8D5-0BEF06230DD4}"/>
              </a:ext>
            </a:extLst>
          </p:cNvPr>
          <p:cNvSpPr>
            <a:spLocks noGrp="1"/>
          </p:cNvSpPr>
          <p:nvPr>
            <p:ph sz="half" idx="13"/>
          </p:nvPr>
        </p:nvSpPr>
        <p:spPr>
          <a:xfrm>
            <a:off x="661329" y="1921012"/>
            <a:ext cx="10682662" cy="4054275"/>
          </a:xfrm>
        </p:spPr>
        <p:txBody>
          <a:bodyPr>
            <a:noAutofit/>
          </a:bodyPr>
          <a:lstStyle/>
          <a:p>
            <a:pPr marL="0" indent="0">
              <a:buNone/>
            </a:pPr>
            <a:r>
              <a:rPr lang="en-US" sz="2400" b="1" i="1">
                <a:solidFill>
                  <a:srgbClr val="00015E"/>
                </a:solidFill>
              </a:rPr>
              <a:t>Actionable Items for Success: What Steps Lead to Strong System Alignment</a:t>
            </a:r>
          </a:p>
          <a:p>
            <a:r>
              <a:rPr lang="en-US" sz="2000">
                <a:solidFill>
                  <a:schemeClr val="tx1"/>
                </a:solidFill>
              </a:rPr>
              <a:t>Ask a state or local ATR to provide ongoing RA training to AJC staff, particularly those who are customer facing or to hold regular meetings with AJC staff on RA</a:t>
            </a:r>
          </a:p>
          <a:p>
            <a:r>
              <a:rPr lang="en-US" sz="2000">
                <a:solidFill>
                  <a:schemeClr val="tx1"/>
                </a:solidFill>
              </a:rPr>
              <a:t>Explore federal and state funding opportunities to support staffing AJCs with RA expertise</a:t>
            </a:r>
          </a:p>
          <a:p>
            <a:r>
              <a:rPr lang="en-US" sz="2000">
                <a:solidFill>
                  <a:schemeClr val="tx1"/>
                </a:solidFill>
              </a:rPr>
              <a:t>Provide staff with link to the Apprentiveship.gov Partner Finder for info on state and local program sponsors and links to State Apprenticeship Agency websites that have program sponsor info</a:t>
            </a:r>
          </a:p>
          <a:p>
            <a:r>
              <a:rPr lang="en-US" sz="2000">
                <a:solidFill>
                  <a:schemeClr val="tx1"/>
                </a:solidFill>
              </a:rPr>
              <a:t>Ensure that state and/or local case management systems capture WIOA Title I co-enrollment with RA so that the data reported in PIRL Element 931 is an accurate reflection of the level of co-enrollment </a:t>
            </a:r>
          </a:p>
          <a:p>
            <a:r>
              <a:rPr lang="en-US" sz="2000">
                <a:solidFill>
                  <a:schemeClr val="tx1"/>
                </a:solidFill>
              </a:rPr>
              <a:t>Embed an RA SME with offsite mandatory partners to focus on work with job seekers and employers </a:t>
            </a:r>
          </a:p>
        </p:txBody>
      </p:sp>
      <p:sp>
        <p:nvSpPr>
          <p:cNvPr id="8" name="Slide Number Placeholder 5">
            <a:extLst>
              <a:ext uri="{FF2B5EF4-FFF2-40B4-BE49-F238E27FC236}">
                <a16:creationId xmlns:a16="http://schemas.microsoft.com/office/drawing/2014/main" id="{0BCD2121-ACDB-ACDB-5B2E-F636B49D0B50}"/>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3573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6DDC-97F6-4756-706B-9F19C24ACDA2}"/>
              </a:ext>
            </a:extLst>
          </p:cNvPr>
          <p:cNvSpPr>
            <a:spLocks noGrp="1"/>
          </p:cNvSpPr>
          <p:nvPr>
            <p:ph type="title"/>
          </p:nvPr>
        </p:nvSpPr>
        <p:spPr>
          <a:xfrm>
            <a:off x="838200" y="726510"/>
            <a:ext cx="10515600" cy="964178"/>
          </a:xfrm>
        </p:spPr>
        <p:txBody>
          <a:bodyPr/>
          <a:lstStyle/>
          <a:p>
            <a:r>
              <a:rPr lang="en-US"/>
              <a:t>Embedding RA SMEs </a:t>
            </a:r>
            <a:r>
              <a:rPr lang="en-US">
                <a:solidFill>
                  <a:srgbClr val="00015E"/>
                </a:solidFill>
              </a:rPr>
              <a:t>3</a:t>
            </a:r>
          </a:p>
        </p:txBody>
      </p:sp>
      <p:sp>
        <p:nvSpPr>
          <p:cNvPr id="3" name="Content Placeholder 2">
            <a:extLst>
              <a:ext uri="{FF2B5EF4-FFF2-40B4-BE49-F238E27FC236}">
                <a16:creationId xmlns:a16="http://schemas.microsoft.com/office/drawing/2014/main" id="{F84F06EF-41BC-998F-4F06-BA580A554333}"/>
              </a:ext>
            </a:extLst>
          </p:cNvPr>
          <p:cNvSpPr>
            <a:spLocks noGrp="1"/>
          </p:cNvSpPr>
          <p:nvPr>
            <p:ph sz="half" idx="1"/>
          </p:nvPr>
        </p:nvSpPr>
        <p:spPr>
          <a:xfrm>
            <a:off x="838199" y="1825625"/>
            <a:ext cx="10785954" cy="529268"/>
          </a:xfrm>
        </p:spPr>
        <p:txBody>
          <a:bodyPr>
            <a:normAutofit/>
          </a:bodyPr>
          <a:lstStyle/>
          <a:p>
            <a:pPr marL="0" indent="0">
              <a:buNone/>
            </a:pPr>
            <a:r>
              <a:rPr lang="en-US" sz="2400" b="1" i="1">
                <a:solidFill>
                  <a:srgbClr val="00015E"/>
                </a:solidFill>
              </a:rPr>
              <a:t>Actionable Items for Success: What Steps Lead to Strong System Alignment</a:t>
            </a:r>
          </a:p>
          <a:p>
            <a:endParaRPr lang="en-US" sz="2400"/>
          </a:p>
        </p:txBody>
      </p:sp>
      <p:sp>
        <p:nvSpPr>
          <p:cNvPr id="4" name="Content Placeholder 3">
            <a:extLst>
              <a:ext uri="{FF2B5EF4-FFF2-40B4-BE49-F238E27FC236}">
                <a16:creationId xmlns:a16="http://schemas.microsoft.com/office/drawing/2014/main" id="{F5F34AF2-4868-3651-FCC5-FF562A24BFD2}"/>
              </a:ext>
            </a:extLst>
          </p:cNvPr>
          <p:cNvSpPr>
            <a:spLocks noGrp="1"/>
          </p:cNvSpPr>
          <p:nvPr>
            <p:ph sz="half" idx="13"/>
          </p:nvPr>
        </p:nvSpPr>
        <p:spPr>
          <a:xfrm>
            <a:off x="1335728" y="2319153"/>
            <a:ext cx="10018072" cy="1071123"/>
          </a:xfrm>
        </p:spPr>
        <p:txBody>
          <a:bodyPr>
            <a:normAutofit lnSpcReduction="10000"/>
          </a:bodyPr>
          <a:lstStyle/>
          <a:p>
            <a:pPr marL="0" indent="0">
              <a:buNone/>
            </a:pPr>
            <a:r>
              <a:rPr lang="en-US" sz="2400">
                <a:solidFill>
                  <a:schemeClr val="tx1"/>
                </a:solidFill>
              </a:rPr>
              <a:t>	Ask a state or local ATR to provide ongoing RA training to AJC staff, 	particularly those who are customer facing or hold regular meetings 	with AJC staff on RA</a:t>
            </a:r>
          </a:p>
        </p:txBody>
      </p:sp>
      <p:sp>
        <p:nvSpPr>
          <p:cNvPr id="5" name="Content Placeholder 4">
            <a:extLst>
              <a:ext uri="{FF2B5EF4-FFF2-40B4-BE49-F238E27FC236}">
                <a16:creationId xmlns:a16="http://schemas.microsoft.com/office/drawing/2014/main" id="{866EDE3A-22D7-6225-AEB0-D3070F41EBEF}"/>
              </a:ext>
            </a:extLst>
          </p:cNvPr>
          <p:cNvSpPr>
            <a:spLocks noGrp="1"/>
          </p:cNvSpPr>
          <p:nvPr>
            <p:ph sz="half" idx="14"/>
          </p:nvPr>
        </p:nvSpPr>
        <p:spPr>
          <a:xfrm>
            <a:off x="1335728" y="3703252"/>
            <a:ext cx="10148718" cy="892538"/>
          </a:xfrm>
        </p:spPr>
        <p:txBody>
          <a:bodyPr>
            <a:normAutofit/>
          </a:bodyPr>
          <a:lstStyle/>
          <a:p>
            <a:pPr marL="0" indent="0">
              <a:buNone/>
            </a:pPr>
            <a:r>
              <a:rPr lang="en-US" sz="2400">
                <a:solidFill>
                  <a:schemeClr val="tx1"/>
                </a:solidFill>
              </a:rPr>
              <a:t>	Explore federal and state funding opportunities to support staffing 	AJCs with RA expertise</a:t>
            </a:r>
          </a:p>
        </p:txBody>
      </p:sp>
      <p:sp>
        <p:nvSpPr>
          <p:cNvPr id="6" name="Content Placeholder 5">
            <a:extLst>
              <a:ext uri="{FF2B5EF4-FFF2-40B4-BE49-F238E27FC236}">
                <a16:creationId xmlns:a16="http://schemas.microsoft.com/office/drawing/2014/main" id="{7726223B-49EF-AF65-F3B5-EC4B8E7CCF19}"/>
              </a:ext>
            </a:extLst>
          </p:cNvPr>
          <p:cNvSpPr>
            <a:spLocks noGrp="1"/>
          </p:cNvSpPr>
          <p:nvPr>
            <p:ph sz="half" idx="15"/>
          </p:nvPr>
        </p:nvSpPr>
        <p:spPr>
          <a:xfrm>
            <a:off x="1357848" y="4853779"/>
            <a:ext cx="10149840" cy="896112"/>
          </a:xfrm>
        </p:spPr>
        <p:txBody>
          <a:bodyPr>
            <a:normAutofit fontScale="85000" lnSpcReduction="20000"/>
          </a:bodyPr>
          <a:lstStyle/>
          <a:p>
            <a:pPr marL="0" indent="0">
              <a:buNone/>
            </a:pPr>
            <a:r>
              <a:rPr lang="en-US">
                <a:solidFill>
                  <a:schemeClr val="tx1"/>
                </a:solidFill>
              </a:rPr>
              <a:t>	Provide staff with link to Apprenticeship.gov Partner Finder for info on 	state and local program sponsors and links to State Apprenticeship 	Agency websites that have program sponsor info</a:t>
            </a:r>
          </a:p>
        </p:txBody>
      </p:sp>
      <p:sp>
        <p:nvSpPr>
          <p:cNvPr id="9" name="Slide Number Placeholder 5">
            <a:extLst>
              <a:ext uri="{FF2B5EF4-FFF2-40B4-BE49-F238E27FC236}">
                <a16:creationId xmlns:a16="http://schemas.microsoft.com/office/drawing/2014/main" id="{E71E2D31-62FE-496D-039C-EB639FF45A6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1" name="Oval 10">
            <a:extLst>
              <a:ext uri="{FF2B5EF4-FFF2-40B4-BE49-F238E27FC236}">
                <a16:creationId xmlns:a16="http://schemas.microsoft.com/office/drawing/2014/main" id="{F5D0C16B-3E13-A216-10CC-798E952955C5}"/>
              </a:ext>
              <a:ext uri="{C183D7F6-B498-43B3-948B-1728B52AA6E4}">
                <adec:decorative xmlns:adec="http://schemas.microsoft.com/office/drawing/2017/decorative" val="1"/>
              </a:ext>
            </a:extLst>
          </p:cNvPr>
          <p:cNvSpPr/>
          <p:nvPr/>
        </p:nvSpPr>
        <p:spPr>
          <a:xfrm>
            <a:off x="1191772" y="2319154"/>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C3FC79AC-DDB6-89C6-1FE8-D75F60EB6C21}"/>
              </a:ext>
              <a:ext uri="{C183D7F6-B498-43B3-948B-1728B52AA6E4}">
                <adec:decorative xmlns:adec="http://schemas.microsoft.com/office/drawing/2017/decorative" val="1"/>
              </a:ext>
            </a:extLst>
          </p:cNvPr>
          <p:cNvSpPr/>
          <p:nvPr/>
        </p:nvSpPr>
        <p:spPr>
          <a:xfrm>
            <a:off x="1191772" y="3569470"/>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DE1114A-3E3F-5E6F-8012-CE7316100C61}"/>
              </a:ext>
              <a:ext uri="{C183D7F6-B498-43B3-948B-1728B52AA6E4}">
                <adec:decorative xmlns:adec="http://schemas.microsoft.com/office/drawing/2017/decorative" val="1"/>
              </a:ext>
            </a:extLst>
          </p:cNvPr>
          <p:cNvSpPr/>
          <p:nvPr/>
        </p:nvSpPr>
        <p:spPr>
          <a:xfrm>
            <a:off x="1191772" y="4819786"/>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7FB98843-FA4C-3CB8-5D6E-8B4D4DB140D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9081" y="4966588"/>
            <a:ext cx="741836" cy="741836"/>
          </a:xfrm>
          <a:prstGeom prst="rect">
            <a:avLst/>
          </a:prstGeom>
        </p:spPr>
      </p:pic>
      <p:pic>
        <p:nvPicPr>
          <p:cNvPr id="17" name="Graphic 16">
            <a:extLst>
              <a:ext uri="{FF2B5EF4-FFF2-40B4-BE49-F238E27FC236}">
                <a16:creationId xmlns:a16="http://schemas.microsoft.com/office/drawing/2014/main" id="{221EC925-DB14-BB29-1A87-1DC4BA11B34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3730" y="3584252"/>
            <a:ext cx="892538" cy="892538"/>
          </a:xfrm>
          <a:prstGeom prst="rect">
            <a:avLst/>
          </a:prstGeom>
        </p:spPr>
      </p:pic>
      <p:pic>
        <p:nvPicPr>
          <p:cNvPr id="19" name="Graphic 18">
            <a:extLst>
              <a:ext uri="{FF2B5EF4-FFF2-40B4-BE49-F238E27FC236}">
                <a16:creationId xmlns:a16="http://schemas.microsoft.com/office/drawing/2014/main" id="{6DD0487D-195D-42C4-06AF-1B48FEE3744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7848" y="2413068"/>
            <a:ext cx="741123" cy="741123"/>
          </a:xfrm>
          <a:prstGeom prst="rect">
            <a:avLst/>
          </a:prstGeom>
        </p:spPr>
      </p:pic>
    </p:spTree>
    <p:extLst>
      <p:ext uri="{BB962C8B-B14F-4D97-AF65-F5344CB8AC3E}">
        <p14:creationId xmlns:p14="http://schemas.microsoft.com/office/powerpoint/2010/main" val="3103085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7CBD7-2495-872E-4565-5B14D2ABA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C754FA-9A4E-CF81-AB8C-3A574F0322AA}"/>
              </a:ext>
            </a:extLst>
          </p:cNvPr>
          <p:cNvSpPr>
            <a:spLocks noGrp="1"/>
          </p:cNvSpPr>
          <p:nvPr>
            <p:ph type="title"/>
          </p:nvPr>
        </p:nvSpPr>
        <p:spPr>
          <a:xfrm>
            <a:off x="838200" y="726510"/>
            <a:ext cx="10515600" cy="964178"/>
          </a:xfrm>
        </p:spPr>
        <p:txBody>
          <a:bodyPr/>
          <a:lstStyle/>
          <a:p>
            <a:r>
              <a:rPr lang="en-US"/>
              <a:t>Embedding RA SMEs </a:t>
            </a:r>
            <a:r>
              <a:rPr lang="en-US">
                <a:solidFill>
                  <a:srgbClr val="00015E"/>
                </a:solidFill>
              </a:rPr>
              <a:t>2</a:t>
            </a:r>
          </a:p>
        </p:txBody>
      </p:sp>
      <p:sp>
        <p:nvSpPr>
          <p:cNvPr id="3" name="Content Placeholder 2">
            <a:extLst>
              <a:ext uri="{FF2B5EF4-FFF2-40B4-BE49-F238E27FC236}">
                <a16:creationId xmlns:a16="http://schemas.microsoft.com/office/drawing/2014/main" id="{84714490-2B41-94FD-D108-6F989ED6017B}"/>
              </a:ext>
            </a:extLst>
          </p:cNvPr>
          <p:cNvSpPr>
            <a:spLocks noGrp="1"/>
          </p:cNvSpPr>
          <p:nvPr>
            <p:ph sz="half" idx="1"/>
          </p:nvPr>
        </p:nvSpPr>
        <p:spPr>
          <a:xfrm>
            <a:off x="838199" y="1825625"/>
            <a:ext cx="10785954" cy="529268"/>
          </a:xfrm>
        </p:spPr>
        <p:txBody>
          <a:bodyPr>
            <a:normAutofit/>
          </a:bodyPr>
          <a:lstStyle/>
          <a:p>
            <a:pPr marL="0" indent="0">
              <a:buNone/>
            </a:pPr>
            <a:r>
              <a:rPr lang="en-US" sz="2400" b="1" i="1">
                <a:solidFill>
                  <a:srgbClr val="00015E"/>
                </a:solidFill>
              </a:rPr>
              <a:t>Actionable Items for Success: What Steps Lead to Strong System Alignment</a:t>
            </a:r>
          </a:p>
          <a:p>
            <a:endParaRPr lang="en-US" sz="2400"/>
          </a:p>
        </p:txBody>
      </p:sp>
      <p:sp>
        <p:nvSpPr>
          <p:cNvPr id="4" name="Content Placeholder 3">
            <a:extLst>
              <a:ext uri="{FF2B5EF4-FFF2-40B4-BE49-F238E27FC236}">
                <a16:creationId xmlns:a16="http://schemas.microsoft.com/office/drawing/2014/main" id="{4CB43D37-43DC-6476-913E-FDA85E5EACCC}"/>
              </a:ext>
            </a:extLst>
          </p:cNvPr>
          <p:cNvSpPr>
            <a:spLocks noGrp="1"/>
          </p:cNvSpPr>
          <p:nvPr>
            <p:ph sz="half" idx="13"/>
          </p:nvPr>
        </p:nvSpPr>
        <p:spPr>
          <a:xfrm>
            <a:off x="1749087" y="2404418"/>
            <a:ext cx="9787384" cy="1626546"/>
          </a:xfrm>
        </p:spPr>
        <p:txBody>
          <a:bodyPr>
            <a:noAutofit/>
          </a:bodyPr>
          <a:lstStyle/>
          <a:p>
            <a:pPr marL="0" indent="0">
              <a:buNone/>
            </a:pPr>
            <a:r>
              <a:rPr lang="en-US"/>
              <a:t>	</a:t>
            </a:r>
            <a:r>
              <a:rPr lang="en-US" sz="2800">
                <a:solidFill>
                  <a:schemeClr val="tx1"/>
                </a:solidFill>
              </a:rPr>
              <a:t>Ensure that state and/or local case management 	systems capture WIOA Title I co-enrollment with RA so	 that the data reported in PIRL Element 931 is an 	accurate reflection of the level of co-enrollment </a:t>
            </a:r>
          </a:p>
          <a:p>
            <a:pPr marL="0" indent="0">
              <a:buNone/>
            </a:pPr>
            <a:endParaRPr lang="en-US"/>
          </a:p>
        </p:txBody>
      </p:sp>
      <p:sp>
        <p:nvSpPr>
          <p:cNvPr id="5" name="Content Placeholder 4">
            <a:extLst>
              <a:ext uri="{FF2B5EF4-FFF2-40B4-BE49-F238E27FC236}">
                <a16:creationId xmlns:a16="http://schemas.microsoft.com/office/drawing/2014/main" id="{3DA076EF-8B59-F3EC-B6B1-48F403D379AA}"/>
              </a:ext>
            </a:extLst>
          </p:cNvPr>
          <p:cNvSpPr>
            <a:spLocks noGrp="1"/>
          </p:cNvSpPr>
          <p:nvPr>
            <p:ph sz="half" idx="14"/>
          </p:nvPr>
        </p:nvSpPr>
        <p:spPr>
          <a:xfrm>
            <a:off x="1749087" y="4699610"/>
            <a:ext cx="9787384" cy="892538"/>
          </a:xfrm>
        </p:spPr>
        <p:txBody>
          <a:bodyPr>
            <a:noAutofit/>
          </a:bodyPr>
          <a:lstStyle/>
          <a:p>
            <a:pPr marL="0" indent="0">
              <a:buNone/>
            </a:pPr>
            <a:r>
              <a:rPr lang="en-US"/>
              <a:t>	</a:t>
            </a:r>
            <a:r>
              <a:rPr lang="en-US" sz="2800">
                <a:solidFill>
                  <a:schemeClr val="tx1"/>
                </a:solidFill>
              </a:rPr>
              <a:t>Embed an RA SME with offsite mandatory partners to 	focus on work with job seekers and employers </a:t>
            </a:r>
          </a:p>
          <a:p>
            <a:pPr marL="0" indent="0">
              <a:buNone/>
            </a:pPr>
            <a:endParaRPr lang="en-US"/>
          </a:p>
        </p:txBody>
      </p:sp>
      <p:sp>
        <p:nvSpPr>
          <p:cNvPr id="9" name="Slide Number Placeholder 5">
            <a:extLst>
              <a:ext uri="{FF2B5EF4-FFF2-40B4-BE49-F238E27FC236}">
                <a16:creationId xmlns:a16="http://schemas.microsoft.com/office/drawing/2014/main" id="{7A281278-DF5A-5341-83B6-1F4F8B9C7D0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1" name="Oval 10">
            <a:extLst>
              <a:ext uri="{FF2B5EF4-FFF2-40B4-BE49-F238E27FC236}">
                <a16:creationId xmlns:a16="http://schemas.microsoft.com/office/drawing/2014/main" id="{FC84B6CD-A989-5773-7954-1E5D44F6717A}"/>
              </a:ext>
              <a:ext uri="{C183D7F6-B498-43B3-948B-1728B52AA6E4}">
                <adec:decorative xmlns:adec="http://schemas.microsoft.com/office/drawing/2017/decorative" val="1"/>
              </a:ext>
            </a:extLst>
          </p:cNvPr>
          <p:cNvSpPr/>
          <p:nvPr/>
        </p:nvSpPr>
        <p:spPr>
          <a:xfrm>
            <a:off x="949076" y="2371900"/>
            <a:ext cx="1600022" cy="162654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02817822-DB30-E8FE-7AD7-2CDB00FD988D}"/>
              </a:ext>
              <a:ext uri="{C183D7F6-B498-43B3-948B-1728B52AA6E4}">
                <adec:decorative xmlns:adec="http://schemas.microsoft.com/office/drawing/2017/decorative" val="1"/>
              </a:ext>
            </a:extLst>
          </p:cNvPr>
          <p:cNvSpPr/>
          <p:nvPr/>
        </p:nvSpPr>
        <p:spPr>
          <a:xfrm>
            <a:off x="949076" y="4261205"/>
            <a:ext cx="1600022" cy="162654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9E6A48B4-7E6D-F06A-BA59-F3875992C69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1876" y="2404418"/>
            <a:ext cx="1414421" cy="1414421"/>
          </a:xfrm>
          <a:prstGeom prst="rect">
            <a:avLst/>
          </a:prstGeom>
        </p:spPr>
      </p:pic>
      <p:pic>
        <p:nvPicPr>
          <p:cNvPr id="21" name="Graphic 20">
            <a:extLst>
              <a:ext uri="{FF2B5EF4-FFF2-40B4-BE49-F238E27FC236}">
                <a16:creationId xmlns:a16="http://schemas.microsoft.com/office/drawing/2014/main" id="{064D7DDB-E339-5D47-D739-A57D53BE023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1020" y="4555894"/>
            <a:ext cx="1056131" cy="1056131"/>
          </a:xfrm>
          <a:prstGeom prst="rect">
            <a:avLst/>
          </a:prstGeom>
        </p:spPr>
      </p:pic>
    </p:spTree>
    <p:extLst>
      <p:ext uri="{BB962C8B-B14F-4D97-AF65-F5344CB8AC3E}">
        <p14:creationId xmlns:p14="http://schemas.microsoft.com/office/powerpoint/2010/main" val="22466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E7B57-7F5F-09FD-AC10-C4CB3C820106}"/>
              </a:ext>
            </a:extLst>
          </p:cNvPr>
          <p:cNvSpPr>
            <a:spLocks noGrp="1"/>
          </p:cNvSpPr>
          <p:nvPr>
            <p:ph type="title"/>
          </p:nvPr>
        </p:nvSpPr>
        <p:spPr/>
        <p:txBody>
          <a:bodyPr/>
          <a:lstStyle/>
          <a:p>
            <a:r>
              <a:rPr lang="en-US"/>
              <a:t>Welcome and Agenda</a:t>
            </a:r>
          </a:p>
        </p:txBody>
      </p:sp>
      <p:sp>
        <p:nvSpPr>
          <p:cNvPr id="2" name="Content Placeholder 1">
            <a:extLst>
              <a:ext uri="{FF2B5EF4-FFF2-40B4-BE49-F238E27FC236}">
                <a16:creationId xmlns:a16="http://schemas.microsoft.com/office/drawing/2014/main" id="{CBA97EF2-0642-95E8-33E1-A6EEC1C5D3EC}"/>
              </a:ext>
            </a:extLst>
          </p:cNvPr>
          <p:cNvSpPr>
            <a:spLocks noGrp="1"/>
          </p:cNvSpPr>
          <p:nvPr>
            <p:ph idx="1"/>
          </p:nvPr>
        </p:nvSpPr>
        <p:spPr>
          <a:xfrm>
            <a:off x="838200" y="1890939"/>
            <a:ext cx="7632186" cy="3940000"/>
          </a:xfrm>
        </p:spPr>
        <p:txBody>
          <a:bodyPr vert="horz" lIns="91440" tIns="45720" rIns="91440" bIns="45720" rtlCol="0" anchor="t">
            <a:noAutofit/>
          </a:bodyPr>
          <a:lstStyle/>
          <a:p>
            <a:r>
              <a:rPr lang="en-US" sz="3200">
                <a:solidFill>
                  <a:schemeClr val="tx1"/>
                </a:solidFill>
              </a:rPr>
              <a:t>Center of Excellence Overview</a:t>
            </a:r>
          </a:p>
          <a:p>
            <a:r>
              <a:rPr lang="en-US" sz="3200">
                <a:solidFill>
                  <a:schemeClr val="tx1"/>
                </a:solidFill>
                <a:latin typeface="Aptos"/>
              </a:rPr>
              <a:t>Basic Building Blocks of </a:t>
            </a:r>
            <a:br>
              <a:rPr lang="en-US" sz="3200">
                <a:solidFill>
                  <a:schemeClr val="tx1"/>
                </a:solidFill>
                <a:latin typeface="Aptos"/>
              </a:rPr>
            </a:br>
            <a:r>
              <a:rPr lang="en-US" sz="3200">
                <a:solidFill>
                  <a:schemeClr val="tx1"/>
                </a:solidFill>
                <a:latin typeface="Aptos"/>
              </a:rPr>
              <a:t>Registered Apprenticeship</a:t>
            </a:r>
          </a:p>
          <a:p>
            <a:r>
              <a:rPr lang="en-US" sz="3200">
                <a:solidFill>
                  <a:schemeClr val="tx1"/>
                </a:solidFill>
                <a:latin typeface="Aptos"/>
              </a:rPr>
              <a:t>Six Core Components of </a:t>
            </a:r>
            <a:br>
              <a:rPr lang="en-US" sz="3200">
                <a:solidFill>
                  <a:schemeClr val="tx1"/>
                </a:solidFill>
                <a:latin typeface="Aptos"/>
              </a:rPr>
            </a:br>
            <a:r>
              <a:rPr lang="en-US" sz="3200">
                <a:solidFill>
                  <a:schemeClr val="tx1"/>
                </a:solidFill>
                <a:latin typeface="Aptos"/>
              </a:rPr>
              <a:t>Registered Apprenticeship Alignment</a:t>
            </a:r>
          </a:p>
          <a:p>
            <a:r>
              <a:rPr lang="en-US" sz="3200">
                <a:solidFill>
                  <a:schemeClr val="tx1"/>
                </a:solidFill>
              </a:rPr>
              <a:t>Action Planning and Next Steps</a:t>
            </a:r>
          </a:p>
          <a:p>
            <a:r>
              <a:rPr lang="en-US" sz="3200">
                <a:solidFill>
                  <a:schemeClr val="tx1"/>
                </a:solidFill>
              </a:rPr>
              <a:t>Q&amp;A</a:t>
            </a:r>
          </a:p>
          <a:p>
            <a:endParaRPr lang="en-US" sz="3200"/>
          </a:p>
          <a:p>
            <a:endParaRPr lang="en-US" sz="3200"/>
          </a:p>
        </p:txBody>
      </p:sp>
      <p:pic>
        <p:nvPicPr>
          <p:cNvPr id="13" name="Picture 12" descr="Center of Excellence Logo">
            <a:extLst>
              <a:ext uri="{FF2B5EF4-FFF2-40B4-BE49-F238E27FC236}">
                <a16:creationId xmlns:a16="http://schemas.microsoft.com/office/drawing/2014/main" id="{CD5E1C60-2338-4680-3F55-3812DE381248}"/>
              </a:ext>
            </a:extLst>
          </p:cNvPr>
          <p:cNvPicPr>
            <a:picLocks noChangeAspect="1"/>
          </p:cNvPicPr>
          <p:nvPr/>
        </p:nvPicPr>
        <p:blipFill>
          <a:blip r:embed="rId3"/>
          <a:stretch>
            <a:fillRect/>
          </a:stretch>
        </p:blipFill>
        <p:spPr>
          <a:xfrm>
            <a:off x="8470386" y="2338208"/>
            <a:ext cx="2883414" cy="2872889"/>
          </a:xfrm>
          <a:prstGeom prst="rect">
            <a:avLst/>
          </a:prstGeom>
        </p:spPr>
      </p:pic>
      <p:sp>
        <p:nvSpPr>
          <p:cNvPr id="14"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1117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68D4-A32A-93D8-08D7-96AEB6E61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BAD41-5760-1E9B-5C2D-5BAA13F5C83D}"/>
              </a:ext>
            </a:extLst>
          </p:cNvPr>
          <p:cNvSpPr>
            <a:spLocks noGrp="1"/>
          </p:cNvSpPr>
          <p:nvPr>
            <p:ph type="title"/>
          </p:nvPr>
        </p:nvSpPr>
        <p:spPr>
          <a:xfrm>
            <a:off x="583824" y="709157"/>
            <a:ext cx="10515600" cy="1038162"/>
          </a:xfrm>
        </p:spPr>
        <p:txBody>
          <a:bodyPr/>
          <a:lstStyle/>
          <a:p>
            <a:r>
              <a:rPr kumimoji="0" lang="en-US" sz="4400" b="0" i="0" u="none" strike="noStrike" kern="1200" cap="none" spc="0" normalizeH="0" baseline="0" noProof="0">
                <a:ln>
                  <a:noFill/>
                </a:ln>
                <a:solidFill>
                  <a:schemeClr val="bg1"/>
                </a:solidFill>
                <a:effectLst/>
                <a:uLnTx/>
                <a:uFillTx/>
                <a:latin typeface="Aptos" panose="020B0004020202020204" pitchFamily="34" charset="0"/>
                <a:ea typeface="+mn-ea"/>
                <a:cs typeface="+mn-cs"/>
              </a:rPr>
              <a:t>Equipping BSRs</a:t>
            </a:r>
            <a:endParaRPr lang="en-US"/>
          </a:p>
        </p:txBody>
      </p:sp>
      <p:sp>
        <p:nvSpPr>
          <p:cNvPr id="3" name="Content Placeholder 2">
            <a:extLst>
              <a:ext uri="{FF2B5EF4-FFF2-40B4-BE49-F238E27FC236}">
                <a16:creationId xmlns:a16="http://schemas.microsoft.com/office/drawing/2014/main" id="{4CF7BFE7-A1C9-D87A-320E-31293722B167}"/>
              </a:ext>
            </a:extLst>
          </p:cNvPr>
          <p:cNvSpPr>
            <a:spLocks noGrp="1"/>
          </p:cNvSpPr>
          <p:nvPr>
            <p:ph sz="half" idx="1"/>
          </p:nvPr>
        </p:nvSpPr>
        <p:spPr>
          <a:xfrm>
            <a:off x="706595" y="1831501"/>
            <a:ext cx="10682663" cy="1078992"/>
          </a:xfrm>
          <a:ln w="28575">
            <a:solidFill>
              <a:schemeClr val="tx2">
                <a:lumMod val="50000"/>
                <a:lumOff val="50000"/>
              </a:schemeClr>
            </a:solidFill>
          </a:ln>
        </p:spPr>
        <p:txBody>
          <a:bodyPr>
            <a:normAutofit fontScale="92500" lnSpcReduction="10000"/>
          </a:bodyPr>
          <a:lstStyle/>
          <a:p>
            <a:pPr marL="0" indent="0">
              <a:buNone/>
            </a:pPr>
            <a:r>
              <a:rPr lang="en-US">
                <a:solidFill>
                  <a:schemeClr val="tx1"/>
                </a:solidFill>
              </a:rPr>
              <a:t>Business Services Representatives (BSRs) have the knowledge and expertise to assist employers with adopting RA programs and accessing funding.</a:t>
            </a:r>
          </a:p>
        </p:txBody>
      </p:sp>
      <p:sp>
        <p:nvSpPr>
          <p:cNvPr id="4" name="Content Placeholder 3">
            <a:extLst>
              <a:ext uri="{FF2B5EF4-FFF2-40B4-BE49-F238E27FC236}">
                <a16:creationId xmlns:a16="http://schemas.microsoft.com/office/drawing/2014/main" id="{64C48BCC-E82C-84D7-4601-0CD67EC445F0}"/>
              </a:ext>
            </a:extLst>
          </p:cNvPr>
          <p:cNvSpPr>
            <a:spLocks noGrp="1"/>
          </p:cNvSpPr>
          <p:nvPr>
            <p:ph sz="half" idx="13"/>
          </p:nvPr>
        </p:nvSpPr>
        <p:spPr>
          <a:xfrm>
            <a:off x="706596" y="3000551"/>
            <a:ext cx="10682662" cy="3318767"/>
          </a:xfrm>
        </p:spPr>
        <p:txBody>
          <a:bodyPr vert="horz" lIns="91440" tIns="45720" rIns="91440" bIns="45720" rtlCol="0" anchor="t">
            <a:noAutofit/>
          </a:bodyPr>
          <a:lstStyle/>
          <a:p>
            <a:pPr marL="0" indent="0">
              <a:buFont typeface="Arial" panose="020B0604020202020204" pitchFamily="34" charset="0"/>
              <a:buNone/>
            </a:pPr>
            <a:r>
              <a:rPr lang="en-US" sz="2000">
                <a:solidFill>
                  <a:schemeClr val="tx1"/>
                </a:solidFill>
                <a:latin typeface="Aptos" panose="020B0004020202020204" pitchFamily="34" charset="0"/>
              </a:rPr>
              <a:t>BSRs...</a:t>
            </a:r>
            <a:endParaRPr lang="en-US" sz="2000">
              <a:solidFill>
                <a:schemeClr val="tx1"/>
              </a:solidFill>
            </a:endParaRPr>
          </a:p>
          <a:p>
            <a:pPr lvl="1"/>
            <a:r>
              <a:rPr lang="en-US" sz="2000">
                <a:solidFill>
                  <a:schemeClr val="tx1"/>
                </a:solidFill>
                <a:latin typeface="Aptos" panose="020B0004020202020204" pitchFamily="34" charset="0"/>
              </a:rPr>
              <a:t>Regularly work with ATRs to promote RA programs</a:t>
            </a:r>
          </a:p>
          <a:p>
            <a:pPr lvl="1"/>
            <a:r>
              <a:rPr lang="en-US" sz="2000">
                <a:solidFill>
                  <a:schemeClr val="tx1"/>
                </a:solidFill>
                <a:latin typeface="Aptos" panose="020B0004020202020204" pitchFamily="34" charset="0"/>
              </a:rPr>
              <a:t>Guide employers through the RA process</a:t>
            </a:r>
            <a:endParaRPr lang="en-US" sz="2000">
              <a:solidFill>
                <a:schemeClr val="tx1"/>
              </a:solidFill>
            </a:endParaRPr>
          </a:p>
          <a:p>
            <a:pPr lvl="1"/>
            <a:r>
              <a:rPr lang="en-US" sz="2000">
                <a:solidFill>
                  <a:schemeClr val="tx1"/>
                </a:solidFill>
                <a:latin typeface="Aptos" panose="020B0004020202020204" pitchFamily="34" charset="0"/>
              </a:rPr>
              <a:t>Create outreach plan based on LMI with RA counterparts</a:t>
            </a:r>
          </a:p>
          <a:p>
            <a:pPr lvl="1"/>
            <a:r>
              <a:rPr lang="en-US" sz="2000">
                <a:solidFill>
                  <a:schemeClr val="tx1"/>
                </a:solidFill>
                <a:latin typeface="Aptos" panose="020B0004020202020204" pitchFamily="34" charset="0"/>
              </a:rPr>
              <a:t>Interact with intermediaries to assist businesses with RA program development</a:t>
            </a:r>
            <a:endParaRPr lang="en-US" sz="2000">
              <a:solidFill>
                <a:schemeClr val="tx1"/>
              </a:solidFill>
            </a:endParaRPr>
          </a:p>
          <a:p>
            <a:pPr lvl="1"/>
            <a:r>
              <a:rPr lang="en-US" sz="2000">
                <a:solidFill>
                  <a:schemeClr val="tx1"/>
                </a:solidFill>
                <a:latin typeface="Aptos" panose="020B0004020202020204" pitchFamily="34" charset="0"/>
              </a:rPr>
              <a:t>Provide collateral and education to partners</a:t>
            </a:r>
          </a:p>
          <a:p>
            <a:pPr lvl="1"/>
            <a:r>
              <a:rPr lang="en-US" sz="2000">
                <a:solidFill>
                  <a:schemeClr val="tx1"/>
                </a:solidFill>
                <a:latin typeface="Aptos" panose="020B0004020202020204" pitchFamily="34" charset="0"/>
              </a:rPr>
              <a:t>Communicate with case mangers about apprenticeship openings</a:t>
            </a:r>
          </a:p>
          <a:p>
            <a:pPr lvl="1"/>
            <a:r>
              <a:rPr lang="en-US" sz="2000">
                <a:solidFill>
                  <a:schemeClr val="tx1"/>
                </a:solidFill>
                <a:latin typeface="Aptos" panose="020B0004020202020204" pitchFamily="34" charset="0"/>
              </a:rPr>
              <a:t>Assist businesses with leveraging WIOA and other funding</a:t>
            </a:r>
          </a:p>
          <a:p>
            <a:pPr marL="0" indent="0">
              <a:buNone/>
            </a:pPr>
            <a:r>
              <a:rPr lang="en-US" sz="2000">
                <a:latin typeface="Aptos"/>
              </a:rPr>
              <a:t>              </a:t>
            </a:r>
            <a:r>
              <a:rPr lang="en-US" sz="2400" b="1" i="1">
                <a:solidFill>
                  <a:srgbClr val="FF0000"/>
                </a:solidFill>
                <a:latin typeface="Aptos"/>
              </a:rPr>
              <a:t>Include in State/Local Rapid Response efforts</a:t>
            </a:r>
            <a:endParaRPr lang="en-US" sz="2000" b="1" i="1">
              <a:solidFill>
                <a:srgbClr val="FF0000"/>
              </a:solidFill>
              <a:latin typeface="Aptos"/>
            </a:endParaRPr>
          </a:p>
        </p:txBody>
      </p:sp>
      <p:sp>
        <p:nvSpPr>
          <p:cNvPr id="8" name="Slide Number Placeholder 5">
            <a:extLst>
              <a:ext uri="{FF2B5EF4-FFF2-40B4-BE49-F238E27FC236}">
                <a16:creationId xmlns:a16="http://schemas.microsoft.com/office/drawing/2014/main" id="{ED7C8145-BAB6-050B-48F9-CD6A005C969F}"/>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024492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4A701-EEC4-C75F-828B-1D92E61D0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6E6CB-80BD-85D5-82E0-0E8556304E39}"/>
              </a:ext>
            </a:extLst>
          </p:cNvPr>
          <p:cNvSpPr>
            <a:spLocks noGrp="1"/>
          </p:cNvSpPr>
          <p:nvPr>
            <p:ph type="title"/>
          </p:nvPr>
        </p:nvSpPr>
        <p:spPr/>
        <p:txBody>
          <a:bodyPr/>
          <a:lstStyle/>
          <a:p>
            <a:r>
              <a:rPr lang="en-US"/>
              <a:t>Embedding BSRs</a:t>
            </a:r>
          </a:p>
        </p:txBody>
      </p:sp>
      <p:sp>
        <p:nvSpPr>
          <p:cNvPr id="3" name="Content Placeholder 2">
            <a:extLst>
              <a:ext uri="{FF2B5EF4-FFF2-40B4-BE49-F238E27FC236}">
                <a16:creationId xmlns:a16="http://schemas.microsoft.com/office/drawing/2014/main" id="{D5FC2356-0871-56A1-5F1E-5C3097270BFD}"/>
              </a:ext>
            </a:extLst>
          </p:cNvPr>
          <p:cNvSpPr>
            <a:spLocks noGrp="1"/>
          </p:cNvSpPr>
          <p:nvPr>
            <p:ph sz="half" idx="1"/>
          </p:nvPr>
        </p:nvSpPr>
        <p:spPr>
          <a:xfrm>
            <a:off x="725455" y="1690688"/>
            <a:ext cx="10741090" cy="600334"/>
          </a:xfrm>
        </p:spPr>
        <p:txBody>
          <a:bodyPr>
            <a:normAutofit/>
          </a:bodyPr>
          <a:lstStyle/>
          <a:p>
            <a:pPr marL="0" indent="0">
              <a:buNone/>
            </a:pPr>
            <a:r>
              <a:rPr lang="en-US" sz="2400" b="1" i="1">
                <a:solidFill>
                  <a:srgbClr val="00015E"/>
                </a:solidFill>
              </a:rPr>
              <a:t>Actionable Items for Success: What Steps Lead to Strong System Alignment</a:t>
            </a:r>
          </a:p>
        </p:txBody>
      </p:sp>
      <p:sp>
        <p:nvSpPr>
          <p:cNvPr id="4" name="Content Placeholder 3">
            <a:extLst>
              <a:ext uri="{FF2B5EF4-FFF2-40B4-BE49-F238E27FC236}">
                <a16:creationId xmlns:a16="http://schemas.microsoft.com/office/drawing/2014/main" id="{DC8EA4BF-4D4F-F09E-034B-BD778ECD20FA}"/>
              </a:ext>
            </a:extLst>
          </p:cNvPr>
          <p:cNvSpPr>
            <a:spLocks noGrp="1"/>
          </p:cNvSpPr>
          <p:nvPr>
            <p:ph sz="half" idx="2"/>
          </p:nvPr>
        </p:nvSpPr>
        <p:spPr>
          <a:xfrm>
            <a:off x="1360890" y="2410423"/>
            <a:ext cx="10049281" cy="775582"/>
          </a:xfrm>
          <a:ln>
            <a:solidFill>
              <a:schemeClr val="bg1"/>
            </a:solidFill>
          </a:ln>
        </p:spPr>
        <p:txBody>
          <a:bodyPr>
            <a:noAutofit/>
          </a:bodyPr>
          <a:lstStyle/>
          <a:p>
            <a:pPr marL="0" indent="0">
              <a:buNone/>
            </a:pPr>
            <a:r>
              <a:rPr lang="en-US" sz="2400">
                <a:solidFill>
                  <a:schemeClr val="tx1"/>
                </a:solidFill>
              </a:rPr>
              <a:t>	Train BSRs on RA, including using intermediaries and working with 	local ATRs</a:t>
            </a:r>
          </a:p>
        </p:txBody>
      </p:sp>
      <p:sp>
        <p:nvSpPr>
          <p:cNvPr id="5" name="Text Placeholder 4">
            <a:extLst>
              <a:ext uri="{FF2B5EF4-FFF2-40B4-BE49-F238E27FC236}">
                <a16:creationId xmlns:a16="http://schemas.microsoft.com/office/drawing/2014/main" id="{19F35095-F49E-D54C-0682-ADC9D0A66858}"/>
              </a:ext>
            </a:extLst>
          </p:cNvPr>
          <p:cNvSpPr>
            <a:spLocks noGrp="1"/>
          </p:cNvSpPr>
          <p:nvPr>
            <p:ph type="body" sz="quarter" idx="13"/>
          </p:nvPr>
        </p:nvSpPr>
        <p:spPr>
          <a:xfrm>
            <a:off x="1322207" y="3671330"/>
            <a:ext cx="10162027" cy="650777"/>
          </a:xfrm>
        </p:spPr>
        <p:txBody>
          <a:bodyPr>
            <a:noAutofit/>
          </a:bodyPr>
          <a:lstStyle/>
          <a:p>
            <a:pPr marL="0" indent="0">
              <a:buNone/>
            </a:pPr>
            <a:r>
              <a:rPr lang="en-US" sz="2400">
                <a:solidFill>
                  <a:schemeClr val="tx1"/>
                </a:solidFill>
              </a:rPr>
              <a:t>	Host roundtables and apprenticeship accelerators for businesses to 	learn about Registered Apprenticeship</a:t>
            </a:r>
          </a:p>
        </p:txBody>
      </p:sp>
      <p:sp>
        <p:nvSpPr>
          <p:cNvPr id="6" name="Text Placeholder 5">
            <a:extLst>
              <a:ext uri="{FF2B5EF4-FFF2-40B4-BE49-F238E27FC236}">
                <a16:creationId xmlns:a16="http://schemas.microsoft.com/office/drawing/2014/main" id="{EA3F38A6-546A-50C2-0F34-8B56FC0ADB16}"/>
              </a:ext>
            </a:extLst>
          </p:cNvPr>
          <p:cNvSpPr>
            <a:spLocks noGrp="1"/>
          </p:cNvSpPr>
          <p:nvPr>
            <p:ph type="body" sz="quarter" idx="14"/>
          </p:nvPr>
        </p:nvSpPr>
        <p:spPr>
          <a:xfrm>
            <a:off x="1304517" y="4976189"/>
            <a:ext cx="10049281" cy="650776"/>
          </a:xfrm>
        </p:spPr>
        <p:txBody>
          <a:bodyPr>
            <a:noAutofit/>
          </a:bodyPr>
          <a:lstStyle/>
          <a:p>
            <a:pPr marL="0" indent="0">
              <a:buNone/>
            </a:pPr>
            <a:r>
              <a:rPr lang="en-US" sz="2400">
                <a:solidFill>
                  <a:schemeClr val="tx1"/>
                </a:solidFill>
              </a:rPr>
              <a:t>	Create and share Apprenticeship.gov materials with businesses on 	the benefits of Registered Apprenticeship</a:t>
            </a:r>
          </a:p>
        </p:txBody>
      </p:sp>
      <p:sp>
        <p:nvSpPr>
          <p:cNvPr id="8" name="Slide Number Placeholder 5">
            <a:extLst>
              <a:ext uri="{FF2B5EF4-FFF2-40B4-BE49-F238E27FC236}">
                <a16:creationId xmlns:a16="http://schemas.microsoft.com/office/drawing/2014/main" id="{32FFAC7A-9093-6952-4829-CEB60A16130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0" name="Oval 9">
            <a:extLst>
              <a:ext uri="{FF2B5EF4-FFF2-40B4-BE49-F238E27FC236}">
                <a16:creationId xmlns:a16="http://schemas.microsoft.com/office/drawing/2014/main" id="{A875509B-84EF-1879-3DCD-E04E7ACF8848}"/>
              </a:ext>
              <a:ext uri="{C183D7F6-B498-43B3-948B-1728B52AA6E4}">
                <adec:decorative xmlns:adec="http://schemas.microsoft.com/office/drawing/2017/decorative" val="1"/>
              </a:ext>
            </a:extLst>
          </p:cNvPr>
          <p:cNvSpPr/>
          <p:nvPr/>
        </p:nvSpPr>
        <p:spPr>
          <a:xfrm>
            <a:off x="1191772" y="2222977"/>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421C793E-3B41-0A87-D87A-2AC03341F5FF}"/>
              </a:ext>
              <a:ext uri="{C183D7F6-B498-43B3-948B-1728B52AA6E4}">
                <adec:decorative xmlns:adec="http://schemas.microsoft.com/office/drawing/2017/decorative" val="1"/>
              </a:ext>
            </a:extLst>
          </p:cNvPr>
          <p:cNvSpPr/>
          <p:nvPr/>
        </p:nvSpPr>
        <p:spPr>
          <a:xfrm>
            <a:off x="1162358" y="3502734"/>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6D7B86CB-2757-1DCA-7127-42457120EA20}"/>
              </a:ext>
              <a:ext uri="{C183D7F6-B498-43B3-948B-1728B52AA6E4}">
                <adec:decorative xmlns:adec="http://schemas.microsoft.com/office/drawing/2017/decorative" val="1"/>
              </a:ext>
            </a:extLst>
          </p:cNvPr>
          <p:cNvSpPr/>
          <p:nvPr/>
        </p:nvSpPr>
        <p:spPr>
          <a:xfrm>
            <a:off x="1191772" y="4819786"/>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a:extLst>
              <a:ext uri="{FF2B5EF4-FFF2-40B4-BE49-F238E27FC236}">
                <a16:creationId xmlns:a16="http://schemas.microsoft.com/office/drawing/2014/main" id="{B6992484-8533-9130-4DA6-1C3D394C0C2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4517" y="2365184"/>
            <a:ext cx="752136" cy="752136"/>
          </a:xfrm>
          <a:prstGeom prst="rect">
            <a:avLst/>
          </a:prstGeom>
        </p:spPr>
      </p:pic>
      <p:pic>
        <p:nvPicPr>
          <p:cNvPr id="18" name="Graphic 17">
            <a:extLst>
              <a:ext uri="{FF2B5EF4-FFF2-40B4-BE49-F238E27FC236}">
                <a16:creationId xmlns:a16="http://schemas.microsoft.com/office/drawing/2014/main" id="{8C85A362-035C-C059-EF12-C6B231D6FF4A}"/>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0433" y="3577818"/>
            <a:ext cx="807357" cy="807357"/>
          </a:xfrm>
          <a:prstGeom prst="rect">
            <a:avLst/>
          </a:prstGeom>
        </p:spPr>
      </p:pic>
      <p:pic>
        <p:nvPicPr>
          <p:cNvPr id="21" name="Graphic 20">
            <a:extLst>
              <a:ext uri="{FF2B5EF4-FFF2-40B4-BE49-F238E27FC236}">
                <a16:creationId xmlns:a16="http://schemas.microsoft.com/office/drawing/2014/main" id="{F55DEE6E-CC51-B652-C011-A777C4C26C26}"/>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22207" y="4929062"/>
            <a:ext cx="775583" cy="775583"/>
          </a:xfrm>
          <a:prstGeom prst="rect">
            <a:avLst/>
          </a:prstGeom>
        </p:spPr>
      </p:pic>
    </p:spTree>
    <p:extLst>
      <p:ext uri="{BB962C8B-B14F-4D97-AF65-F5344CB8AC3E}">
        <p14:creationId xmlns:p14="http://schemas.microsoft.com/office/powerpoint/2010/main" val="72418846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6CB6D-883E-183C-88E4-3C48304F08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04EEA-C0FB-8113-8E6F-CE8F299CB3DD}"/>
              </a:ext>
            </a:extLst>
          </p:cNvPr>
          <p:cNvSpPr>
            <a:spLocks noGrp="1"/>
          </p:cNvSpPr>
          <p:nvPr>
            <p:ph type="title"/>
          </p:nvPr>
        </p:nvSpPr>
        <p:spPr/>
        <p:txBody>
          <a:bodyPr/>
          <a:lstStyle/>
          <a:p>
            <a:r>
              <a:rPr lang="en-US"/>
              <a:t>Embedding BSRs </a:t>
            </a:r>
            <a:r>
              <a:rPr lang="en-US">
                <a:solidFill>
                  <a:srgbClr val="00015E"/>
                </a:solidFill>
              </a:rPr>
              <a:t>1</a:t>
            </a:r>
          </a:p>
        </p:txBody>
      </p:sp>
      <p:sp>
        <p:nvSpPr>
          <p:cNvPr id="3" name="Content Placeholder 2">
            <a:extLst>
              <a:ext uri="{FF2B5EF4-FFF2-40B4-BE49-F238E27FC236}">
                <a16:creationId xmlns:a16="http://schemas.microsoft.com/office/drawing/2014/main" id="{C3AA6F2A-4B27-E691-6EFD-5343B485E11F}"/>
              </a:ext>
            </a:extLst>
          </p:cNvPr>
          <p:cNvSpPr>
            <a:spLocks noGrp="1"/>
          </p:cNvSpPr>
          <p:nvPr>
            <p:ph sz="half" idx="1"/>
          </p:nvPr>
        </p:nvSpPr>
        <p:spPr>
          <a:xfrm>
            <a:off x="725455" y="1690688"/>
            <a:ext cx="10741090" cy="600334"/>
          </a:xfrm>
        </p:spPr>
        <p:txBody>
          <a:bodyPr>
            <a:normAutofit/>
          </a:bodyPr>
          <a:lstStyle/>
          <a:p>
            <a:pPr marL="0" indent="0">
              <a:buNone/>
            </a:pPr>
            <a:r>
              <a:rPr lang="en-US" sz="2400" b="1" i="1">
                <a:solidFill>
                  <a:srgbClr val="00015E"/>
                </a:solidFill>
              </a:rPr>
              <a:t>Actionable Items for Success: What Steps Lead to Strong System Alignment</a:t>
            </a:r>
          </a:p>
        </p:txBody>
      </p:sp>
      <p:sp>
        <p:nvSpPr>
          <p:cNvPr id="4" name="Content Placeholder 3">
            <a:extLst>
              <a:ext uri="{FF2B5EF4-FFF2-40B4-BE49-F238E27FC236}">
                <a16:creationId xmlns:a16="http://schemas.microsoft.com/office/drawing/2014/main" id="{349385C6-AC03-0DD0-EBFA-CBD2E423EC9A}"/>
              </a:ext>
            </a:extLst>
          </p:cNvPr>
          <p:cNvSpPr>
            <a:spLocks noGrp="1"/>
          </p:cNvSpPr>
          <p:nvPr>
            <p:ph sz="half" idx="2"/>
          </p:nvPr>
        </p:nvSpPr>
        <p:spPr>
          <a:xfrm>
            <a:off x="1304517" y="2430718"/>
            <a:ext cx="10049281" cy="775582"/>
          </a:xfrm>
          <a:ln>
            <a:solidFill>
              <a:schemeClr val="bg1"/>
            </a:solidFill>
          </a:ln>
        </p:spPr>
        <p:txBody>
          <a:bodyPr>
            <a:noAutofit/>
          </a:bodyPr>
          <a:lstStyle/>
          <a:p>
            <a:pPr marL="0" indent="0">
              <a:buNone/>
            </a:pPr>
            <a:r>
              <a:rPr lang="en-US" sz="2400">
                <a:solidFill>
                  <a:schemeClr val="tx1"/>
                </a:solidFill>
              </a:rPr>
              <a:t>	Host apprenticeship job fairs to fill open positions</a:t>
            </a:r>
          </a:p>
        </p:txBody>
      </p:sp>
      <p:sp>
        <p:nvSpPr>
          <p:cNvPr id="5" name="Text Placeholder 4">
            <a:extLst>
              <a:ext uri="{FF2B5EF4-FFF2-40B4-BE49-F238E27FC236}">
                <a16:creationId xmlns:a16="http://schemas.microsoft.com/office/drawing/2014/main" id="{A0618561-6524-A56B-08B4-DA91291F4142}"/>
              </a:ext>
            </a:extLst>
          </p:cNvPr>
          <p:cNvSpPr>
            <a:spLocks noGrp="1"/>
          </p:cNvSpPr>
          <p:nvPr>
            <p:ph type="body" sz="quarter" idx="13"/>
          </p:nvPr>
        </p:nvSpPr>
        <p:spPr>
          <a:xfrm>
            <a:off x="1304518" y="3658820"/>
            <a:ext cx="10162027" cy="650777"/>
          </a:xfrm>
        </p:spPr>
        <p:txBody>
          <a:bodyPr>
            <a:noAutofit/>
          </a:bodyPr>
          <a:lstStyle/>
          <a:p>
            <a:pPr marL="0" indent="0">
              <a:buNone/>
            </a:pPr>
            <a:r>
              <a:rPr lang="en-US" sz="2400">
                <a:solidFill>
                  <a:schemeClr val="tx1"/>
                </a:solidFill>
              </a:rPr>
              <a:t>	Present Registered Apprenticeship information at employer events 	(e.g., chambers of commerce, economic development)</a:t>
            </a:r>
          </a:p>
        </p:txBody>
      </p:sp>
      <p:sp>
        <p:nvSpPr>
          <p:cNvPr id="6" name="Text Placeholder 5">
            <a:extLst>
              <a:ext uri="{FF2B5EF4-FFF2-40B4-BE49-F238E27FC236}">
                <a16:creationId xmlns:a16="http://schemas.microsoft.com/office/drawing/2014/main" id="{B4A8A391-5AB3-358F-D551-05F162C5F261}"/>
              </a:ext>
            </a:extLst>
          </p:cNvPr>
          <p:cNvSpPr>
            <a:spLocks noGrp="1"/>
          </p:cNvSpPr>
          <p:nvPr>
            <p:ph type="body" sz="quarter" idx="14"/>
          </p:nvPr>
        </p:nvSpPr>
        <p:spPr>
          <a:xfrm>
            <a:off x="1304517" y="4976189"/>
            <a:ext cx="10049281" cy="650776"/>
          </a:xfrm>
        </p:spPr>
        <p:txBody>
          <a:bodyPr>
            <a:noAutofit/>
          </a:bodyPr>
          <a:lstStyle/>
          <a:p>
            <a:pPr marL="0" indent="0">
              <a:buNone/>
            </a:pPr>
            <a:r>
              <a:rPr lang="en-US" sz="2400">
                <a:solidFill>
                  <a:schemeClr val="tx1"/>
                </a:solidFill>
              </a:rPr>
              <a:t>	Use WIOA Title I funds, per WIOA requirements, to support the OJT 	portion of a Registered Apprenticeship program</a:t>
            </a:r>
          </a:p>
        </p:txBody>
      </p:sp>
      <p:sp>
        <p:nvSpPr>
          <p:cNvPr id="8" name="Slide Number Placeholder 5">
            <a:extLst>
              <a:ext uri="{FF2B5EF4-FFF2-40B4-BE49-F238E27FC236}">
                <a16:creationId xmlns:a16="http://schemas.microsoft.com/office/drawing/2014/main" id="{B7BAD8F8-B588-7BA6-9750-D46C7692C00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0" name="Oval 9">
            <a:extLst>
              <a:ext uri="{FF2B5EF4-FFF2-40B4-BE49-F238E27FC236}">
                <a16:creationId xmlns:a16="http://schemas.microsoft.com/office/drawing/2014/main" id="{88BEA7AD-14B1-FA55-14B6-40794E4EC4B1}"/>
              </a:ext>
              <a:ext uri="{C183D7F6-B498-43B3-948B-1728B52AA6E4}">
                <adec:decorative xmlns:adec="http://schemas.microsoft.com/office/drawing/2017/decorative" val="1"/>
              </a:ext>
            </a:extLst>
          </p:cNvPr>
          <p:cNvSpPr/>
          <p:nvPr/>
        </p:nvSpPr>
        <p:spPr>
          <a:xfrm>
            <a:off x="1124948" y="2170860"/>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99E92D7-6B70-A540-3699-8F4FE440896B}"/>
              </a:ext>
              <a:ext uri="{C183D7F6-B498-43B3-948B-1728B52AA6E4}">
                <adec:decorative xmlns:adec="http://schemas.microsoft.com/office/drawing/2017/decorative" val="1"/>
              </a:ext>
            </a:extLst>
          </p:cNvPr>
          <p:cNvSpPr/>
          <p:nvPr/>
        </p:nvSpPr>
        <p:spPr>
          <a:xfrm>
            <a:off x="1124948" y="3488839"/>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4092957-BED2-1ED3-93CF-6FF80F93E96E}"/>
              </a:ext>
              <a:ext uri="{C183D7F6-B498-43B3-948B-1728B52AA6E4}">
                <adec:decorative xmlns:adec="http://schemas.microsoft.com/office/drawing/2017/decorative" val="1"/>
              </a:ext>
            </a:extLst>
          </p:cNvPr>
          <p:cNvSpPr/>
          <p:nvPr/>
        </p:nvSpPr>
        <p:spPr>
          <a:xfrm>
            <a:off x="1124948" y="4793111"/>
            <a:ext cx="1036454" cy="1035440"/>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48D82F12-92F3-B806-1F2A-F3FFA2E9667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4712" y="3658210"/>
            <a:ext cx="696925" cy="696925"/>
          </a:xfrm>
          <a:prstGeom prst="rect">
            <a:avLst/>
          </a:prstGeom>
        </p:spPr>
      </p:pic>
      <p:pic>
        <p:nvPicPr>
          <p:cNvPr id="17" name="Graphic 16">
            <a:extLst>
              <a:ext uri="{FF2B5EF4-FFF2-40B4-BE49-F238E27FC236}">
                <a16:creationId xmlns:a16="http://schemas.microsoft.com/office/drawing/2014/main" id="{3FD92B8C-EF3A-DC72-5E8F-02C4EE4385B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5383" y="2282904"/>
            <a:ext cx="775582" cy="775582"/>
          </a:xfrm>
          <a:prstGeom prst="rect">
            <a:avLst/>
          </a:prstGeom>
        </p:spPr>
      </p:pic>
      <p:pic>
        <p:nvPicPr>
          <p:cNvPr id="20" name="Graphic 19">
            <a:extLst>
              <a:ext uri="{FF2B5EF4-FFF2-40B4-BE49-F238E27FC236}">
                <a16:creationId xmlns:a16="http://schemas.microsoft.com/office/drawing/2014/main" id="{086FB7A7-2141-48F3-71FB-0F4635645F8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3251" y="4896974"/>
            <a:ext cx="827714" cy="827714"/>
          </a:xfrm>
          <a:prstGeom prst="rect">
            <a:avLst/>
          </a:prstGeom>
        </p:spPr>
      </p:pic>
    </p:spTree>
    <p:extLst>
      <p:ext uri="{BB962C8B-B14F-4D97-AF65-F5344CB8AC3E}">
        <p14:creationId xmlns:p14="http://schemas.microsoft.com/office/powerpoint/2010/main" val="3609622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7A6B3-97E5-8C81-D69B-789EB20A3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EE8E5-99E3-D229-326F-D3C2B8B3260D}"/>
              </a:ext>
            </a:extLst>
          </p:cNvPr>
          <p:cNvSpPr>
            <a:spLocks noGrp="1"/>
          </p:cNvSpPr>
          <p:nvPr>
            <p:ph type="title"/>
          </p:nvPr>
        </p:nvSpPr>
        <p:spPr/>
        <p:txBody>
          <a:bodyPr/>
          <a:lstStyle/>
          <a:p>
            <a:r>
              <a:rPr lang="en-US"/>
              <a:t>Embedding BSRs </a:t>
            </a:r>
            <a:r>
              <a:rPr lang="en-US">
                <a:solidFill>
                  <a:srgbClr val="00015E"/>
                </a:solidFill>
              </a:rPr>
              <a:t>2</a:t>
            </a:r>
          </a:p>
        </p:txBody>
      </p:sp>
      <p:sp>
        <p:nvSpPr>
          <p:cNvPr id="3" name="Content Placeholder 2">
            <a:extLst>
              <a:ext uri="{FF2B5EF4-FFF2-40B4-BE49-F238E27FC236}">
                <a16:creationId xmlns:a16="http://schemas.microsoft.com/office/drawing/2014/main" id="{10F8A3BB-F823-2950-A22A-4FA52980B720}"/>
              </a:ext>
            </a:extLst>
          </p:cNvPr>
          <p:cNvSpPr>
            <a:spLocks noGrp="1"/>
          </p:cNvSpPr>
          <p:nvPr>
            <p:ph sz="half" idx="1"/>
          </p:nvPr>
        </p:nvSpPr>
        <p:spPr>
          <a:xfrm>
            <a:off x="725455" y="1690688"/>
            <a:ext cx="10741090" cy="600334"/>
          </a:xfrm>
        </p:spPr>
        <p:txBody>
          <a:bodyPr>
            <a:normAutofit/>
          </a:bodyPr>
          <a:lstStyle/>
          <a:p>
            <a:pPr marL="0" indent="0">
              <a:buNone/>
            </a:pPr>
            <a:r>
              <a:rPr lang="en-US" sz="2400" b="1" i="1">
                <a:solidFill>
                  <a:srgbClr val="00015E"/>
                </a:solidFill>
              </a:rPr>
              <a:t>Actionable Items for Success: What Steps Lead to Strong System Alignment</a:t>
            </a:r>
          </a:p>
        </p:txBody>
      </p:sp>
      <p:sp>
        <p:nvSpPr>
          <p:cNvPr id="4" name="Content Placeholder 3">
            <a:extLst>
              <a:ext uri="{FF2B5EF4-FFF2-40B4-BE49-F238E27FC236}">
                <a16:creationId xmlns:a16="http://schemas.microsoft.com/office/drawing/2014/main" id="{7FD72F82-5E39-E629-6427-D94F8BFD188C}"/>
              </a:ext>
            </a:extLst>
          </p:cNvPr>
          <p:cNvSpPr>
            <a:spLocks noGrp="1"/>
          </p:cNvSpPr>
          <p:nvPr>
            <p:ph sz="half" idx="2"/>
          </p:nvPr>
        </p:nvSpPr>
        <p:spPr>
          <a:xfrm>
            <a:off x="1417264" y="2414295"/>
            <a:ext cx="10049281" cy="1300781"/>
          </a:xfrm>
          <a:ln>
            <a:solidFill>
              <a:schemeClr val="bg1"/>
            </a:solidFill>
          </a:ln>
        </p:spPr>
        <p:txBody>
          <a:bodyPr>
            <a:noAutofit/>
          </a:bodyPr>
          <a:lstStyle/>
          <a:p>
            <a:pPr marL="0" indent="0">
              <a:buNone/>
            </a:pPr>
            <a:r>
              <a:rPr lang="en-US">
                <a:solidFill>
                  <a:schemeClr val="tx1"/>
                </a:solidFill>
              </a:rPr>
              <a:t>	Set up regular communication with ATRs and partner 	organizations regarding Registered Apprenticeship 	programs</a:t>
            </a:r>
          </a:p>
        </p:txBody>
      </p:sp>
      <p:sp>
        <p:nvSpPr>
          <p:cNvPr id="5" name="Text Placeholder 4">
            <a:extLst>
              <a:ext uri="{FF2B5EF4-FFF2-40B4-BE49-F238E27FC236}">
                <a16:creationId xmlns:a16="http://schemas.microsoft.com/office/drawing/2014/main" id="{58DC8A4B-0EC7-4D8D-8321-77C3CD7BA828}"/>
              </a:ext>
            </a:extLst>
          </p:cNvPr>
          <p:cNvSpPr>
            <a:spLocks noGrp="1"/>
          </p:cNvSpPr>
          <p:nvPr>
            <p:ph type="body" sz="quarter" idx="13"/>
          </p:nvPr>
        </p:nvSpPr>
        <p:spPr>
          <a:xfrm>
            <a:off x="1360890" y="4130507"/>
            <a:ext cx="10162027" cy="1290723"/>
          </a:xfrm>
        </p:spPr>
        <p:txBody>
          <a:bodyPr>
            <a:noAutofit/>
          </a:bodyPr>
          <a:lstStyle/>
          <a:p>
            <a:pPr marL="0" indent="0">
              <a:buNone/>
            </a:pPr>
            <a:r>
              <a:rPr lang="en-US">
                <a:solidFill>
                  <a:schemeClr val="tx1"/>
                </a:solidFill>
              </a:rPr>
              <a:t>	State should encourage and provide guidance on using 	rapid response/layoff aversion funds for Registered 	Apprenticeship</a:t>
            </a:r>
          </a:p>
        </p:txBody>
      </p:sp>
      <p:sp>
        <p:nvSpPr>
          <p:cNvPr id="8" name="Slide Number Placeholder 5">
            <a:extLst>
              <a:ext uri="{FF2B5EF4-FFF2-40B4-BE49-F238E27FC236}">
                <a16:creationId xmlns:a16="http://schemas.microsoft.com/office/drawing/2014/main" id="{3B358046-19A5-F899-615B-F8CE159BB09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
        <p:nvSpPr>
          <p:cNvPr id="11" name="Oval 10">
            <a:extLst>
              <a:ext uri="{FF2B5EF4-FFF2-40B4-BE49-F238E27FC236}">
                <a16:creationId xmlns:a16="http://schemas.microsoft.com/office/drawing/2014/main" id="{4D82B44B-D523-4AA2-FAD3-7DAD29FB90C9}"/>
              </a:ext>
              <a:ext uri="{C183D7F6-B498-43B3-948B-1728B52AA6E4}">
                <adec:decorative xmlns:adec="http://schemas.microsoft.com/office/drawing/2017/decorative" val="1"/>
              </a:ext>
            </a:extLst>
          </p:cNvPr>
          <p:cNvSpPr/>
          <p:nvPr/>
        </p:nvSpPr>
        <p:spPr>
          <a:xfrm>
            <a:off x="932166" y="4120449"/>
            <a:ext cx="1329189" cy="130078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21904062-0551-DC22-E566-BC3A3214D721}"/>
              </a:ext>
              <a:ext uri="{C183D7F6-B498-43B3-948B-1728B52AA6E4}">
                <adec:decorative xmlns:adec="http://schemas.microsoft.com/office/drawing/2017/decorative" val="1"/>
              </a:ext>
            </a:extLst>
          </p:cNvPr>
          <p:cNvSpPr/>
          <p:nvPr/>
        </p:nvSpPr>
        <p:spPr>
          <a:xfrm>
            <a:off x="899037" y="2386806"/>
            <a:ext cx="1329189" cy="130078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7725A3B0-D30C-38F5-4027-A1C6E36ED0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4195" y="2514629"/>
            <a:ext cx="1045133" cy="1045133"/>
          </a:xfrm>
          <a:prstGeom prst="rect">
            <a:avLst/>
          </a:prstGeom>
        </p:spPr>
      </p:pic>
      <p:pic>
        <p:nvPicPr>
          <p:cNvPr id="18" name="Graphic 17">
            <a:extLst>
              <a:ext uri="{FF2B5EF4-FFF2-40B4-BE49-F238E27FC236}">
                <a16:creationId xmlns:a16="http://schemas.microsoft.com/office/drawing/2014/main" id="{0693B355-7AD5-D640-ED00-E5060D97939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9560" y="4252912"/>
            <a:ext cx="914400" cy="914400"/>
          </a:xfrm>
          <a:prstGeom prst="rect">
            <a:avLst/>
          </a:prstGeom>
        </p:spPr>
      </p:pic>
    </p:spTree>
    <p:extLst>
      <p:ext uri="{BB962C8B-B14F-4D97-AF65-F5344CB8AC3E}">
        <p14:creationId xmlns:p14="http://schemas.microsoft.com/office/powerpoint/2010/main" val="425685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1E222-9E0D-9A92-14F5-AE96BD63C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6985E3-2BC9-355E-35DA-350855F8959D}"/>
              </a:ext>
            </a:extLst>
          </p:cNvPr>
          <p:cNvSpPr>
            <a:spLocks noGrp="1"/>
          </p:cNvSpPr>
          <p:nvPr>
            <p:ph type="title"/>
          </p:nvPr>
        </p:nvSpPr>
        <p:spPr>
          <a:xfrm>
            <a:off x="583824" y="709157"/>
            <a:ext cx="10515600" cy="1038162"/>
          </a:xfrm>
        </p:spPr>
        <p:txBody>
          <a:bodyPr>
            <a:normAutofit fontScale="90000"/>
          </a:bodyPr>
          <a:lstStyle/>
          <a:p>
            <a:r>
              <a:rPr kumimoji="0" lang="en-US" sz="4400" b="0" i="0" u="none" strike="noStrike" kern="1200" cap="none" spc="0" normalizeH="0" baseline="0" noProof="0">
                <a:ln>
                  <a:noFill/>
                </a:ln>
                <a:solidFill>
                  <a:schemeClr val="bg1"/>
                </a:solidFill>
                <a:effectLst/>
                <a:uLnTx/>
                <a:uFillTx/>
                <a:latin typeface="Aptos" panose="020B0004020202020204" pitchFamily="34" charset="0"/>
                <a:ea typeface="+mn-ea"/>
                <a:cs typeface="+mn-cs"/>
              </a:rPr>
              <a:t>Improving Data Sharing and Data System Alignment</a:t>
            </a:r>
            <a:endParaRPr lang="en-US"/>
          </a:p>
        </p:txBody>
      </p:sp>
      <p:sp>
        <p:nvSpPr>
          <p:cNvPr id="3" name="Content Placeholder 2">
            <a:extLst>
              <a:ext uri="{FF2B5EF4-FFF2-40B4-BE49-F238E27FC236}">
                <a16:creationId xmlns:a16="http://schemas.microsoft.com/office/drawing/2014/main" id="{85D48D15-0895-B863-0F0C-620FFF5F1579}"/>
              </a:ext>
            </a:extLst>
          </p:cNvPr>
          <p:cNvSpPr>
            <a:spLocks noGrp="1"/>
          </p:cNvSpPr>
          <p:nvPr>
            <p:ph sz="half" idx="1"/>
          </p:nvPr>
        </p:nvSpPr>
        <p:spPr>
          <a:xfrm>
            <a:off x="706595" y="1831501"/>
            <a:ext cx="10682663" cy="886647"/>
          </a:xfrm>
          <a:ln w="28575">
            <a:solidFill>
              <a:schemeClr val="tx2">
                <a:lumMod val="50000"/>
                <a:lumOff val="50000"/>
              </a:schemeClr>
            </a:solidFill>
          </a:ln>
        </p:spPr>
        <p:txBody>
          <a:bodyPr>
            <a:normAutofit/>
          </a:bodyPr>
          <a:lstStyle/>
          <a:p>
            <a:pPr marL="0" indent="0">
              <a:buNone/>
            </a:pPr>
            <a:r>
              <a:rPr lang="en-US">
                <a:solidFill>
                  <a:schemeClr val="tx1"/>
                </a:solidFill>
              </a:rPr>
              <a:t>State apprenticeship and workforce systems align data systems, enabling sharing of data and improving cross-agency access. </a:t>
            </a:r>
          </a:p>
        </p:txBody>
      </p:sp>
      <p:sp>
        <p:nvSpPr>
          <p:cNvPr id="9" name="Content Placeholder 3">
            <a:extLst>
              <a:ext uri="{FF2B5EF4-FFF2-40B4-BE49-F238E27FC236}">
                <a16:creationId xmlns:a16="http://schemas.microsoft.com/office/drawing/2014/main" id="{91DF4DBF-E883-70FB-C981-1CA80869591E}"/>
              </a:ext>
            </a:extLst>
          </p:cNvPr>
          <p:cNvSpPr txBox="1">
            <a:spLocks/>
          </p:cNvSpPr>
          <p:nvPr/>
        </p:nvSpPr>
        <p:spPr>
          <a:xfrm>
            <a:off x="706594" y="2802329"/>
            <a:ext cx="10682662" cy="30723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Aptos" panose="020B0004020202020204" pitchFamily="34" charset="0"/>
              </a:rPr>
              <a:t>Workforce/apprenticeship systems have formal agreements in place to track, monitor, report and share data related to apprenticeship and WIOA metrics</a:t>
            </a:r>
          </a:p>
          <a:p>
            <a:r>
              <a:rPr lang="en-US" sz="2000">
                <a:latin typeface="Aptos" panose="020B0004020202020204" pitchFamily="34" charset="0"/>
              </a:rPr>
              <a:t>Co-enrollment data is tracked and shared consistently</a:t>
            </a:r>
          </a:p>
          <a:p>
            <a:r>
              <a:rPr lang="en-US" sz="2000">
                <a:latin typeface="Aptos" panose="020B0004020202020204" pitchFamily="34" charset="0"/>
              </a:rPr>
              <a:t>BSRs capture real-time data on employers’ supply and demand needs, communicate with their local ATR/AN counterparts consistently</a:t>
            </a:r>
          </a:p>
          <a:p>
            <a:r>
              <a:rPr lang="en-US" sz="2000">
                <a:latin typeface="Aptos" panose="020B0004020202020204" pitchFamily="34" charset="0"/>
              </a:rPr>
              <a:t>State longitudinal and/or external data systems are used to track, understand and share data trends in apprenticeship populations</a:t>
            </a:r>
          </a:p>
          <a:p>
            <a:r>
              <a:rPr lang="en-US" sz="2000">
                <a:latin typeface="Aptos" panose="020B0004020202020204" pitchFamily="34" charset="0"/>
              </a:rPr>
              <a:t>Data around WIOA/non-WIOA funding support used to tell the story, helping state leadership make informed decisions regarding policy and funding to expand RA</a:t>
            </a:r>
          </a:p>
        </p:txBody>
      </p:sp>
      <p:sp>
        <p:nvSpPr>
          <p:cNvPr id="8" name="Slide Number Placeholder 5">
            <a:extLst>
              <a:ext uri="{FF2B5EF4-FFF2-40B4-BE49-F238E27FC236}">
                <a16:creationId xmlns:a16="http://schemas.microsoft.com/office/drawing/2014/main" id="{CB61D19B-2857-815A-0BF9-E86CEC59A4A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32501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F5C3-BA7E-2153-2662-BCB43487F953}"/>
              </a:ext>
            </a:extLst>
          </p:cNvPr>
          <p:cNvSpPr>
            <a:spLocks noGrp="1"/>
          </p:cNvSpPr>
          <p:nvPr>
            <p:ph type="title"/>
          </p:nvPr>
        </p:nvSpPr>
        <p:spPr>
          <a:xfrm>
            <a:off x="416070" y="511842"/>
            <a:ext cx="9477230" cy="1168203"/>
          </a:xfrm>
        </p:spPr>
        <p:txBody>
          <a:bodyPr>
            <a:normAutofit/>
          </a:bodyPr>
          <a:lstStyle/>
          <a:p>
            <a:r>
              <a:rPr lang="en-US" sz="3200"/>
              <a:t>Improving Data Sharing and Data System Alignment </a:t>
            </a:r>
            <a:r>
              <a:rPr lang="en-US" sz="3200">
                <a:solidFill>
                  <a:srgbClr val="00015E"/>
                </a:solidFill>
              </a:rPr>
              <a:t>3</a:t>
            </a:r>
            <a:r>
              <a:rPr lang="en-US" sz="3200"/>
              <a:t> </a:t>
            </a:r>
            <a:r>
              <a:rPr lang="en-US" sz="3200">
                <a:solidFill>
                  <a:srgbClr val="00015E"/>
                </a:solidFill>
              </a:rPr>
              <a:t>1</a:t>
            </a:r>
          </a:p>
        </p:txBody>
      </p:sp>
      <p:sp>
        <p:nvSpPr>
          <p:cNvPr id="7" name="Text Placeholder 6">
            <a:extLst>
              <a:ext uri="{FF2B5EF4-FFF2-40B4-BE49-F238E27FC236}">
                <a16:creationId xmlns:a16="http://schemas.microsoft.com/office/drawing/2014/main" id="{15BAEF95-025E-6BF2-01C1-1EDDD053F274}"/>
              </a:ext>
            </a:extLst>
          </p:cNvPr>
          <p:cNvSpPr>
            <a:spLocks noGrp="1"/>
          </p:cNvSpPr>
          <p:nvPr>
            <p:ph type="body" sz="quarter" idx="17"/>
          </p:nvPr>
        </p:nvSpPr>
        <p:spPr>
          <a:xfrm>
            <a:off x="509007" y="1603413"/>
            <a:ext cx="10737677" cy="563563"/>
          </a:xfrm>
        </p:spPr>
        <p:txBody>
          <a:bodyPr>
            <a:normAutofit/>
          </a:bodyPr>
          <a:lstStyle/>
          <a:p>
            <a:pPr algn="l"/>
            <a:r>
              <a:rPr lang="en-US" sz="2400" b="1" i="1">
                <a:solidFill>
                  <a:srgbClr val="00015E"/>
                </a:solidFill>
              </a:rPr>
              <a:t>Actionable Items for Success: What Steps Lead to Strong System Alignment</a:t>
            </a:r>
          </a:p>
          <a:p>
            <a:pPr algn="l"/>
            <a:endParaRPr lang="en-US" sz="1800">
              <a:solidFill>
                <a:srgbClr val="00015E"/>
              </a:solidFill>
            </a:endParaRPr>
          </a:p>
        </p:txBody>
      </p:sp>
      <p:sp>
        <p:nvSpPr>
          <p:cNvPr id="11" name="Text Placeholder 10">
            <a:extLst>
              <a:ext uri="{FF2B5EF4-FFF2-40B4-BE49-F238E27FC236}">
                <a16:creationId xmlns:a16="http://schemas.microsoft.com/office/drawing/2014/main" id="{493C3D10-C85C-9A0F-27F9-7D9FEF353638}"/>
              </a:ext>
            </a:extLst>
          </p:cNvPr>
          <p:cNvSpPr>
            <a:spLocks noGrp="1"/>
          </p:cNvSpPr>
          <p:nvPr>
            <p:ph type="body" sz="quarter" idx="21"/>
          </p:nvPr>
        </p:nvSpPr>
        <p:spPr>
          <a:xfrm>
            <a:off x="1067954" y="2324003"/>
            <a:ext cx="10564550" cy="758017"/>
          </a:xfrm>
        </p:spPr>
        <p:txBody>
          <a:bodyPr>
            <a:noAutofit/>
          </a:bodyPr>
          <a:lstStyle/>
          <a:p>
            <a:pPr algn="l"/>
            <a:r>
              <a:rPr lang="en-US" sz="2400">
                <a:solidFill>
                  <a:schemeClr val="tx1"/>
                </a:solidFill>
              </a:rPr>
              <a:t>	Establish/modify data sharing agreements to ensure workforce and 	apprenticeship system inclusion</a:t>
            </a:r>
          </a:p>
        </p:txBody>
      </p:sp>
      <p:sp>
        <p:nvSpPr>
          <p:cNvPr id="8" name="Text Placeholder 7">
            <a:extLst>
              <a:ext uri="{FF2B5EF4-FFF2-40B4-BE49-F238E27FC236}">
                <a16:creationId xmlns:a16="http://schemas.microsoft.com/office/drawing/2014/main" id="{D6C22A88-8623-3C6F-B686-5BE018F02D1F}"/>
              </a:ext>
            </a:extLst>
          </p:cNvPr>
          <p:cNvSpPr>
            <a:spLocks noGrp="1"/>
          </p:cNvSpPr>
          <p:nvPr>
            <p:ph type="body" sz="quarter" idx="18"/>
          </p:nvPr>
        </p:nvSpPr>
        <p:spPr>
          <a:xfrm>
            <a:off x="1067954" y="3399902"/>
            <a:ext cx="10564550" cy="1143091"/>
          </a:xfrm>
        </p:spPr>
        <p:txBody>
          <a:bodyPr>
            <a:noAutofit/>
          </a:bodyPr>
          <a:lstStyle/>
          <a:p>
            <a:pPr algn="l"/>
            <a:r>
              <a:rPr lang="en-US" sz="2400" b="0">
                <a:solidFill>
                  <a:schemeClr val="tx1"/>
                </a:solidFill>
              </a:rPr>
              <a:t>	Ensure that state/local WIOA plans explicitly include WIOA and RA 	performance metrics for co-enrollment and collaborative strategic 	partnership  efforts regarding employer outreach</a:t>
            </a:r>
          </a:p>
          <a:p>
            <a:endParaRPr lang="en-US" sz="2400"/>
          </a:p>
        </p:txBody>
      </p:sp>
      <p:sp>
        <p:nvSpPr>
          <p:cNvPr id="12" name="Text Placeholder 11">
            <a:extLst>
              <a:ext uri="{FF2B5EF4-FFF2-40B4-BE49-F238E27FC236}">
                <a16:creationId xmlns:a16="http://schemas.microsoft.com/office/drawing/2014/main" id="{F2C54527-9C18-95D8-F874-E402FB5D62E2}"/>
              </a:ext>
            </a:extLst>
          </p:cNvPr>
          <p:cNvSpPr>
            <a:spLocks noGrp="1"/>
          </p:cNvSpPr>
          <p:nvPr>
            <p:ph type="body" sz="quarter" idx="22"/>
          </p:nvPr>
        </p:nvSpPr>
        <p:spPr>
          <a:xfrm>
            <a:off x="1067954" y="4832194"/>
            <a:ext cx="10325022" cy="982810"/>
          </a:xfrm>
        </p:spPr>
        <p:txBody>
          <a:bodyPr>
            <a:noAutofit/>
          </a:bodyPr>
          <a:lstStyle/>
          <a:p>
            <a:pPr algn="l"/>
            <a:r>
              <a:rPr lang="en-US" sz="2400">
                <a:solidFill>
                  <a:schemeClr val="tx1"/>
                </a:solidFill>
              </a:rPr>
              <a:t>	Create/refine a process for collaborative cross-agency analysis and 	sharing of WIOA and RA performance data to determine performance 	against each required WIOA metric</a:t>
            </a:r>
          </a:p>
        </p:txBody>
      </p:sp>
      <p:sp>
        <p:nvSpPr>
          <p:cNvPr id="15" name="Oval 14">
            <a:extLst>
              <a:ext uri="{FF2B5EF4-FFF2-40B4-BE49-F238E27FC236}">
                <a16:creationId xmlns:a16="http://schemas.microsoft.com/office/drawing/2014/main" id="{BBD9B8D6-610D-AD04-9120-3F7C1276966C}"/>
              </a:ext>
              <a:ext uri="{C183D7F6-B498-43B3-948B-1728B52AA6E4}">
                <adec:decorative xmlns:adec="http://schemas.microsoft.com/office/drawing/2017/decorative" val="1"/>
              </a:ext>
            </a:extLst>
          </p:cNvPr>
          <p:cNvSpPr/>
          <p:nvPr/>
        </p:nvSpPr>
        <p:spPr>
          <a:xfrm>
            <a:off x="945316" y="2146177"/>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60F0163-4B85-5FD0-6AEA-96ADF5017C8A}"/>
              </a:ext>
              <a:ext uri="{C183D7F6-B498-43B3-948B-1728B52AA6E4}">
                <adec:decorative xmlns:adec="http://schemas.microsoft.com/office/drawing/2017/decorative" val="1"/>
              </a:ext>
            </a:extLst>
          </p:cNvPr>
          <p:cNvSpPr/>
          <p:nvPr/>
        </p:nvSpPr>
        <p:spPr>
          <a:xfrm>
            <a:off x="945316" y="3530549"/>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B11C6A48-C90E-DD90-2DD2-4E976A7C47EA}"/>
              </a:ext>
              <a:ext uri="{C183D7F6-B498-43B3-948B-1728B52AA6E4}">
                <adec:decorative xmlns:adec="http://schemas.microsoft.com/office/drawing/2017/decorative" val="1"/>
              </a:ext>
            </a:extLst>
          </p:cNvPr>
          <p:cNvSpPr/>
          <p:nvPr/>
        </p:nvSpPr>
        <p:spPr>
          <a:xfrm>
            <a:off x="918072" y="4832194"/>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a:extLst>
              <a:ext uri="{FF2B5EF4-FFF2-40B4-BE49-F238E27FC236}">
                <a16:creationId xmlns:a16="http://schemas.microsoft.com/office/drawing/2014/main" id="{E2C8B244-E0EA-326B-1336-E4AF1CC6515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815" y="2230159"/>
            <a:ext cx="751535" cy="751535"/>
          </a:xfrm>
          <a:prstGeom prst="rect">
            <a:avLst/>
          </a:prstGeom>
        </p:spPr>
      </p:pic>
      <p:pic>
        <p:nvPicPr>
          <p:cNvPr id="33" name="Graphic 32">
            <a:extLst>
              <a:ext uri="{FF2B5EF4-FFF2-40B4-BE49-F238E27FC236}">
                <a16:creationId xmlns:a16="http://schemas.microsoft.com/office/drawing/2014/main" id="{51578FC9-91C1-A169-37C2-8E5D107121F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8331" y="3679363"/>
            <a:ext cx="691019" cy="691019"/>
          </a:xfrm>
          <a:prstGeom prst="rect">
            <a:avLst/>
          </a:prstGeom>
        </p:spPr>
      </p:pic>
      <p:pic>
        <p:nvPicPr>
          <p:cNvPr id="35" name="Graphic 34">
            <a:extLst>
              <a:ext uri="{FF2B5EF4-FFF2-40B4-BE49-F238E27FC236}">
                <a16:creationId xmlns:a16="http://schemas.microsoft.com/office/drawing/2014/main" id="{C34E1640-494F-28DD-3EDD-B8F41DDB559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1492" y="4943058"/>
            <a:ext cx="804180" cy="804180"/>
          </a:xfrm>
          <a:prstGeom prst="rect">
            <a:avLst/>
          </a:prstGeom>
        </p:spPr>
      </p:pic>
    </p:spTree>
    <p:extLst>
      <p:ext uri="{BB962C8B-B14F-4D97-AF65-F5344CB8AC3E}">
        <p14:creationId xmlns:p14="http://schemas.microsoft.com/office/powerpoint/2010/main" val="831138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0C6F8-A1E5-B7A6-7632-582C517AC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DF7AE-296B-0110-2B19-4B047C4F48C6}"/>
              </a:ext>
            </a:extLst>
          </p:cNvPr>
          <p:cNvSpPr>
            <a:spLocks noGrp="1"/>
          </p:cNvSpPr>
          <p:nvPr>
            <p:ph type="title"/>
          </p:nvPr>
        </p:nvSpPr>
        <p:spPr>
          <a:xfrm>
            <a:off x="416070" y="511842"/>
            <a:ext cx="9489930" cy="1168203"/>
          </a:xfrm>
        </p:spPr>
        <p:txBody>
          <a:bodyPr>
            <a:normAutofit/>
          </a:bodyPr>
          <a:lstStyle/>
          <a:p>
            <a:r>
              <a:rPr lang="en-US" sz="3200"/>
              <a:t>Improving Data Sharing and Data System Alignment </a:t>
            </a:r>
            <a:r>
              <a:rPr lang="en-US" sz="3200">
                <a:solidFill>
                  <a:srgbClr val="00015E"/>
                </a:solidFill>
              </a:rPr>
              <a:t>2</a:t>
            </a:r>
          </a:p>
        </p:txBody>
      </p:sp>
      <p:sp>
        <p:nvSpPr>
          <p:cNvPr id="7" name="Text Placeholder 6">
            <a:extLst>
              <a:ext uri="{FF2B5EF4-FFF2-40B4-BE49-F238E27FC236}">
                <a16:creationId xmlns:a16="http://schemas.microsoft.com/office/drawing/2014/main" id="{5C7A2024-8DE7-6662-3D26-6BB14C9F003D}"/>
              </a:ext>
            </a:extLst>
          </p:cNvPr>
          <p:cNvSpPr>
            <a:spLocks noGrp="1"/>
          </p:cNvSpPr>
          <p:nvPr>
            <p:ph type="body" sz="quarter" idx="17"/>
          </p:nvPr>
        </p:nvSpPr>
        <p:spPr>
          <a:xfrm>
            <a:off x="509007" y="1603413"/>
            <a:ext cx="10737677" cy="563563"/>
          </a:xfrm>
        </p:spPr>
        <p:txBody>
          <a:bodyPr>
            <a:normAutofit/>
          </a:bodyPr>
          <a:lstStyle/>
          <a:p>
            <a:pPr algn="l"/>
            <a:r>
              <a:rPr lang="en-US" sz="2400" b="1" i="1">
                <a:solidFill>
                  <a:srgbClr val="00015E"/>
                </a:solidFill>
              </a:rPr>
              <a:t>Actionable Items for Success: What Steps Lead to Strong System Alignment</a:t>
            </a:r>
          </a:p>
          <a:p>
            <a:pPr algn="l"/>
            <a:endParaRPr lang="en-US" sz="1800">
              <a:solidFill>
                <a:srgbClr val="00015E"/>
              </a:solidFill>
            </a:endParaRPr>
          </a:p>
        </p:txBody>
      </p:sp>
      <p:sp>
        <p:nvSpPr>
          <p:cNvPr id="9" name="Text Placeholder 8">
            <a:extLst>
              <a:ext uri="{FF2B5EF4-FFF2-40B4-BE49-F238E27FC236}">
                <a16:creationId xmlns:a16="http://schemas.microsoft.com/office/drawing/2014/main" id="{B5F719EE-5A9D-CD50-6770-125E130B77D8}"/>
              </a:ext>
            </a:extLst>
          </p:cNvPr>
          <p:cNvSpPr>
            <a:spLocks noGrp="1"/>
          </p:cNvSpPr>
          <p:nvPr>
            <p:ph type="body" sz="quarter" idx="19"/>
          </p:nvPr>
        </p:nvSpPr>
        <p:spPr>
          <a:xfrm>
            <a:off x="1779419" y="2340774"/>
            <a:ext cx="9788748" cy="1366638"/>
          </a:xfrm>
        </p:spPr>
        <p:txBody>
          <a:bodyPr>
            <a:noAutofit/>
          </a:bodyPr>
          <a:lstStyle/>
          <a:p>
            <a:pPr algn="l"/>
            <a:r>
              <a:rPr lang="en-US" sz="2400" b="0">
                <a:solidFill>
                  <a:schemeClr val="tx1"/>
                </a:solidFill>
              </a:rPr>
              <a:t>	Develop a state-level working group and data lead on data sharing, 	system alignment, and co-reporting of workforce and RA 	collaboration with the development of baseline performance	metrics</a:t>
            </a:r>
          </a:p>
          <a:p>
            <a:pPr algn="l"/>
            <a:endParaRPr lang="en-US" sz="1800" b="0"/>
          </a:p>
        </p:txBody>
      </p:sp>
      <p:sp>
        <p:nvSpPr>
          <p:cNvPr id="10" name="Text Placeholder 9">
            <a:extLst>
              <a:ext uri="{FF2B5EF4-FFF2-40B4-BE49-F238E27FC236}">
                <a16:creationId xmlns:a16="http://schemas.microsoft.com/office/drawing/2014/main" id="{BCB50D2E-AB92-011A-B7B0-4BDBE403F007}"/>
              </a:ext>
            </a:extLst>
          </p:cNvPr>
          <p:cNvSpPr>
            <a:spLocks noGrp="1"/>
          </p:cNvSpPr>
          <p:nvPr>
            <p:ph type="body" sz="quarter" idx="20"/>
          </p:nvPr>
        </p:nvSpPr>
        <p:spPr>
          <a:xfrm>
            <a:off x="1866740" y="4400312"/>
            <a:ext cx="9614106" cy="1151159"/>
          </a:xfrm>
        </p:spPr>
        <p:txBody>
          <a:bodyPr>
            <a:noAutofit/>
          </a:bodyPr>
          <a:lstStyle/>
          <a:p>
            <a:pPr algn="l"/>
            <a:r>
              <a:rPr lang="en-US" sz="2400" b="0">
                <a:solidFill>
                  <a:schemeClr val="tx1"/>
                </a:solidFill>
              </a:rPr>
              <a:t>	Offer regular training for case managers and other staff on 	WIOA/RA programs on co-enrollment data, how it is used, and 	the importance of accurately reporting data</a:t>
            </a:r>
          </a:p>
          <a:p>
            <a:pPr algn="l"/>
            <a:endParaRPr lang="en-US" sz="2400" b="0"/>
          </a:p>
        </p:txBody>
      </p:sp>
      <p:sp>
        <p:nvSpPr>
          <p:cNvPr id="22" name="Oval 21">
            <a:extLst>
              <a:ext uri="{FF2B5EF4-FFF2-40B4-BE49-F238E27FC236}">
                <a16:creationId xmlns:a16="http://schemas.microsoft.com/office/drawing/2014/main" id="{357CF3A8-42F8-4150-66C9-6AEB36860D59}"/>
              </a:ext>
              <a:ext uri="{C183D7F6-B498-43B3-948B-1728B52AA6E4}">
                <adec:decorative xmlns:adec="http://schemas.microsoft.com/office/drawing/2017/decorative" val="1"/>
              </a:ext>
            </a:extLst>
          </p:cNvPr>
          <p:cNvSpPr/>
          <p:nvPr/>
        </p:nvSpPr>
        <p:spPr>
          <a:xfrm>
            <a:off x="999605" y="2235615"/>
            <a:ext cx="1621496" cy="157695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21AC60E-DDE9-9C84-C5F3-F11925958A98}"/>
              </a:ext>
              <a:ext uri="{C183D7F6-B498-43B3-948B-1728B52AA6E4}">
                <adec:decorative xmlns:adec="http://schemas.microsoft.com/office/drawing/2017/decorative" val="1"/>
              </a:ext>
            </a:extLst>
          </p:cNvPr>
          <p:cNvSpPr/>
          <p:nvPr/>
        </p:nvSpPr>
        <p:spPr>
          <a:xfrm>
            <a:off x="999605" y="4109392"/>
            <a:ext cx="1621496" cy="1576955"/>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722D4C03-6469-FB7D-E7DC-90B75852B0D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586" y="2361274"/>
            <a:ext cx="1171066" cy="1171066"/>
          </a:xfrm>
          <a:prstGeom prst="rect">
            <a:avLst/>
          </a:prstGeom>
        </p:spPr>
      </p:pic>
      <p:pic>
        <p:nvPicPr>
          <p:cNvPr id="25" name="Graphic 24">
            <a:extLst>
              <a:ext uri="{FF2B5EF4-FFF2-40B4-BE49-F238E27FC236}">
                <a16:creationId xmlns:a16="http://schemas.microsoft.com/office/drawing/2014/main" id="{2CE68E8B-3BAB-10F6-CA57-D7BA6D8BB50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7638" y="4295154"/>
            <a:ext cx="1168014" cy="1168014"/>
          </a:xfrm>
          <a:prstGeom prst="rect">
            <a:avLst/>
          </a:prstGeom>
        </p:spPr>
      </p:pic>
    </p:spTree>
    <p:extLst>
      <p:ext uri="{BB962C8B-B14F-4D97-AF65-F5344CB8AC3E}">
        <p14:creationId xmlns:p14="http://schemas.microsoft.com/office/powerpoint/2010/main" val="2111847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9C821C-8C62-C2FA-636C-7A9C4F4D5C9E}"/>
              </a:ext>
            </a:extLst>
          </p:cNvPr>
          <p:cNvSpPr>
            <a:spLocks noGrp="1"/>
          </p:cNvSpPr>
          <p:nvPr>
            <p:ph idx="1"/>
          </p:nvPr>
        </p:nvSpPr>
        <p:spPr>
          <a:xfrm>
            <a:off x="629842" y="1554022"/>
            <a:ext cx="10680192" cy="1078992"/>
          </a:xfrm>
          <a:ln w="28575">
            <a:solidFill>
              <a:schemeClr val="tx2">
                <a:lumMod val="50000"/>
                <a:lumOff val="50000"/>
              </a:schemeClr>
            </a:solidFill>
          </a:ln>
        </p:spPr>
        <p:txBody>
          <a:bodyPr>
            <a:normAutofit lnSpcReduction="10000"/>
          </a:bodyPr>
          <a:lstStyle/>
          <a:p>
            <a:pPr marL="0" indent="0">
              <a:buNone/>
            </a:pPr>
            <a:r>
              <a:rPr lang="en-US" sz="2600">
                <a:solidFill>
                  <a:schemeClr val="tx1"/>
                </a:solidFill>
              </a:rPr>
              <a:t>State/LWDBs engage stakeholders to expand RA, build talent pipelines, address workforce shortages, and increase employment and wages for workers.</a:t>
            </a:r>
          </a:p>
        </p:txBody>
      </p:sp>
      <p:sp>
        <p:nvSpPr>
          <p:cNvPr id="3" name="Title 2">
            <a:extLst>
              <a:ext uri="{FF2B5EF4-FFF2-40B4-BE49-F238E27FC236}">
                <a16:creationId xmlns:a16="http://schemas.microsoft.com/office/drawing/2014/main" id="{597461B0-B7E8-B0C1-CA57-A3C2E806F2F4}"/>
              </a:ext>
            </a:extLst>
          </p:cNvPr>
          <p:cNvSpPr>
            <a:spLocks noGrp="1"/>
          </p:cNvSpPr>
          <p:nvPr>
            <p:ph type="title"/>
          </p:nvPr>
        </p:nvSpPr>
        <p:spPr>
          <a:xfrm>
            <a:off x="629843" y="426874"/>
            <a:ext cx="10515600" cy="1325563"/>
          </a:xfrm>
        </p:spPr>
        <p:txBody>
          <a:bodyPr/>
          <a:lstStyle/>
          <a:p>
            <a:r>
              <a:rPr kumimoji="0" lang="en-US" sz="4400" b="0" i="0" u="none" strike="noStrike" kern="1200" cap="none" spc="0" normalizeH="0" baseline="0" noProof="0">
                <a:ln>
                  <a:noFill/>
                </a:ln>
                <a:solidFill>
                  <a:schemeClr val="bg1"/>
                </a:solidFill>
                <a:effectLst/>
                <a:uLnTx/>
                <a:uFillTx/>
                <a:latin typeface="Aptos" panose="020B0004020202020204" pitchFamily="34" charset="0"/>
                <a:ea typeface="+mn-ea"/>
                <a:cs typeface="+mn-cs"/>
              </a:rPr>
              <a:t>Serving as an RA Convener</a:t>
            </a:r>
            <a:endParaRPr lang="en-US"/>
          </a:p>
        </p:txBody>
      </p:sp>
      <p:sp>
        <p:nvSpPr>
          <p:cNvPr id="5" name="Text Placeholder 4">
            <a:extLst>
              <a:ext uri="{FF2B5EF4-FFF2-40B4-BE49-F238E27FC236}">
                <a16:creationId xmlns:a16="http://schemas.microsoft.com/office/drawing/2014/main" id="{2AD039A8-2281-7282-F19B-0229C36F0E8C}"/>
              </a:ext>
            </a:extLst>
          </p:cNvPr>
          <p:cNvSpPr>
            <a:spLocks noGrp="1"/>
          </p:cNvSpPr>
          <p:nvPr>
            <p:ph type="body" sz="quarter" idx="14"/>
          </p:nvPr>
        </p:nvSpPr>
        <p:spPr>
          <a:xfrm>
            <a:off x="629841" y="2782685"/>
            <a:ext cx="10859005" cy="2957212"/>
          </a:xfrm>
        </p:spPr>
        <p:txBody>
          <a:bodyPr>
            <a:noAutofit/>
          </a:bodyPr>
          <a:lstStyle/>
          <a:p>
            <a:r>
              <a:rPr lang="en-US" sz="2000">
                <a:solidFill>
                  <a:schemeClr val="tx1"/>
                </a:solidFill>
              </a:rPr>
              <a:t>Engage with stakeholders to development and implement RA programs that can access funding and resources through workforce system</a:t>
            </a:r>
          </a:p>
          <a:p>
            <a:r>
              <a:rPr lang="en-US" sz="2000">
                <a:solidFill>
                  <a:schemeClr val="tx1"/>
                </a:solidFill>
              </a:rPr>
              <a:t>Sector Strategy initiatives include RA as a strategy for building the talent pipeline</a:t>
            </a:r>
          </a:p>
          <a:p>
            <a:r>
              <a:rPr lang="en-US" sz="2000">
                <a:solidFill>
                  <a:schemeClr val="tx1"/>
                </a:solidFill>
              </a:rPr>
              <a:t>Create and maintain a network (hub) of RA programs to accelerate employer participation and to provide technical assistance</a:t>
            </a:r>
          </a:p>
          <a:p>
            <a:r>
              <a:rPr lang="en-US" sz="2000">
                <a:solidFill>
                  <a:schemeClr val="tx1"/>
                </a:solidFill>
              </a:rPr>
              <a:t>Collaborate on high-demand, industry specific RA programs including technical assistance and funding</a:t>
            </a:r>
            <a:endParaRPr lang="en-US" sz="2000">
              <a:solidFill>
                <a:schemeClr val="tx1"/>
              </a:solidFill>
              <a:cs typeface="Arial"/>
            </a:endParaRPr>
          </a:p>
          <a:p>
            <a:r>
              <a:rPr lang="en-US" sz="2000">
                <a:solidFill>
                  <a:schemeClr val="tx1"/>
                </a:solidFill>
              </a:rPr>
              <a:t>Collaborative RA efforts include mandatory partners as part of convening activities</a:t>
            </a:r>
          </a:p>
          <a:p>
            <a:r>
              <a:rPr lang="en-US" sz="2000">
                <a:solidFill>
                  <a:schemeClr val="tx1"/>
                </a:solidFill>
              </a:rPr>
              <a:t>Create concise communication and outreach for RA programs</a:t>
            </a:r>
          </a:p>
        </p:txBody>
      </p:sp>
      <p:sp>
        <p:nvSpPr>
          <p:cNvPr id="7" name="Slide Number Placeholder 5">
            <a:extLst>
              <a:ext uri="{FF2B5EF4-FFF2-40B4-BE49-F238E27FC236}">
                <a16:creationId xmlns:a16="http://schemas.microsoft.com/office/drawing/2014/main" id="{E65A6F8A-32A6-8A34-75B7-5DAD3171306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056386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0FA0D-888F-157C-8EF8-B239EEC05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09F9C-4553-9910-0216-16E2EED7325C}"/>
              </a:ext>
            </a:extLst>
          </p:cNvPr>
          <p:cNvSpPr>
            <a:spLocks noGrp="1"/>
          </p:cNvSpPr>
          <p:nvPr>
            <p:ph type="title"/>
          </p:nvPr>
        </p:nvSpPr>
        <p:spPr>
          <a:xfrm>
            <a:off x="631970" y="489079"/>
            <a:ext cx="8828137" cy="1168203"/>
          </a:xfrm>
        </p:spPr>
        <p:txBody>
          <a:bodyPr>
            <a:normAutofit/>
          </a:bodyPr>
          <a:lstStyle/>
          <a:p>
            <a:r>
              <a:rPr lang="en-US"/>
              <a:t>Serving as an RA Convener </a:t>
            </a:r>
            <a:r>
              <a:rPr lang="en-US">
                <a:solidFill>
                  <a:srgbClr val="00015E"/>
                </a:solidFill>
              </a:rPr>
              <a:t>3</a:t>
            </a:r>
          </a:p>
        </p:txBody>
      </p:sp>
      <p:sp>
        <p:nvSpPr>
          <p:cNvPr id="7" name="Text Placeholder 6">
            <a:extLst>
              <a:ext uri="{FF2B5EF4-FFF2-40B4-BE49-F238E27FC236}">
                <a16:creationId xmlns:a16="http://schemas.microsoft.com/office/drawing/2014/main" id="{469F0FF1-DABD-C107-840C-42198F2CEBAC}"/>
              </a:ext>
            </a:extLst>
          </p:cNvPr>
          <p:cNvSpPr>
            <a:spLocks noGrp="1"/>
          </p:cNvSpPr>
          <p:nvPr>
            <p:ph type="body" sz="quarter" idx="17"/>
          </p:nvPr>
        </p:nvSpPr>
        <p:spPr>
          <a:xfrm>
            <a:off x="509007" y="1731857"/>
            <a:ext cx="10737677" cy="563563"/>
          </a:xfrm>
        </p:spPr>
        <p:txBody>
          <a:bodyPr>
            <a:normAutofit/>
          </a:bodyPr>
          <a:lstStyle/>
          <a:p>
            <a:pPr algn="l"/>
            <a:r>
              <a:rPr lang="en-US" sz="2400" b="1" i="1">
                <a:solidFill>
                  <a:srgbClr val="00015E"/>
                </a:solidFill>
              </a:rPr>
              <a:t>Actionable Items for Success: What Steps Lead to Strong System Alignment</a:t>
            </a:r>
          </a:p>
          <a:p>
            <a:pPr algn="l"/>
            <a:endParaRPr lang="en-US" sz="1800">
              <a:solidFill>
                <a:srgbClr val="00015E"/>
              </a:solidFill>
            </a:endParaRPr>
          </a:p>
        </p:txBody>
      </p:sp>
      <p:sp>
        <p:nvSpPr>
          <p:cNvPr id="11" name="Text Placeholder 10">
            <a:extLst>
              <a:ext uri="{FF2B5EF4-FFF2-40B4-BE49-F238E27FC236}">
                <a16:creationId xmlns:a16="http://schemas.microsoft.com/office/drawing/2014/main" id="{844CCD20-98F6-0B06-2DB5-1ED92E7A14D4}"/>
              </a:ext>
            </a:extLst>
          </p:cNvPr>
          <p:cNvSpPr>
            <a:spLocks noGrp="1"/>
          </p:cNvSpPr>
          <p:nvPr>
            <p:ph type="body" sz="quarter" idx="21"/>
          </p:nvPr>
        </p:nvSpPr>
        <p:spPr>
          <a:xfrm>
            <a:off x="1067954" y="2324003"/>
            <a:ext cx="10564550" cy="758017"/>
          </a:xfrm>
        </p:spPr>
        <p:txBody>
          <a:bodyPr>
            <a:noAutofit/>
          </a:bodyPr>
          <a:lstStyle/>
          <a:p>
            <a:pPr algn="l"/>
            <a:r>
              <a:rPr lang="en-US" sz="2400">
                <a:solidFill>
                  <a:schemeClr val="tx1"/>
                </a:solidFill>
              </a:rPr>
              <a:t>	Create Registered Apprenticeship programs that are high-demand 	industries per local LMI</a:t>
            </a:r>
          </a:p>
        </p:txBody>
      </p:sp>
      <p:sp>
        <p:nvSpPr>
          <p:cNvPr id="8" name="Text Placeholder 7">
            <a:extLst>
              <a:ext uri="{FF2B5EF4-FFF2-40B4-BE49-F238E27FC236}">
                <a16:creationId xmlns:a16="http://schemas.microsoft.com/office/drawing/2014/main" id="{CB8FAC05-3891-27D6-86E8-981876E5680F}"/>
              </a:ext>
            </a:extLst>
          </p:cNvPr>
          <p:cNvSpPr>
            <a:spLocks noGrp="1"/>
          </p:cNvSpPr>
          <p:nvPr>
            <p:ph type="body" sz="quarter" idx="18"/>
          </p:nvPr>
        </p:nvSpPr>
        <p:spPr>
          <a:xfrm>
            <a:off x="1067954" y="3501539"/>
            <a:ext cx="10564550" cy="1143091"/>
          </a:xfrm>
        </p:spPr>
        <p:txBody>
          <a:bodyPr>
            <a:noAutofit/>
          </a:bodyPr>
          <a:lstStyle/>
          <a:p>
            <a:pPr algn="l"/>
            <a:r>
              <a:rPr lang="en-US" sz="2400" b="0">
                <a:solidFill>
                  <a:schemeClr val="tx1"/>
                </a:solidFill>
              </a:rPr>
              <a:t>	Engage with ATRs to establish Apprenticeship Accelerator events that 	bring together apprenticeship stakeholders and resources to accelerate 	the further use and adoption of Registered Apprenticeship</a:t>
            </a:r>
          </a:p>
          <a:p>
            <a:endParaRPr lang="en-US" sz="2400"/>
          </a:p>
        </p:txBody>
      </p:sp>
      <p:sp>
        <p:nvSpPr>
          <p:cNvPr id="12" name="Text Placeholder 11">
            <a:extLst>
              <a:ext uri="{FF2B5EF4-FFF2-40B4-BE49-F238E27FC236}">
                <a16:creationId xmlns:a16="http://schemas.microsoft.com/office/drawing/2014/main" id="{992FBA87-25EA-E1E1-281A-C70A7AE5FFCD}"/>
              </a:ext>
            </a:extLst>
          </p:cNvPr>
          <p:cNvSpPr>
            <a:spLocks noGrp="1"/>
          </p:cNvSpPr>
          <p:nvPr>
            <p:ph type="body" sz="quarter" idx="22"/>
          </p:nvPr>
        </p:nvSpPr>
        <p:spPr>
          <a:xfrm>
            <a:off x="1067954" y="4938716"/>
            <a:ext cx="10325022" cy="876287"/>
          </a:xfrm>
        </p:spPr>
        <p:txBody>
          <a:bodyPr>
            <a:noAutofit/>
          </a:bodyPr>
          <a:lstStyle/>
          <a:p>
            <a:pPr algn="l"/>
            <a:r>
              <a:rPr lang="en-US" sz="2400">
                <a:solidFill>
                  <a:schemeClr val="tx1"/>
                </a:solidFill>
              </a:rPr>
              <a:t>	Collaborate with ATRs to establish processes to develop Registered 	Apprenticeship standards for businesses at a local level</a:t>
            </a:r>
          </a:p>
        </p:txBody>
      </p:sp>
      <p:sp>
        <p:nvSpPr>
          <p:cNvPr id="15" name="Oval 14">
            <a:extLst>
              <a:ext uri="{FF2B5EF4-FFF2-40B4-BE49-F238E27FC236}">
                <a16:creationId xmlns:a16="http://schemas.microsoft.com/office/drawing/2014/main" id="{397E5CCC-5A53-DC94-5CF0-96BA89305B33}"/>
              </a:ext>
              <a:ext uri="{C183D7F6-B498-43B3-948B-1728B52AA6E4}">
                <adec:decorative xmlns:adec="http://schemas.microsoft.com/office/drawing/2017/decorative" val="1"/>
              </a:ext>
            </a:extLst>
          </p:cNvPr>
          <p:cNvSpPr/>
          <p:nvPr/>
        </p:nvSpPr>
        <p:spPr>
          <a:xfrm>
            <a:off x="945316" y="2146177"/>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B7B19A2-E89D-125F-3EDF-7F01A750E205}"/>
              </a:ext>
              <a:ext uri="{C183D7F6-B498-43B3-948B-1728B52AA6E4}">
                <adec:decorative xmlns:adec="http://schemas.microsoft.com/office/drawing/2017/decorative" val="1"/>
              </a:ext>
            </a:extLst>
          </p:cNvPr>
          <p:cNvSpPr/>
          <p:nvPr/>
        </p:nvSpPr>
        <p:spPr>
          <a:xfrm>
            <a:off x="945315" y="4826355"/>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A011D72A-1DEC-76C7-FB9E-14EAF12A5920}"/>
              </a:ext>
              <a:ext uri="{C183D7F6-B498-43B3-948B-1728B52AA6E4}">
                <adec:decorative xmlns:adec="http://schemas.microsoft.com/office/drawing/2017/decorative" val="1"/>
              </a:ext>
            </a:extLst>
          </p:cNvPr>
          <p:cNvSpPr/>
          <p:nvPr/>
        </p:nvSpPr>
        <p:spPr>
          <a:xfrm>
            <a:off x="945316" y="3497655"/>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D832901F-BC10-2DCC-5AD8-BAB6B45000D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312" y="3678441"/>
            <a:ext cx="649030" cy="649030"/>
          </a:xfrm>
          <a:prstGeom prst="rect">
            <a:avLst/>
          </a:prstGeom>
        </p:spPr>
      </p:pic>
      <p:pic>
        <p:nvPicPr>
          <p:cNvPr id="9" name="Graphic 8">
            <a:extLst>
              <a:ext uri="{FF2B5EF4-FFF2-40B4-BE49-F238E27FC236}">
                <a16:creationId xmlns:a16="http://schemas.microsoft.com/office/drawing/2014/main" id="{A85E0814-EE17-C2BA-1DA8-A9185B56D8F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139" y="2256423"/>
            <a:ext cx="751375" cy="751375"/>
          </a:xfrm>
          <a:prstGeom prst="rect">
            <a:avLst/>
          </a:prstGeom>
        </p:spPr>
      </p:pic>
      <p:pic>
        <p:nvPicPr>
          <p:cNvPr id="16" name="Graphic 15">
            <a:extLst>
              <a:ext uri="{FF2B5EF4-FFF2-40B4-BE49-F238E27FC236}">
                <a16:creationId xmlns:a16="http://schemas.microsoft.com/office/drawing/2014/main" id="{0B6B7E07-8911-B6BE-5E98-58E4548F580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3626" y="4821532"/>
            <a:ext cx="914400" cy="914400"/>
          </a:xfrm>
          <a:prstGeom prst="rect">
            <a:avLst/>
          </a:prstGeom>
        </p:spPr>
      </p:pic>
    </p:spTree>
    <p:extLst>
      <p:ext uri="{BB962C8B-B14F-4D97-AF65-F5344CB8AC3E}">
        <p14:creationId xmlns:p14="http://schemas.microsoft.com/office/powerpoint/2010/main" val="404498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AA90-2DBD-7AB5-A6B9-F92C468D8A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0C4E3-2645-5296-C678-7D5B6CCBFF5E}"/>
              </a:ext>
            </a:extLst>
          </p:cNvPr>
          <p:cNvSpPr>
            <a:spLocks noGrp="1"/>
          </p:cNvSpPr>
          <p:nvPr>
            <p:ph type="title"/>
          </p:nvPr>
        </p:nvSpPr>
        <p:spPr>
          <a:xfrm>
            <a:off x="416070" y="511842"/>
            <a:ext cx="8828137" cy="1168203"/>
          </a:xfrm>
        </p:spPr>
        <p:txBody>
          <a:bodyPr>
            <a:normAutofit/>
          </a:bodyPr>
          <a:lstStyle/>
          <a:p>
            <a:r>
              <a:rPr lang="en-US"/>
              <a:t>Serving as an RA Convener</a:t>
            </a:r>
            <a:r>
              <a:rPr lang="en-US">
                <a:solidFill>
                  <a:srgbClr val="00015E"/>
                </a:solidFill>
              </a:rPr>
              <a:t> 2</a:t>
            </a:r>
          </a:p>
        </p:txBody>
      </p:sp>
      <p:sp>
        <p:nvSpPr>
          <p:cNvPr id="7" name="Text Placeholder 6">
            <a:extLst>
              <a:ext uri="{FF2B5EF4-FFF2-40B4-BE49-F238E27FC236}">
                <a16:creationId xmlns:a16="http://schemas.microsoft.com/office/drawing/2014/main" id="{323CF3EF-96B2-C679-CDFC-203554376C5E}"/>
              </a:ext>
            </a:extLst>
          </p:cNvPr>
          <p:cNvSpPr>
            <a:spLocks noGrp="1"/>
          </p:cNvSpPr>
          <p:nvPr>
            <p:ph type="body" sz="quarter" idx="17"/>
          </p:nvPr>
        </p:nvSpPr>
        <p:spPr>
          <a:xfrm>
            <a:off x="509007" y="1603413"/>
            <a:ext cx="10737677" cy="563563"/>
          </a:xfrm>
        </p:spPr>
        <p:txBody>
          <a:bodyPr>
            <a:normAutofit/>
          </a:bodyPr>
          <a:lstStyle/>
          <a:p>
            <a:pPr algn="l"/>
            <a:r>
              <a:rPr lang="en-US" sz="2400" b="1" i="1">
                <a:solidFill>
                  <a:srgbClr val="00015E"/>
                </a:solidFill>
              </a:rPr>
              <a:t>Actionable Items for Success: What Steps Lead to Strong System Alignment</a:t>
            </a:r>
          </a:p>
          <a:p>
            <a:pPr algn="l"/>
            <a:endParaRPr lang="en-US" sz="1800">
              <a:solidFill>
                <a:srgbClr val="00015E"/>
              </a:solidFill>
            </a:endParaRPr>
          </a:p>
        </p:txBody>
      </p:sp>
      <p:sp>
        <p:nvSpPr>
          <p:cNvPr id="9" name="Text Placeholder 8">
            <a:extLst>
              <a:ext uri="{FF2B5EF4-FFF2-40B4-BE49-F238E27FC236}">
                <a16:creationId xmlns:a16="http://schemas.microsoft.com/office/drawing/2014/main" id="{EEBC9771-92A2-B705-CB67-0EB08A8F6E6D}"/>
              </a:ext>
            </a:extLst>
          </p:cNvPr>
          <p:cNvSpPr>
            <a:spLocks noGrp="1"/>
          </p:cNvSpPr>
          <p:nvPr>
            <p:ph type="body" sz="quarter" idx="19"/>
          </p:nvPr>
        </p:nvSpPr>
        <p:spPr>
          <a:xfrm>
            <a:off x="1648437" y="2203786"/>
            <a:ext cx="9788748" cy="1530645"/>
          </a:xfrm>
        </p:spPr>
        <p:txBody>
          <a:bodyPr>
            <a:noAutofit/>
          </a:bodyPr>
          <a:lstStyle/>
          <a:p>
            <a:pPr algn="l"/>
            <a:r>
              <a:rPr lang="en-US" b="0">
                <a:solidFill>
                  <a:schemeClr val="tx1"/>
                </a:solidFill>
              </a:rPr>
              <a:t>	Explore federal and state grant opportunities, 	philanthropic funding, and potential state funding to 	support industry-specific Registered Apprenticeship 	initiatives</a:t>
            </a:r>
          </a:p>
          <a:p>
            <a:pPr algn="l"/>
            <a:endParaRPr lang="en-US" sz="1800" b="0"/>
          </a:p>
        </p:txBody>
      </p:sp>
      <p:sp>
        <p:nvSpPr>
          <p:cNvPr id="10" name="Text Placeholder 9">
            <a:extLst>
              <a:ext uri="{FF2B5EF4-FFF2-40B4-BE49-F238E27FC236}">
                <a16:creationId xmlns:a16="http://schemas.microsoft.com/office/drawing/2014/main" id="{DEB17A09-91A9-9270-7942-92780843D6A6}"/>
              </a:ext>
            </a:extLst>
          </p:cNvPr>
          <p:cNvSpPr>
            <a:spLocks noGrp="1"/>
          </p:cNvSpPr>
          <p:nvPr>
            <p:ph type="body" sz="quarter" idx="20"/>
          </p:nvPr>
        </p:nvSpPr>
        <p:spPr>
          <a:xfrm>
            <a:off x="1692098" y="4447544"/>
            <a:ext cx="9701427" cy="938667"/>
          </a:xfrm>
        </p:spPr>
        <p:txBody>
          <a:bodyPr>
            <a:noAutofit/>
          </a:bodyPr>
          <a:lstStyle/>
          <a:p>
            <a:pPr algn="l"/>
            <a:r>
              <a:rPr lang="en-US" sz="2400" b="0">
                <a:solidFill>
                  <a:schemeClr val="tx1"/>
                </a:solidFill>
              </a:rPr>
              <a:t>	</a:t>
            </a:r>
            <a:r>
              <a:rPr lang="en-US" b="0">
                <a:solidFill>
                  <a:schemeClr val="tx1"/>
                </a:solidFill>
              </a:rPr>
              <a:t>Reach out to DOL Industry Intermediaries and state-	based Registered 	Apprenticeship stakeholders</a:t>
            </a:r>
          </a:p>
        </p:txBody>
      </p:sp>
      <p:sp>
        <p:nvSpPr>
          <p:cNvPr id="16" name="Oval 15">
            <a:extLst>
              <a:ext uri="{FF2B5EF4-FFF2-40B4-BE49-F238E27FC236}">
                <a16:creationId xmlns:a16="http://schemas.microsoft.com/office/drawing/2014/main" id="{72D18425-EAAB-8936-4F9A-7C87321BA871}"/>
              </a:ext>
              <a:ext uri="{C183D7F6-B498-43B3-948B-1728B52AA6E4}">
                <adec:decorative xmlns:adec="http://schemas.microsoft.com/office/drawing/2017/decorative" val="1"/>
              </a:ext>
            </a:extLst>
          </p:cNvPr>
          <p:cNvSpPr/>
          <p:nvPr/>
        </p:nvSpPr>
        <p:spPr>
          <a:xfrm>
            <a:off x="1021046" y="4154960"/>
            <a:ext cx="1355875" cy="1386847"/>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84D8FB3-E5C5-A784-11BE-0234F09B3BEF}"/>
              </a:ext>
              <a:ext uri="{C183D7F6-B498-43B3-948B-1728B52AA6E4}">
                <adec:decorative xmlns:adec="http://schemas.microsoft.com/office/drawing/2017/decorative" val="1"/>
              </a:ext>
            </a:extLst>
          </p:cNvPr>
          <p:cNvGrpSpPr/>
          <p:nvPr/>
        </p:nvGrpSpPr>
        <p:grpSpPr>
          <a:xfrm>
            <a:off x="1028716" y="2275685"/>
            <a:ext cx="1326764" cy="1386846"/>
            <a:chOff x="999605" y="2235616"/>
            <a:chExt cx="1326764" cy="1386846"/>
          </a:xfrm>
        </p:grpSpPr>
        <p:sp>
          <p:nvSpPr>
            <p:cNvPr id="22" name="Oval 21">
              <a:extLst>
                <a:ext uri="{FF2B5EF4-FFF2-40B4-BE49-F238E27FC236}">
                  <a16:creationId xmlns:a16="http://schemas.microsoft.com/office/drawing/2014/main" id="{662C336A-0D88-7D2C-2201-09D9A2C5EF33}"/>
                </a:ext>
                <a:ext uri="{C183D7F6-B498-43B3-948B-1728B52AA6E4}">
                  <adec:decorative xmlns:adec="http://schemas.microsoft.com/office/drawing/2017/decorative" val="1"/>
                </a:ext>
              </a:extLst>
            </p:cNvPr>
            <p:cNvSpPr/>
            <p:nvPr/>
          </p:nvSpPr>
          <p:spPr>
            <a:xfrm>
              <a:off x="999605" y="2235616"/>
              <a:ext cx="1326764" cy="1386846"/>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8F472D81-F611-DEAD-19C4-B948076DB42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3492" y="2399111"/>
              <a:ext cx="1029889" cy="1029889"/>
            </a:xfrm>
            <a:prstGeom prst="rect">
              <a:avLst/>
            </a:prstGeom>
          </p:spPr>
        </p:pic>
      </p:grpSp>
      <p:pic>
        <p:nvPicPr>
          <p:cNvPr id="4" name="Graphic 3">
            <a:extLst>
              <a:ext uri="{FF2B5EF4-FFF2-40B4-BE49-F238E27FC236}">
                <a16:creationId xmlns:a16="http://schemas.microsoft.com/office/drawing/2014/main" id="{E1FCA1FC-1EC3-ECEB-03BE-59B8057DF03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5176" y="4394576"/>
            <a:ext cx="907617" cy="907617"/>
          </a:xfrm>
          <a:prstGeom prst="rect">
            <a:avLst/>
          </a:prstGeom>
        </p:spPr>
      </p:pic>
    </p:spTree>
    <p:extLst>
      <p:ext uri="{BB962C8B-B14F-4D97-AF65-F5344CB8AC3E}">
        <p14:creationId xmlns:p14="http://schemas.microsoft.com/office/powerpoint/2010/main" val="3638895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B593-B04F-E787-234A-ACE8D210C878}"/>
              </a:ext>
            </a:extLst>
          </p:cNvPr>
          <p:cNvSpPr>
            <a:spLocks noGrp="1"/>
          </p:cNvSpPr>
          <p:nvPr>
            <p:ph type="title"/>
          </p:nvPr>
        </p:nvSpPr>
        <p:spPr/>
        <p:txBody>
          <a:bodyPr/>
          <a:lstStyle/>
          <a:p>
            <a:r>
              <a:rPr lang="en-US"/>
              <a:t>Center of Excellence Overview</a:t>
            </a:r>
          </a:p>
        </p:txBody>
      </p:sp>
      <p:pic>
        <p:nvPicPr>
          <p:cNvPr id="8" name="Picture 3" descr="Department of Labor United States of America">
            <a:extLst>
              <a:ext uri="{FF2B5EF4-FFF2-40B4-BE49-F238E27FC236}">
                <a16:creationId xmlns:a16="http://schemas.microsoft.com/office/drawing/2014/main" id="{727AD436-1097-E30C-4F82-E68D541AC3C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0016400" y="540951"/>
            <a:ext cx="1563476" cy="1566053"/>
          </a:xfrm>
          <a:prstGeom prst="rect">
            <a:avLst/>
          </a:prstGeom>
        </p:spPr>
      </p:pic>
      <p:sp>
        <p:nvSpPr>
          <p:cNvPr id="2" name="Content Placeholder 1">
            <a:extLst>
              <a:ext uri="{FF2B5EF4-FFF2-40B4-BE49-F238E27FC236}">
                <a16:creationId xmlns:a16="http://schemas.microsoft.com/office/drawing/2014/main" id="{E98A4C07-58C9-E2EC-8BAD-444813F78AE6}"/>
              </a:ext>
            </a:extLst>
          </p:cNvPr>
          <p:cNvSpPr>
            <a:spLocks noGrp="1"/>
          </p:cNvSpPr>
          <p:nvPr>
            <p:ph idx="1"/>
          </p:nvPr>
        </p:nvSpPr>
        <p:spPr>
          <a:xfrm>
            <a:off x="838199" y="1725524"/>
            <a:ext cx="7558549" cy="3929598"/>
          </a:xfrm>
        </p:spPr>
        <p:txBody>
          <a:bodyPr>
            <a:noAutofit/>
          </a:bodyPr>
          <a:lstStyle/>
          <a:p>
            <a:pPr>
              <a:lnSpc>
                <a:spcPct val="110000"/>
              </a:lnSpc>
            </a:pPr>
            <a:r>
              <a:rPr lang="en-US" sz="2200">
                <a:solidFill>
                  <a:schemeClr val="tx1"/>
                </a:solidFill>
                <a:ea typeface="+mn-lt"/>
                <a:cs typeface="Segoe UI"/>
              </a:rPr>
              <a:t>U.S. DOL initiative to increase systems alignment across apprenticeship, education, and workforce</a:t>
            </a:r>
          </a:p>
          <a:p>
            <a:pPr>
              <a:lnSpc>
                <a:spcPct val="110000"/>
              </a:lnSpc>
            </a:pPr>
            <a:r>
              <a:rPr lang="en-US" sz="2200">
                <a:solidFill>
                  <a:schemeClr val="tx1"/>
                </a:solidFill>
                <a:ea typeface="+mn-lt"/>
                <a:cs typeface="Segoe UI"/>
              </a:rPr>
              <a:t>Led by Safal Partners</a:t>
            </a:r>
            <a:r>
              <a:rPr lang="en-US" sz="2200">
                <a:solidFill>
                  <a:schemeClr val="tx1"/>
                </a:solidFill>
              </a:rPr>
              <a:t>; </a:t>
            </a:r>
            <a:r>
              <a:rPr lang="en-US" sz="2200">
                <a:solidFill>
                  <a:schemeClr val="tx1"/>
                </a:solidFill>
                <a:ea typeface="+mn-lt"/>
                <a:cs typeface="Segoe UI"/>
              </a:rPr>
              <a:t>5 national partners</a:t>
            </a:r>
          </a:p>
          <a:p>
            <a:pPr>
              <a:lnSpc>
                <a:spcPct val="110000"/>
              </a:lnSpc>
            </a:pPr>
            <a:r>
              <a:rPr lang="en-US" sz="2200">
                <a:solidFill>
                  <a:schemeClr val="tx1"/>
                </a:solidFill>
                <a:ea typeface="+mn-lt"/>
                <a:cs typeface="Segoe UI"/>
              </a:rPr>
              <a:t>We provide </a:t>
            </a:r>
            <a:r>
              <a:rPr lang="en-US" sz="2200" u="sng">
                <a:solidFill>
                  <a:schemeClr val="tx1"/>
                </a:solidFill>
                <a:ea typeface="+mn-lt"/>
                <a:cs typeface="Segoe UI"/>
              </a:rPr>
              <a:t>no-cost</a:t>
            </a:r>
            <a:r>
              <a:rPr lang="en-US" sz="2200">
                <a:solidFill>
                  <a:schemeClr val="tx1"/>
                </a:solidFill>
                <a:ea typeface="+mn-lt"/>
                <a:cs typeface="Segoe UI"/>
              </a:rPr>
              <a:t> services including:</a:t>
            </a:r>
          </a:p>
          <a:p>
            <a:pPr lvl="1">
              <a:lnSpc>
                <a:spcPct val="110000"/>
              </a:lnSpc>
              <a:buFont typeface="Courier New" panose="02070309020205020404" pitchFamily="49" charset="0"/>
              <a:buChar char="o"/>
            </a:pPr>
            <a:r>
              <a:rPr lang="en-US" sz="2000">
                <a:solidFill>
                  <a:schemeClr val="tx1"/>
                </a:solidFill>
                <a:ea typeface="+mn-lt"/>
                <a:cs typeface="Segoe UI"/>
              </a:rPr>
              <a:t>Monthly webinars</a:t>
            </a:r>
          </a:p>
          <a:p>
            <a:pPr lvl="1">
              <a:lnSpc>
                <a:spcPct val="110000"/>
              </a:lnSpc>
              <a:buFont typeface="Courier New" panose="02070309020205020404" pitchFamily="49" charset="0"/>
              <a:buChar char="o"/>
            </a:pPr>
            <a:r>
              <a:rPr lang="en-US" sz="2000">
                <a:solidFill>
                  <a:schemeClr val="tx1"/>
                </a:solidFill>
                <a:ea typeface="+mn-lt"/>
                <a:cs typeface="Segoe UI"/>
              </a:rPr>
              <a:t>Quarterly virtual office hours</a:t>
            </a:r>
          </a:p>
          <a:p>
            <a:pPr lvl="1">
              <a:lnSpc>
                <a:spcPct val="110000"/>
              </a:lnSpc>
              <a:buFont typeface="Courier New" panose="02070309020205020404" pitchFamily="49" charset="0"/>
              <a:buChar char="o"/>
            </a:pPr>
            <a:r>
              <a:rPr lang="en-US" sz="2000">
                <a:solidFill>
                  <a:schemeClr val="tx1"/>
                </a:solidFill>
                <a:ea typeface="+mn-lt"/>
                <a:cs typeface="Segoe UI"/>
              </a:rPr>
              <a:t>Individual compliance assistance and services</a:t>
            </a:r>
          </a:p>
          <a:p>
            <a:pPr lvl="1">
              <a:lnSpc>
                <a:spcPct val="110000"/>
              </a:lnSpc>
              <a:buFont typeface="Courier New" panose="02070309020205020404" pitchFamily="49" charset="0"/>
              <a:buChar char="o"/>
            </a:pPr>
            <a:r>
              <a:rPr lang="en-US" sz="2000">
                <a:solidFill>
                  <a:schemeClr val="tx1"/>
                </a:solidFill>
                <a:ea typeface="+mn-lt"/>
                <a:cs typeface="Segoe UI"/>
              </a:rPr>
              <a:t>Online resources (desk aids, guides, frameworks, (etc.)</a:t>
            </a:r>
            <a:endParaRPr lang="en-US" sz="2000">
              <a:solidFill>
                <a:schemeClr val="tx1"/>
              </a:solidFill>
            </a:endParaRPr>
          </a:p>
        </p:txBody>
      </p:sp>
      <p:grpSp>
        <p:nvGrpSpPr>
          <p:cNvPr id="4" name="Group 3" descr="Logos for the National Association of Workforce Development Professionals (NAWDP), Coalition on Adult Basic Education (COABE), Wireless Infrastructure Association (WIA), National Disability Institute (NDI) and FASTPORT">
            <a:extLst>
              <a:ext uri="{FF2B5EF4-FFF2-40B4-BE49-F238E27FC236}">
                <a16:creationId xmlns:a16="http://schemas.microsoft.com/office/drawing/2014/main" id="{611D61A9-F3A9-5FD4-6576-F5EC502CE275}"/>
              </a:ext>
            </a:extLst>
          </p:cNvPr>
          <p:cNvGrpSpPr/>
          <p:nvPr/>
        </p:nvGrpSpPr>
        <p:grpSpPr>
          <a:xfrm>
            <a:off x="7220780" y="1986885"/>
            <a:ext cx="4434328" cy="2360017"/>
            <a:chOff x="7220780" y="1986885"/>
            <a:chExt cx="4434328" cy="2360017"/>
          </a:xfrm>
        </p:grpSpPr>
        <p:pic>
          <p:nvPicPr>
            <p:cNvPr id="1026" name="Picture 2" descr="Leadership Virtual Academy. Proposals ...">
              <a:extLst>
                <a:ext uri="{FF2B5EF4-FFF2-40B4-BE49-F238E27FC236}">
                  <a16:creationId xmlns:a16="http://schemas.microsoft.com/office/drawing/2014/main" id="{6A1D2618-AE97-257C-8CD5-5B8302DD6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253" y="1986885"/>
              <a:ext cx="2126810" cy="8640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Can New Federal Guidance Help Adult Learners Access Workforce  Services?: Understanding U.S. Dept. of Labor TEGL 10-23 - National Skills  Coalition">
              <a:extLst>
                <a:ext uri="{FF2B5EF4-FFF2-40B4-BE49-F238E27FC236}">
                  <a16:creationId xmlns:a16="http://schemas.microsoft.com/office/drawing/2014/main" id="{1D561E2C-4AE3-184B-E133-19F0DF7767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458" t="32699" r="22215" b="31869"/>
            <a:stretch/>
          </p:blipFill>
          <p:spPr bwMode="auto">
            <a:xfrm>
              <a:off x="7220780" y="2884041"/>
              <a:ext cx="2126810" cy="7802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bout - Small Business Hub">
              <a:extLst>
                <a:ext uri="{FF2B5EF4-FFF2-40B4-BE49-F238E27FC236}">
                  <a16:creationId xmlns:a16="http://schemas.microsoft.com/office/drawing/2014/main" id="{634CF92D-9386-C689-4EF8-87DC179CB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4229" y="2880683"/>
              <a:ext cx="2158024" cy="5895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ireless Infrastructure Association (WIA) | Wireless Trade Association">
              <a:extLst>
                <a:ext uri="{FF2B5EF4-FFF2-40B4-BE49-F238E27FC236}">
                  <a16:creationId xmlns:a16="http://schemas.microsoft.com/office/drawing/2014/main" id="{EE4ACC46-0D26-A232-ABCD-4D82752560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09" t="23342" r="7528" b="26550"/>
            <a:stretch/>
          </p:blipFill>
          <p:spPr bwMode="auto">
            <a:xfrm>
              <a:off x="7302707" y="3652552"/>
              <a:ext cx="2169152" cy="668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stport - Crunchbase Company Profile &amp; Funding">
              <a:extLst>
                <a:ext uri="{FF2B5EF4-FFF2-40B4-BE49-F238E27FC236}">
                  <a16:creationId xmlns:a16="http://schemas.microsoft.com/office/drawing/2014/main" id="{C62B1A32-AA60-3B33-FC32-B390C399BC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3916" b="33328"/>
            <a:stretch/>
          </p:blipFill>
          <p:spPr bwMode="auto">
            <a:xfrm>
              <a:off x="9471859" y="3631750"/>
              <a:ext cx="2183249" cy="71515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Placeholder 4">
            <a:extLst>
              <a:ext uri="{FF2B5EF4-FFF2-40B4-BE49-F238E27FC236}">
                <a16:creationId xmlns:a16="http://schemas.microsoft.com/office/drawing/2014/main" id="{2C8CA578-5933-CBB0-810C-1A3F73F54E7E}"/>
              </a:ext>
            </a:extLst>
          </p:cNvPr>
          <p:cNvSpPr>
            <a:spLocks noGrp="1"/>
          </p:cNvSpPr>
          <p:nvPr>
            <p:ph type="body" sz="quarter" idx="14"/>
          </p:nvPr>
        </p:nvSpPr>
        <p:spPr>
          <a:xfrm>
            <a:off x="4147634" y="5755223"/>
            <a:ext cx="4797189" cy="521218"/>
          </a:xfrm>
        </p:spPr>
        <p:txBody>
          <a:bodyPr>
            <a:normAutofit fontScale="92500"/>
          </a:bodyPr>
          <a:lstStyle/>
          <a:p>
            <a:pPr marL="0" indent="0" algn="ctr">
              <a:buNone/>
            </a:pPr>
            <a:r>
              <a:rPr lang="en-US" sz="2400">
                <a:solidFill>
                  <a:srgbClr val="0563C1"/>
                </a:solidFill>
                <a:hlinkClick r:id="rId9"/>
              </a:rPr>
              <a:t>Visit our website, request assistance</a:t>
            </a:r>
            <a:endParaRPr lang="en-US" sz="2400">
              <a:solidFill>
                <a:schemeClr val="accent1"/>
              </a:solidFill>
            </a:endParaRPr>
          </a:p>
        </p:txBody>
      </p:sp>
      <p:pic>
        <p:nvPicPr>
          <p:cNvPr id="9" name="Picture 2" descr="QR code for Center of Excellence Website">
            <a:extLst>
              <a:ext uri="{FF2B5EF4-FFF2-40B4-BE49-F238E27FC236}">
                <a16:creationId xmlns:a16="http://schemas.microsoft.com/office/drawing/2014/main" id="{381C5649-572C-6376-9094-EB71F13D0B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98AFA46-5DD9-337A-A97E-61BEEE20387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75761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2EFC50-99A4-A00B-161B-2D58FD1E4C30}"/>
              </a:ext>
            </a:extLst>
          </p:cNvPr>
          <p:cNvSpPr>
            <a:spLocks noGrp="1"/>
          </p:cNvSpPr>
          <p:nvPr>
            <p:ph idx="1"/>
          </p:nvPr>
        </p:nvSpPr>
        <p:spPr>
          <a:xfrm>
            <a:off x="747663" y="1544969"/>
            <a:ext cx="10680192" cy="1078992"/>
          </a:xfrm>
          <a:ln w="28575">
            <a:solidFill>
              <a:schemeClr val="tx2">
                <a:lumMod val="50000"/>
                <a:lumOff val="50000"/>
              </a:schemeClr>
            </a:solidFill>
          </a:ln>
        </p:spPr>
        <p:txBody>
          <a:bodyPr>
            <a:normAutofit lnSpcReduction="10000"/>
          </a:bodyPr>
          <a:lstStyle/>
          <a:p>
            <a:pPr marL="0" indent="0">
              <a:buNone/>
            </a:pPr>
            <a:r>
              <a:rPr lang="en-US" sz="2600">
                <a:solidFill>
                  <a:schemeClr val="tx1"/>
                </a:solidFill>
              </a:rPr>
              <a:t>LWDB becomes a group RA sponsor increasing opportunities for job seekers to access careers in high-demand industries and for businesses to access funding supports for apprentices. </a:t>
            </a:r>
          </a:p>
        </p:txBody>
      </p:sp>
      <p:sp>
        <p:nvSpPr>
          <p:cNvPr id="3" name="Title 2">
            <a:extLst>
              <a:ext uri="{FF2B5EF4-FFF2-40B4-BE49-F238E27FC236}">
                <a16:creationId xmlns:a16="http://schemas.microsoft.com/office/drawing/2014/main" id="{B9720FAC-CC8D-A260-5734-C01CD9DEAC3B}"/>
              </a:ext>
            </a:extLst>
          </p:cNvPr>
          <p:cNvSpPr>
            <a:spLocks noGrp="1"/>
          </p:cNvSpPr>
          <p:nvPr>
            <p:ph type="title"/>
          </p:nvPr>
        </p:nvSpPr>
        <p:spPr>
          <a:xfrm>
            <a:off x="603564" y="409015"/>
            <a:ext cx="10515600" cy="1325563"/>
          </a:xfrm>
        </p:spPr>
        <p:txBody>
          <a:bodyPr/>
          <a:lstStyle/>
          <a:p>
            <a:r>
              <a:rPr kumimoji="0" lang="en-US" sz="4400" b="0" i="0" u="none" strike="noStrike" kern="1200" cap="none" spc="0" normalizeH="0" baseline="0" noProof="0">
                <a:ln>
                  <a:noFill/>
                </a:ln>
                <a:solidFill>
                  <a:schemeClr val="bg1"/>
                </a:solidFill>
                <a:effectLst/>
                <a:uLnTx/>
                <a:uFillTx/>
                <a:latin typeface="Aptos" panose="020B0004020202020204" pitchFamily="34" charset="0"/>
                <a:ea typeface="+mn-ea"/>
                <a:cs typeface="+mn-cs"/>
              </a:rPr>
              <a:t>Becoming an RA Sponsor</a:t>
            </a:r>
            <a:endParaRPr lang="en-US"/>
          </a:p>
        </p:txBody>
      </p:sp>
      <p:sp>
        <p:nvSpPr>
          <p:cNvPr id="5" name="Text Placeholder 4">
            <a:extLst>
              <a:ext uri="{FF2B5EF4-FFF2-40B4-BE49-F238E27FC236}">
                <a16:creationId xmlns:a16="http://schemas.microsoft.com/office/drawing/2014/main" id="{E2FC497C-9B6A-38DC-BE3C-E745B5538436}"/>
              </a:ext>
            </a:extLst>
          </p:cNvPr>
          <p:cNvSpPr>
            <a:spLocks noGrp="1"/>
          </p:cNvSpPr>
          <p:nvPr>
            <p:ph type="body" sz="quarter" idx="14"/>
          </p:nvPr>
        </p:nvSpPr>
        <p:spPr>
          <a:xfrm>
            <a:off x="747663" y="2842253"/>
            <a:ext cx="10650649" cy="2987047"/>
          </a:xfrm>
        </p:spPr>
        <p:txBody>
          <a:bodyPr>
            <a:normAutofit fontScale="92500" lnSpcReduction="20000"/>
          </a:bodyPr>
          <a:lstStyle/>
          <a:p>
            <a:r>
              <a:rPr lang="en-US" sz="2400">
                <a:solidFill>
                  <a:schemeClr val="tx1"/>
                </a:solidFill>
              </a:rPr>
              <a:t>LWDB becomes a RA program sponsor for in-demand occupation(s)</a:t>
            </a:r>
          </a:p>
          <a:p>
            <a:r>
              <a:rPr lang="en-US" sz="2400">
                <a:solidFill>
                  <a:schemeClr val="tx1"/>
                </a:solidFill>
              </a:rPr>
              <a:t>Occupations are regularly added to RA programs based on LMI</a:t>
            </a:r>
          </a:p>
          <a:p>
            <a:r>
              <a:rPr lang="en-US" sz="2400">
                <a:solidFill>
                  <a:schemeClr val="tx1"/>
                </a:solidFill>
              </a:rPr>
              <a:t>Ed system is engaged with LWDB to provide RI</a:t>
            </a:r>
          </a:p>
          <a:p>
            <a:r>
              <a:rPr lang="en-US" sz="2400">
                <a:solidFill>
                  <a:schemeClr val="tx1"/>
                </a:solidFill>
              </a:rPr>
              <a:t>RA sponsorship is sustainable through braided funding</a:t>
            </a:r>
          </a:p>
          <a:p>
            <a:r>
              <a:rPr lang="en-US" sz="2400">
                <a:solidFill>
                  <a:schemeClr val="tx1"/>
                </a:solidFill>
              </a:rPr>
              <a:t>LWDB creates clear path to build pipeline for employers</a:t>
            </a:r>
          </a:p>
          <a:p>
            <a:r>
              <a:rPr lang="en-US" sz="2400">
                <a:solidFill>
                  <a:schemeClr val="tx1"/>
                </a:solidFill>
              </a:rPr>
              <a:t>LWDB provides admin support, training and assistance to employer joining </a:t>
            </a:r>
            <a:br>
              <a:rPr lang="en-US" sz="2400">
                <a:solidFill>
                  <a:schemeClr val="tx1"/>
                </a:solidFill>
              </a:rPr>
            </a:br>
            <a:r>
              <a:rPr lang="en-US" sz="2400">
                <a:solidFill>
                  <a:schemeClr val="tx1"/>
                </a:solidFill>
              </a:rPr>
              <a:t>the RA program</a:t>
            </a:r>
          </a:p>
          <a:p>
            <a:r>
              <a:rPr lang="en-US" sz="2400">
                <a:solidFill>
                  <a:schemeClr val="tx1"/>
                </a:solidFill>
              </a:rPr>
              <a:t>LWDB ensures ability to support employers with WIOA funding</a:t>
            </a:r>
          </a:p>
        </p:txBody>
      </p:sp>
      <p:sp>
        <p:nvSpPr>
          <p:cNvPr id="6" name="Slide Number Placeholder 5">
            <a:extLst>
              <a:ext uri="{FF2B5EF4-FFF2-40B4-BE49-F238E27FC236}">
                <a16:creationId xmlns:a16="http://schemas.microsoft.com/office/drawing/2014/main" id="{4354549E-AB63-1A88-5238-138C34FA3EE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908570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EB1A2-74B1-B11D-4539-FA0E70EF9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B8837-2852-7C92-2714-278718A0D9D9}"/>
              </a:ext>
            </a:extLst>
          </p:cNvPr>
          <p:cNvSpPr>
            <a:spLocks noGrp="1"/>
          </p:cNvSpPr>
          <p:nvPr>
            <p:ph type="title"/>
          </p:nvPr>
        </p:nvSpPr>
        <p:spPr>
          <a:xfrm>
            <a:off x="631970" y="489079"/>
            <a:ext cx="8828137" cy="1168203"/>
          </a:xfrm>
        </p:spPr>
        <p:txBody>
          <a:bodyPr>
            <a:normAutofit/>
          </a:bodyPr>
          <a:lstStyle/>
          <a:p>
            <a:r>
              <a:rPr lang="en-US"/>
              <a:t>Becoming an RA Sponsor</a:t>
            </a:r>
            <a:r>
              <a:rPr lang="en-US">
                <a:solidFill>
                  <a:srgbClr val="00015E"/>
                </a:solidFill>
              </a:rPr>
              <a:t>4</a:t>
            </a:r>
          </a:p>
        </p:txBody>
      </p:sp>
      <p:sp>
        <p:nvSpPr>
          <p:cNvPr id="7" name="Text Placeholder 6">
            <a:extLst>
              <a:ext uri="{FF2B5EF4-FFF2-40B4-BE49-F238E27FC236}">
                <a16:creationId xmlns:a16="http://schemas.microsoft.com/office/drawing/2014/main" id="{442E5D30-93A6-DAC7-5A8F-7E18254547C8}"/>
              </a:ext>
            </a:extLst>
          </p:cNvPr>
          <p:cNvSpPr>
            <a:spLocks noGrp="1"/>
          </p:cNvSpPr>
          <p:nvPr>
            <p:ph type="body" sz="quarter" idx="17"/>
          </p:nvPr>
        </p:nvSpPr>
        <p:spPr>
          <a:xfrm>
            <a:off x="509007" y="1731857"/>
            <a:ext cx="10737677" cy="563563"/>
          </a:xfrm>
        </p:spPr>
        <p:txBody>
          <a:bodyPr>
            <a:normAutofit/>
          </a:bodyPr>
          <a:lstStyle/>
          <a:p>
            <a:pPr algn="l"/>
            <a:r>
              <a:rPr lang="en-US" sz="2400" b="1" i="1">
                <a:solidFill>
                  <a:srgbClr val="00015E"/>
                </a:solidFill>
              </a:rPr>
              <a:t>Actionable Items for Success: What Steps Lead to Strong System Alignment</a:t>
            </a:r>
          </a:p>
          <a:p>
            <a:pPr algn="l"/>
            <a:endParaRPr lang="en-US" sz="1800">
              <a:solidFill>
                <a:srgbClr val="00015E"/>
              </a:solidFill>
            </a:endParaRPr>
          </a:p>
        </p:txBody>
      </p:sp>
      <p:sp>
        <p:nvSpPr>
          <p:cNvPr id="11" name="Text Placeholder 10">
            <a:extLst>
              <a:ext uri="{FF2B5EF4-FFF2-40B4-BE49-F238E27FC236}">
                <a16:creationId xmlns:a16="http://schemas.microsoft.com/office/drawing/2014/main" id="{0CDC77CC-CFED-1E9D-2CCA-F01BAE295B26}"/>
              </a:ext>
            </a:extLst>
          </p:cNvPr>
          <p:cNvSpPr>
            <a:spLocks noGrp="1"/>
          </p:cNvSpPr>
          <p:nvPr>
            <p:ph type="body" sz="quarter" idx="21"/>
          </p:nvPr>
        </p:nvSpPr>
        <p:spPr>
          <a:xfrm>
            <a:off x="1067954" y="2227524"/>
            <a:ext cx="10564550" cy="988648"/>
          </a:xfrm>
        </p:spPr>
        <p:txBody>
          <a:bodyPr>
            <a:noAutofit/>
          </a:bodyPr>
          <a:lstStyle/>
          <a:p>
            <a:pPr algn="l"/>
            <a:r>
              <a:rPr lang="en-US" sz="2400">
                <a:solidFill>
                  <a:schemeClr val="tx1"/>
                </a:solidFill>
              </a:rPr>
              <a:t>	Ask your local ATR/state RA director if there are other workforce board 	RA sponsors in your state so that you can connect with them to gain 	insight into the program development needs</a:t>
            </a:r>
          </a:p>
          <a:p>
            <a:pPr algn="l"/>
            <a:endParaRPr lang="en-US" sz="2400">
              <a:solidFill>
                <a:schemeClr val="tx1"/>
              </a:solidFill>
            </a:endParaRPr>
          </a:p>
        </p:txBody>
      </p:sp>
      <p:sp>
        <p:nvSpPr>
          <p:cNvPr id="8" name="Text Placeholder 7">
            <a:extLst>
              <a:ext uri="{FF2B5EF4-FFF2-40B4-BE49-F238E27FC236}">
                <a16:creationId xmlns:a16="http://schemas.microsoft.com/office/drawing/2014/main" id="{AAF43CFE-279D-A301-23CB-0BD9C3B809A4}"/>
              </a:ext>
            </a:extLst>
          </p:cNvPr>
          <p:cNvSpPr>
            <a:spLocks noGrp="1"/>
          </p:cNvSpPr>
          <p:nvPr>
            <p:ph type="body" sz="quarter" idx="18"/>
          </p:nvPr>
        </p:nvSpPr>
        <p:spPr>
          <a:xfrm>
            <a:off x="1067954" y="3501539"/>
            <a:ext cx="10178730" cy="1143091"/>
          </a:xfrm>
        </p:spPr>
        <p:txBody>
          <a:bodyPr>
            <a:noAutofit/>
          </a:bodyPr>
          <a:lstStyle/>
          <a:p>
            <a:pPr algn="l"/>
            <a:r>
              <a:rPr lang="en-US" sz="2400" b="0">
                <a:solidFill>
                  <a:schemeClr val="tx1"/>
                </a:solidFill>
              </a:rPr>
              <a:t>	Using LMI data, determine high-demand occupations/industries to 	know which occupations to add to your program standards and guide 	your employer outreach in program development</a:t>
            </a:r>
          </a:p>
          <a:p>
            <a:endParaRPr lang="en-US" sz="2400"/>
          </a:p>
        </p:txBody>
      </p:sp>
      <p:sp>
        <p:nvSpPr>
          <p:cNvPr id="12" name="Text Placeholder 11">
            <a:extLst>
              <a:ext uri="{FF2B5EF4-FFF2-40B4-BE49-F238E27FC236}">
                <a16:creationId xmlns:a16="http://schemas.microsoft.com/office/drawing/2014/main" id="{943CB2BD-15B1-2A3F-B177-5E28124FD05F}"/>
              </a:ext>
            </a:extLst>
          </p:cNvPr>
          <p:cNvSpPr>
            <a:spLocks noGrp="1"/>
          </p:cNvSpPr>
          <p:nvPr>
            <p:ph type="body" sz="quarter" idx="22"/>
          </p:nvPr>
        </p:nvSpPr>
        <p:spPr>
          <a:xfrm>
            <a:off x="1067954" y="4938717"/>
            <a:ext cx="10325022" cy="763584"/>
          </a:xfrm>
        </p:spPr>
        <p:txBody>
          <a:bodyPr>
            <a:noAutofit/>
          </a:bodyPr>
          <a:lstStyle/>
          <a:p>
            <a:pPr algn="l"/>
            <a:r>
              <a:rPr lang="en-US" sz="2400">
                <a:solidFill>
                  <a:schemeClr val="tx1"/>
                </a:solidFill>
              </a:rPr>
              <a:t>	Reach out to your local ATR to begin the process of developing 	program standards for your board to become an RA sponsor</a:t>
            </a:r>
          </a:p>
        </p:txBody>
      </p:sp>
      <p:sp>
        <p:nvSpPr>
          <p:cNvPr id="15" name="Oval 14">
            <a:extLst>
              <a:ext uri="{FF2B5EF4-FFF2-40B4-BE49-F238E27FC236}">
                <a16:creationId xmlns:a16="http://schemas.microsoft.com/office/drawing/2014/main" id="{ADE3C538-2E6D-9644-1CBF-0942B1FB74FF}"/>
              </a:ext>
              <a:ext uri="{C183D7F6-B498-43B3-948B-1728B52AA6E4}">
                <adec:decorative xmlns:adec="http://schemas.microsoft.com/office/drawing/2017/decorative" val="1"/>
              </a:ext>
            </a:extLst>
          </p:cNvPr>
          <p:cNvSpPr/>
          <p:nvPr/>
        </p:nvSpPr>
        <p:spPr>
          <a:xfrm>
            <a:off x="942286" y="2252881"/>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48741523-DD32-1B62-C399-734FB130F910}"/>
              </a:ext>
              <a:ext uri="{C183D7F6-B498-43B3-948B-1728B52AA6E4}">
                <adec:decorative xmlns:adec="http://schemas.microsoft.com/office/drawing/2017/decorative" val="1"/>
              </a:ext>
            </a:extLst>
          </p:cNvPr>
          <p:cNvSpPr/>
          <p:nvPr/>
        </p:nvSpPr>
        <p:spPr>
          <a:xfrm>
            <a:off x="954986" y="4826355"/>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4B5C1E58-398C-6D62-51D2-6EDCA8CDC5C5}"/>
              </a:ext>
              <a:ext uri="{C183D7F6-B498-43B3-948B-1728B52AA6E4}">
                <adec:decorative xmlns:adec="http://schemas.microsoft.com/office/drawing/2017/decorative" val="1"/>
              </a:ext>
            </a:extLst>
          </p:cNvPr>
          <p:cNvSpPr/>
          <p:nvPr/>
        </p:nvSpPr>
        <p:spPr>
          <a:xfrm>
            <a:off x="945316" y="3497655"/>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E84A9C23-CF8C-2D46-390E-FF36707125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954" y="2355964"/>
            <a:ext cx="739027" cy="739027"/>
          </a:xfrm>
          <a:prstGeom prst="rect">
            <a:avLst/>
          </a:prstGeom>
        </p:spPr>
      </p:pic>
      <p:pic>
        <p:nvPicPr>
          <p:cNvPr id="13" name="Graphic 12">
            <a:extLst>
              <a:ext uri="{FF2B5EF4-FFF2-40B4-BE49-F238E27FC236}">
                <a16:creationId xmlns:a16="http://schemas.microsoft.com/office/drawing/2014/main" id="{1E05CEB6-AA78-E81A-DFFD-C940D9A1250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92" y="3570939"/>
            <a:ext cx="791209" cy="791209"/>
          </a:xfrm>
          <a:prstGeom prst="rect">
            <a:avLst/>
          </a:prstGeom>
        </p:spPr>
      </p:pic>
      <p:pic>
        <p:nvPicPr>
          <p:cNvPr id="17" name="Graphic 16">
            <a:extLst>
              <a:ext uri="{FF2B5EF4-FFF2-40B4-BE49-F238E27FC236}">
                <a16:creationId xmlns:a16="http://schemas.microsoft.com/office/drawing/2014/main" id="{A8D5DCDD-280C-054D-494B-CCEF54590A4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92" y="4938716"/>
            <a:ext cx="763585" cy="763585"/>
          </a:xfrm>
          <a:prstGeom prst="rect">
            <a:avLst/>
          </a:prstGeom>
        </p:spPr>
      </p:pic>
    </p:spTree>
    <p:extLst>
      <p:ext uri="{BB962C8B-B14F-4D97-AF65-F5344CB8AC3E}">
        <p14:creationId xmlns:p14="http://schemas.microsoft.com/office/powerpoint/2010/main" val="3702527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A7583-A435-6A69-A181-BB8E7C1DA3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274BF9-0201-1261-2B3D-6A2B5D5704E8}"/>
              </a:ext>
            </a:extLst>
          </p:cNvPr>
          <p:cNvSpPr>
            <a:spLocks noGrp="1"/>
          </p:cNvSpPr>
          <p:nvPr>
            <p:ph type="title"/>
          </p:nvPr>
        </p:nvSpPr>
        <p:spPr>
          <a:xfrm>
            <a:off x="631970" y="489079"/>
            <a:ext cx="8828137" cy="1168203"/>
          </a:xfrm>
        </p:spPr>
        <p:txBody>
          <a:bodyPr>
            <a:normAutofit/>
          </a:bodyPr>
          <a:lstStyle/>
          <a:p>
            <a:r>
              <a:rPr lang="en-US"/>
              <a:t>Becoming an RA Sponsor</a:t>
            </a:r>
            <a:r>
              <a:rPr lang="en-US">
                <a:solidFill>
                  <a:srgbClr val="00015E"/>
                </a:solidFill>
              </a:rPr>
              <a:t>44</a:t>
            </a:r>
          </a:p>
        </p:txBody>
      </p:sp>
      <p:sp>
        <p:nvSpPr>
          <p:cNvPr id="7" name="Text Placeholder 6">
            <a:extLst>
              <a:ext uri="{FF2B5EF4-FFF2-40B4-BE49-F238E27FC236}">
                <a16:creationId xmlns:a16="http://schemas.microsoft.com/office/drawing/2014/main" id="{350DB535-BFA1-BBE5-596E-238A8B8AC4BF}"/>
              </a:ext>
            </a:extLst>
          </p:cNvPr>
          <p:cNvSpPr>
            <a:spLocks noGrp="1"/>
          </p:cNvSpPr>
          <p:nvPr>
            <p:ph type="body" sz="quarter" idx="17"/>
          </p:nvPr>
        </p:nvSpPr>
        <p:spPr>
          <a:xfrm>
            <a:off x="509007" y="1731857"/>
            <a:ext cx="10737677" cy="563563"/>
          </a:xfrm>
        </p:spPr>
        <p:txBody>
          <a:bodyPr>
            <a:normAutofit/>
          </a:bodyPr>
          <a:lstStyle/>
          <a:p>
            <a:pPr algn="l"/>
            <a:r>
              <a:rPr lang="en-US" sz="2400" b="1" i="1">
                <a:solidFill>
                  <a:srgbClr val="00015E"/>
                </a:solidFill>
              </a:rPr>
              <a:t>Actionable Items for Success: What Steps Lead to Strong System Alignment</a:t>
            </a:r>
          </a:p>
          <a:p>
            <a:pPr algn="l"/>
            <a:endParaRPr lang="en-US" sz="1800">
              <a:solidFill>
                <a:srgbClr val="00015E"/>
              </a:solidFill>
            </a:endParaRPr>
          </a:p>
        </p:txBody>
      </p:sp>
      <p:sp>
        <p:nvSpPr>
          <p:cNvPr id="11" name="Text Placeholder 10">
            <a:extLst>
              <a:ext uri="{FF2B5EF4-FFF2-40B4-BE49-F238E27FC236}">
                <a16:creationId xmlns:a16="http://schemas.microsoft.com/office/drawing/2014/main" id="{9675B77B-2F88-BFE4-CE4F-2BBC56FDEA7F}"/>
              </a:ext>
            </a:extLst>
          </p:cNvPr>
          <p:cNvSpPr>
            <a:spLocks noGrp="1"/>
          </p:cNvSpPr>
          <p:nvPr>
            <p:ph type="body" sz="quarter" idx="21"/>
          </p:nvPr>
        </p:nvSpPr>
        <p:spPr>
          <a:xfrm>
            <a:off x="1067954" y="2366402"/>
            <a:ext cx="10564550" cy="808390"/>
          </a:xfrm>
        </p:spPr>
        <p:txBody>
          <a:bodyPr>
            <a:noAutofit/>
          </a:bodyPr>
          <a:lstStyle/>
          <a:p>
            <a:pPr algn="l"/>
            <a:r>
              <a:rPr lang="en-US" sz="2400">
                <a:solidFill>
                  <a:schemeClr val="tx1"/>
                </a:solidFill>
              </a:rPr>
              <a:t>	Engage with DOL Industry Intermediaries to learn how they can 	potentially support your new program development</a:t>
            </a:r>
          </a:p>
        </p:txBody>
      </p:sp>
      <p:sp>
        <p:nvSpPr>
          <p:cNvPr id="8" name="Text Placeholder 7">
            <a:extLst>
              <a:ext uri="{FF2B5EF4-FFF2-40B4-BE49-F238E27FC236}">
                <a16:creationId xmlns:a16="http://schemas.microsoft.com/office/drawing/2014/main" id="{3D15747A-DEF8-251A-40F3-0D3CAF939B07}"/>
              </a:ext>
            </a:extLst>
          </p:cNvPr>
          <p:cNvSpPr>
            <a:spLocks noGrp="1"/>
          </p:cNvSpPr>
          <p:nvPr>
            <p:ph type="body" sz="quarter" idx="18"/>
          </p:nvPr>
        </p:nvSpPr>
        <p:spPr>
          <a:xfrm>
            <a:off x="1067954" y="3501539"/>
            <a:ext cx="10178730" cy="1143091"/>
          </a:xfrm>
        </p:spPr>
        <p:txBody>
          <a:bodyPr>
            <a:noAutofit/>
          </a:bodyPr>
          <a:lstStyle/>
          <a:p>
            <a:pPr algn="l"/>
            <a:r>
              <a:rPr lang="en-US" sz="2400" b="0">
                <a:solidFill>
                  <a:schemeClr val="tx1"/>
                </a:solidFill>
              </a:rPr>
              <a:t>	Invite local businesses/employers to discuss potential interest in and 	become involved in RA program design to secure participation 	agreement</a:t>
            </a:r>
          </a:p>
        </p:txBody>
      </p:sp>
      <p:sp>
        <p:nvSpPr>
          <p:cNvPr id="12" name="Text Placeholder 11">
            <a:extLst>
              <a:ext uri="{FF2B5EF4-FFF2-40B4-BE49-F238E27FC236}">
                <a16:creationId xmlns:a16="http://schemas.microsoft.com/office/drawing/2014/main" id="{8AE5AB3D-D956-A878-20E4-F2F2CD70DC66}"/>
              </a:ext>
            </a:extLst>
          </p:cNvPr>
          <p:cNvSpPr>
            <a:spLocks noGrp="1"/>
          </p:cNvSpPr>
          <p:nvPr>
            <p:ph type="body" sz="quarter" idx="22"/>
          </p:nvPr>
        </p:nvSpPr>
        <p:spPr>
          <a:xfrm>
            <a:off x="1067954" y="4938717"/>
            <a:ext cx="10325022" cy="763584"/>
          </a:xfrm>
        </p:spPr>
        <p:txBody>
          <a:bodyPr>
            <a:noAutofit/>
          </a:bodyPr>
          <a:lstStyle/>
          <a:p>
            <a:pPr algn="l"/>
            <a:r>
              <a:rPr lang="en-US" sz="2400">
                <a:solidFill>
                  <a:schemeClr val="tx1"/>
                </a:solidFill>
              </a:rPr>
              <a:t>	Identify potential high-quality post-secondary educational partners to 	provide RI and RA program occupations in design phase</a:t>
            </a:r>
          </a:p>
        </p:txBody>
      </p:sp>
      <p:sp>
        <p:nvSpPr>
          <p:cNvPr id="15" name="Oval 14">
            <a:extLst>
              <a:ext uri="{FF2B5EF4-FFF2-40B4-BE49-F238E27FC236}">
                <a16:creationId xmlns:a16="http://schemas.microsoft.com/office/drawing/2014/main" id="{C15EB9ED-31E8-B42F-38B6-061F19AA4645}"/>
              </a:ext>
              <a:ext uri="{C183D7F6-B498-43B3-948B-1728B52AA6E4}">
                <adec:decorative xmlns:adec="http://schemas.microsoft.com/office/drawing/2017/decorative" val="1"/>
              </a:ext>
            </a:extLst>
          </p:cNvPr>
          <p:cNvSpPr/>
          <p:nvPr/>
        </p:nvSpPr>
        <p:spPr>
          <a:xfrm>
            <a:off x="942286" y="2252881"/>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DF574E1D-1B01-267A-8CED-306C92BF3ADF}"/>
              </a:ext>
              <a:ext uri="{C183D7F6-B498-43B3-948B-1728B52AA6E4}">
                <adec:decorative xmlns:adec="http://schemas.microsoft.com/office/drawing/2017/decorative" val="1"/>
              </a:ext>
            </a:extLst>
          </p:cNvPr>
          <p:cNvSpPr/>
          <p:nvPr/>
        </p:nvSpPr>
        <p:spPr>
          <a:xfrm>
            <a:off x="954986" y="4826355"/>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6C3A424-3F74-AC3F-2033-35533316C2C3}"/>
              </a:ext>
              <a:ext uri="{C183D7F6-B498-43B3-948B-1728B52AA6E4}">
                <adec:decorative xmlns:adec="http://schemas.microsoft.com/office/drawing/2017/decorative" val="1"/>
              </a:ext>
            </a:extLst>
          </p:cNvPr>
          <p:cNvSpPr/>
          <p:nvPr/>
        </p:nvSpPr>
        <p:spPr>
          <a:xfrm>
            <a:off x="945316" y="3497655"/>
            <a:ext cx="1011022" cy="988648"/>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67E5B3A5-744F-74CE-E4D1-88DA4828342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7954" y="2374362"/>
            <a:ext cx="711408" cy="711408"/>
          </a:xfrm>
          <a:prstGeom prst="rect">
            <a:avLst/>
          </a:prstGeom>
        </p:spPr>
      </p:pic>
      <p:pic>
        <p:nvPicPr>
          <p:cNvPr id="13" name="Graphic 12">
            <a:extLst>
              <a:ext uri="{FF2B5EF4-FFF2-40B4-BE49-F238E27FC236}">
                <a16:creationId xmlns:a16="http://schemas.microsoft.com/office/drawing/2014/main" id="{3E410678-B551-AFBD-8A34-10BC7D67F50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354" y="3614011"/>
            <a:ext cx="800430" cy="800430"/>
          </a:xfrm>
          <a:prstGeom prst="rect">
            <a:avLst/>
          </a:prstGeom>
        </p:spPr>
      </p:pic>
      <p:pic>
        <p:nvPicPr>
          <p:cNvPr id="16" name="Graphic 15">
            <a:extLst>
              <a:ext uri="{FF2B5EF4-FFF2-40B4-BE49-F238E27FC236}">
                <a16:creationId xmlns:a16="http://schemas.microsoft.com/office/drawing/2014/main" id="{BA1659E9-9ED5-9D1F-FAEC-2BE38954F8D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9667" y="4820641"/>
            <a:ext cx="881660" cy="881660"/>
          </a:xfrm>
          <a:prstGeom prst="rect">
            <a:avLst/>
          </a:prstGeom>
        </p:spPr>
      </p:pic>
    </p:spTree>
    <p:extLst>
      <p:ext uri="{BB962C8B-B14F-4D97-AF65-F5344CB8AC3E}">
        <p14:creationId xmlns:p14="http://schemas.microsoft.com/office/powerpoint/2010/main" val="689090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B5A49-1269-8215-4BA1-52207999F0F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BD1C65-F7DA-8E2C-DD0B-95C77E505262}"/>
              </a:ext>
            </a:extLst>
          </p:cNvPr>
          <p:cNvSpPr>
            <a:spLocks noGrp="1"/>
          </p:cNvSpPr>
          <p:nvPr>
            <p:ph type="title" idx="4294967295"/>
          </p:nvPr>
        </p:nvSpPr>
        <p:spPr>
          <a:xfrm>
            <a:off x="1441450" y="3069169"/>
            <a:ext cx="8936038" cy="1404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ea typeface="+mn-ea"/>
                <a:cs typeface="+mn-cs"/>
              </a:rPr>
              <a:t>Action Planning and Next Steps</a:t>
            </a:r>
            <a:endParaRPr kumimoji="0" lang="en-US" sz="4400" b="0" i="0" u="none" strike="noStrike" kern="1200" cap="none" spc="0" normalizeH="0" baseline="0" noProof="0">
              <a:ln>
                <a:noFill/>
              </a:ln>
              <a:solidFill>
                <a:schemeClr val="bg1"/>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73687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1BE0F0-719D-DDCE-A188-0D7749811C67}"/>
              </a:ext>
            </a:extLst>
          </p:cNvPr>
          <p:cNvSpPr txBox="1">
            <a:spLocks noGrp="1"/>
          </p:cNvSpPr>
          <p:nvPr>
            <p:ph type="title"/>
          </p:nvPr>
        </p:nvSpPr>
        <p:spPr>
          <a:xfrm>
            <a:off x="838200" y="399961"/>
            <a:ext cx="10515600" cy="1325563"/>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a:lstStyle>
          <a:p>
            <a:pPr marL="0" marR="0" lvl="0" indent="0" fontAlgn="auto">
              <a:spcAft>
                <a:spcPts val="0"/>
              </a:spcAft>
              <a:buClrTx/>
              <a:buSzTx/>
              <a:tabLst/>
              <a:defRPr/>
            </a:pPr>
            <a:r>
              <a:rPr kumimoji="0" lang="en-US" b="0" i="0" u="none" strike="noStrike" kern="1200" cap="none" spc="0" normalizeH="0" baseline="0" noProof="0">
                <a:ln>
                  <a:noFill/>
                </a:ln>
                <a:solidFill>
                  <a:schemeClr val="bg1"/>
                </a:solidFill>
                <a:effectLst/>
                <a:uLnTx/>
                <a:uFillTx/>
                <a:latin typeface="Aptos" panose="020B0004020202020204" pitchFamily="34" charset="0"/>
                <a:ea typeface="+mj-ea"/>
                <a:cs typeface="+mj-cs"/>
              </a:rPr>
              <a:t>Key Questions to Consider</a:t>
            </a:r>
          </a:p>
        </p:txBody>
      </p:sp>
      <p:sp>
        <p:nvSpPr>
          <p:cNvPr id="9" name="TextBox 8">
            <a:extLst>
              <a:ext uri="{FF2B5EF4-FFF2-40B4-BE49-F238E27FC236}">
                <a16:creationId xmlns:a16="http://schemas.microsoft.com/office/drawing/2014/main" id="{29B8F82E-EEDD-6E71-D1C8-71D9C186CE23}"/>
              </a:ext>
            </a:extLst>
          </p:cNvPr>
          <p:cNvSpPr txBox="1"/>
          <p:nvPr/>
        </p:nvSpPr>
        <p:spPr>
          <a:xfrm>
            <a:off x="838200" y="1725525"/>
            <a:ext cx="10752394" cy="4192676"/>
          </a:xfrm>
          <a:prstGeom prst="rect">
            <a:avLst/>
          </a:prstGeom>
        </p:spPr>
        <p:txBody>
          <a:bodyPr vert="horz" lIns="91440" tIns="45720" rIns="91440" bIns="45720" rtlCol="0">
            <a:normAutofit/>
          </a:bodyPr>
          <a:lstStyle/>
          <a:p>
            <a:pPr marL="228600" indent="-228600" fontAlgn="ctr">
              <a:lnSpc>
                <a:spcPct val="90000"/>
              </a:lnSpc>
              <a:spcBef>
                <a:spcPts val="1000"/>
              </a:spcBef>
              <a:buFont typeface="Arial" panose="020B0604020202020204" pitchFamily="34" charset="0"/>
              <a:buChar char="•"/>
            </a:pPr>
            <a:r>
              <a:rPr lang="en-US" sz="2000" u="none" strike="noStrike">
                <a:effectLst/>
                <a:latin typeface="Aptos" panose="020B0004020202020204" pitchFamily="34" charset="0"/>
              </a:rPr>
              <a:t>Overall Alignment</a:t>
            </a:r>
            <a:r>
              <a:rPr lang="en-US" sz="2000">
                <a:latin typeface="Aptos" panose="020B0004020202020204" pitchFamily="34" charset="0"/>
              </a:rPr>
              <a:t>: </a:t>
            </a:r>
            <a:r>
              <a:rPr lang="en-US" sz="2000" u="none" strike="noStrike">
                <a:effectLst/>
                <a:latin typeface="Aptos" panose="020B0004020202020204" pitchFamily="34" charset="0"/>
              </a:rPr>
              <a:t>Where is your Community?</a:t>
            </a:r>
          </a:p>
          <a:p>
            <a:pPr marL="228600" indent="-228600" fontAlgn="ctr">
              <a:lnSpc>
                <a:spcPct val="90000"/>
              </a:lnSpc>
              <a:spcBef>
                <a:spcPts val="1000"/>
              </a:spcBef>
              <a:buFont typeface="Arial" panose="020B0604020202020204" pitchFamily="34" charset="0"/>
              <a:buChar char="•"/>
            </a:pPr>
            <a:r>
              <a:rPr lang="en-US" sz="2000">
                <a:latin typeface="Aptos" panose="020B0004020202020204" pitchFamily="34" charset="0"/>
              </a:rPr>
              <a:t>Does your workforce system have policies in place that promote RA?</a:t>
            </a:r>
          </a:p>
          <a:p>
            <a:pPr marL="228600" indent="-228600" fontAlgn="ctr">
              <a:lnSpc>
                <a:spcPct val="90000"/>
              </a:lnSpc>
              <a:spcBef>
                <a:spcPts val="1000"/>
              </a:spcBef>
              <a:buFont typeface="Arial" panose="020B0604020202020204" pitchFamily="34" charset="0"/>
              <a:buChar char="•"/>
            </a:pPr>
            <a:r>
              <a:rPr lang="en-US" sz="2000">
                <a:latin typeface="Aptos" panose="020B0004020202020204" pitchFamily="34" charset="0"/>
              </a:rPr>
              <a:t>What organizations/partners are you already working with?  </a:t>
            </a:r>
            <a:br>
              <a:rPr lang="en-US" sz="2000">
                <a:latin typeface="Aptos" panose="020B0004020202020204" pitchFamily="34" charset="0"/>
              </a:rPr>
            </a:br>
            <a:r>
              <a:rPr lang="en-US" sz="2000">
                <a:latin typeface="Aptos" panose="020B0004020202020204" pitchFamily="34" charset="0"/>
              </a:rPr>
              <a:t>Who else do you need at your table?</a:t>
            </a:r>
          </a:p>
          <a:p>
            <a:pPr marL="228600" indent="-228600" fontAlgn="ctr">
              <a:lnSpc>
                <a:spcPct val="90000"/>
              </a:lnSpc>
              <a:spcBef>
                <a:spcPts val="1000"/>
              </a:spcBef>
              <a:buFont typeface="Arial" panose="020B0604020202020204" pitchFamily="34" charset="0"/>
              <a:buChar char="•"/>
            </a:pPr>
            <a:r>
              <a:rPr lang="en-US" sz="2000">
                <a:latin typeface="Aptos" panose="020B0004020202020204" pitchFamily="34" charset="0"/>
              </a:rPr>
              <a:t>What expertise do you have that can be tapped into?</a:t>
            </a:r>
          </a:p>
          <a:p>
            <a:pPr marL="228600" indent="-228600" fontAlgn="ctr">
              <a:lnSpc>
                <a:spcPct val="90000"/>
              </a:lnSpc>
              <a:spcBef>
                <a:spcPts val="1000"/>
              </a:spcBef>
              <a:buFont typeface="Arial" panose="020B0604020202020204" pitchFamily="34" charset="0"/>
              <a:buChar char="•"/>
            </a:pPr>
            <a:r>
              <a:rPr lang="en-US" sz="2000">
                <a:latin typeface="Aptos" panose="020B0004020202020204" pitchFamily="34" charset="0"/>
              </a:rPr>
              <a:t>Do you employers understand the benefits of RA? Are there </a:t>
            </a:r>
            <a:br>
              <a:rPr lang="en-US" sz="2000">
                <a:latin typeface="Aptos" panose="020B0004020202020204" pitchFamily="34" charset="0"/>
              </a:rPr>
            </a:br>
            <a:r>
              <a:rPr lang="en-US" sz="2000">
                <a:latin typeface="Aptos" panose="020B0004020202020204" pitchFamily="34" charset="0"/>
              </a:rPr>
              <a:t>representatives who can convene employers and help them?</a:t>
            </a:r>
          </a:p>
          <a:p>
            <a:pPr marL="228600" indent="-228600" fontAlgn="ctr">
              <a:lnSpc>
                <a:spcPct val="90000"/>
              </a:lnSpc>
              <a:spcBef>
                <a:spcPts val="1000"/>
              </a:spcBef>
              <a:buFont typeface="Arial" panose="020B0604020202020204" pitchFamily="34" charset="0"/>
              <a:buChar char="•"/>
            </a:pPr>
            <a:r>
              <a:rPr lang="en-US" sz="2000">
                <a:latin typeface="Aptos" panose="020B0004020202020204" pitchFamily="34" charset="0"/>
              </a:rPr>
              <a:t>How do you intend to work towards alignment? What steps can </a:t>
            </a:r>
            <a:br>
              <a:rPr lang="en-US" sz="2000">
                <a:latin typeface="Aptos" panose="020B0004020202020204" pitchFamily="34" charset="0"/>
              </a:rPr>
            </a:br>
            <a:r>
              <a:rPr lang="en-US" sz="2000">
                <a:latin typeface="Aptos" panose="020B0004020202020204" pitchFamily="34" charset="0"/>
              </a:rPr>
              <a:t>you take to increase alignment for successful RA program efforts? </a:t>
            </a:r>
          </a:p>
          <a:p>
            <a:pPr marL="228600" indent="-228600" fontAlgn="ctr">
              <a:lnSpc>
                <a:spcPct val="90000"/>
              </a:lnSpc>
              <a:spcBef>
                <a:spcPts val="1000"/>
              </a:spcBef>
              <a:buFont typeface="Arial" panose="020B0604020202020204" pitchFamily="34" charset="0"/>
              <a:buChar char="•"/>
            </a:pPr>
            <a:r>
              <a:rPr lang="en-US" sz="2000">
                <a:latin typeface="Aptos" panose="020B0004020202020204" pitchFamily="34" charset="0"/>
              </a:rPr>
              <a:t>What support do you need?</a:t>
            </a:r>
          </a:p>
          <a:p>
            <a:pPr marL="228600" indent="-228600" fontAlgn="ctr">
              <a:lnSpc>
                <a:spcPct val="90000"/>
              </a:lnSpc>
              <a:spcBef>
                <a:spcPts val="1000"/>
              </a:spcBef>
              <a:buFont typeface="Arial" panose="020B0604020202020204" pitchFamily="34" charset="0"/>
              <a:buChar char="•"/>
            </a:pPr>
            <a:r>
              <a:rPr lang="en-US" sz="2000">
                <a:latin typeface="Aptos" panose="020B0004020202020204" pitchFamily="34" charset="0"/>
              </a:rPr>
              <a:t>What questions do you have?</a:t>
            </a:r>
          </a:p>
          <a:p>
            <a:pPr marL="228600" indent="-228600" fontAlgn="ctr">
              <a:lnSpc>
                <a:spcPct val="90000"/>
              </a:lnSpc>
              <a:spcBef>
                <a:spcPts val="1000"/>
              </a:spcBef>
              <a:buFont typeface="Arial" panose="020B0604020202020204" pitchFamily="34" charset="0"/>
              <a:buChar char="•"/>
            </a:pPr>
            <a:endParaRPr lang="en-US" u="none" strike="noStrike">
              <a:solidFill>
                <a:schemeClr val="tx1">
                  <a:lumMod val="75000"/>
                  <a:lumOff val="25000"/>
                </a:schemeClr>
              </a:solidFill>
              <a:effectLst/>
              <a:latin typeface="Aptos" panose="020B0004020202020204" pitchFamily="34" charset="0"/>
            </a:endParaRPr>
          </a:p>
        </p:txBody>
      </p:sp>
      <p:pic>
        <p:nvPicPr>
          <p:cNvPr id="4" name="Picture 3">
            <a:extLst>
              <a:ext uri="{FF2B5EF4-FFF2-40B4-BE49-F238E27FC236}">
                <a16:creationId xmlns:a16="http://schemas.microsoft.com/office/drawing/2014/main" id="{51E54746-F9A1-CFAB-387F-FF26FDA2B7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17501" y="3192286"/>
            <a:ext cx="3173093" cy="2943043"/>
          </a:xfrm>
          <a:prstGeom prst="rect">
            <a:avLst/>
          </a:prstGeom>
          <a:noFill/>
        </p:spPr>
      </p:pic>
      <p:sp>
        <p:nvSpPr>
          <p:cNvPr id="5" name="Slide Number Placeholder 5">
            <a:extLst>
              <a:ext uri="{FF2B5EF4-FFF2-40B4-BE49-F238E27FC236}">
                <a16:creationId xmlns:a16="http://schemas.microsoft.com/office/drawing/2014/main" id="{C0FB4E2F-F510-FCAF-213C-35040CC40A79}"/>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336419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13FA2-E27C-2589-2D41-827137049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E691DA-3140-55D2-BDEF-D4E2AF0A2280}"/>
              </a:ext>
            </a:extLst>
          </p:cNvPr>
          <p:cNvSpPr>
            <a:spLocks noGrp="1"/>
          </p:cNvSpPr>
          <p:nvPr>
            <p:ph type="title"/>
          </p:nvPr>
        </p:nvSpPr>
        <p:spPr>
          <a:xfrm>
            <a:off x="838200" y="522776"/>
            <a:ext cx="10515600" cy="1325563"/>
          </a:xfrm>
        </p:spPr>
        <p:txBody>
          <a:bodyPr/>
          <a:lstStyle/>
          <a:p>
            <a:r>
              <a:rPr lang="en-US">
                <a:latin typeface="Aptos"/>
              </a:rPr>
              <a:t>To Move Forward….</a:t>
            </a:r>
          </a:p>
        </p:txBody>
      </p:sp>
      <p:sp>
        <p:nvSpPr>
          <p:cNvPr id="11" name="Content Placeholder 2">
            <a:extLst>
              <a:ext uri="{FF2B5EF4-FFF2-40B4-BE49-F238E27FC236}">
                <a16:creationId xmlns:a16="http://schemas.microsoft.com/office/drawing/2014/main" id="{CFDD2EFF-252B-447B-7C03-3415FF522F04}"/>
              </a:ext>
            </a:extLst>
          </p:cNvPr>
          <p:cNvSpPr>
            <a:spLocks noGrp="1"/>
          </p:cNvSpPr>
          <p:nvPr>
            <p:ph sz="half" idx="1"/>
          </p:nvPr>
        </p:nvSpPr>
        <p:spPr>
          <a:xfrm>
            <a:off x="838201" y="1709683"/>
            <a:ext cx="10950676" cy="4128634"/>
          </a:xfrm>
        </p:spPr>
        <p:txBody>
          <a:bodyPr vert="horz" lIns="91440" tIns="45720" rIns="91440" bIns="45720" rtlCol="0" anchor="t">
            <a:normAutofit fontScale="92500" lnSpcReduction="20000"/>
          </a:bodyPr>
          <a:lstStyle/>
          <a:p>
            <a:endParaRPr lang="en-US" sz="2000"/>
          </a:p>
          <a:p>
            <a:pPr marL="0" indent="0">
              <a:buNone/>
            </a:pPr>
            <a:r>
              <a:rPr lang="en-US" sz="3200" b="1">
                <a:solidFill>
                  <a:srgbClr val="00015E"/>
                </a:solidFill>
                <a:latin typeface="Aptos"/>
              </a:rPr>
              <a:t>Form your own community group and discuss the following:</a:t>
            </a:r>
          </a:p>
          <a:p>
            <a:pPr marL="0" indent="0">
              <a:buNone/>
            </a:pPr>
            <a:endParaRPr lang="en-US" sz="600">
              <a:solidFill>
                <a:schemeClr val="tx1"/>
              </a:solidFill>
              <a:latin typeface="Aptos"/>
            </a:endParaRPr>
          </a:p>
          <a:p>
            <a:pPr lvl="1"/>
            <a:r>
              <a:rPr lang="en-US" sz="2600">
                <a:solidFill>
                  <a:schemeClr val="tx1"/>
                </a:solidFill>
                <a:latin typeface="Aptos"/>
              </a:rPr>
              <a:t>Overall alignment between the LWDB, AJCs, employers, education, economic development, CBO’s, etc.</a:t>
            </a:r>
          </a:p>
          <a:p>
            <a:pPr lvl="1"/>
            <a:endParaRPr lang="en-US" sz="2600">
              <a:solidFill>
                <a:schemeClr val="tx1"/>
              </a:solidFill>
              <a:latin typeface="Aptos"/>
            </a:endParaRPr>
          </a:p>
          <a:p>
            <a:pPr lvl="1"/>
            <a:r>
              <a:rPr lang="en-US" sz="2600">
                <a:solidFill>
                  <a:schemeClr val="tx1"/>
                </a:solidFill>
                <a:latin typeface="Aptos"/>
              </a:rPr>
              <a:t>Does the workforce system have policies and processes in </a:t>
            </a:r>
            <a:br>
              <a:rPr lang="en-US" sz="2600">
                <a:solidFill>
                  <a:schemeClr val="tx1"/>
                </a:solidFill>
                <a:latin typeface="Aptos"/>
              </a:rPr>
            </a:br>
            <a:r>
              <a:rPr lang="en-US" sz="2600">
                <a:solidFill>
                  <a:schemeClr val="tx1"/>
                </a:solidFill>
                <a:latin typeface="Aptos"/>
              </a:rPr>
              <a:t>place to support RA?</a:t>
            </a:r>
          </a:p>
          <a:p>
            <a:pPr lvl="1"/>
            <a:endParaRPr lang="en-US" sz="2600">
              <a:solidFill>
                <a:schemeClr val="tx1"/>
              </a:solidFill>
              <a:latin typeface="Aptos"/>
            </a:endParaRPr>
          </a:p>
          <a:p>
            <a:pPr lvl="1"/>
            <a:r>
              <a:rPr lang="en-US" sz="2600">
                <a:solidFill>
                  <a:schemeClr val="tx1"/>
                </a:solidFill>
                <a:latin typeface="Aptos"/>
              </a:rPr>
              <a:t>How can you work together on alignment? Work groups? </a:t>
            </a:r>
            <a:br>
              <a:rPr lang="en-US" sz="2600">
                <a:solidFill>
                  <a:schemeClr val="tx1"/>
                </a:solidFill>
                <a:latin typeface="Aptos"/>
              </a:rPr>
            </a:br>
            <a:r>
              <a:rPr lang="en-US" sz="2600">
                <a:solidFill>
                  <a:schemeClr val="tx1"/>
                </a:solidFill>
                <a:latin typeface="Aptos"/>
              </a:rPr>
              <a:t>Task force? Etc.?</a:t>
            </a:r>
          </a:p>
          <a:p>
            <a:pPr lvl="1"/>
            <a:endParaRPr lang="en-US" sz="2600">
              <a:solidFill>
                <a:schemeClr val="tx1"/>
              </a:solidFill>
              <a:latin typeface="Aptos"/>
            </a:endParaRPr>
          </a:p>
          <a:p>
            <a:pPr lvl="1"/>
            <a:r>
              <a:rPr lang="en-US" sz="2600">
                <a:solidFill>
                  <a:schemeClr val="tx1"/>
                </a:solidFill>
                <a:latin typeface="Aptos"/>
              </a:rPr>
              <a:t>Support / Questions?</a:t>
            </a:r>
            <a:endParaRPr lang="en-US" sz="2600">
              <a:solidFill>
                <a:schemeClr val="tx1"/>
              </a:solidFill>
            </a:endParaRPr>
          </a:p>
        </p:txBody>
      </p:sp>
      <p:sp>
        <p:nvSpPr>
          <p:cNvPr id="6" name="Slide Number Placeholder 5">
            <a:extLst>
              <a:ext uri="{FF2B5EF4-FFF2-40B4-BE49-F238E27FC236}">
                <a16:creationId xmlns:a16="http://schemas.microsoft.com/office/drawing/2014/main" id="{6708521F-46AD-3204-5E81-95F7F45FFA1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59472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A15C6-0C83-457D-E8B8-936E24D7ECF8}"/>
              </a:ext>
            </a:extLst>
          </p:cNvPr>
          <p:cNvSpPr>
            <a:spLocks noGrp="1"/>
          </p:cNvSpPr>
          <p:nvPr>
            <p:ph type="title"/>
          </p:nvPr>
        </p:nvSpPr>
        <p:spPr/>
        <p:txBody>
          <a:bodyPr>
            <a:normAutofit fontScale="90000"/>
          </a:bodyPr>
          <a:lstStyle/>
          <a:p>
            <a:r>
              <a:rPr lang="en-US" dirty="0">
                <a:solidFill>
                  <a:schemeClr val="bg1"/>
                </a:solidFill>
              </a:rPr>
              <a:t>Thank you for joining us</a:t>
            </a:r>
          </a:p>
        </p:txBody>
      </p:sp>
      <p:sp>
        <p:nvSpPr>
          <p:cNvPr id="3" name="Text Placeholder 2">
            <a:extLst>
              <a:ext uri="{FF2B5EF4-FFF2-40B4-BE49-F238E27FC236}">
                <a16:creationId xmlns:a16="http://schemas.microsoft.com/office/drawing/2014/main" id="{4A956D79-C307-DD3D-0B9B-9AB62167EC8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640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130-B6DE-CAAD-B7E6-04315037C7FC}"/>
              </a:ext>
            </a:extLst>
          </p:cNvPr>
          <p:cNvSpPr>
            <a:spLocks noGrp="1"/>
          </p:cNvSpPr>
          <p:nvPr>
            <p:ph type="title"/>
          </p:nvPr>
        </p:nvSpPr>
        <p:spPr>
          <a:xfrm>
            <a:off x="459444" y="545774"/>
            <a:ext cx="10515600" cy="1325563"/>
          </a:xfrm>
        </p:spPr>
        <p:txBody>
          <a:bodyPr/>
          <a:lstStyle/>
          <a:p>
            <a:r>
              <a:rPr lang="en-US" dirty="0"/>
              <a:t>Presenters</a:t>
            </a:r>
          </a:p>
        </p:txBody>
      </p:sp>
      <p:pic>
        <p:nvPicPr>
          <p:cNvPr id="9" name="Picture 8" descr="Alan Dodkowitz">
            <a:extLst>
              <a:ext uri="{FF2B5EF4-FFF2-40B4-BE49-F238E27FC236}">
                <a16:creationId xmlns:a16="http://schemas.microsoft.com/office/drawing/2014/main" id="{FD130C62-7A30-5289-7742-99ABB4394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956" y="2293911"/>
            <a:ext cx="2050095" cy="20422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5FA04CC3-FF8C-492F-0030-C3AD69555EFE}"/>
              </a:ext>
            </a:extLst>
          </p:cNvPr>
          <p:cNvSpPr>
            <a:spLocks noGrp="1"/>
          </p:cNvSpPr>
          <p:nvPr>
            <p:ph sz="half" idx="1"/>
          </p:nvPr>
        </p:nvSpPr>
        <p:spPr>
          <a:xfrm>
            <a:off x="1712832" y="4439016"/>
            <a:ext cx="4457096" cy="422574"/>
          </a:xfrm>
        </p:spPr>
        <p:txBody>
          <a:bodyPr>
            <a:noAutofit/>
          </a:bodyPr>
          <a:lstStyle/>
          <a:p>
            <a:pPr marL="0" indent="0" algn="ctr">
              <a:buNone/>
            </a:pPr>
            <a:r>
              <a:rPr lang="en-US" b="1">
                <a:solidFill>
                  <a:srgbClr val="00015E"/>
                </a:solidFill>
              </a:rPr>
              <a:t>Alan Dodkowitz</a:t>
            </a:r>
          </a:p>
        </p:txBody>
      </p:sp>
      <p:sp>
        <p:nvSpPr>
          <p:cNvPr id="4" name="Content Placeholder 3">
            <a:extLst>
              <a:ext uri="{FF2B5EF4-FFF2-40B4-BE49-F238E27FC236}">
                <a16:creationId xmlns:a16="http://schemas.microsoft.com/office/drawing/2014/main" id="{5D4BFFC1-1FCF-A8DB-8788-B6F57EDFF603}"/>
              </a:ext>
            </a:extLst>
          </p:cNvPr>
          <p:cNvSpPr>
            <a:spLocks noGrp="1"/>
          </p:cNvSpPr>
          <p:nvPr>
            <p:ph sz="half" idx="13"/>
          </p:nvPr>
        </p:nvSpPr>
        <p:spPr>
          <a:xfrm>
            <a:off x="2058260" y="4861590"/>
            <a:ext cx="3766241" cy="652942"/>
          </a:xfrm>
        </p:spPr>
        <p:txBody>
          <a:bodyPr>
            <a:normAutofit lnSpcReduction="10000"/>
          </a:bodyPr>
          <a:lstStyle/>
          <a:p>
            <a:pPr marL="0" indent="0" algn="ctr">
              <a:buNone/>
            </a:pPr>
            <a:r>
              <a:rPr lang="en-US" sz="1600" dirty="0">
                <a:solidFill>
                  <a:schemeClr val="tx1"/>
                </a:solidFill>
              </a:rPr>
              <a:t>Senior Subject Matter Expert</a:t>
            </a:r>
          </a:p>
          <a:p>
            <a:pPr marL="0" indent="0" algn="ctr">
              <a:buNone/>
            </a:pPr>
            <a:r>
              <a:rPr lang="en-US" sz="1600" dirty="0">
                <a:solidFill>
                  <a:schemeClr val="tx1"/>
                </a:solidFill>
              </a:rPr>
              <a:t>Safal Partners</a:t>
            </a:r>
          </a:p>
        </p:txBody>
      </p:sp>
      <p:pic>
        <p:nvPicPr>
          <p:cNvPr id="8" name="Picture 7" descr="Jeremy Faulkner">
            <a:extLst>
              <a:ext uri="{FF2B5EF4-FFF2-40B4-BE49-F238E27FC236}">
                <a16:creationId xmlns:a16="http://schemas.microsoft.com/office/drawing/2014/main" id="{03AEEED5-EC3E-E2E3-201E-7893D83E700E}"/>
              </a:ext>
            </a:extLst>
          </p:cNvPr>
          <p:cNvPicPr>
            <a:picLocks noChangeAspect="1"/>
          </p:cNvPicPr>
          <p:nvPr/>
        </p:nvPicPr>
        <p:blipFill>
          <a:blip r:embed="rId4"/>
          <a:stretch>
            <a:fillRect/>
          </a:stretch>
        </p:blipFill>
        <p:spPr>
          <a:xfrm>
            <a:off x="7220450" y="2293911"/>
            <a:ext cx="2227866" cy="20422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ontent Placeholder 2">
            <a:extLst>
              <a:ext uri="{FF2B5EF4-FFF2-40B4-BE49-F238E27FC236}">
                <a16:creationId xmlns:a16="http://schemas.microsoft.com/office/drawing/2014/main" id="{DEB6B743-9107-B30C-9E99-C43820AE8B0D}"/>
              </a:ext>
            </a:extLst>
          </p:cNvPr>
          <p:cNvSpPr txBox="1">
            <a:spLocks/>
          </p:cNvSpPr>
          <p:nvPr/>
        </p:nvSpPr>
        <p:spPr>
          <a:xfrm>
            <a:off x="6096000" y="4432754"/>
            <a:ext cx="4457096" cy="422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rgbClr val="00015E"/>
                </a:solidFill>
              </a:rPr>
              <a:t>Jeremy Faulkner</a:t>
            </a:r>
          </a:p>
        </p:txBody>
      </p:sp>
      <p:sp>
        <p:nvSpPr>
          <p:cNvPr id="6" name="Content Placeholder 3">
            <a:extLst>
              <a:ext uri="{FF2B5EF4-FFF2-40B4-BE49-F238E27FC236}">
                <a16:creationId xmlns:a16="http://schemas.microsoft.com/office/drawing/2014/main" id="{C32A20E6-2C39-AF2A-CB8D-2C916CB3DF9E}"/>
              </a:ext>
            </a:extLst>
          </p:cNvPr>
          <p:cNvSpPr txBox="1">
            <a:spLocks/>
          </p:cNvSpPr>
          <p:nvPr/>
        </p:nvSpPr>
        <p:spPr>
          <a:xfrm>
            <a:off x="6441428" y="4855328"/>
            <a:ext cx="3766241" cy="6529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tx1"/>
                </a:solidFill>
              </a:rPr>
              <a:t>Senior Subject Matter Expert</a:t>
            </a:r>
          </a:p>
          <a:p>
            <a:pPr marL="0" indent="0" algn="ctr">
              <a:buFont typeface="Arial" panose="020B0604020202020204" pitchFamily="34" charset="0"/>
              <a:buNone/>
            </a:pPr>
            <a:r>
              <a:rPr lang="en-US" sz="1600" dirty="0">
                <a:solidFill>
                  <a:schemeClr val="tx1"/>
                </a:solidFill>
              </a:rPr>
              <a:t>Safal Partners</a:t>
            </a:r>
          </a:p>
        </p:txBody>
      </p:sp>
      <p:sp>
        <p:nvSpPr>
          <p:cNvPr id="7" name="Slide Number Placeholder 5">
            <a:extLst>
              <a:ext uri="{FF2B5EF4-FFF2-40B4-BE49-F238E27FC236}">
                <a16:creationId xmlns:a16="http://schemas.microsoft.com/office/drawing/2014/main" id="{715D33DB-9932-9FA8-7D62-9BBBE8C3968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59866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BC27E0-B993-788D-5F04-03F3A933B6E6}"/>
              </a:ext>
            </a:extLst>
          </p:cNvPr>
          <p:cNvSpPr>
            <a:spLocks noGrp="1"/>
          </p:cNvSpPr>
          <p:nvPr>
            <p:ph type="title" idx="4294967295"/>
          </p:nvPr>
        </p:nvSpPr>
        <p:spPr>
          <a:xfrm>
            <a:off x="1441450" y="2705100"/>
            <a:ext cx="8936038" cy="1404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bg1"/>
                </a:solidFill>
                <a:effectLst/>
                <a:uLnTx/>
                <a:uFillTx/>
                <a:latin typeface="Aptos" panose="020B0004020202020204" pitchFamily="34" charset="0"/>
                <a:ea typeface="+mn-ea"/>
                <a:cs typeface="+mn-cs"/>
              </a:rPr>
              <a:t>Basic Building Blocks of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chemeClr val="bg1"/>
                </a:solidFill>
                <a:effectLst/>
                <a:uLnTx/>
                <a:uFillTx/>
                <a:latin typeface="Aptos" panose="020B0004020202020204" pitchFamily="34" charset="0"/>
                <a:ea typeface="+mn-ea"/>
                <a:cs typeface="+mn-cs"/>
              </a:rPr>
              <a:t>Registered Apprenticeship</a:t>
            </a:r>
          </a:p>
        </p:txBody>
      </p:sp>
      <p:pic>
        <p:nvPicPr>
          <p:cNvPr id="3" name="Content Placeholder 4">
            <a:extLst>
              <a:ext uri="{FF2B5EF4-FFF2-40B4-BE49-F238E27FC236}">
                <a16:creationId xmlns:a16="http://schemas.microsoft.com/office/drawing/2014/main" id="{14B4518E-E590-87CC-A7F5-273A9BEB9E9D}"/>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42051" y="2741971"/>
            <a:ext cx="1613258" cy="1404938"/>
          </a:xfrm>
          <a:prstGeom prst="rect">
            <a:avLst/>
          </a:prstGeom>
        </p:spPr>
      </p:pic>
    </p:spTree>
    <p:extLst>
      <p:ext uri="{BB962C8B-B14F-4D97-AF65-F5344CB8AC3E}">
        <p14:creationId xmlns:p14="http://schemas.microsoft.com/office/powerpoint/2010/main" val="3275785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023D35-7903-88CF-4651-E658AECDB0AC}"/>
              </a:ext>
            </a:extLst>
          </p:cNvPr>
          <p:cNvSpPr>
            <a:spLocks noGrp="1"/>
          </p:cNvSpPr>
          <p:nvPr>
            <p:ph type="title"/>
          </p:nvPr>
        </p:nvSpPr>
        <p:spPr/>
        <p:txBody>
          <a:bodyPr/>
          <a:lstStyle/>
          <a:p>
            <a:r>
              <a:rPr lang="en-US"/>
              <a:t>Getting to Know You </a:t>
            </a:r>
            <a:r>
              <a:rPr lang="en-US">
                <a:solidFill>
                  <a:srgbClr val="00015E"/>
                </a:solidFill>
              </a:rPr>
              <a:t>2</a:t>
            </a:r>
          </a:p>
        </p:txBody>
      </p:sp>
      <p:sp>
        <p:nvSpPr>
          <p:cNvPr id="7" name="Content Placeholder 6">
            <a:extLst>
              <a:ext uri="{FF2B5EF4-FFF2-40B4-BE49-F238E27FC236}">
                <a16:creationId xmlns:a16="http://schemas.microsoft.com/office/drawing/2014/main" id="{289FE8EA-44D9-CA45-9490-85DBE9EEF54F}"/>
              </a:ext>
            </a:extLst>
          </p:cNvPr>
          <p:cNvSpPr>
            <a:spLocks noGrp="1"/>
          </p:cNvSpPr>
          <p:nvPr>
            <p:ph idx="1"/>
          </p:nvPr>
        </p:nvSpPr>
        <p:spPr>
          <a:xfrm>
            <a:off x="937436" y="1809197"/>
            <a:ext cx="7040237" cy="4006377"/>
          </a:xfrm>
        </p:spPr>
        <p:txBody>
          <a:bodyPr vert="horz" lIns="91440" tIns="45720" rIns="91440" bIns="45720" rtlCol="0" anchor="t">
            <a:normAutofit/>
          </a:bodyPr>
          <a:lstStyle/>
          <a:p>
            <a:pPr marL="0" indent="0">
              <a:buNone/>
            </a:pPr>
            <a:r>
              <a:rPr lang="en-US" sz="3600">
                <a:solidFill>
                  <a:schemeClr val="tx1"/>
                </a:solidFill>
                <a:latin typeface="Aptos" panose="020B0004020202020204" pitchFamily="34" charset="0"/>
              </a:rPr>
              <a:t>How would you describe your level of knowledge of and experience with Registered Apprenticeship programs?</a:t>
            </a:r>
          </a:p>
          <a:p>
            <a:pPr marL="688975"/>
            <a:r>
              <a:rPr lang="en-US" sz="3600">
                <a:solidFill>
                  <a:schemeClr val="tx1"/>
                </a:solidFill>
                <a:latin typeface="Aptos" panose="020B0004020202020204" pitchFamily="34" charset="0"/>
              </a:rPr>
              <a:t>Advanced</a:t>
            </a:r>
          </a:p>
          <a:p>
            <a:pPr marL="688975"/>
            <a:r>
              <a:rPr lang="en-US" sz="3600">
                <a:solidFill>
                  <a:schemeClr val="tx1"/>
                </a:solidFill>
                <a:latin typeface="Aptos" panose="020B0004020202020204" pitchFamily="34" charset="0"/>
              </a:rPr>
              <a:t>Emerging</a:t>
            </a:r>
          </a:p>
          <a:p>
            <a:pPr marL="688975"/>
            <a:r>
              <a:rPr lang="en-US" sz="3600">
                <a:solidFill>
                  <a:schemeClr val="tx1"/>
                </a:solidFill>
                <a:latin typeface="Aptos" panose="020B0004020202020204" pitchFamily="34" charset="0"/>
              </a:rPr>
              <a:t>At Square One</a:t>
            </a:r>
          </a:p>
        </p:txBody>
      </p:sp>
      <p:sp>
        <p:nvSpPr>
          <p:cNvPr id="5" name="Slide Number Placeholder 5">
            <a:extLst>
              <a:ext uri="{FF2B5EF4-FFF2-40B4-BE49-F238E27FC236}">
                <a16:creationId xmlns:a16="http://schemas.microsoft.com/office/drawing/2014/main" id="{8EE206E2-6884-6BF6-1695-200D7BA7C734}"/>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2" name="Picture 1">
            <a:extLst>
              <a:ext uri="{FF2B5EF4-FFF2-40B4-BE49-F238E27FC236}">
                <a16:creationId xmlns:a16="http://schemas.microsoft.com/office/drawing/2014/main" id="{8663D218-F48C-B979-D454-6E3BC9EE0B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72172" y="3776809"/>
            <a:ext cx="3619598" cy="2095897"/>
          </a:xfrm>
          <a:prstGeom prst="rect">
            <a:avLst/>
          </a:prstGeom>
          <a:ln>
            <a:noFill/>
          </a:ln>
          <a:effectLst>
            <a:softEdge rad="112500"/>
          </a:effectLst>
        </p:spPr>
      </p:pic>
    </p:spTree>
    <p:extLst>
      <p:ext uri="{BB962C8B-B14F-4D97-AF65-F5344CB8AC3E}">
        <p14:creationId xmlns:p14="http://schemas.microsoft.com/office/powerpoint/2010/main" val="183971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F423D-BABE-63DD-6606-9AAC64648071}"/>
              </a:ext>
            </a:extLst>
          </p:cNvPr>
          <p:cNvSpPr>
            <a:spLocks noGrp="1"/>
          </p:cNvSpPr>
          <p:nvPr>
            <p:ph type="title"/>
          </p:nvPr>
        </p:nvSpPr>
        <p:spPr/>
        <p:txBody>
          <a:bodyPr/>
          <a:lstStyle/>
          <a:p>
            <a:r>
              <a:rPr lang="en-US"/>
              <a:t>Registered Apprenticeship </a:t>
            </a:r>
          </a:p>
        </p:txBody>
      </p:sp>
      <p:sp>
        <p:nvSpPr>
          <p:cNvPr id="7" name="TextBox 6">
            <a:extLst>
              <a:ext uri="{FF2B5EF4-FFF2-40B4-BE49-F238E27FC236}">
                <a16:creationId xmlns:a16="http://schemas.microsoft.com/office/drawing/2014/main" id="{D6577B3C-77BC-D8A6-A582-117B7B5EFD8C}"/>
              </a:ext>
            </a:extLst>
          </p:cNvPr>
          <p:cNvSpPr txBox="1"/>
          <p:nvPr/>
        </p:nvSpPr>
        <p:spPr>
          <a:xfrm>
            <a:off x="838200" y="1917757"/>
            <a:ext cx="73008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panose="020B0004020202020204" pitchFamily="34" charset="0"/>
                <a:ea typeface="+mn-ea"/>
                <a:cs typeface="+mn-cs"/>
              </a:rPr>
              <a:t>Registered apprenticeship is:</a:t>
            </a:r>
          </a:p>
        </p:txBody>
      </p:sp>
      <p:sp>
        <p:nvSpPr>
          <p:cNvPr id="3" name="Content Placeholder 2">
            <a:extLst>
              <a:ext uri="{FF2B5EF4-FFF2-40B4-BE49-F238E27FC236}">
                <a16:creationId xmlns:a16="http://schemas.microsoft.com/office/drawing/2014/main" id="{2A0B6E15-9F91-8040-5477-CC016F084B65}"/>
              </a:ext>
            </a:extLst>
          </p:cNvPr>
          <p:cNvSpPr>
            <a:spLocks noGrp="1"/>
          </p:cNvSpPr>
          <p:nvPr>
            <p:ph sz="half" idx="1"/>
          </p:nvPr>
        </p:nvSpPr>
        <p:spPr>
          <a:xfrm>
            <a:off x="695006" y="2689678"/>
            <a:ext cx="8026705" cy="3040703"/>
          </a:xfrm>
        </p:spPr>
        <p:txBody>
          <a:bodyPr>
            <a:normAutofit fontScale="25000" lnSpcReduction="20000"/>
          </a:bodyPr>
          <a:lstStyle/>
          <a:p>
            <a:pPr marL="457200" lvl="1" indent="0">
              <a:buNone/>
            </a:pPr>
            <a:r>
              <a:rPr lang="en-US" sz="3400">
                <a:solidFill>
                  <a:schemeClr val="bg1"/>
                </a:solidFill>
                <a:latin typeface="Aptos" panose="020B0004020202020204" pitchFamily="34" charset="0"/>
              </a:rPr>
              <a:t>Registered apprenticeship is</a:t>
            </a:r>
          </a:p>
          <a:p>
            <a:pPr lvl="1"/>
            <a:r>
              <a:rPr lang="en-US" sz="11200">
                <a:solidFill>
                  <a:schemeClr val="tx1"/>
                </a:solidFill>
                <a:latin typeface="Aptos" panose="020B0004020202020204" pitchFamily="34" charset="0"/>
              </a:rPr>
              <a:t>a</a:t>
            </a:r>
            <a:r>
              <a:rPr kumimoji="0" lang="en-US" sz="11200" i="0" u="none" strike="noStrike" kern="1200" cap="none" spc="0" normalizeH="0" baseline="0" noProof="0">
                <a:ln>
                  <a:noFill/>
                </a:ln>
                <a:solidFill>
                  <a:schemeClr val="tx1"/>
                </a:solidFill>
                <a:effectLst/>
                <a:uLnTx/>
                <a:uFillTx/>
                <a:latin typeface="Aptos" panose="020B0004020202020204" pitchFamily="34" charset="0"/>
              </a:rPr>
              <a:t> proven model of job preparation</a:t>
            </a:r>
          </a:p>
          <a:p>
            <a:pPr marL="688975" lvl="1" indent="0">
              <a:buNone/>
            </a:pPr>
            <a:r>
              <a:rPr kumimoji="0" lang="en-US" sz="11200" i="0" u="none" strike="noStrike" kern="1200" cap="none" spc="0" normalizeH="0" baseline="0" noProof="0">
                <a:ln>
                  <a:noFill/>
                </a:ln>
                <a:solidFill>
                  <a:schemeClr val="tx1"/>
                </a:solidFill>
                <a:effectLst/>
                <a:uLnTx/>
                <a:uFillTx/>
                <a:latin typeface="Aptos" panose="020B0004020202020204" pitchFamily="34" charset="0"/>
              </a:rPr>
              <a:t>that </a:t>
            </a:r>
            <a:r>
              <a:rPr kumimoji="0" lang="en-US" sz="11200" b="1" i="0" u="none" strike="noStrike" kern="1200" cap="none" spc="0" normalizeH="0" baseline="0" noProof="0">
                <a:ln>
                  <a:noFill/>
                </a:ln>
                <a:solidFill>
                  <a:schemeClr val="tx1"/>
                </a:solidFill>
                <a:effectLst/>
                <a:uLnTx/>
                <a:uFillTx/>
                <a:latin typeface="Aptos" panose="020B0004020202020204" pitchFamily="34" charset="0"/>
              </a:rPr>
              <a:t>combines paid on-the-job training (OJT) with related instruction </a:t>
            </a:r>
            <a:r>
              <a:rPr kumimoji="0" lang="en-US" sz="11200" i="0" u="none" strike="noStrike" kern="1200" cap="none" spc="0" normalizeH="0" baseline="0" noProof="0">
                <a:ln>
                  <a:noFill/>
                </a:ln>
                <a:solidFill>
                  <a:schemeClr val="tx1"/>
                </a:solidFill>
                <a:effectLst/>
                <a:uLnTx/>
                <a:uFillTx/>
                <a:latin typeface="Aptos" panose="020B0004020202020204" pitchFamily="34" charset="0"/>
              </a:rPr>
              <a:t>to progressively </a:t>
            </a:r>
            <a:r>
              <a:rPr kumimoji="0" lang="en-US" sz="11200" b="1" i="0" u="none" strike="noStrike" kern="1200" cap="none" spc="0" normalizeH="0" baseline="0" noProof="0">
                <a:ln>
                  <a:noFill/>
                </a:ln>
                <a:solidFill>
                  <a:schemeClr val="tx1"/>
                </a:solidFill>
                <a:effectLst/>
                <a:uLnTx/>
                <a:uFillTx/>
                <a:latin typeface="Aptos" panose="020B0004020202020204" pitchFamily="34" charset="0"/>
              </a:rPr>
              <a:t>increase workers’ skill levels and wages</a:t>
            </a:r>
            <a:r>
              <a:rPr kumimoji="0" lang="en-US" sz="11200" i="0" u="none" strike="noStrike" kern="1200" cap="none" spc="0" normalizeH="0" baseline="0" noProof="0">
                <a:ln>
                  <a:noFill/>
                </a:ln>
                <a:solidFill>
                  <a:schemeClr val="tx1"/>
                </a:solidFill>
                <a:effectLst/>
                <a:uLnTx/>
                <a:uFillTx/>
                <a:latin typeface="Aptos" panose="020B0004020202020204" pitchFamily="34" charset="0"/>
              </a:rPr>
              <a:t>;</a:t>
            </a:r>
            <a:br>
              <a:rPr kumimoji="0" lang="en-US" sz="11200" i="0" u="none" strike="noStrike" kern="1200" cap="none" spc="0" normalizeH="0" baseline="0" noProof="0">
                <a:ln>
                  <a:noFill/>
                </a:ln>
                <a:solidFill>
                  <a:schemeClr val="tx1"/>
                </a:solidFill>
                <a:effectLst/>
                <a:uLnTx/>
                <a:uFillTx/>
                <a:latin typeface="Aptos" panose="020B0004020202020204" pitchFamily="34" charset="0"/>
              </a:rPr>
            </a:br>
            <a:endParaRPr lang="en-US" sz="11200">
              <a:solidFill>
                <a:schemeClr val="tx1"/>
              </a:solidFill>
              <a:latin typeface="Aptos" panose="020B0004020202020204" pitchFamily="34" charset="0"/>
            </a:endParaRPr>
          </a:p>
          <a:p>
            <a:pPr lvl="1"/>
            <a:r>
              <a:rPr kumimoji="0" lang="en-US" sz="11200" i="0" u="none" strike="noStrike" kern="1200" cap="none" spc="0" normalizeH="0" baseline="0" noProof="0">
                <a:ln>
                  <a:noFill/>
                </a:ln>
                <a:solidFill>
                  <a:schemeClr val="tx1"/>
                </a:solidFill>
                <a:effectLst/>
                <a:uLnTx/>
                <a:uFillTx/>
                <a:latin typeface="Aptos" panose="020B0004020202020204" pitchFamily="34" charset="0"/>
              </a:rPr>
              <a:t>a proven business-driven model that provides an </a:t>
            </a:r>
            <a:r>
              <a:rPr kumimoji="0" lang="en-US" sz="11200" b="1" i="0" u="none" strike="noStrike" kern="1200" cap="none" spc="0" normalizeH="0" baseline="0" noProof="0">
                <a:ln>
                  <a:noFill/>
                </a:ln>
                <a:solidFill>
                  <a:schemeClr val="tx1"/>
                </a:solidFill>
                <a:effectLst/>
                <a:uLnTx/>
                <a:uFillTx/>
                <a:latin typeface="Aptos" panose="020B0004020202020204" pitchFamily="34" charset="0"/>
              </a:rPr>
              <a:t>effective way for businesses to recruit, train, and retain highly skilled workers</a:t>
            </a:r>
            <a:r>
              <a:rPr kumimoji="0" lang="en-US" sz="11200" i="0" u="none" strike="noStrike" kern="1200" cap="none" spc="0" normalizeH="0" baseline="0" noProof="0">
                <a:ln>
                  <a:noFill/>
                </a:ln>
                <a:solidFill>
                  <a:schemeClr val="tx1"/>
                </a:solidFill>
                <a:effectLst/>
                <a:uLnTx/>
                <a:uFillTx/>
                <a:latin typeface="Aptos" panose="020B0004020202020204" pitchFamily="34" charset="0"/>
              </a:rPr>
              <a:t>.</a:t>
            </a:r>
            <a:endParaRPr lang="en-US" sz="11200">
              <a:solidFill>
                <a:schemeClr val="tx1"/>
              </a:solidFill>
              <a:highlight>
                <a:srgbClr val="FFFF00"/>
              </a:highlight>
              <a:latin typeface="Aptos" panose="020B0004020202020204" pitchFamily="34" charset="0"/>
            </a:endParaRPr>
          </a:p>
        </p:txBody>
      </p:sp>
      <p:pic>
        <p:nvPicPr>
          <p:cNvPr id="8" name="Picture 7">
            <a:extLst>
              <a:ext uri="{FF2B5EF4-FFF2-40B4-BE49-F238E27FC236}">
                <a16:creationId xmlns:a16="http://schemas.microsoft.com/office/drawing/2014/main" id="{FA87041E-734C-D6C0-BE66-53B02C151F5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21711" y="1923933"/>
            <a:ext cx="2844316" cy="3806448"/>
          </a:xfrm>
          <a:prstGeom prst="rect">
            <a:avLst/>
          </a:prstGeom>
        </p:spPr>
      </p:pic>
      <p:pic>
        <p:nvPicPr>
          <p:cNvPr id="6" name="Picture 5">
            <a:extLst>
              <a:ext uri="{FF2B5EF4-FFF2-40B4-BE49-F238E27FC236}">
                <a16:creationId xmlns:a16="http://schemas.microsoft.com/office/drawing/2014/main" id="{978F1941-CC8C-D5C9-E9F8-78F4ACF6ACB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6206" y="5937609"/>
            <a:ext cx="840657" cy="840657"/>
          </a:xfrm>
          <a:prstGeom prst="rect">
            <a:avLst/>
          </a:prstGeom>
        </p:spPr>
      </p:pic>
      <p:sp>
        <p:nvSpPr>
          <p:cNvPr id="4" name="Slide Number Placeholder 5">
            <a:extLst>
              <a:ext uri="{FF2B5EF4-FFF2-40B4-BE49-F238E27FC236}">
                <a16:creationId xmlns:a16="http://schemas.microsoft.com/office/drawing/2014/main" id="{18A0F7EA-32E4-0759-AE63-FD85619DD6A0}"/>
              </a:ext>
              <a:ext uri="{C183D7F6-B498-43B3-948B-1728B52AA6E4}">
                <adec:decorative xmlns:adec="http://schemas.microsoft.com/office/drawing/2017/decorative" val="1"/>
              </a:ext>
            </a:extLst>
          </p:cNvPr>
          <p:cNvSpPr>
            <a:spLocks noGrp="1"/>
          </p:cNvSpPr>
          <p:nvPr>
            <p:ph type="sldNum" sz="quarter" idx="12"/>
          </p:nvPr>
        </p:nvSpPr>
        <p:spPr>
          <a:xfrm>
            <a:off x="8776855" y="6502302"/>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179079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02B9-2B28-495D-AFAF-724B0EE124B3}"/>
              </a:ext>
            </a:extLst>
          </p:cNvPr>
          <p:cNvSpPr>
            <a:spLocks noGrp="1"/>
          </p:cNvSpPr>
          <p:nvPr>
            <p:ph type="title"/>
          </p:nvPr>
        </p:nvSpPr>
        <p:spPr>
          <a:xfrm>
            <a:off x="726440" y="843280"/>
            <a:ext cx="10515600" cy="847408"/>
          </a:xfrm>
        </p:spPr>
        <p:txBody>
          <a:bodyPr/>
          <a:lstStyle/>
          <a:p>
            <a:r>
              <a:rPr lang="en-US"/>
              <a:t>Five Core Components of Apprenticeship</a:t>
            </a:r>
          </a:p>
        </p:txBody>
      </p:sp>
      <p:sp>
        <p:nvSpPr>
          <p:cNvPr id="3" name="Content Placeholder 2">
            <a:extLst>
              <a:ext uri="{FF2B5EF4-FFF2-40B4-BE49-F238E27FC236}">
                <a16:creationId xmlns:a16="http://schemas.microsoft.com/office/drawing/2014/main" id="{4B933AC7-ABA6-98A7-FCFA-CE4D4AB55049}"/>
              </a:ext>
            </a:extLst>
          </p:cNvPr>
          <p:cNvSpPr>
            <a:spLocks noGrp="1"/>
          </p:cNvSpPr>
          <p:nvPr>
            <p:ph sz="half" idx="1"/>
          </p:nvPr>
        </p:nvSpPr>
        <p:spPr>
          <a:xfrm>
            <a:off x="741292" y="4146220"/>
            <a:ext cx="1623656" cy="765176"/>
          </a:xfrm>
        </p:spPr>
        <p:txBody>
          <a:bodyPr/>
          <a:lstStyle/>
          <a:p>
            <a:pPr marL="0" indent="0" algn="ctr">
              <a:buNone/>
            </a:pPr>
            <a:r>
              <a:rPr lang="en-US" sz="1800" b="1">
                <a:solidFill>
                  <a:schemeClr val="tx1"/>
                </a:solidFill>
              </a:rPr>
              <a:t>Industry Led</a:t>
            </a:r>
          </a:p>
        </p:txBody>
      </p:sp>
      <p:sp>
        <p:nvSpPr>
          <p:cNvPr id="6" name="Content Placeholder 5">
            <a:extLst>
              <a:ext uri="{FF2B5EF4-FFF2-40B4-BE49-F238E27FC236}">
                <a16:creationId xmlns:a16="http://schemas.microsoft.com/office/drawing/2014/main" id="{26FF4AA7-25B2-CE44-E3AD-F053F19B0CB3}"/>
              </a:ext>
            </a:extLst>
          </p:cNvPr>
          <p:cNvSpPr>
            <a:spLocks noGrp="1"/>
          </p:cNvSpPr>
          <p:nvPr>
            <p:ph sz="half" idx="15"/>
          </p:nvPr>
        </p:nvSpPr>
        <p:spPr>
          <a:xfrm>
            <a:off x="3047748" y="4189782"/>
            <a:ext cx="1623656" cy="998858"/>
          </a:xfrm>
        </p:spPr>
        <p:txBody>
          <a:bodyPr>
            <a:normAutofit/>
          </a:bodyPr>
          <a:lstStyle/>
          <a:p>
            <a:pPr marL="0" indent="0" algn="ctr">
              <a:buNone/>
            </a:pPr>
            <a:r>
              <a:rPr lang="en-US" sz="1800" b="1">
                <a:solidFill>
                  <a:schemeClr val="tx1"/>
                </a:solidFill>
              </a:rPr>
              <a:t>Paid Job</a:t>
            </a:r>
          </a:p>
        </p:txBody>
      </p:sp>
      <p:sp>
        <p:nvSpPr>
          <p:cNvPr id="4" name="Content Placeholder 3">
            <a:extLst>
              <a:ext uri="{FF2B5EF4-FFF2-40B4-BE49-F238E27FC236}">
                <a16:creationId xmlns:a16="http://schemas.microsoft.com/office/drawing/2014/main" id="{44485B79-DBDE-04A6-FAAC-791BFA872AE9}"/>
              </a:ext>
            </a:extLst>
          </p:cNvPr>
          <p:cNvSpPr>
            <a:spLocks noGrp="1"/>
          </p:cNvSpPr>
          <p:nvPr>
            <p:ph sz="half" idx="13"/>
          </p:nvPr>
        </p:nvSpPr>
        <p:spPr>
          <a:xfrm>
            <a:off x="5079119" y="4221776"/>
            <a:ext cx="2033762" cy="1559230"/>
          </a:xfrm>
        </p:spPr>
        <p:txBody>
          <a:bodyPr>
            <a:normAutofit/>
          </a:bodyPr>
          <a:lstStyle/>
          <a:p>
            <a:pPr marL="0" indent="0" algn="ctr">
              <a:buNone/>
            </a:pPr>
            <a:r>
              <a:rPr lang="en-US" sz="1800" b="1">
                <a:solidFill>
                  <a:schemeClr val="tx1"/>
                </a:solidFill>
              </a:rPr>
              <a:t>Structured On-the-Job Learning (OJL)/ Mentorship</a:t>
            </a:r>
          </a:p>
        </p:txBody>
      </p:sp>
      <p:sp>
        <p:nvSpPr>
          <p:cNvPr id="5" name="Content Placeholder 4">
            <a:extLst>
              <a:ext uri="{FF2B5EF4-FFF2-40B4-BE49-F238E27FC236}">
                <a16:creationId xmlns:a16="http://schemas.microsoft.com/office/drawing/2014/main" id="{0EF3D51D-1C2F-FEE6-4E38-E04AA6EF3ED1}"/>
              </a:ext>
            </a:extLst>
          </p:cNvPr>
          <p:cNvSpPr>
            <a:spLocks noGrp="1"/>
          </p:cNvSpPr>
          <p:nvPr>
            <p:ph sz="half" idx="14"/>
          </p:nvPr>
        </p:nvSpPr>
        <p:spPr>
          <a:xfrm>
            <a:off x="7544991" y="4221776"/>
            <a:ext cx="1736007" cy="1169031"/>
          </a:xfrm>
        </p:spPr>
        <p:txBody>
          <a:bodyPr>
            <a:normAutofit/>
          </a:bodyPr>
          <a:lstStyle/>
          <a:p>
            <a:pPr marL="0" indent="0" algn="ctr">
              <a:buNone/>
            </a:pPr>
            <a:r>
              <a:rPr lang="en-US" sz="1800" b="1">
                <a:solidFill>
                  <a:schemeClr val="tx1"/>
                </a:solidFill>
              </a:rPr>
              <a:t>Supplemental Education</a:t>
            </a:r>
          </a:p>
        </p:txBody>
      </p:sp>
      <p:sp>
        <p:nvSpPr>
          <p:cNvPr id="7" name="Content Placeholder 6">
            <a:extLst>
              <a:ext uri="{FF2B5EF4-FFF2-40B4-BE49-F238E27FC236}">
                <a16:creationId xmlns:a16="http://schemas.microsoft.com/office/drawing/2014/main" id="{66556231-3544-6898-F6D3-2350155CCED2}"/>
              </a:ext>
            </a:extLst>
          </p:cNvPr>
          <p:cNvSpPr>
            <a:spLocks noGrp="1"/>
          </p:cNvSpPr>
          <p:nvPr>
            <p:ph sz="half" idx="16"/>
          </p:nvPr>
        </p:nvSpPr>
        <p:spPr>
          <a:xfrm>
            <a:off x="9800571" y="4231041"/>
            <a:ext cx="1623656" cy="1291879"/>
          </a:xfrm>
        </p:spPr>
        <p:txBody>
          <a:bodyPr/>
          <a:lstStyle/>
          <a:p>
            <a:pPr marL="0" indent="0" algn="ctr">
              <a:buNone/>
            </a:pPr>
            <a:r>
              <a:rPr lang="en-US" sz="1800" b="1">
                <a:solidFill>
                  <a:schemeClr val="tx1"/>
                </a:solidFill>
              </a:rPr>
              <a:t>Credentials</a:t>
            </a:r>
          </a:p>
        </p:txBody>
      </p:sp>
      <p:sp>
        <p:nvSpPr>
          <p:cNvPr id="9" name="Slide Number Placeholder 5">
            <a:extLst>
              <a:ext uri="{FF2B5EF4-FFF2-40B4-BE49-F238E27FC236}">
                <a16:creationId xmlns:a16="http://schemas.microsoft.com/office/drawing/2014/main" id="{E6B98499-CD0D-74FA-F007-349208001E1F}"/>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grpSp>
        <p:nvGrpSpPr>
          <p:cNvPr id="10" name="Group 9">
            <a:extLst>
              <a:ext uri="{FF2B5EF4-FFF2-40B4-BE49-F238E27FC236}">
                <a16:creationId xmlns:a16="http://schemas.microsoft.com/office/drawing/2014/main" id="{02ABC514-BB06-4C03-9C71-C7F6D415A9CE}"/>
              </a:ext>
              <a:ext uri="{C183D7F6-B498-43B3-948B-1728B52AA6E4}">
                <adec:decorative xmlns:adec="http://schemas.microsoft.com/office/drawing/2017/decorative" val="1"/>
              </a:ext>
            </a:extLst>
          </p:cNvPr>
          <p:cNvGrpSpPr/>
          <p:nvPr/>
        </p:nvGrpSpPr>
        <p:grpSpPr>
          <a:xfrm>
            <a:off x="937034" y="2716568"/>
            <a:ext cx="1371600" cy="1371601"/>
            <a:chOff x="1114010" y="2732085"/>
            <a:chExt cx="1371600" cy="1410335"/>
          </a:xfrm>
        </p:grpSpPr>
        <p:sp>
          <p:nvSpPr>
            <p:cNvPr id="11" name="AutoShape 23">
              <a:extLst>
                <a:ext uri="{FF2B5EF4-FFF2-40B4-BE49-F238E27FC236}">
                  <a16:creationId xmlns:a16="http://schemas.microsoft.com/office/drawing/2014/main" id="{F9D601A0-320A-02FD-07C7-A3D53C0E4965}"/>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upa 65">
              <a:extLst>
                <a:ext uri="{FF2B5EF4-FFF2-40B4-BE49-F238E27FC236}">
                  <a16:creationId xmlns:a16="http://schemas.microsoft.com/office/drawing/2014/main" id="{7BE76C4B-8AA7-CD23-B419-0E049506D656}"/>
                </a:ext>
              </a:extLst>
            </p:cNvPr>
            <p:cNvGrpSpPr/>
            <p:nvPr userDrawn="1"/>
          </p:nvGrpSpPr>
          <p:grpSpPr>
            <a:xfrm>
              <a:off x="1529142" y="3103967"/>
              <a:ext cx="541337" cy="412750"/>
              <a:chOff x="906463" y="3402013"/>
              <a:chExt cx="541337" cy="412750"/>
            </a:xfrm>
          </p:grpSpPr>
          <p:sp>
            <p:nvSpPr>
              <p:cNvPr id="15" name="Freeform 25">
                <a:extLst>
                  <a:ext uri="{FF2B5EF4-FFF2-40B4-BE49-F238E27FC236}">
                    <a16:creationId xmlns:a16="http://schemas.microsoft.com/office/drawing/2014/main" id="{C42FE599-862E-E179-50E8-08F341FCD643}"/>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Freeform 26">
                <a:extLst>
                  <a:ext uri="{FF2B5EF4-FFF2-40B4-BE49-F238E27FC236}">
                    <a16:creationId xmlns:a16="http://schemas.microsoft.com/office/drawing/2014/main" id="{A76544C8-254D-C795-0927-01A06CC52689}"/>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7" name="Freeform 27">
                <a:extLst>
                  <a:ext uri="{FF2B5EF4-FFF2-40B4-BE49-F238E27FC236}">
                    <a16:creationId xmlns:a16="http://schemas.microsoft.com/office/drawing/2014/main" id="{D0BD31F9-BBB8-A8D3-B38B-516552080CC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8" name="Freeform 28">
                <a:extLst>
                  <a:ext uri="{FF2B5EF4-FFF2-40B4-BE49-F238E27FC236}">
                    <a16:creationId xmlns:a16="http://schemas.microsoft.com/office/drawing/2014/main" id="{FC2FE209-A3A8-9A91-F494-C8FD7F7B2D1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9" name="Freeform 29">
                <a:extLst>
                  <a:ext uri="{FF2B5EF4-FFF2-40B4-BE49-F238E27FC236}">
                    <a16:creationId xmlns:a16="http://schemas.microsoft.com/office/drawing/2014/main" id="{A8C3C31C-2FDB-C5AA-BAB4-8ED66C5B2889}"/>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3" name="Oval 12">
              <a:extLst>
                <a:ext uri="{FF2B5EF4-FFF2-40B4-BE49-F238E27FC236}">
                  <a16:creationId xmlns:a16="http://schemas.microsoft.com/office/drawing/2014/main" id="{8B812C2C-13A1-9040-95A4-64DBA012DDB7}"/>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14" name="Graphic 1953081532" descr="Handshake with solid fill">
              <a:extLst>
                <a:ext uri="{FF2B5EF4-FFF2-40B4-BE49-F238E27FC236}">
                  <a16:creationId xmlns:a16="http://schemas.microsoft.com/office/drawing/2014/main" id="{D8BB82EB-909B-99CB-9431-FFACD827617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grpSp>
        <p:nvGrpSpPr>
          <p:cNvPr id="20" name="Group 19">
            <a:extLst>
              <a:ext uri="{FF2B5EF4-FFF2-40B4-BE49-F238E27FC236}">
                <a16:creationId xmlns:a16="http://schemas.microsoft.com/office/drawing/2014/main" id="{2F02B221-1F0B-06A0-706C-9F0E980E12E9}"/>
              </a:ext>
              <a:ext uri="{C183D7F6-B498-43B3-948B-1728B52AA6E4}">
                <adec:decorative xmlns:adec="http://schemas.microsoft.com/office/drawing/2017/decorative" val="1"/>
              </a:ext>
            </a:extLst>
          </p:cNvPr>
          <p:cNvGrpSpPr/>
          <p:nvPr/>
        </p:nvGrpSpPr>
        <p:grpSpPr>
          <a:xfrm>
            <a:off x="5410518" y="2716564"/>
            <a:ext cx="1371600" cy="1371599"/>
            <a:chOff x="3257264" y="2652166"/>
            <a:chExt cx="1371600" cy="1455974"/>
          </a:xfrm>
        </p:grpSpPr>
        <p:sp>
          <p:nvSpPr>
            <p:cNvPr id="21" name="AutoShape 23">
              <a:extLst>
                <a:ext uri="{FF2B5EF4-FFF2-40B4-BE49-F238E27FC236}">
                  <a16:creationId xmlns:a16="http://schemas.microsoft.com/office/drawing/2014/main" id="{637BA69B-18AC-354E-3C4F-909E2C6EB651}"/>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upa 65">
              <a:extLst>
                <a:ext uri="{FF2B5EF4-FFF2-40B4-BE49-F238E27FC236}">
                  <a16:creationId xmlns:a16="http://schemas.microsoft.com/office/drawing/2014/main" id="{1302BF6A-E55B-3B71-8D9B-A01445547C5B}"/>
                </a:ext>
              </a:extLst>
            </p:cNvPr>
            <p:cNvGrpSpPr/>
            <p:nvPr userDrawn="1"/>
          </p:nvGrpSpPr>
          <p:grpSpPr>
            <a:xfrm>
              <a:off x="3672396" y="3108422"/>
              <a:ext cx="541337" cy="412750"/>
              <a:chOff x="906463" y="3402013"/>
              <a:chExt cx="541337" cy="412750"/>
            </a:xfrm>
          </p:grpSpPr>
          <p:sp>
            <p:nvSpPr>
              <p:cNvPr id="25" name="Freeform 25">
                <a:extLst>
                  <a:ext uri="{FF2B5EF4-FFF2-40B4-BE49-F238E27FC236}">
                    <a16:creationId xmlns:a16="http://schemas.microsoft.com/office/drawing/2014/main" id="{77AF0BB2-135D-D37E-E591-4A600C09F64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6" name="Freeform 26">
                <a:extLst>
                  <a:ext uri="{FF2B5EF4-FFF2-40B4-BE49-F238E27FC236}">
                    <a16:creationId xmlns:a16="http://schemas.microsoft.com/office/drawing/2014/main" id="{4A153F47-684B-D010-3826-7F492718064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7" name="Freeform 27">
                <a:extLst>
                  <a:ext uri="{FF2B5EF4-FFF2-40B4-BE49-F238E27FC236}">
                    <a16:creationId xmlns:a16="http://schemas.microsoft.com/office/drawing/2014/main" id="{040299C9-ED75-D044-82DC-0C25955D1E6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8" name="Freeform 28">
                <a:extLst>
                  <a:ext uri="{FF2B5EF4-FFF2-40B4-BE49-F238E27FC236}">
                    <a16:creationId xmlns:a16="http://schemas.microsoft.com/office/drawing/2014/main" id="{DDC0CF03-BE57-B57C-AB3C-89D92C411DDD}"/>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9" name="Freeform 29">
                <a:extLst>
                  <a:ext uri="{FF2B5EF4-FFF2-40B4-BE49-F238E27FC236}">
                    <a16:creationId xmlns:a16="http://schemas.microsoft.com/office/drawing/2014/main" id="{945899D7-32CD-DB8E-2B2A-05D384563A4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23" name="Oval 22">
              <a:extLst>
                <a:ext uri="{FF2B5EF4-FFF2-40B4-BE49-F238E27FC236}">
                  <a16:creationId xmlns:a16="http://schemas.microsoft.com/office/drawing/2014/main" id="{03D571B6-DD6E-3E59-09C8-FFD0F540B4CF}"/>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4" name="Graphic 1373769879" descr="Cycle with people with solid fill">
              <a:extLst>
                <a:ext uri="{FF2B5EF4-FFF2-40B4-BE49-F238E27FC236}">
                  <a16:creationId xmlns:a16="http://schemas.microsoft.com/office/drawing/2014/main" id="{47A45975-8E41-994A-1708-EC51A064F72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grpSp>
        <p:nvGrpSpPr>
          <p:cNvPr id="30" name="Group 29">
            <a:extLst>
              <a:ext uri="{FF2B5EF4-FFF2-40B4-BE49-F238E27FC236}">
                <a16:creationId xmlns:a16="http://schemas.microsoft.com/office/drawing/2014/main" id="{FDA9A70F-EA49-D14F-EC06-7706304650ED}"/>
              </a:ext>
              <a:ext uri="{C183D7F6-B498-43B3-948B-1728B52AA6E4}">
                <adec:decorative xmlns:adec="http://schemas.microsoft.com/office/drawing/2017/decorative" val="1"/>
              </a:ext>
            </a:extLst>
          </p:cNvPr>
          <p:cNvGrpSpPr/>
          <p:nvPr/>
        </p:nvGrpSpPr>
        <p:grpSpPr>
          <a:xfrm>
            <a:off x="7647260" y="2716566"/>
            <a:ext cx="1371600" cy="1371600"/>
            <a:chOff x="5426426" y="2775614"/>
            <a:chExt cx="1371600" cy="1371600"/>
          </a:xfrm>
        </p:grpSpPr>
        <p:sp>
          <p:nvSpPr>
            <p:cNvPr id="31" name="AutoShape 23">
              <a:extLst>
                <a:ext uri="{FF2B5EF4-FFF2-40B4-BE49-F238E27FC236}">
                  <a16:creationId xmlns:a16="http://schemas.microsoft.com/office/drawing/2014/main" id="{8946185D-F050-39A2-2DEF-A0E27FD5A494}"/>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upa 65">
              <a:extLst>
                <a:ext uri="{FF2B5EF4-FFF2-40B4-BE49-F238E27FC236}">
                  <a16:creationId xmlns:a16="http://schemas.microsoft.com/office/drawing/2014/main" id="{55DD7C97-4E1C-DE17-D282-25AB4A304181}"/>
                </a:ext>
              </a:extLst>
            </p:cNvPr>
            <p:cNvGrpSpPr/>
            <p:nvPr userDrawn="1"/>
          </p:nvGrpSpPr>
          <p:grpSpPr>
            <a:xfrm>
              <a:off x="5841558" y="3147496"/>
              <a:ext cx="541337" cy="412750"/>
              <a:chOff x="906463" y="3402013"/>
              <a:chExt cx="541337" cy="412750"/>
            </a:xfrm>
          </p:grpSpPr>
          <p:sp>
            <p:nvSpPr>
              <p:cNvPr id="35" name="Freeform 25">
                <a:extLst>
                  <a:ext uri="{FF2B5EF4-FFF2-40B4-BE49-F238E27FC236}">
                    <a16:creationId xmlns:a16="http://schemas.microsoft.com/office/drawing/2014/main" id="{525F3217-3676-6136-FE6D-1853B84EFCE1}"/>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6" name="Freeform 26">
                <a:extLst>
                  <a:ext uri="{FF2B5EF4-FFF2-40B4-BE49-F238E27FC236}">
                    <a16:creationId xmlns:a16="http://schemas.microsoft.com/office/drawing/2014/main" id="{6D8680FC-448A-2808-E894-E4DD219702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7" name="Freeform 27">
                <a:extLst>
                  <a:ext uri="{FF2B5EF4-FFF2-40B4-BE49-F238E27FC236}">
                    <a16:creationId xmlns:a16="http://schemas.microsoft.com/office/drawing/2014/main" id="{9625D6F2-E89A-9A03-6DDD-960E7F98DB5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8" name="Freeform 28">
                <a:extLst>
                  <a:ext uri="{FF2B5EF4-FFF2-40B4-BE49-F238E27FC236}">
                    <a16:creationId xmlns:a16="http://schemas.microsoft.com/office/drawing/2014/main" id="{4DA81BE7-166F-D085-4DA6-F367FFB4903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9" name="Freeform 29">
                <a:extLst>
                  <a:ext uri="{FF2B5EF4-FFF2-40B4-BE49-F238E27FC236}">
                    <a16:creationId xmlns:a16="http://schemas.microsoft.com/office/drawing/2014/main" id="{59A63AFA-BD61-6628-9773-F82F3C07EA3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33" name="Oval 32">
              <a:extLst>
                <a:ext uri="{FF2B5EF4-FFF2-40B4-BE49-F238E27FC236}">
                  <a16:creationId xmlns:a16="http://schemas.microsoft.com/office/drawing/2014/main" id="{35C9BE42-15E6-72A1-FF0A-42286FC55D1F}"/>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34" name="Graphic 33" descr="Classroom with solid fill">
              <a:extLst>
                <a:ext uri="{FF2B5EF4-FFF2-40B4-BE49-F238E27FC236}">
                  <a16:creationId xmlns:a16="http://schemas.microsoft.com/office/drawing/2014/main" id="{E5666049-2A96-A960-4BFF-E6E860593EF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5654" y="2859212"/>
              <a:ext cx="1113144" cy="1113144"/>
            </a:xfrm>
            <a:prstGeom prst="rect">
              <a:avLst/>
            </a:prstGeom>
          </p:spPr>
        </p:pic>
      </p:grpSp>
      <p:grpSp>
        <p:nvGrpSpPr>
          <p:cNvPr id="40" name="Group 39">
            <a:extLst>
              <a:ext uri="{FF2B5EF4-FFF2-40B4-BE49-F238E27FC236}">
                <a16:creationId xmlns:a16="http://schemas.microsoft.com/office/drawing/2014/main" id="{A3D3550D-189F-0C58-91BC-2DD02ED7AB32}"/>
              </a:ext>
              <a:ext uri="{C183D7F6-B498-43B3-948B-1728B52AA6E4}">
                <adec:decorative xmlns:adec="http://schemas.microsoft.com/office/drawing/2017/decorative" val="1"/>
              </a:ext>
            </a:extLst>
          </p:cNvPr>
          <p:cNvGrpSpPr/>
          <p:nvPr/>
        </p:nvGrpSpPr>
        <p:grpSpPr>
          <a:xfrm>
            <a:off x="3173776" y="2750393"/>
            <a:ext cx="1371600" cy="1371600"/>
            <a:chOff x="7703808" y="2780966"/>
            <a:chExt cx="1371600" cy="1371600"/>
          </a:xfrm>
        </p:grpSpPr>
        <p:sp>
          <p:nvSpPr>
            <p:cNvPr id="41" name="AutoShape 23">
              <a:extLst>
                <a:ext uri="{FF2B5EF4-FFF2-40B4-BE49-F238E27FC236}">
                  <a16:creationId xmlns:a16="http://schemas.microsoft.com/office/drawing/2014/main" id="{48DB786E-68AC-16B8-9B0F-2B4A385A2AC5}"/>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upa 65">
              <a:extLst>
                <a:ext uri="{FF2B5EF4-FFF2-40B4-BE49-F238E27FC236}">
                  <a16:creationId xmlns:a16="http://schemas.microsoft.com/office/drawing/2014/main" id="{C93D032F-E7C1-C4C3-7828-7D80E0BE8769}"/>
                </a:ext>
              </a:extLst>
            </p:cNvPr>
            <p:cNvGrpSpPr/>
            <p:nvPr userDrawn="1"/>
          </p:nvGrpSpPr>
          <p:grpSpPr>
            <a:xfrm>
              <a:off x="8118940" y="3123993"/>
              <a:ext cx="541337" cy="412750"/>
              <a:chOff x="906463" y="3402013"/>
              <a:chExt cx="541337" cy="412750"/>
            </a:xfrm>
          </p:grpSpPr>
          <p:sp>
            <p:nvSpPr>
              <p:cNvPr id="50" name="Freeform 25">
                <a:extLst>
                  <a:ext uri="{FF2B5EF4-FFF2-40B4-BE49-F238E27FC236}">
                    <a16:creationId xmlns:a16="http://schemas.microsoft.com/office/drawing/2014/main" id="{E3E3F35D-70EF-DDCF-62C2-8006BFA25CD8}"/>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1" name="Freeform 26">
                <a:extLst>
                  <a:ext uri="{FF2B5EF4-FFF2-40B4-BE49-F238E27FC236}">
                    <a16:creationId xmlns:a16="http://schemas.microsoft.com/office/drawing/2014/main" id="{70D77530-4AD2-C5F6-B2A6-87EE6B161B2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2" name="Freeform 27">
                <a:extLst>
                  <a:ext uri="{FF2B5EF4-FFF2-40B4-BE49-F238E27FC236}">
                    <a16:creationId xmlns:a16="http://schemas.microsoft.com/office/drawing/2014/main" id="{F07CECD4-08E9-D224-70D6-23FABBB2C82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3" name="Freeform 28">
                <a:extLst>
                  <a:ext uri="{FF2B5EF4-FFF2-40B4-BE49-F238E27FC236}">
                    <a16:creationId xmlns:a16="http://schemas.microsoft.com/office/drawing/2014/main" id="{A5B91778-C967-8594-7FFA-A22DFE9B866F}"/>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4" name="Freeform 29">
                <a:extLst>
                  <a:ext uri="{FF2B5EF4-FFF2-40B4-BE49-F238E27FC236}">
                    <a16:creationId xmlns:a16="http://schemas.microsoft.com/office/drawing/2014/main" id="{E3EEE6D2-FC45-D5CF-FFD9-A7FFBA827395}"/>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43" name="Oval 42">
              <a:extLst>
                <a:ext uri="{FF2B5EF4-FFF2-40B4-BE49-F238E27FC236}">
                  <a16:creationId xmlns:a16="http://schemas.microsoft.com/office/drawing/2014/main" id="{3A6E3463-BCCA-EA37-D126-1CB202A9B5DC}"/>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44" name="Group 43">
              <a:extLst>
                <a:ext uri="{FF2B5EF4-FFF2-40B4-BE49-F238E27FC236}">
                  <a16:creationId xmlns:a16="http://schemas.microsoft.com/office/drawing/2014/main" id="{3270E7E7-94BA-2837-4C6D-7E29C927B4D8}"/>
                </a:ext>
              </a:extLst>
            </p:cNvPr>
            <p:cNvGrpSpPr/>
            <p:nvPr userDrawn="1"/>
          </p:nvGrpSpPr>
          <p:grpSpPr>
            <a:xfrm>
              <a:off x="7932408" y="2979531"/>
              <a:ext cx="914400" cy="914400"/>
              <a:chOff x="0" y="0"/>
              <a:chExt cx="304050" cy="282000"/>
            </a:xfrm>
            <a:solidFill>
              <a:srgbClr val="4472C4"/>
            </a:solidFill>
          </p:grpSpPr>
          <p:sp>
            <p:nvSpPr>
              <p:cNvPr id="45" name="Google Shape;5017;p59">
                <a:extLst>
                  <a:ext uri="{FF2B5EF4-FFF2-40B4-BE49-F238E27FC236}">
                    <a16:creationId xmlns:a16="http://schemas.microsoft.com/office/drawing/2014/main" id="{2C07D745-6B13-21CA-015A-415B72FB64AA}"/>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0015E"/>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5018;p59">
                <a:extLst>
                  <a:ext uri="{FF2B5EF4-FFF2-40B4-BE49-F238E27FC236}">
                    <a16:creationId xmlns:a16="http://schemas.microsoft.com/office/drawing/2014/main" id="{42BBE462-B444-02A9-58E4-642854B80650}"/>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5019;p59">
                <a:extLst>
                  <a:ext uri="{FF2B5EF4-FFF2-40B4-BE49-F238E27FC236}">
                    <a16:creationId xmlns:a16="http://schemas.microsoft.com/office/drawing/2014/main" id="{C5FECFF8-5E02-E3E5-F203-15EDC036C652}"/>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5020;p59">
                <a:extLst>
                  <a:ext uri="{FF2B5EF4-FFF2-40B4-BE49-F238E27FC236}">
                    <a16:creationId xmlns:a16="http://schemas.microsoft.com/office/drawing/2014/main" id="{BDFF41CA-9E50-5E11-080D-6A4B899FDE3F}"/>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5021;p59">
                <a:extLst>
                  <a:ext uri="{FF2B5EF4-FFF2-40B4-BE49-F238E27FC236}">
                    <a16:creationId xmlns:a16="http://schemas.microsoft.com/office/drawing/2014/main" id="{3866AD5F-DBC4-1AB7-FC6E-BCAF39EE9B44}"/>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5" name="Group 54">
            <a:extLst>
              <a:ext uri="{FF2B5EF4-FFF2-40B4-BE49-F238E27FC236}">
                <a16:creationId xmlns:a16="http://schemas.microsoft.com/office/drawing/2014/main" id="{F0284747-8C22-160A-4429-1AC1077BE605}"/>
              </a:ext>
              <a:ext uri="{C183D7F6-B498-43B3-948B-1728B52AA6E4}">
                <adec:decorative xmlns:adec="http://schemas.microsoft.com/office/drawing/2017/decorative" val="1"/>
              </a:ext>
            </a:extLst>
          </p:cNvPr>
          <p:cNvGrpSpPr/>
          <p:nvPr/>
        </p:nvGrpSpPr>
        <p:grpSpPr>
          <a:xfrm>
            <a:off x="9884001" y="2716566"/>
            <a:ext cx="1371600" cy="1371600"/>
            <a:chOff x="9815177" y="2775614"/>
            <a:chExt cx="1371600" cy="1371600"/>
          </a:xfrm>
        </p:grpSpPr>
        <p:sp>
          <p:nvSpPr>
            <p:cNvPr id="56" name="AutoShape 23">
              <a:extLst>
                <a:ext uri="{FF2B5EF4-FFF2-40B4-BE49-F238E27FC236}">
                  <a16:creationId xmlns:a16="http://schemas.microsoft.com/office/drawing/2014/main" id="{8E10039C-9B4F-5B03-8423-0CFD527E2EE4}"/>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upa 65">
              <a:extLst>
                <a:ext uri="{FF2B5EF4-FFF2-40B4-BE49-F238E27FC236}">
                  <a16:creationId xmlns:a16="http://schemas.microsoft.com/office/drawing/2014/main" id="{BEB5803A-510D-5B1A-D230-D4C8C9A9A721}"/>
                </a:ext>
              </a:extLst>
            </p:cNvPr>
            <p:cNvGrpSpPr/>
            <p:nvPr userDrawn="1"/>
          </p:nvGrpSpPr>
          <p:grpSpPr>
            <a:xfrm>
              <a:off x="10230309" y="3147496"/>
              <a:ext cx="541337" cy="412750"/>
              <a:chOff x="906463" y="3402013"/>
              <a:chExt cx="541337" cy="412750"/>
            </a:xfrm>
          </p:grpSpPr>
          <p:sp>
            <p:nvSpPr>
              <p:cNvPr id="66" name="Freeform 25">
                <a:extLst>
                  <a:ext uri="{FF2B5EF4-FFF2-40B4-BE49-F238E27FC236}">
                    <a16:creationId xmlns:a16="http://schemas.microsoft.com/office/drawing/2014/main" id="{B583E299-7C16-AAB8-2693-ED50C2BE8E7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7" name="Freeform 26">
                <a:extLst>
                  <a:ext uri="{FF2B5EF4-FFF2-40B4-BE49-F238E27FC236}">
                    <a16:creationId xmlns:a16="http://schemas.microsoft.com/office/drawing/2014/main" id="{92705135-0EBD-25CC-A51C-0AD6F4E9A68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8" name="Freeform 27">
                <a:extLst>
                  <a:ext uri="{FF2B5EF4-FFF2-40B4-BE49-F238E27FC236}">
                    <a16:creationId xmlns:a16="http://schemas.microsoft.com/office/drawing/2014/main" id="{B6262B9A-BFCF-06EB-80AB-7DA3E23ABDF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9" name="Freeform 28">
                <a:extLst>
                  <a:ext uri="{FF2B5EF4-FFF2-40B4-BE49-F238E27FC236}">
                    <a16:creationId xmlns:a16="http://schemas.microsoft.com/office/drawing/2014/main" id="{E0A33B10-642D-DB15-9F92-EC7D6EECA886}"/>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0" name="Freeform 29">
                <a:extLst>
                  <a:ext uri="{FF2B5EF4-FFF2-40B4-BE49-F238E27FC236}">
                    <a16:creationId xmlns:a16="http://schemas.microsoft.com/office/drawing/2014/main" id="{0600F439-4023-7744-51D3-0D5F169AF92A}"/>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58" name="Oval 57">
              <a:extLst>
                <a:ext uri="{FF2B5EF4-FFF2-40B4-BE49-F238E27FC236}">
                  <a16:creationId xmlns:a16="http://schemas.microsoft.com/office/drawing/2014/main" id="{55C0E5EA-FB85-6FA4-A635-8B021A88CBDE}"/>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59" name="Group 58">
              <a:extLst>
                <a:ext uri="{FF2B5EF4-FFF2-40B4-BE49-F238E27FC236}">
                  <a16:creationId xmlns:a16="http://schemas.microsoft.com/office/drawing/2014/main" id="{1814F364-59E6-CDDD-F9E4-E8F0D21DEE52}"/>
                </a:ext>
              </a:extLst>
            </p:cNvPr>
            <p:cNvGrpSpPr/>
            <p:nvPr userDrawn="1"/>
          </p:nvGrpSpPr>
          <p:grpSpPr>
            <a:xfrm>
              <a:off x="10043777" y="2975710"/>
              <a:ext cx="914400" cy="914400"/>
              <a:chOff x="0" y="0"/>
              <a:chExt cx="296175" cy="297225"/>
            </a:xfrm>
            <a:solidFill>
              <a:srgbClr val="4472C4"/>
            </a:solidFill>
          </p:grpSpPr>
          <p:sp>
            <p:nvSpPr>
              <p:cNvPr id="60" name="Google Shape;8996;p68">
                <a:extLst>
                  <a:ext uri="{FF2B5EF4-FFF2-40B4-BE49-F238E27FC236}">
                    <a16:creationId xmlns:a16="http://schemas.microsoft.com/office/drawing/2014/main" id="{C4443780-5B41-9CB2-17C9-567E3725133E}"/>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8997;p68">
                <a:extLst>
                  <a:ext uri="{FF2B5EF4-FFF2-40B4-BE49-F238E27FC236}">
                    <a16:creationId xmlns:a16="http://schemas.microsoft.com/office/drawing/2014/main" id="{59C25DBD-665A-72F4-B33D-83FA8F8144C8}"/>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8998;p68">
                <a:extLst>
                  <a:ext uri="{FF2B5EF4-FFF2-40B4-BE49-F238E27FC236}">
                    <a16:creationId xmlns:a16="http://schemas.microsoft.com/office/drawing/2014/main" id="{BF736F1C-8E6C-1B5C-F036-C7F0D23F7242}"/>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8999;p68">
                <a:extLst>
                  <a:ext uri="{FF2B5EF4-FFF2-40B4-BE49-F238E27FC236}">
                    <a16:creationId xmlns:a16="http://schemas.microsoft.com/office/drawing/2014/main" id="{F789C90A-20DB-5B44-45E3-04402E1AC8E1}"/>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9000;p68">
                <a:extLst>
                  <a:ext uri="{FF2B5EF4-FFF2-40B4-BE49-F238E27FC236}">
                    <a16:creationId xmlns:a16="http://schemas.microsoft.com/office/drawing/2014/main" id="{68C3454D-8090-487D-DB9E-6D9070F4B84C}"/>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9001;p68">
                <a:extLst>
                  <a:ext uri="{FF2B5EF4-FFF2-40B4-BE49-F238E27FC236}">
                    <a16:creationId xmlns:a16="http://schemas.microsoft.com/office/drawing/2014/main" id="{5F6E25D0-BB4D-DF86-C3C3-846500626C13}"/>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25130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85" descr="Industrial center of city">
            <a:extLst>
              <a:ext uri="{FF2B5EF4-FFF2-40B4-BE49-F238E27FC236}">
                <a16:creationId xmlns:a16="http://schemas.microsoft.com/office/drawing/2014/main" id="{37C7EC90-AFB0-4697-F580-F870174F05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114" r="532" b="574"/>
          <a:stretch/>
        </p:blipFill>
        <p:spPr>
          <a:xfrm rot="5400000">
            <a:off x="2622404" y="-2711594"/>
            <a:ext cx="6857999" cy="12281190"/>
          </a:xfrm>
          <a:prstGeom prst="rect">
            <a:avLst/>
          </a:prstGeom>
        </p:spPr>
      </p:pic>
      <p:sp>
        <p:nvSpPr>
          <p:cNvPr id="34" name="Rectangle 33">
            <a:extLst>
              <a:ext uri="{FF2B5EF4-FFF2-40B4-BE49-F238E27FC236}">
                <a16:creationId xmlns:a16="http://schemas.microsoft.com/office/drawing/2014/main" id="{15777F37-94A0-FC7A-BAEA-363A39095375}"/>
              </a:ext>
              <a:ext uri="{C183D7F6-B498-43B3-948B-1728B52AA6E4}">
                <adec:decorative xmlns:adec="http://schemas.microsoft.com/office/drawing/2017/decorative" val="1"/>
              </a:ext>
            </a:extLst>
          </p:cNvPr>
          <p:cNvSpPr/>
          <p:nvPr/>
        </p:nvSpPr>
        <p:spPr>
          <a:xfrm>
            <a:off x="648413" y="828742"/>
            <a:ext cx="10879138" cy="5298565"/>
          </a:xfrm>
          <a:prstGeom prst="rect">
            <a:avLst/>
          </a:prstGeom>
          <a:solidFill>
            <a:schemeClr val="bg1">
              <a:alpha val="90000"/>
            </a:schemeClr>
          </a:solidFill>
          <a:ln>
            <a:noFill/>
          </a:ln>
          <a:effectLst>
            <a:outerShdw blurRad="50800" dist="38100" dir="2700000" sx="60000" sy="60000" algn="tl"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914217">
              <a:defRPr/>
            </a:pPr>
            <a:endParaRPr lang="en-US" sz="3000">
              <a:solidFill>
                <a:srgbClr val="FFFFFF"/>
              </a:solidFill>
              <a:latin typeface="Montserrat Light" charset="0"/>
            </a:endParaRPr>
          </a:p>
        </p:txBody>
      </p:sp>
      <p:sp>
        <p:nvSpPr>
          <p:cNvPr id="4" name="Title 3">
            <a:extLst>
              <a:ext uri="{FF2B5EF4-FFF2-40B4-BE49-F238E27FC236}">
                <a16:creationId xmlns:a16="http://schemas.microsoft.com/office/drawing/2014/main" id="{5663432A-E17D-906E-0936-D509A7F3980E}"/>
              </a:ext>
            </a:extLst>
          </p:cNvPr>
          <p:cNvSpPr>
            <a:spLocks noGrp="1"/>
          </p:cNvSpPr>
          <p:nvPr>
            <p:ph type="title"/>
          </p:nvPr>
        </p:nvSpPr>
        <p:spPr>
          <a:xfrm>
            <a:off x="793603" y="859445"/>
            <a:ext cx="10515600" cy="1325563"/>
          </a:xfrm>
        </p:spPr>
        <p:txBody>
          <a:bodyPr/>
          <a:lstStyle/>
          <a:p>
            <a:pPr algn="ctr"/>
            <a:r>
              <a:rPr lang="en-US" sz="3000">
                <a:solidFill>
                  <a:schemeClr val="tx1"/>
                </a:solidFill>
              </a:rPr>
              <a:t>A WIDE RANGE OF INDUSTRIES</a:t>
            </a:r>
          </a:p>
        </p:txBody>
      </p:sp>
      <p:sp>
        <p:nvSpPr>
          <p:cNvPr id="39" name="Content Placeholder 38">
            <a:extLst>
              <a:ext uri="{FF2B5EF4-FFF2-40B4-BE49-F238E27FC236}">
                <a16:creationId xmlns:a16="http://schemas.microsoft.com/office/drawing/2014/main" id="{3CD0C58A-3EB7-E60B-46A0-7C644DE875E6}"/>
              </a:ext>
            </a:extLst>
          </p:cNvPr>
          <p:cNvSpPr>
            <a:spLocks noGrp="1"/>
          </p:cNvSpPr>
          <p:nvPr>
            <p:ph sz="half" idx="1"/>
          </p:nvPr>
        </p:nvSpPr>
        <p:spPr>
          <a:xfrm>
            <a:off x="776810" y="3352893"/>
            <a:ext cx="1318186" cy="3925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E5E5E"/>
                </a:solidFill>
                <a:effectLst/>
                <a:uLnTx/>
                <a:uFillTx/>
                <a:latin typeface="Arial"/>
                <a:ea typeface="+mn-ea"/>
                <a:cs typeface="Arial"/>
              </a:rPr>
              <a:t>Agriculture</a:t>
            </a:r>
            <a:endPar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endParaRPr>
          </a:p>
          <a:p>
            <a:endParaRPr lang="en-US"/>
          </a:p>
        </p:txBody>
      </p:sp>
      <p:sp>
        <p:nvSpPr>
          <p:cNvPr id="44" name="Content Placeholder 43">
            <a:extLst>
              <a:ext uri="{FF2B5EF4-FFF2-40B4-BE49-F238E27FC236}">
                <a16:creationId xmlns:a16="http://schemas.microsoft.com/office/drawing/2014/main" id="{FB05FB94-85DF-F15A-22CB-658BF281702F}"/>
              </a:ext>
            </a:extLst>
          </p:cNvPr>
          <p:cNvSpPr>
            <a:spLocks noGrp="1"/>
          </p:cNvSpPr>
          <p:nvPr>
            <p:ph sz="half" idx="16"/>
          </p:nvPr>
        </p:nvSpPr>
        <p:spPr>
          <a:xfrm>
            <a:off x="772993" y="4761161"/>
            <a:ext cx="1120414" cy="465417"/>
          </a:xfrm>
        </p:spPr>
        <p:txBody>
          <a:bodyPr>
            <a:noAutofit/>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Financial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Services</a:t>
            </a:r>
          </a:p>
        </p:txBody>
      </p:sp>
      <p:sp>
        <p:nvSpPr>
          <p:cNvPr id="41" name="Content Placeholder 40">
            <a:extLst>
              <a:ext uri="{FF2B5EF4-FFF2-40B4-BE49-F238E27FC236}">
                <a16:creationId xmlns:a16="http://schemas.microsoft.com/office/drawing/2014/main" id="{3C224140-4CF0-ED1A-E845-CCFFC0BE2DF7}"/>
              </a:ext>
            </a:extLst>
          </p:cNvPr>
          <p:cNvSpPr>
            <a:spLocks noGrp="1"/>
          </p:cNvSpPr>
          <p:nvPr>
            <p:ph sz="half" idx="13"/>
          </p:nvPr>
        </p:nvSpPr>
        <p:spPr>
          <a:xfrm>
            <a:off x="1853470" y="3355133"/>
            <a:ext cx="1281852" cy="3925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t>Healthcare</a:t>
            </a:r>
          </a:p>
          <a:p>
            <a:endParaRPr lang="en-US"/>
          </a:p>
        </p:txBody>
      </p:sp>
      <p:sp>
        <p:nvSpPr>
          <p:cNvPr id="45" name="Content Placeholder 44">
            <a:extLst>
              <a:ext uri="{FF2B5EF4-FFF2-40B4-BE49-F238E27FC236}">
                <a16:creationId xmlns:a16="http://schemas.microsoft.com/office/drawing/2014/main" id="{5224412A-29AC-0C49-75B3-1A1ADC113CA7}"/>
              </a:ext>
            </a:extLst>
          </p:cNvPr>
          <p:cNvSpPr>
            <a:spLocks noGrp="1"/>
          </p:cNvSpPr>
          <p:nvPr>
            <p:ph sz="half" idx="17"/>
          </p:nvPr>
        </p:nvSpPr>
        <p:spPr>
          <a:xfrm>
            <a:off x="1512589" y="4757913"/>
            <a:ext cx="1963615" cy="627592"/>
          </a:xfrm>
        </p:spPr>
        <p:txBody>
          <a:bodyPr>
            <a:normAutofit/>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Information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Technology</a:t>
            </a:r>
          </a:p>
          <a:p>
            <a:endParaRPr lang="en-US"/>
          </a:p>
        </p:txBody>
      </p:sp>
      <p:sp>
        <p:nvSpPr>
          <p:cNvPr id="40" name="Content Placeholder 39">
            <a:extLst>
              <a:ext uri="{FF2B5EF4-FFF2-40B4-BE49-F238E27FC236}">
                <a16:creationId xmlns:a16="http://schemas.microsoft.com/office/drawing/2014/main" id="{7EC995B9-77ED-7015-C550-8B4E8B6B1C71}"/>
              </a:ext>
            </a:extLst>
          </p:cNvPr>
          <p:cNvSpPr>
            <a:spLocks noGrp="1"/>
          </p:cNvSpPr>
          <p:nvPr>
            <p:ph sz="half" idx="2"/>
          </p:nvPr>
        </p:nvSpPr>
        <p:spPr>
          <a:xfrm>
            <a:off x="2986561" y="3350070"/>
            <a:ext cx="1524000" cy="411264"/>
          </a:xfrm>
        </p:spPr>
        <p:txBody>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Cybersecurity</a:t>
            </a:r>
          </a:p>
          <a:p>
            <a:endParaRPr lang="en-US"/>
          </a:p>
        </p:txBody>
      </p:sp>
      <p:sp>
        <p:nvSpPr>
          <p:cNvPr id="51" name="Content Placeholder 50">
            <a:extLst>
              <a:ext uri="{FF2B5EF4-FFF2-40B4-BE49-F238E27FC236}">
                <a16:creationId xmlns:a16="http://schemas.microsoft.com/office/drawing/2014/main" id="{63B311AA-0953-724C-5115-BCE7BEF4234C}"/>
              </a:ext>
            </a:extLst>
          </p:cNvPr>
          <p:cNvSpPr>
            <a:spLocks noGrp="1"/>
          </p:cNvSpPr>
          <p:nvPr>
            <p:ph sz="half" idx="23"/>
          </p:nvPr>
        </p:nvSpPr>
        <p:spPr>
          <a:xfrm>
            <a:off x="3079193" y="4761161"/>
            <a:ext cx="1406665" cy="411264"/>
          </a:xfrm>
        </p:spPr>
        <p:txBody>
          <a:bodyPr/>
          <a:lstStyle/>
          <a:p>
            <a:pPr lvl="0" algn="ctr">
              <a:lnSpc>
                <a:spcPct val="100000"/>
              </a:lnSpc>
              <a:spcBef>
                <a:spcPts val="0"/>
              </a:spcBef>
              <a:defRPr/>
            </a:pPr>
            <a:r>
              <a:rPr lang="en-US" sz="1400" b="1">
                <a:solidFill>
                  <a:srgbClr val="5E5E5E"/>
                </a:solidFill>
                <a:latin typeface="Arial"/>
                <a:cs typeface="Arial"/>
              </a:rPr>
              <a:t>Education</a:t>
            </a:r>
          </a:p>
          <a:p>
            <a:endParaRPr lang="en-US"/>
          </a:p>
        </p:txBody>
      </p:sp>
      <p:sp>
        <p:nvSpPr>
          <p:cNvPr id="48" name="Content Placeholder 47">
            <a:extLst>
              <a:ext uri="{FF2B5EF4-FFF2-40B4-BE49-F238E27FC236}">
                <a16:creationId xmlns:a16="http://schemas.microsoft.com/office/drawing/2014/main" id="{56547B36-A571-0D7D-581C-7D3DB65D2397}"/>
              </a:ext>
            </a:extLst>
          </p:cNvPr>
          <p:cNvSpPr>
            <a:spLocks noGrp="1"/>
          </p:cNvSpPr>
          <p:nvPr>
            <p:ph sz="half" idx="20"/>
          </p:nvPr>
        </p:nvSpPr>
        <p:spPr>
          <a:xfrm>
            <a:off x="4311727" y="3350070"/>
            <a:ext cx="1715625" cy="411264"/>
          </a:xfrm>
        </p:spPr>
        <p:txBody>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Biotechnology</a:t>
            </a:r>
          </a:p>
          <a:p>
            <a:endParaRPr lang="en-US"/>
          </a:p>
        </p:txBody>
      </p:sp>
      <p:sp>
        <p:nvSpPr>
          <p:cNvPr id="52" name="Content Placeholder 51">
            <a:extLst>
              <a:ext uri="{FF2B5EF4-FFF2-40B4-BE49-F238E27FC236}">
                <a16:creationId xmlns:a16="http://schemas.microsoft.com/office/drawing/2014/main" id="{18821C08-3611-224B-A199-FA1EADF02BE6}"/>
              </a:ext>
            </a:extLst>
          </p:cNvPr>
          <p:cNvSpPr>
            <a:spLocks noGrp="1"/>
          </p:cNvSpPr>
          <p:nvPr>
            <p:ph sz="half" idx="24"/>
          </p:nvPr>
        </p:nvSpPr>
        <p:spPr>
          <a:xfrm>
            <a:off x="4229327" y="4737321"/>
            <a:ext cx="1835745" cy="688224"/>
          </a:xfrm>
        </p:spPr>
        <p:txBody>
          <a:bodyPr>
            <a:normAutofit/>
          </a:bodyPr>
          <a:lstStyle/>
          <a:p>
            <a:pPr lvl="0" algn="ctr">
              <a:lnSpc>
                <a:spcPct val="100000"/>
              </a:lnSpc>
              <a:spcBef>
                <a:spcPts val="0"/>
              </a:spcBef>
              <a:defRPr/>
            </a:pPr>
            <a:r>
              <a:rPr lang="en-US" sz="1400" b="1">
                <a:solidFill>
                  <a:srgbClr val="5E5E5E"/>
                </a:solidFill>
                <a:latin typeface="Arial"/>
                <a:cs typeface="Arial"/>
              </a:rPr>
              <a:t>Advanced </a:t>
            </a:r>
            <a:br>
              <a:rPr lang="en-US" sz="1400" b="1">
                <a:solidFill>
                  <a:srgbClr val="5E5E5E"/>
                </a:solidFill>
                <a:latin typeface="Arial"/>
                <a:cs typeface="Arial"/>
              </a:rPr>
            </a:br>
            <a:r>
              <a:rPr lang="en-US" sz="1400" b="1">
                <a:solidFill>
                  <a:srgbClr val="5E5E5E"/>
                </a:solidFill>
                <a:latin typeface="Arial"/>
                <a:cs typeface="Arial"/>
              </a:rPr>
              <a:t>Manufacturing</a:t>
            </a:r>
          </a:p>
          <a:p>
            <a:endParaRPr lang="en-US"/>
          </a:p>
        </p:txBody>
      </p:sp>
      <p:sp>
        <p:nvSpPr>
          <p:cNvPr id="42" name="Content Placeholder 41">
            <a:extLst>
              <a:ext uri="{FF2B5EF4-FFF2-40B4-BE49-F238E27FC236}">
                <a16:creationId xmlns:a16="http://schemas.microsoft.com/office/drawing/2014/main" id="{61E57ACB-FE9D-D642-9D76-B974F82EFAC0}"/>
              </a:ext>
            </a:extLst>
          </p:cNvPr>
          <p:cNvSpPr>
            <a:spLocks noGrp="1"/>
          </p:cNvSpPr>
          <p:nvPr>
            <p:ph sz="half" idx="14"/>
          </p:nvPr>
        </p:nvSpPr>
        <p:spPr>
          <a:xfrm>
            <a:off x="5970077" y="3374847"/>
            <a:ext cx="1963615" cy="500743"/>
          </a:xfrm>
        </p:spPr>
        <p:txBody>
          <a:bodyPr/>
          <a:lstStyle/>
          <a:p>
            <a:r>
              <a:rPr lang="en-US" sz="1400" b="1">
                <a:solidFill>
                  <a:srgbClr val="5E5E5E"/>
                </a:solidFill>
                <a:latin typeface="Arial" panose="020B0604020202020204" pitchFamily="34" charset="0"/>
                <a:cs typeface="Arial" panose="020B0604020202020204" pitchFamily="34" charset="0"/>
              </a:rPr>
              <a:t>Transportation</a:t>
            </a:r>
            <a:endParaRPr lang="en-US"/>
          </a:p>
        </p:txBody>
      </p:sp>
      <p:sp>
        <p:nvSpPr>
          <p:cNvPr id="49" name="Content Placeholder 48">
            <a:extLst>
              <a:ext uri="{FF2B5EF4-FFF2-40B4-BE49-F238E27FC236}">
                <a16:creationId xmlns:a16="http://schemas.microsoft.com/office/drawing/2014/main" id="{B5BA1EA8-45E5-A3BA-A0F9-DC01DD2BA3B2}"/>
              </a:ext>
            </a:extLst>
          </p:cNvPr>
          <p:cNvSpPr>
            <a:spLocks noGrp="1"/>
          </p:cNvSpPr>
          <p:nvPr>
            <p:ph sz="half" idx="21"/>
          </p:nvPr>
        </p:nvSpPr>
        <p:spPr>
          <a:xfrm>
            <a:off x="7424008" y="3343522"/>
            <a:ext cx="1451870" cy="411264"/>
          </a:xfrm>
        </p:spPr>
        <p:txBody>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Construction</a:t>
            </a:r>
          </a:p>
          <a:p>
            <a:endParaRPr lang="en-US"/>
          </a:p>
        </p:txBody>
      </p:sp>
      <p:sp>
        <p:nvSpPr>
          <p:cNvPr id="46" name="Content Placeholder 45">
            <a:extLst>
              <a:ext uri="{FF2B5EF4-FFF2-40B4-BE49-F238E27FC236}">
                <a16:creationId xmlns:a16="http://schemas.microsoft.com/office/drawing/2014/main" id="{EEDC20E5-31AE-1C22-91DC-0500D1AEA034}"/>
              </a:ext>
            </a:extLst>
          </p:cNvPr>
          <p:cNvSpPr>
            <a:spLocks noGrp="1"/>
          </p:cNvSpPr>
          <p:nvPr>
            <p:ph sz="half" idx="18"/>
          </p:nvPr>
        </p:nvSpPr>
        <p:spPr>
          <a:xfrm>
            <a:off x="5480486" y="4746344"/>
            <a:ext cx="1963615" cy="721147"/>
          </a:xfrm>
        </p:spPr>
        <p:txBody>
          <a:bodyPr>
            <a:normAutofit/>
          </a:bodyPr>
          <a:lstStyle/>
          <a:p>
            <a:pPr lvl="0" algn="ctr">
              <a:lnSpc>
                <a:spcPct val="100000"/>
              </a:lnSpc>
              <a:spcBef>
                <a:spcPts val="0"/>
              </a:spcBef>
              <a:defRPr/>
            </a:pPr>
            <a:r>
              <a:rPr lang="en-US" sz="1400" b="1">
                <a:solidFill>
                  <a:srgbClr val="5E5E5E"/>
                </a:solidFill>
                <a:latin typeface="Arial" panose="020B0604020202020204" pitchFamily="34" charset="0"/>
                <a:cs typeface="Arial" panose="020B0604020202020204" pitchFamily="34" charset="0"/>
              </a:rPr>
              <a:t>Critical </a:t>
            </a:r>
            <a:br>
              <a:rPr lang="en-US" sz="1400" b="1">
                <a:solidFill>
                  <a:srgbClr val="5E5E5E"/>
                </a:solidFill>
                <a:latin typeface="Arial" panose="020B0604020202020204" pitchFamily="34" charset="0"/>
                <a:cs typeface="Arial" panose="020B0604020202020204" pitchFamily="34" charset="0"/>
              </a:rPr>
            </a:br>
            <a:r>
              <a:rPr lang="en-US" sz="1400" b="1">
                <a:solidFill>
                  <a:srgbClr val="5E5E5E"/>
                </a:solidFill>
                <a:latin typeface="Arial" panose="020B0604020202020204" pitchFamily="34" charset="0"/>
                <a:cs typeface="Arial" panose="020B0604020202020204" pitchFamily="34" charset="0"/>
              </a:rPr>
              <a:t>Supply Chain</a:t>
            </a:r>
          </a:p>
          <a:p>
            <a:endParaRPr lang="en-US"/>
          </a:p>
        </p:txBody>
      </p:sp>
      <p:sp>
        <p:nvSpPr>
          <p:cNvPr id="53" name="Content Placeholder 52">
            <a:extLst>
              <a:ext uri="{FF2B5EF4-FFF2-40B4-BE49-F238E27FC236}">
                <a16:creationId xmlns:a16="http://schemas.microsoft.com/office/drawing/2014/main" id="{9EBBAC2C-4C15-8CD7-33A9-8E91B3D882D8}"/>
              </a:ext>
            </a:extLst>
          </p:cNvPr>
          <p:cNvSpPr>
            <a:spLocks noGrp="1"/>
          </p:cNvSpPr>
          <p:nvPr>
            <p:ph sz="half" idx="25"/>
          </p:nvPr>
        </p:nvSpPr>
        <p:spPr>
          <a:xfrm>
            <a:off x="7144609" y="4761161"/>
            <a:ext cx="1419266" cy="411264"/>
          </a:xfrm>
        </p:spPr>
        <p:txBody>
          <a:bodyPr/>
          <a:lstStyle/>
          <a:p>
            <a:r>
              <a:rPr lang="en-US" sz="1400" b="1">
                <a:solidFill>
                  <a:srgbClr val="5E5E5E"/>
                </a:solidFill>
                <a:latin typeface="Arial"/>
                <a:cs typeface="Arial"/>
              </a:rPr>
              <a:t>Infrastructure</a:t>
            </a:r>
            <a:endParaRPr lang="en-US"/>
          </a:p>
        </p:txBody>
      </p:sp>
      <p:sp>
        <p:nvSpPr>
          <p:cNvPr id="43" name="Content Placeholder 42">
            <a:extLst>
              <a:ext uri="{FF2B5EF4-FFF2-40B4-BE49-F238E27FC236}">
                <a16:creationId xmlns:a16="http://schemas.microsoft.com/office/drawing/2014/main" id="{ADFB8293-C38B-C309-76F9-3FB81347B62F}"/>
              </a:ext>
            </a:extLst>
          </p:cNvPr>
          <p:cNvSpPr>
            <a:spLocks noGrp="1"/>
          </p:cNvSpPr>
          <p:nvPr>
            <p:ph sz="half" idx="15"/>
          </p:nvPr>
        </p:nvSpPr>
        <p:spPr>
          <a:xfrm>
            <a:off x="8996543" y="3352053"/>
            <a:ext cx="846206" cy="402865"/>
          </a:xfrm>
        </p:spPr>
        <p:txBody>
          <a:bodyPr/>
          <a:lstStyle/>
          <a:p>
            <a:r>
              <a:rPr lang="en-US" sz="1400" b="1">
                <a:solidFill>
                  <a:srgbClr val="5E5E5E"/>
                </a:solidFill>
                <a:latin typeface="Arial" panose="020B0604020202020204" pitchFamily="34" charset="0"/>
                <a:cs typeface="Arial" panose="020B0604020202020204" pitchFamily="34" charset="0"/>
              </a:rPr>
              <a:t>Energy</a:t>
            </a:r>
            <a:endParaRPr lang="en-US"/>
          </a:p>
        </p:txBody>
      </p:sp>
      <p:sp>
        <p:nvSpPr>
          <p:cNvPr id="47" name="Content Placeholder 46">
            <a:extLst>
              <a:ext uri="{FF2B5EF4-FFF2-40B4-BE49-F238E27FC236}">
                <a16:creationId xmlns:a16="http://schemas.microsoft.com/office/drawing/2014/main" id="{6616E94E-A3FF-9CDF-42C7-F1EE9442C0BA}"/>
              </a:ext>
            </a:extLst>
          </p:cNvPr>
          <p:cNvSpPr>
            <a:spLocks noGrp="1"/>
          </p:cNvSpPr>
          <p:nvPr>
            <p:ph sz="half" idx="19"/>
          </p:nvPr>
        </p:nvSpPr>
        <p:spPr>
          <a:xfrm>
            <a:off x="8119218" y="4751936"/>
            <a:ext cx="1963615" cy="465417"/>
          </a:xfrm>
        </p:spPr>
        <p:txBody>
          <a:bodyPr/>
          <a:lstStyle/>
          <a:p>
            <a:pPr algn="ctr">
              <a:defRPr/>
            </a:pPr>
            <a:r>
              <a:rPr lang="en-US" sz="1400" b="1">
                <a:solidFill>
                  <a:srgbClr val="5E5E5E"/>
                </a:solidFill>
                <a:latin typeface="Arial" panose="020B0604020202020204" pitchFamily="34" charset="0"/>
                <a:cs typeface="Arial" panose="020B0604020202020204" pitchFamily="34" charset="0"/>
              </a:rPr>
              <a:t>Engineering</a:t>
            </a:r>
          </a:p>
        </p:txBody>
      </p:sp>
      <p:sp>
        <p:nvSpPr>
          <p:cNvPr id="50" name="Content Placeholder 49">
            <a:extLst>
              <a:ext uri="{FF2B5EF4-FFF2-40B4-BE49-F238E27FC236}">
                <a16:creationId xmlns:a16="http://schemas.microsoft.com/office/drawing/2014/main" id="{81F1559D-7E71-A519-6A38-3C6F0A3FC897}"/>
              </a:ext>
            </a:extLst>
          </p:cNvPr>
          <p:cNvSpPr>
            <a:spLocks noGrp="1"/>
          </p:cNvSpPr>
          <p:nvPr>
            <p:ph sz="half" idx="22"/>
          </p:nvPr>
        </p:nvSpPr>
        <p:spPr>
          <a:xfrm>
            <a:off x="9998701" y="3368591"/>
            <a:ext cx="1163305" cy="411264"/>
          </a:xfrm>
        </p:spPr>
        <p:txBody>
          <a:bodyPr/>
          <a:lstStyle/>
          <a:p>
            <a:r>
              <a:rPr lang="en-US" sz="1400" b="1">
                <a:solidFill>
                  <a:srgbClr val="5E5E5E"/>
                </a:solidFill>
                <a:latin typeface="Arial" panose="020B0604020202020204" pitchFamily="34" charset="0"/>
                <a:cs typeface="Arial" panose="020B0604020202020204" pitchFamily="34" charset="0"/>
              </a:rPr>
              <a:t>Hospitality</a:t>
            </a:r>
            <a:endParaRPr lang="en-US"/>
          </a:p>
        </p:txBody>
      </p:sp>
      <p:sp>
        <p:nvSpPr>
          <p:cNvPr id="54" name="Content Placeholder 53">
            <a:extLst>
              <a:ext uri="{FF2B5EF4-FFF2-40B4-BE49-F238E27FC236}">
                <a16:creationId xmlns:a16="http://schemas.microsoft.com/office/drawing/2014/main" id="{3E92FAA8-B21A-EE2E-0367-F7B85E952144}"/>
              </a:ext>
            </a:extLst>
          </p:cNvPr>
          <p:cNvSpPr>
            <a:spLocks noGrp="1"/>
          </p:cNvSpPr>
          <p:nvPr>
            <p:ph sz="half" idx="26"/>
          </p:nvPr>
        </p:nvSpPr>
        <p:spPr>
          <a:xfrm>
            <a:off x="8999267" y="4739097"/>
            <a:ext cx="3162171" cy="411264"/>
          </a:xfrm>
        </p:spPr>
        <p:txBody>
          <a:bodyPr/>
          <a:lstStyle/>
          <a:p>
            <a:pPr algn="ctr">
              <a:lnSpc>
                <a:spcPct val="100000"/>
              </a:lnSpc>
              <a:spcBef>
                <a:spcPts val="0"/>
              </a:spcBef>
              <a:defRPr/>
            </a:pPr>
            <a:r>
              <a:rPr lang="en-US" sz="1400" b="1">
                <a:solidFill>
                  <a:srgbClr val="5E5E5E"/>
                </a:solidFill>
                <a:latin typeface="Arial"/>
                <a:cs typeface="Arial"/>
              </a:rPr>
              <a:t>Telecommunications</a:t>
            </a:r>
            <a:endParaRPr lang="en-US" sz="1400" b="1">
              <a:solidFill>
                <a:srgbClr val="5E5E5E"/>
              </a:solidFill>
              <a:latin typeface="Arial" panose="020B0604020202020204" pitchFamily="34" charset="0"/>
              <a:cs typeface="Arial" panose="020B0604020202020204" pitchFamily="34" charset="0"/>
            </a:endParaRPr>
          </a:p>
          <a:p>
            <a:pPr lvl="0" algn="ctr">
              <a:lnSpc>
                <a:spcPct val="100000"/>
              </a:lnSpc>
              <a:spcBef>
                <a:spcPts val="0"/>
              </a:spcBef>
              <a:defRPr/>
            </a:pPr>
            <a:endParaRPr lang="en-US" sz="1400" b="1">
              <a:solidFill>
                <a:srgbClr val="5E5E5E"/>
              </a:solidFill>
              <a:latin typeface="Arial" panose="020B0604020202020204" pitchFamily="34" charset="0"/>
              <a:cs typeface="Arial" panose="020B0604020202020204" pitchFamily="34" charset="0"/>
            </a:endParaRPr>
          </a:p>
          <a:p>
            <a:endParaRPr lang="en-US"/>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54242" y="2694555"/>
            <a:ext cx="467371" cy="467371"/>
          </a:xfrm>
          <a:prstGeom prst="rect">
            <a:avLst/>
          </a:prstGeom>
        </p:spPr>
      </p:pic>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05436" y="2739329"/>
            <a:ext cx="416830" cy="458513"/>
          </a:xfrm>
          <a:prstGeom prst="rect">
            <a:avLst/>
          </a:prstGeom>
        </p:spPr>
      </p:pic>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60232" y="3956913"/>
            <a:ext cx="518424" cy="518424"/>
          </a:xfrm>
          <a:prstGeom prst="rect">
            <a:avLst/>
          </a:prstGeom>
        </p:spPr>
      </p:pic>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75481" y="4006691"/>
            <a:ext cx="524864" cy="524864"/>
          </a:xfrm>
          <a:prstGeom prst="rect">
            <a:avLst/>
          </a:prstGeom>
        </p:spPr>
      </p:pic>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lgn="ct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46539" y="4012607"/>
            <a:ext cx="572073" cy="572073"/>
          </a:xfrm>
          <a:prstGeom prst="rect">
            <a:avLst/>
          </a:prstGeom>
        </p:spPr>
      </p:pic>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33029" y="2587977"/>
            <a:ext cx="594360" cy="594360"/>
          </a:xfrm>
          <a:prstGeom prst="rect">
            <a:avLst/>
          </a:prstGeom>
        </p:spPr>
      </p:pic>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71540" y="4064336"/>
            <a:ext cx="524864" cy="524864"/>
          </a:xfrm>
          <a:prstGeom prst="rect">
            <a:avLst/>
          </a:prstGeom>
        </p:spPr>
      </p:pic>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9862" y="4015714"/>
            <a:ext cx="524864" cy="524864"/>
          </a:xfrm>
          <a:prstGeom prst="rect">
            <a:avLst/>
          </a:prstGeom>
        </p:spPr>
      </p:pic>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13580" y="4042305"/>
            <a:ext cx="46712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defTabSz="913607" eaLnBrk="0" fontAlgn="base" hangingPunct="0">
              <a:spcBef>
                <a:spcPct val="0"/>
              </a:spcBef>
              <a:spcAft>
                <a:spcPct val="0"/>
              </a:spcAft>
            </a:pPr>
            <a:endParaRPr lang="en-US">
              <a:solidFill>
                <a:srgbClr val="000000">
                  <a:lumMod val="65000"/>
                  <a:lumOff val="35000"/>
                </a:srgbClr>
              </a:solidFill>
              <a:latin typeface="Arial" panose="020B0604020202020204" pitchFamily="34" charset="0"/>
              <a:cs typeface="Arial" panose="020B0604020202020204" pitchFamily="34" charset="0"/>
            </a:endParaRPr>
          </a:p>
        </p:txBody>
      </p:sp>
      <p:pic>
        <p:nvPicPr>
          <p:cNvPr id="3" name="Picture 2" descr="ApprenticeshipUSA logo">
            <a:extLst>
              <a:ext uri="{FF2B5EF4-FFF2-40B4-BE49-F238E27FC236}">
                <a16:creationId xmlns:a16="http://schemas.microsoft.com/office/drawing/2014/main" id="{53BB5450-97D3-45A4-0729-64EDF92B466D}"/>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482765" y="6363469"/>
            <a:ext cx="1865113" cy="258811"/>
          </a:xfrm>
          <a:prstGeom prst="rect">
            <a:avLst/>
          </a:prstGeom>
        </p:spPr>
      </p:pic>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21"/>
          <a:stretch>
            <a:fillRect/>
          </a:stretch>
        </p:blipFill>
        <p:spPr>
          <a:xfrm>
            <a:off x="1080799" y="2706983"/>
            <a:ext cx="594360" cy="601666"/>
          </a:xfrm>
          <a:prstGeom prst="rect">
            <a:avLst/>
          </a:prstGeom>
        </p:spPr>
      </p:pic>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3384853" y="3903429"/>
            <a:ext cx="718108" cy="718108"/>
          </a:xfrm>
          <a:prstGeom prst="rect">
            <a:avLst/>
          </a:prstGeom>
        </p:spPr>
      </p:pic>
      <p:sp>
        <p:nvSpPr>
          <p:cNvPr id="5" name="Slide Number Placeholder 5">
            <a:extLst>
              <a:ext uri="{FF2B5EF4-FFF2-40B4-BE49-F238E27FC236}">
                <a16:creationId xmlns:a16="http://schemas.microsoft.com/office/drawing/2014/main" id="{4AF5E96F-7624-84C7-E9DD-7A0D0FF0D38F}"/>
              </a:ext>
              <a:ext uri="{C183D7F6-B498-43B3-948B-1728B52AA6E4}">
                <adec:decorative xmlns:adec="http://schemas.microsoft.com/office/drawing/2017/decorative" val="1"/>
              </a:ext>
            </a:extLst>
          </p:cNvPr>
          <p:cNvSpPr>
            <a:spLocks noGrp="1"/>
          </p:cNvSpPr>
          <p:nvPr>
            <p:ph type="sldNum" sz="quarter" idx="12"/>
          </p:nvPr>
        </p:nvSpPr>
        <p:spPr>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fontAlgn="base">
              <a:spcBef>
                <a:spcPct val="0"/>
              </a:spcBef>
              <a:spcAft>
                <a:spcPct val="0"/>
              </a:spcAft>
            </a:pPr>
            <a:fld id="{D61AABEC-672F-4B68-B914-690DA978312C}" type="slidenum">
              <a:rPr lang="en-US">
                <a:solidFill>
                  <a:srgbClr val="FFFFFF">
                    <a:lumMod val="50000"/>
                  </a:srgbClr>
                </a:solidFill>
              </a:rPr>
              <a:pPr fontAlgn="base">
                <a:spcBef>
                  <a:spcPct val="0"/>
                </a:spcBef>
                <a:spcAft>
                  <a:spcPct val="0"/>
                </a:spcAft>
              </a:pPr>
              <a:t>9</a:t>
            </a:fld>
            <a:endParaRPr lang="en-US">
              <a:solidFill>
                <a:srgbClr val="FFFFFF">
                  <a:lumMod val="50000"/>
                </a:srgbClr>
              </a:solidFill>
            </a:endParaRPr>
          </a:p>
        </p:txBody>
      </p:sp>
    </p:spTree>
    <p:extLst>
      <p:ext uri="{BB962C8B-B14F-4D97-AF65-F5344CB8AC3E}">
        <p14:creationId xmlns:p14="http://schemas.microsoft.com/office/powerpoint/2010/main" val="3941318166"/>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8" ma:contentTypeDescription="Create a new document." ma:contentTypeScope="" ma:versionID="5b933cd1acb288297476560340938f3c">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af74da39986b8d27c6ff3911d4e108df"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FE95FED-26B7-427A-8DC6-02A5CF669FEE}">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D2AE22B-B765-43E8-95E3-B5AFB51CAD3A}">
  <ds:schemaRefs>
    <ds:schemaRef ds:uri="http://schemas.microsoft.com/sharepoint/v3/contenttype/forms"/>
  </ds:schemaRefs>
</ds:datastoreItem>
</file>

<file path=customXml/itemProps3.xml><?xml version="1.0" encoding="utf-8"?>
<ds:datastoreItem xmlns:ds="http://schemas.openxmlformats.org/officeDocument/2006/customXml" ds:itemID="{17F26663-E1EC-484A-A258-FC080816DB39}">
  <ds:schemaRefs>
    <ds:schemaRef ds:uri="http://www.w3.org/XML/1998/namespace"/>
    <ds:schemaRef ds:uri="http://schemas.microsoft.com/office/2006/metadata/properties"/>
    <ds:schemaRef ds:uri="http://schemas.microsoft.com/office/2006/documentManagement/types"/>
    <ds:schemaRef ds:uri="http://purl.org/dc/terms/"/>
    <ds:schemaRef ds:uri="http://schemas.openxmlformats.org/package/2006/metadata/core-properties"/>
    <ds:schemaRef ds:uri="2f00f82b-dce9-458f-ab1d-1c5fd145e219"/>
    <ds:schemaRef ds:uri="http://schemas.microsoft.com/office/infopath/2007/PartnerControls"/>
    <ds:schemaRef ds:uri="4cd59d27-ca2b-4708-b9c7-7fa281384922"/>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TotalTime>
  <Words>3593</Words>
  <Application>Microsoft Office PowerPoint</Application>
  <PresentationFormat>Widescreen</PresentationFormat>
  <Paragraphs>334</Paragraphs>
  <Slides>36</Slides>
  <Notes>35</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Calibri</vt:lpstr>
      <vt:lpstr>Calibri Light</vt:lpstr>
      <vt:lpstr>Cambria</vt:lpstr>
      <vt:lpstr>Courier New</vt:lpstr>
      <vt:lpstr>Montserrat</vt:lpstr>
      <vt:lpstr>Montserrat Light</vt:lpstr>
      <vt:lpstr>Segoe UI</vt:lpstr>
      <vt:lpstr>Wingdings</vt:lpstr>
      <vt:lpstr>Wingdings 2</vt:lpstr>
      <vt:lpstr>6_Office Theme</vt:lpstr>
      <vt:lpstr>Aligning Workforce and Registered Apprenticeship: Key Components for Success</vt:lpstr>
      <vt:lpstr>Welcome and Agenda</vt:lpstr>
      <vt:lpstr>Center of Excellence Overview</vt:lpstr>
      <vt:lpstr>Presenters</vt:lpstr>
      <vt:lpstr>Basic Building Blocks of  Registered Apprenticeship</vt:lpstr>
      <vt:lpstr>Getting to Know You 2</vt:lpstr>
      <vt:lpstr>Registered Apprenticeship </vt:lpstr>
      <vt:lpstr>Five Core Components of Apprenticeship</vt:lpstr>
      <vt:lpstr>A WIDE RANGE OF INDUSTRIES</vt:lpstr>
      <vt:lpstr>Apprenticeship Stakeholders</vt:lpstr>
      <vt:lpstr>Six Key Components of Workforce System Alignment with RA</vt:lpstr>
      <vt:lpstr>New Tool</vt:lpstr>
      <vt:lpstr>Creating RA-Aligned Policies</vt:lpstr>
      <vt:lpstr>Creating RA-Aligned Policies 3</vt:lpstr>
      <vt:lpstr>Creating RA-Aligned Policies 2</vt:lpstr>
      <vt:lpstr>Embedding RA SMEs</vt:lpstr>
      <vt:lpstr>Embedding RA SMEs 1</vt:lpstr>
      <vt:lpstr>Embedding RA SMEs 3</vt:lpstr>
      <vt:lpstr>Embedding RA SMEs 2</vt:lpstr>
      <vt:lpstr>Equipping BSRs</vt:lpstr>
      <vt:lpstr>Embedding BSRs</vt:lpstr>
      <vt:lpstr>Embedding BSRs 1</vt:lpstr>
      <vt:lpstr>Embedding BSRs 2</vt:lpstr>
      <vt:lpstr>Improving Data Sharing and Data System Alignment</vt:lpstr>
      <vt:lpstr>Improving Data Sharing and Data System Alignment 3 1</vt:lpstr>
      <vt:lpstr>Improving Data Sharing and Data System Alignment 2</vt:lpstr>
      <vt:lpstr>Serving as an RA Convener</vt:lpstr>
      <vt:lpstr>Serving as an RA Convener 3</vt:lpstr>
      <vt:lpstr>Serving as an RA Convener 2</vt:lpstr>
      <vt:lpstr>Becoming an RA Sponsor</vt:lpstr>
      <vt:lpstr>Becoming an RA Sponsor4</vt:lpstr>
      <vt:lpstr>Becoming an RA Sponsor44</vt:lpstr>
      <vt:lpstr>Action Planning and Next Steps</vt:lpstr>
      <vt:lpstr>Key Questions to Consider</vt:lpstr>
      <vt:lpstr>To Move Forward….</vt:lpstr>
      <vt:lpstr>Thank you for joining us</vt:lpstr>
    </vt:vector>
  </TitlesOfParts>
  <Manager>Judy Blanchard,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NAWDP 2025 Aligning Workforce &amp; Registered Apprenticeship Key Components for Success</dc:title>
  <dc:subject>Workforce, Registered Apprenticeship</dc:subject>
  <dc:creator>Jana Bauer, Melissa Aguilar-Southard, Lauren Fraulo</dc:creator>
  <cp:keywords>Registered Apprenticeship, Workforce Alignment</cp:keywords>
  <cp:lastModifiedBy>Colleen Beck</cp:lastModifiedBy>
  <cp:revision>2</cp:revision>
  <dcterms:created xsi:type="dcterms:W3CDTF">2025-04-08T16:11:43Z</dcterms:created>
  <dcterms:modified xsi:type="dcterms:W3CDTF">2025-05-22T16:19:48Z</dcterms:modified>
  <cp:category>Registered Apprenticeship, Workforce Alignment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