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notesSlides/notesSlide20.xml" ContentType="application/vnd.openxmlformats-officedocument.presentationml.notesSlide+xml"/>
  <Override PartName="/ppt/tags/tag2.xml" ContentType="application/vnd.openxmlformats-officedocument.presentationml.tags+xml"/>
  <Override PartName="/ppt/notesSlides/notesSlide21.xml" ContentType="application/vnd.openxmlformats-officedocument.presentationml.notesSlide+xml"/>
  <Override PartName="/ppt/tags/tag3.xml" ContentType="application/vnd.openxmlformats-officedocument.presentationml.tags+xml"/>
  <Override PartName="/ppt/notesSlides/notesSlide22.xml" ContentType="application/vnd.openxmlformats-officedocument.presentationml.notesSlide+xml"/>
  <Override PartName="/ppt/tags/tag4.xml" ContentType="application/vnd.openxmlformats-officedocument.presentationml.tags+xml"/>
  <Override PartName="/ppt/notesSlides/notesSlide23.xml" ContentType="application/vnd.openxmlformats-officedocument.presentationml.notesSlide+xml"/>
  <Override PartName="/ppt/tags/tag5.xml" ContentType="application/vnd.openxmlformats-officedocument.presentationml.tags+xml"/>
  <Override PartName="/ppt/notesSlides/notesSlide24.xml" ContentType="application/vnd.openxmlformats-officedocument.presentationml.notesSlide+xml"/>
  <Override PartName="/ppt/tags/tag6.xml" ContentType="application/vnd.openxmlformats-officedocument.presentationml.tags+xml"/>
  <Override PartName="/ppt/notesSlides/notesSlide25.xml" ContentType="application/vnd.openxmlformats-officedocument.presentationml.notesSlide+xml"/>
  <Override PartName="/ppt/tags/tag7.xml" ContentType="application/vnd.openxmlformats-officedocument.presentationml.tags+xml"/>
  <Override PartName="/ppt/notesSlides/notesSlide26.xml" ContentType="application/vnd.openxmlformats-officedocument.presentationml.notesSlide+xml"/>
  <Override PartName="/ppt/tags/tag8.xml" ContentType="application/vnd.openxmlformats-officedocument.presentationml.tags+xml"/>
  <Override PartName="/ppt/notesSlides/notesSlide2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8.xml" ContentType="application/vnd.openxmlformats-officedocument.presentationml.notesSlide+xml"/>
  <Override PartName="/ppt/tags/tag12.xml" ContentType="application/vnd.openxmlformats-officedocument.presentationml.tags+xml"/>
  <Override PartName="/ppt/notesSlides/notesSlide29.xml" ContentType="application/vnd.openxmlformats-officedocument.presentationml.notesSlide+xml"/>
  <Override PartName="/ppt/tags/tag13.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4"/>
  </p:sldMasterIdLst>
  <p:notesMasterIdLst>
    <p:notesMasterId r:id="rId51"/>
  </p:notesMasterIdLst>
  <p:sldIdLst>
    <p:sldId id="256" r:id="rId5"/>
    <p:sldId id="1779" r:id="rId6"/>
    <p:sldId id="1709" r:id="rId7"/>
    <p:sldId id="1737" r:id="rId8"/>
    <p:sldId id="1759" r:id="rId9"/>
    <p:sldId id="1781" r:id="rId10"/>
    <p:sldId id="1782" r:id="rId11"/>
    <p:sldId id="1763" r:id="rId12"/>
    <p:sldId id="1760" r:id="rId13"/>
    <p:sldId id="1761" r:id="rId14"/>
    <p:sldId id="1741" r:id="rId15"/>
    <p:sldId id="1762" r:id="rId16"/>
    <p:sldId id="1756" r:id="rId17"/>
    <p:sldId id="1768" r:id="rId18"/>
    <p:sldId id="1746" r:id="rId19"/>
    <p:sldId id="1748" r:id="rId20"/>
    <p:sldId id="1769" r:id="rId21"/>
    <p:sldId id="1770" r:id="rId22"/>
    <p:sldId id="1771" r:id="rId23"/>
    <p:sldId id="1774" r:id="rId24"/>
    <p:sldId id="1775" r:id="rId25"/>
    <p:sldId id="1778" r:id="rId26"/>
    <p:sldId id="1783" r:id="rId27"/>
    <p:sldId id="1784" r:id="rId28"/>
    <p:sldId id="526" r:id="rId29"/>
    <p:sldId id="1785" r:id="rId30"/>
    <p:sldId id="509" r:id="rId31"/>
    <p:sldId id="1786" r:id="rId32"/>
    <p:sldId id="507" r:id="rId33"/>
    <p:sldId id="891" r:id="rId34"/>
    <p:sldId id="514" r:id="rId35"/>
    <p:sldId id="511" r:id="rId36"/>
    <p:sldId id="517" r:id="rId37"/>
    <p:sldId id="521" r:id="rId38"/>
    <p:sldId id="527" r:id="rId39"/>
    <p:sldId id="1787" r:id="rId40"/>
    <p:sldId id="475" r:id="rId41"/>
    <p:sldId id="1788" r:id="rId42"/>
    <p:sldId id="502" r:id="rId43"/>
    <p:sldId id="1772" r:id="rId44"/>
    <p:sldId id="1776" r:id="rId45"/>
    <p:sldId id="1766" r:id="rId46"/>
    <p:sldId id="1767" r:id="rId47"/>
    <p:sldId id="270" r:id="rId48"/>
    <p:sldId id="1789" r:id="rId49"/>
    <p:sldId id="259"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59C752-2525-71CB-7807-7B9AB669AB9E}" name="Clare Vanderpool" initials="CV" userId="S::clare.vanderpool@safalpartners.com::e960daf4-3a69-4cc2-9c12-e5ed686c0160" providerId="AD"/>
  <p188:author id="{E0384261-A7B9-3D92-DC1F-F1AAC0DFB7E5}" name="Lisa Rice" initials="" userId="S::lisa.rice@safalpartners.com::da68d56e-ad6c-437e-8950-9d35568b768d" providerId="AD"/>
  <p188:author id="{6C9E338E-3575-D922-8638-DBB3198D8DE7}" name="Katie Adams" initials="KA" userId="S::Katie.Adams@safalpartners.com::9f2e6d00-44bd-4c75-9c75-d813f6b933da" providerId="AD"/>
  <p188:author id="{F5CDE29B-3EFC-D5BE-8DDE-F756FF4E4250}" name="Jana Bauer" initials="JB" userId="S::jana.bauer@safalpartners.com::f18a3f3c-4c69-4a10-b4b6-ac99762a0cf5" providerId="AD"/>
  <p188:author id="{CE21EBCB-E5FB-F1E1-A17D-C1C739217AFE}" name="Katie Adams" initials="KA" userId="S::katie.adams@safalpartners.com::9f2e6d00-44bd-4c75-9c75-d813f6b933da" providerId="AD"/>
  <p188:author id="{BEA4BADA-3A62-75E9-1149-3637B0CB55BB}" name="Fleet, Abby" initials="FA" userId="S::afleet@bcm.edu::c878d58f-c565-41dc-a684-9d168b397a3f" providerId="AD"/>
  <p188:author id="{240231DE-3EFA-53BD-D1E8-5116182198A2}" name="Lisa Rice" initials="LR" userId="93014a320e154e19" providerId="Windows Live"/>
  <p188:author id="{99D8F1DF-9179-D62F-B323-FB64596310B0}" name="Jennifer Cowns" initials="JC" userId="S::jennifer.cowns@safalpartners.com::c8959f4d-51a8-4bd9-b274-b156c9774b25" providerId="AD"/>
  <p188:author id="{0FB6B5E3-1BD7-4E2D-98B8-F9C688C8460B}" name="Sandra Jones" initials="SJ" userId="18587b7b7ecc348a" providerId="Windows Live"/>
  <p188:author id="{8885EAF5-A2DF-7948-9D26-6EB82AE714C3}" name="Colleen Beck" initials="CB" userId="S::colleen.beck@safalpartners.com::ba75c042-afab-452f-9300-eeb2d9ca8f1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15E"/>
    <a:srgbClr val="0563C1"/>
    <a:srgbClr val="ECECEE"/>
    <a:srgbClr val="EEE7E4"/>
    <a:srgbClr val="EDE5E4"/>
    <a:srgbClr val="F0E9E7"/>
    <a:srgbClr val="26FFE0"/>
    <a:srgbClr val="04A9F4"/>
    <a:srgbClr val="D4B2E4"/>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3" autoAdjust="0"/>
    <p:restoredTop sz="78357" autoAdjust="0"/>
  </p:normalViewPr>
  <p:slideViewPr>
    <p:cSldViewPr snapToGrid="0">
      <p:cViewPr varScale="1">
        <p:scale>
          <a:sx n="84" d="100"/>
          <a:sy n="84" d="100"/>
        </p:scale>
        <p:origin x="988" y="64"/>
      </p:cViewPr>
      <p:guideLst/>
    </p:cSldViewPr>
  </p:slideViewPr>
  <p:outlineViewPr>
    <p:cViewPr>
      <p:scale>
        <a:sx n="33" d="100"/>
        <a:sy n="33" d="100"/>
      </p:scale>
      <p:origin x="0" y="-3978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975E80-5214-4D9F-9836-139C1E5E55DE}" type="datetimeFigureOut">
              <a:rPr lang="en-US" smtClean="0"/>
              <a:t>5/29/2025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CB9C84-A7DA-45F9-846D-9152DECA8268}" type="slidenum">
              <a:rPr lang="en-US" smtClean="0"/>
              <a:t>‹#›</a:t>
            </a:fld>
            <a:endParaRPr lang="en-US"/>
          </a:p>
        </p:txBody>
      </p:sp>
    </p:spTree>
    <p:extLst>
      <p:ext uri="{BB962C8B-B14F-4D97-AF65-F5344CB8AC3E}">
        <p14:creationId xmlns:p14="http://schemas.microsoft.com/office/powerpoint/2010/main" val="3214281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2</a:t>
            </a:fld>
            <a:endParaRPr lang="en-US"/>
          </a:p>
        </p:txBody>
      </p:sp>
    </p:spTree>
    <p:extLst>
      <p:ext uri="{BB962C8B-B14F-4D97-AF65-F5344CB8AC3E}">
        <p14:creationId xmlns:p14="http://schemas.microsoft.com/office/powerpoint/2010/main" val="761446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212F3256-0F80-4475-8BEB-548FAFFD8D93}" type="slidenum">
              <a:rPr lang="en-US" smtClean="0"/>
              <a:t>13</a:t>
            </a:fld>
            <a:endParaRPr lang="en-US"/>
          </a:p>
        </p:txBody>
      </p:sp>
    </p:spTree>
    <p:extLst>
      <p:ext uri="{BB962C8B-B14F-4D97-AF65-F5344CB8AC3E}">
        <p14:creationId xmlns:p14="http://schemas.microsoft.com/office/powerpoint/2010/main" val="3331926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212F3256-0F80-4475-8BEB-548FAFFD8D93}" type="slidenum">
              <a:rPr lang="en-US" smtClean="0"/>
              <a:t>14</a:t>
            </a:fld>
            <a:endParaRPr lang="en-US"/>
          </a:p>
        </p:txBody>
      </p:sp>
    </p:spTree>
    <p:extLst>
      <p:ext uri="{BB962C8B-B14F-4D97-AF65-F5344CB8AC3E}">
        <p14:creationId xmlns:p14="http://schemas.microsoft.com/office/powerpoint/2010/main" val="2806598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CB9C84-A7DA-45F9-846D-9152DECA8268}" type="slidenum">
              <a:rPr lang="en-US" smtClean="0"/>
              <a:t>15</a:t>
            </a:fld>
            <a:endParaRPr lang="en-US"/>
          </a:p>
        </p:txBody>
      </p:sp>
    </p:spTree>
    <p:extLst>
      <p:ext uri="{BB962C8B-B14F-4D97-AF65-F5344CB8AC3E}">
        <p14:creationId xmlns:p14="http://schemas.microsoft.com/office/powerpoint/2010/main" val="2718663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212F3256-0F80-4475-8BEB-548FAFFD8D93}" type="slidenum">
              <a:rPr lang="en-US" smtClean="0"/>
              <a:t>16</a:t>
            </a:fld>
            <a:endParaRPr lang="en-US"/>
          </a:p>
        </p:txBody>
      </p:sp>
    </p:spTree>
    <p:extLst>
      <p:ext uri="{BB962C8B-B14F-4D97-AF65-F5344CB8AC3E}">
        <p14:creationId xmlns:p14="http://schemas.microsoft.com/office/powerpoint/2010/main" val="3833427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CB9C84-A7DA-45F9-846D-9152DECA8268}" type="slidenum">
              <a:rPr lang="en-US" smtClean="0"/>
              <a:t>17</a:t>
            </a:fld>
            <a:endParaRPr lang="en-US"/>
          </a:p>
        </p:txBody>
      </p:sp>
    </p:spTree>
    <p:extLst>
      <p:ext uri="{BB962C8B-B14F-4D97-AF65-F5344CB8AC3E}">
        <p14:creationId xmlns:p14="http://schemas.microsoft.com/office/powerpoint/2010/main" val="674032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CB9C84-A7DA-45F9-846D-9152DECA8268}" type="slidenum">
              <a:rPr lang="en-US" smtClean="0"/>
              <a:t>18</a:t>
            </a:fld>
            <a:endParaRPr lang="en-US"/>
          </a:p>
        </p:txBody>
      </p:sp>
    </p:spTree>
    <p:extLst>
      <p:ext uri="{BB962C8B-B14F-4D97-AF65-F5344CB8AC3E}">
        <p14:creationId xmlns:p14="http://schemas.microsoft.com/office/powerpoint/2010/main" val="3432036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CB9C84-A7DA-45F9-846D-9152DECA8268}" type="slidenum">
              <a:rPr lang="en-US" smtClean="0"/>
              <a:t>19</a:t>
            </a:fld>
            <a:endParaRPr lang="en-US"/>
          </a:p>
        </p:txBody>
      </p:sp>
    </p:spTree>
    <p:extLst>
      <p:ext uri="{BB962C8B-B14F-4D97-AF65-F5344CB8AC3E}">
        <p14:creationId xmlns:p14="http://schemas.microsoft.com/office/powerpoint/2010/main" val="4256601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CB9C84-A7DA-45F9-846D-9152DECA8268}" type="slidenum">
              <a:rPr lang="en-US" smtClean="0"/>
              <a:t>20</a:t>
            </a:fld>
            <a:endParaRPr lang="en-US"/>
          </a:p>
        </p:txBody>
      </p:sp>
    </p:spTree>
    <p:extLst>
      <p:ext uri="{BB962C8B-B14F-4D97-AF65-F5344CB8AC3E}">
        <p14:creationId xmlns:p14="http://schemas.microsoft.com/office/powerpoint/2010/main" val="1617655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CB9C84-A7DA-45F9-846D-9152DECA8268}" type="slidenum">
              <a:rPr lang="en-US" smtClean="0"/>
              <a:t>21</a:t>
            </a:fld>
            <a:endParaRPr lang="en-US"/>
          </a:p>
        </p:txBody>
      </p:sp>
    </p:spTree>
    <p:extLst>
      <p:ext uri="{BB962C8B-B14F-4D97-AF65-F5344CB8AC3E}">
        <p14:creationId xmlns:p14="http://schemas.microsoft.com/office/powerpoint/2010/main" val="355137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CB9C84-A7DA-45F9-846D-9152DECA8268}" type="slidenum">
              <a:rPr lang="en-US" smtClean="0"/>
              <a:t>22</a:t>
            </a:fld>
            <a:endParaRPr lang="en-US"/>
          </a:p>
        </p:txBody>
      </p:sp>
    </p:spTree>
    <p:extLst>
      <p:ext uri="{BB962C8B-B14F-4D97-AF65-F5344CB8AC3E}">
        <p14:creationId xmlns:p14="http://schemas.microsoft.com/office/powerpoint/2010/main" val="997945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2F87B3-AEC0-4A48-9BB8-61B7C21FDCE8}" type="slidenum">
              <a:rPr lang="en-US" smtClean="0"/>
              <a:t>3</a:t>
            </a:fld>
            <a:endParaRPr lang="en-US"/>
          </a:p>
        </p:txBody>
      </p:sp>
    </p:spTree>
    <p:extLst>
      <p:ext uri="{BB962C8B-B14F-4D97-AF65-F5344CB8AC3E}">
        <p14:creationId xmlns:p14="http://schemas.microsoft.com/office/powerpoint/2010/main" val="591610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CB9C84-A7DA-45F9-846D-9152DECA8268}" type="slidenum">
              <a:rPr lang="en-US" smtClean="0"/>
              <a:t>23</a:t>
            </a:fld>
            <a:endParaRPr lang="en-US"/>
          </a:p>
        </p:txBody>
      </p:sp>
    </p:spTree>
    <p:extLst>
      <p:ext uri="{BB962C8B-B14F-4D97-AF65-F5344CB8AC3E}">
        <p14:creationId xmlns:p14="http://schemas.microsoft.com/office/powerpoint/2010/main" val="37530686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767EB0-35FF-40D8-B62C-36ED83F5DD0C}" type="slidenum">
              <a:rPr lang="en-US" smtClean="0"/>
              <a:t>26</a:t>
            </a:fld>
            <a:endParaRPr lang="en-US"/>
          </a:p>
        </p:txBody>
      </p:sp>
    </p:spTree>
    <p:extLst>
      <p:ext uri="{BB962C8B-B14F-4D97-AF65-F5344CB8AC3E}">
        <p14:creationId xmlns:p14="http://schemas.microsoft.com/office/powerpoint/2010/main" val="4011143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767EB0-35FF-40D8-B62C-36ED83F5DD0C}" type="slidenum">
              <a:rPr lang="en-US" smtClean="0"/>
              <a:t>27</a:t>
            </a:fld>
            <a:endParaRPr lang="en-US"/>
          </a:p>
        </p:txBody>
      </p:sp>
    </p:spTree>
    <p:extLst>
      <p:ext uri="{BB962C8B-B14F-4D97-AF65-F5344CB8AC3E}">
        <p14:creationId xmlns:p14="http://schemas.microsoft.com/office/powerpoint/2010/main" val="304210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767EB0-35FF-40D8-B62C-36ED83F5DD0C}" type="slidenum">
              <a:rPr lang="en-US" smtClean="0"/>
              <a:t>28</a:t>
            </a:fld>
            <a:endParaRPr lang="en-US"/>
          </a:p>
        </p:txBody>
      </p:sp>
    </p:spTree>
    <p:extLst>
      <p:ext uri="{BB962C8B-B14F-4D97-AF65-F5344CB8AC3E}">
        <p14:creationId xmlns:p14="http://schemas.microsoft.com/office/powerpoint/2010/main" val="19791426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767EB0-35FF-40D8-B62C-36ED83F5DD0C}" type="slidenum">
              <a:rPr lang="en-US" smtClean="0"/>
              <a:t>29</a:t>
            </a:fld>
            <a:endParaRPr lang="en-US"/>
          </a:p>
        </p:txBody>
      </p:sp>
    </p:spTree>
    <p:extLst>
      <p:ext uri="{BB962C8B-B14F-4D97-AF65-F5344CB8AC3E}">
        <p14:creationId xmlns:p14="http://schemas.microsoft.com/office/powerpoint/2010/main" val="22565800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767EB0-35FF-40D8-B62C-36ED83F5DD0C}" type="slidenum">
              <a:rPr lang="en-US" smtClean="0"/>
              <a:t>30</a:t>
            </a:fld>
            <a:endParaRPr lang="en-US"/>
          </a:p>
        </p:txBody>
      </p:sp>
    </p:spTree>
    <p:extLst>
      <p:ext uri="{BB962C8B-B14F-4D97-AF65-F5344CB8AC3E}">
        <p14:creationId xmlns:p14="http://schemas.microsoft.com/office/powerpoint/2010/main" val="4264807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endParaRPr lang="en-US">
              <a:cs typeface="Calibri" panose="020F0502020204030204"/>
            </a:endParaRPr>
          </a:p>
        </p:txBody>
      </p:sp>
      <p:sp>
        <p:nvSpPr>
          <p:cNvPr id="4" name="Slide Number Placeholder 3"/>
          <p:cNvSpPr>
            <a:spLocks noGrp="1"/>
          </p:cNvSpPr>
          <p:nvPr>
            <p:ph type="sldNum" sz="quarter" idx="5"/>
          </p:nvPr>
        </p:nvSpPr>
        <p:spPr/>
        <p:txBody>
          <a:bodyPr/>
          <a:lstStyle/>
          <a:p>
            <a:fld id="{4F767EB0-35FF-40D8-B62C-36ED83F5DD0C}" type="slidenum">
              <a:rPr lang="en-US" smtClean="0"/>
              <a:t>31</a:t>
            </a:fld>
            <a:endParaRPr lang="en-US"/>
          </a:p>
        </p:txBody>
      </p:sp>
    </p:spTree>
    <p:extLst>
      <p:ext uri="{BB962C8B-B14F-4D97-AF65-F5344CB8AC3E}">
        <p14:creationId xmlns:p14="http://schemas.microsoft.com/office/powerpoint/2010/main" val="36015767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767EB0-35FF-40D8-B62C-36ED83F5DD0C}" type="slidenum">
              <a:rPr lang="en-US" smtClean="0"/>
              <a:t>32</a:t>
            </a:fld>
            <a:endParaRPr lang="en-US"/>
          </a:p>
        </p:txBody>
      </p:sp>
    </p:spTree>
    <p:extLst>
      <p:ext uri="{BB962C8B-B14F-4D97-AF65-F5344CB8AC3E}">
        <p14:creationId xmlns:p14="http://schemas.microsoft.com/office/powerpoint/2010/main" val="39564616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767EB0-35FF-40D8-B62C-36ED83F5DD0C}" type="slidenum">
              <a:rPr lang="en-US" smtClean="0"/>
              <a:t>37</a:t>
            </a:fld>
            <a:endParaRPr lang="en-US"/>
          </a:p>
        </p:txBody>
      </p:sp>
    </p:spTree>
    <p:extLst>
      <p:ext uri="{BB962C8B-B14F-4D97-AF65-F5344CB8AC3E}">
        <p14:creationId xmlns:p14="http://schemas.microsoft.com/office/powerpoint/2010/main" val="40933515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767EB0-35FF-40D8-B62C-36ED83F5DD0C}" type="slidenum">
              <a:rPr lang="en-US" smtClean="0"/>
              <a:t>38</a:t>
            </a:fld>
            <a:endParaRPr lang="en-US"/>
          </a:p>
        </p:txBody>
      </p:sp>
    </p:spTree>
    <p:extLst>
      <p:ext uri="{BB962C8B-B14F-4D97-AF65-F5344CB8AC3E}">
        <p14:creationId xmlns:p14="http://schemas.microsoft.com/office/powerpoint/2010/main" val="3933644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212F3256-0F80-4475-8BEB-548FAFFD8D93}" type="slidenum">
              <a:rPr lang="en-US" smtClean="0"/>
              <a:t>4</a:t>
            </a:fld>
            <a:endParaRPr lang="en-US"/>
          </a:p>
        </p:txBody>
      </p:sp>
    </p:spTree>
    <p:extLst>
      <p:ext uri="{BB962C8B-B14F-4D97-AF65-F5344CB8AC3E}">
        <p14:creationId xmlns:p14="http://schemas.microsoft.com/office/powerpoint/2010/main" val="2844792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CB9C84-A7DA-45F9-846D-9152DECA8268}" type="slidenum">
              <a:rPr lang="en-US" smtClean="0"/>
              <a:t>40</a:t>
            </a:fld>
            <a:endParaRPr lang="en-US"/>
          </a:p>
        </p:txBody>
      </p:sp>
    </p:spTree>
    <p:extLst>
      <p:ext uri="{BB962C8B-B14F-4D97-AF65-F5344CB8AC3E}">
        <p14:creationId xmlns:p14="http://schemas.microsoft.com/office/powerpoint/2010/main" val="24122345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212F3256-0F80-4475-8BEB-548FAFFD8D93}" type="slidenum">
              <a:rPr lang="en-US" smtClean="0"/>
              <a:t>41</a:t>
            </a:fld>
            <a:endParaRPr lang="en-US"/>
          </a:p>
        </p:txBody>
      </p:sp>
    </p:spTree>
    <p:extLst>
      <p:ext uri="{BB962C8B-B14F-4D97-AF65-F5344CB8AC3E}">
        <p14:creationId xmlns:p14="http://schemas.microsoft.com/office/powerpoint/2010/main" val="11737057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CB9C84-A7DA-45F9-846D-9152DECA8268}" type="slidenum">
              <a:rPr lang="en-US" smtClean="0"/>
              <a:t>42</a:t>
            </a:fld>
            <a:endParaRPr lang="en-US"/>
          </a:p>
        </p:txBody>
      </p:sp>
    </p:spTree>
    <p:extLst>
      <p:ext uri="{BB962C8B-B14F-4D97-AF65-F5344CB8AC3E}">
        <p14:creationId xmlns:p14="http://schemas.microsoft.com/office/powerpoint/2010/main" val="37207706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212F3256-0F80-4475-8BEB-548FAFFD8D93}" type="slidenum">
              <a:rPr lang="en-US" smtClean="0"/>
              <a:t>43</a:t>
            </a:fld>
            <a:endParaRPr lang="en-US"/>
          </a:p>
        </p:txBody>
      </p:sp>
    </p:spTree>
    <p:extLst>
      <p:ext uri="{BB962C8B-B14F-4D97-AF65-F5344CB8AC3E}">
        <p14:creationId xmlns:p14="http://schemas.microsoft.com/office/powerpoint/2010/main" val="7460271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CB9C84-A7DA-45F9-846D-9152DECA8268}" type="slidenum">
              <a:rPr lang="en-US" smtClean="0"/>
              <a:t>44</a:t>
            </a:fld>
            <a:endParaRPr lang="en-US"/>
          </a:p>
        </p:txBody>
      </p:sp>
    </p:spTree>
    <p:extLst>
      <p:ext uri="{BB962C8B-B14F-4D97-AF65-F5344CB8AC3E}">
        <p14:creationId xmlns:p14="http://schemas.microsoft.com/office/powerpoint/2010/main" val="38410948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2F87B3-AEC0-4A48-9BB8-61B7C21FDCE8}" type="slidenum">
              <a:rPr lang="en-US" smtClean="0"/>
              <a:t>45</a:t>
            </a:fld>
            <a:endParaRPr lang="en-US"/>
          </a:p>
        </p:txBody>
      </p:sp>
    </p:spTree>
    <p:extLst>
      <p:ext uri="{BB962C8B-B14F-4D97-AF65-F5344CB8AC3E}">
        <p14:creationId xmlns:p14="http://schemas.microsoft.com/office/powerpoint/2010/main" val="39007417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CB9C84-A7DA-45F9-846D-9152DECA8268}" type="slidenum">
              <a:rPr lang="en-US" smtClean="0"/>
              <a:t>46</a:t>
            </a:fld>
            <a:endParaRPr lang="en-US"/>
          </a:p>
        </p:txBody>
      </p:sp>
    </p:spTree>
    <p:extLst>
      <p:ext uri="{BB962C8B-B14F-4D97-AF65-F5344CB8AC3E}">
        <p14:creationId xmlns:p14="http://schemas.microsoft.com/office/powerpoint/2010/main" val="4050472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2F87B3-AEC0-4A48-9BB8-61B7C21FDCE8}" type="slidenum">
              <a:rPr lang="en-US" smtClean="0"/>
              <a:t>6</a:t>
            </a:fld>
            <a:endParaRPr lang="en-US"/>
          </a:p>
        </p:txBody>
      </p:sp>
    </p:spTree>
    <p:extLst>
      <p:ext uri="{BB962C8B-B14F-4D97-AF65-F5344CB8AC3E}">
        <p14:creationId xmlns:p14="http://schemas.microsoft.com/office/powerpoint/2010/main" val="1036988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2F87B3-AEC0-4A48-9BB8-61B7C21FDCE8}" type="slidenum">
              <a:rPr lang="en-US" smtClean="0"/>
              <a:t>7</a:t>
            </a:fld>
            <a:endParaRPr lang="en-US"/>
          </a:p>
        </p:txBody>
      </p:sp>
    </p:spTree>
    <p:extLst>
      <p:ext uri="{BB962C8B-B14F-4D97-AF65-F5344CB8AC3E}">
        <p14:creationId xmlns:p14="http://schemas.microsoft.com/office/powerpoint/2010/main" val="2903366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2F87B3-AEC0-4A48-9BB8-61B7C21FDCE8}" type="slidenum">
              <a:rPr lang="en-US" smtClean="0"/>
              <a:t>9</a:t>
            </a:fld>
            <a:endParaRPr lang="en-US"/>
          </a:p>
        </p:txBody>
      </p:sp>
    </p:spTree>
    <p:extLst>
      <p:ext uri="{BB962C8B-B14F-4D97-AF65-F5344CB8AC3E}">
        <p14:creationId xmlns:p14="http://schemas.microsoft.com/office/powerpoint/2010/main" val="4077466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2F87B3-AEC0-4A48-9BB8-61B7C21FDCE8}" type="slidenum">
              <a:rPr lang="en-US" smtClean="0"/>
              <a:t>10</a:t>
            </a:fld>
            <a:endParaRPr lang="en-US"/>
          </a:p>
        </p:txBody>
      </p:sp>
    </p:spTree>
    <p:extLst>
      <p:ext uri="{BB962C8B-B14F-4D97-AF65-F5344CB8AC3E}">
        <p14:creationId xmlns:p14="http://schemas.microsoft.com/office/powerpoint/2010/main" val="89485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CB9C84-A7DA-45F9-846D-9152DECA8268}" type="slidenum">
              <a:rPr lang="en-US" smtClean="0"/>
              <a:t>11</a:t>
            </a:fld>
            <a:endParaRPr lang="en-US"/>
          </a:p>
        </p:txBody>
      </p:sp>
    </p:spTree>
    <p:extLst>
      <p:ext uri="{BB962C8B-B14F-4D97-AF65-F5344CB8AC3E}">
        <p14:creationId xmlns:p14="http://schemas.microsoft.com/office/powerpoint/2010/main" val="268990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2F87B3-AEC0-4A48-9BB8-61B7C21FDCE8}" type="slidenum">
              <a:rPr lang="en-US" smtClean="0"/>
              <a:t>12</a:t>
            </a:fld>
            <a:endParaRPr lang="en-US"/>
          </a:p>
        </p:txBody>
      </p:sp>
    </p:spTree>
    <p:extLst>
      <p:ext uri="{BB962C8B-B14F-4D97-AF65-F5344CB8AC3E}">
        <p14:creationId xmlns:p14="http://schemas.microsoft.com/office/powerpoint/2010/main" val="3368581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8.jpe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8.jpe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5.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5/29/2025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7334" y="0"/>
            <a:ext cx="12199333"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720570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a:srcRect/>
          <a:stretch/>
        </p:blipFill>
        <p:spPr>
          <a:xfrm>
            <a:off x="0" y="0"/>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a:alphaModFix amt="50000"/>
          </a:blip>
          <a:srcRect t="13718" b="9028"/>
          <a:stretch/>
        </p:blipFill>
        <p:spPr>
          <a:xfrm>
            <a:off x="1358293" y="1639928"/>
            <a:ext cx="9100768" cy="4422345"/>
          </a:xfrm>
          <a:prstGeom prst="ellipse">
            <a:avLst/>
          </a:prstGeom>
          <a:ln>
            <a:noFill/>
          </a:ln>
          <a:effectLst>
            <a:softEdge rad="112500"/>
          </a:effectLst>
        </p:spPr>
      </p:pic>
      <p:sp>
        <p:nvSpPr>
          <p:cNvPr id="8" name="Slide Number Placeholder 5">
            <a:extLst>
              <a:ext uri="{FF2B5EF4-FFF2-40B4-BE49-F238E27FC236}">
                <a16:creationId xmlns:a16="http://schemas.microsoft.com/office/drawing/2014/main" id="{5EEE3083-C387-E338-30E1-E268F9BD3B33}"/>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860091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pic>
        <p:nvPicPr>
          <p:cNvPr id="12" name="Picture 11" descr="Diagram&#10;&#10;Description automatically generated">
            <a:extLst>
              <a:ext uri="{FF2B5EF4-FFF2-40B4-BE49-F238E27FC236}">
                <a16:creationId xmlns:a16="http://schemas.microsoft.com/office/drawing/2014/main" id="{60A50D4A-DDE8-EC08-A614-062E705A54FE}"/>
              </a:ext>
            </a:extLst>
          </p:cNvPr>
          <p:cNvPicPr>
            <a:picLocks noChangeAspect="1"/>
          </p:cNvPicPr>
          <p:nvPr userDrawn="1"/>
        </p:nvPicPr>
        <p:blipFill>
          <a:blip r:embed="rId3"/>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7419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5/29/2025</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40491024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5/29/2025</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225977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5/29/2025</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052329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5/29/2025</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233702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Tree>
    <p:extLst>
      <p:ext uri="{BB962C8B-B14F-4D97-AF65-F5344CB8AC3E}">
        <p14:creationId xmlns:p14="http://schemas.microsoft.com/office/powerpoint/2010/main" val="251728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Discussion</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a:srcRect/>
          <a:stretch/>
        </p:blipFill>
        <p:spPr>
          <a:xfrm>
            <a:off x="0" y="10797"/>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a:alphaModFix amt="50000"/>
          </a:blip>
          <a:srcRect t="13718" b="9028"/>
          <a:stretch/>
        </p:blipFill>
        <p:spPr>
          <a:xfrm>
            <a:off x="1358293" y="1639928"/>
            <a:ext cx="9100768" cy="4422345"/>
          </a:xfrm>
          <a:prstGeom prst="ellipse">
            <a:avLst/>
          </a:prstGeom>
          <a:ln>
            <a:noFill/>
          </a:ln>
          <a:effectLst>
            <a:softEdge rad="112500"/>
          </a:effectLst>
        </p:spPr>
      </p:pic>
      <p:sp>
        <p:nvSpPr>
          <p:cNvPr id="10" name="Slide Number Placeholder 5">
            <a:extLst>
              <a:ext uri="{FF2B5EF4-FFF2-40B4-BE49-F238E27FC236}">
                <a16:creationId xmlns:a16="http://schemas.microsoft.com/office/drawing/2014/main" id="{86D986CA-EE91-9ECB-7B83-21189E7B068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5325213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Objectives">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grpSp>
        <p:nvGrpSpPr>
          <p:cNvPr id="2" name="Top Corner Embellishment">
            <a:extLst>
              <a:ext uri="{FF2B5EF4-FFF2-40B4-BE49-F238E27FC236}">
                <a16:creationId xmlns:a16="http://schemas.microsoft.com/office/drawing/2014/main" id="{4F555946-CB04-9F04-9975-1135ED49DE7F}"/>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8" name="Freeform: Shape 7">
              <a:extLst>
                <a:ext uri="{FF2B5EF4-FFF2-40B4-BE49-F238E27FC236}">
                  <a16:creationId xmlns:a16="http://schemas.microsoft.com/office/drawing/2014/main" id="{BA7CB6B3-2CD5-6A36-BFAD-413E7C246B0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A55941D6-52C7-4A65-8DF9-81C5ECE7DA0D}"/>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B7E73F1-C4F0-E444-8297-33929C1BAE7F}"/>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91" name="Text Placeholder 190">
            <a:extLst>
              <a:ext uri="{FF2B5EF4-FFF2-40B4-BE49-F238E27FC236}">
                <a16:creationId xmlns:a16="http://schemas.microsoft.com/office/drawing/2014/main" id="{2BFF4C1B-7199-F8CC-DFBF-CB4D9E202069}"/>
              </a:ext>
            </a:extLst>
          </p:cNvPr>
          <p:cNvSpPr>
            <a:spLocks noGrp="1"/>
          </p:cNvSpPr>
          <p:nvPr>
            <p:ph type="body" sz="quarter" idx="13"/>
          </p:nvPr>
        </p:nvSpPr>
        <p:spPr>
          <a:xfrm>
            <a:off x="8253413" y="1492250"/>
            <a:ext cx="2635250" cy="1647825"/>
          </a:xfrm>
        </p:spPr>
        <p:txBody>
          <a:bodyPr/>
          <a:lstStyle>
            <a:lvl1pPr marL="0" indent="0">
              <a:buNone/>
              <a:defRPr/>
            </a:lvl1pPr>
          </a:lstStyle>
          <a:p>
            <a:pPr lvl="0"/>
            <a:endParaRPr lang="en-US"/>
          </a:p>
        </p:txBody>
      </p:sp>
    </p:spTree>
    <p:extLst>
      <p:ext uri="{BB962C8B-B14F-4D97-AF65-F5344CB8AC3E}">
        <p14:creationId xmlns:p14="http://schemas.microsoft.com/office/powerpoint/2010/main" val="39560495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3C886-696A-2D33-DEF8-B0DDC82845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DC48B2-218E-E461-12D6-B4208F22D9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FEBB3C-17CC-D97B-DF3C-3B0351E0C0B0}"/>
              </a:ext>
            </a:extLst>
          </p:cNvPr>
          <p:cNvSpPr>
            <a:spLocks noGrp="1"/>
          </p:cNvSpPr>
          <p:nvPr>
            <p:ph type="dt" sz="half" idx="10"/>
          </p:nvPr>
        </p:nvSpPr>
        <p:spPr/>
        <p:txBody>
          <a:bodyPr/>
          <a:lstStyle/>
          <a:p>
            <a:fld id="{15DCAEC9-E39F-467E-A763-551EE91BC3EC}" type="datetimeFigureOut">
              <a:rPr lang="en-US" smtClean="0"/>
              <a:t>5/29/2025</a:t>
            </a:fld>
            <a:endParaRPr lang="en-US"/>
          </a:p>
        </p:txBody>
      </p:sp>
      <p:sp>
        <p:nvSpPr>
          <p:cNvPr id="5" name="Footer Placeholder 4">
            <a:extLst>
              <a:ext uri="{FF2B5EF4-FFF2-40B4-BE49-F238E27FC236}">
                <a16:creationId xmlns:a16="http://schemas.microsoft.com/office/drawing/2014/main" id="{76BAC62D-D174-16B9-BB44-82367A4757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E9827-48DC-578D-E24F-726B6100B762}"/>
              </a:ext>
            </a:extLst>
          </p:cNvPr>
          <p:cNvSpPr>
            <a:spLocks noGrp="1"/>
          </p:cNvSpPr>
          <p:nvPr>
            <p:ph type="sldNum" sz="quarter" idx="12"/>
          </p:nvPr>
        </p:nvSpPr>
        <p:spPr/>
        <p:txBody>
          <a:bodyPr/>
          <a:lstStyle/>
          <a:p>
            <a:fld id="{97E45BA1-958B-4733-A379-BB815B80994E}" type="slidenum">
              <a:rPr lang="en-US" smtClean="0"/>
              <a:t>‹#›</a:t>
            </a:fld>
            <a:endParaRPr lang="en-US"/>
          </a:p>
        </p:txBody>
      </p:sp>
      <p:grpSp>
        <p:nvGrpSpPr>
          <p:cNvPr id="7" name="Group 6">
            <a:extLst>
              <a:ext uri="{FF2B5EF4-FFF2-40B4-BE49-F238E27FC236}">
                <a16:creationId xmlns:a16="http://schemas.microsoft.com/office/drawing/2014/main" id="{04536910-15A1-8E03-DD64-107F643665DF}"/>
              </a:ext>
            </a:extLst>
          </p:cNvPr>
          <p:cNvGrpSpPr/>
          <p:nvPr userDrawn="1"/>
        </p:nvGrpSpPr>
        <p:grpSpPr>
          <a:xfrm>
            <a:off x="0" y="5986299"/>
            <a:ext cx="12192000" cy="927862"/>
            <a:chOff x="-1" y="4445000"/>
            <a:chExt cx="9143995" cy="698500"/>
          </a:xfrm>
        </p:grpSpPr>
        <p:sp>
          <p:nvSpPr>
            <p:cNvPr id="8" name="Rectangle 7">
              <a:extLst>
                <a:ext uri="{FF2B5EF4-FFF2-40B4-BE49-F238E27FC236}">
                  <a16:creationId xmlns:a16="http://schemas.microsoft.com/office/drawing/2014/main" id="{5B7BC13F-2261-D6C1-F409-F8BE6790518F}"/>
                </a:ext>
              </a:extLst>
            </p:cNvPr>
            <p:cNvSpPr/>
            <p:nvPr/>
          </p:nvSpPr>
          <p:spPr>
            <a:xfrm>
              <a:off x="-1" y="4445000"/>
              <a:ext cx="9143995" cy="698500"/>
            </a:xfrm>
            <a:prstGeom prst="rect">
              <a:avLst/>
            </a:prstGeom>
            <a:solidFill>
              <a:srgbClr val="253C8C"/>
            </a:solidFill>
            <a:ln>
              <a:solidFill>
                <a:srgbClr val="253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289D5CF-9308-56B0-CF88-6643C46B2AEE}"/>
                </a:ext>
              </a:extLst>
            </p:cNvPr>
            <p:cNvPicPr>
              <a:picLocks noChangeAspect="1"/>
            </p:cNvPicPr>
            <p:nvPr/>
          </p:nvPicPr>
          <p:blipFill rotWithShape="1">
            <a:blip r:embed="rId2"/>
            <a:srcRect b="15979"/>
            <a:stretch/>
          </p:blipFill>
          <p:spPr>
            <a:xfrm>
              <a:off x="7322751" y="4451549"/>
              <a:ext cx="1585097" cy="608277"/>
            </a:xfrm>
            <a:prstGeom prst="rect">
              <a:avLst/>
            </a:prstGeom>
          </p:spPr>
        </p:pic>
      </p:grpSp>
    </p:spTree>
    <p:extLst>
      <p:ext uri="{BB962C8B-B14F-4D97-AF65-F5344CB8AC3E}">
        <p14:creationId xmlns:p14="http://schemas.microsoft.com/office/powerpoint/2010/main" val="30663678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0" y="-3574"/>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6" name="Slide Number Placeholder 5">
            <a:extLst>
              <a:ext uri="{FF2B5EF4-FFF2-40B4-BE49-F238E27FC236}">
                <a16:creationId xmlns:a16="http://schemas.microsoft.com/office/drawing/2014/main" id="{35F976EE-F357-0D67-C124-23EE1B999273}"/>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7" name="Picture 6">
            <a:extLst>
              <a:ext uri="{FF2B5EF4-FFF2-40B4-BE49-F238E27FC236}">
                <a16:creationId xmlns:a16="http://schemas.microsoft.com/office/drawing/2014/main" id="{5AAC0BB7-303D-BC8C-FC7F-7EA3C6A8C2E1}"/>
              </a:ext>
            </a:extLst>
          </p:cNvPr>
          <p:cNvPicPr>
            <a:picLocks noChangeAspect="1"/>
          </p:cNvPicPr>
          <p:nvPr userDrawn="1"/>
        </p:nvPicPr>
        <p:blipFill>
          <a:blip r:embed="rId3"/>
          <a:srcRect/>
          <a:stretch/>
        </p:blipFill>
        <p:spPr>
          <a:xfrm>
            <a:off x="-4408" y="-13810"/>
            <a:ext cx="12203825" cy="6871810"/>
          </a:xfrm>
          <a:prstGeom prst="rect">
            <a:avLst/>
          </a:prstGeom>
        </p:spPr>
      </p:pic>
    </p:spTree>
    <p:extLst>
      <p:ext uri="{BB962C8B-B14F-4D97-AF65-F5344CB8AC3E}">
        <p14:creationId xmlns:p14="http://schemas.microsoft.com/office/powerpoint/2010/main" val="5948741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69990-63D8-91AB-51FC-E0EEF391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ED8B07-40C7-2F32-43F6-0B3C817E10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6F549B-3326-F591-D231-5FD7E8EAA46A}"/>
              </a:ext>
            </a:extLst>
          </p:cNvPr>
          <p:cNvSpPr>
            <a:spLocks noGrp="1"/>
          </p:cNvSpPr>
          <p:nvPr>
            <p:ph type="dt" sz="half" idx="10"/>
          </p:nvPr>
        </p:nvSpPr>
        <p:spPr/>
        <p:txBody>
          <a:bodyPr/>
          <a:lstStyle/>
          <a:p>
            <a:fld id="{15DCAEC9-E39F-467E-A763-551EE91BC3EC}" type="datetimeFigureOut">
              <a:rPr lang="en-US" smtClean="0"/>
              <a:t>5/29/2025</a:t>
            </a:fld>
            <a:endParaRPr lang="en-US"/>
          </a:p>
        </p:txBody>
      </p:sp>
      <p:sp>
        <p:nvSpPr>
          <p:cNvPr id="5" name="Footer Placeholder 4">
            <a:extLst>
              <a:ext uri="{FF2B5EF4-FFF2-40B4-BE49-F238E27FC236}">
                <a16:creationId xmlns:a16="http://schemas.microsoft.com/office/drawing/2014/main" id="{71010265-FB10-382E-9C1C-7B12B6AD08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919FC6-EBCF-683C-89CD-BC9ABD8028B0}"/>
              </a:ext>
            </a:extLst>
          </p:cNvPr>
          <p:cNvSpPr>
            <a:spLocks noGrp="1"/>
          </p:cNvSpPr>
          <p:nvPr>
            <p:ph type="sldNum" sz="quarter" idx="12"/>
          </p:nvPr>
        </p:nvSpPr>
        <p:spPr/>
        <p:txBody>
          <a:bodyPr/>
          <a:lstStyle/>
          <a:p>
            <a:fld id="{97E45BA1-958B-4733-A379-BB815B80994E}" type="slidenum">
              <a:rPr lang="en-US" smtClean="0"/>
              <a:t>‹#›</a:t>
            </a:fld>
            <a:endParaRPr lang="en-US"/>
          </a:p>
        </p:txBody>
      </p:sp>
      <p:grpSp>
        <p:nvGrpSpPr>
          <p:cNvPr id="7" name="Group 6">
            <a:extLst>
              <a:ext uri="{FF2B5EF4-FFF2-40B4-BE49-F238E27FC236}">
                <a16:creationId xmlns:a16="http://schemas.microsoft.com/office/drawing/2014/main" id="{08CB1C19-EF82-9EEA-B4BE-72E9C0D09B16}"/>
              </a:ext>
            </a:extLst>
          </p:cNvPr>
          <p:cNvGrpSpPr/>
          <p:nvPr userDrawn="1"/>
        </p:nvGrpSpPr>
        <p:grpSpPr>
          <a:xfrm>
            <a:off x="0" y="587829"/>
            <a:ext cx="12192000" cy="6326334"/>
            <a:chOff x="-1" y="381000"/>
            <a:chExt cx="9143995" cy="4762500"/>
          </a:xfrm>
        </p:grpSpPr>
        <p:sp>
          <p:nvSpPr>
            <p:cNvPr id="8" name="Rectangle 7">
              <a:extLst>
                <a:ext uri="{FF2B5EF4-FFF2-40B4-BE49-F238E27FC236}">
                  <a16:creationId xmlns:a16="http://schemas.microsoft.com/office/drawing/2014/main" id="{9F274C91-7DD9-F9AF-85E7-A2AA4C275C9E}"/>
                </a:ext>
              </a:extLst>
            </p:cNvPr>
            <p:cNvSpPr/>
            <p:nvPr/>
          </p:nvSpPr>
          <p:spPr>
            <a:xfrm>
              <a:off x="-1" y="4445000"/>
              <a:ext cx="9143995" cy="698500"/>
            </a:xfrm>
            <a:prstGeom prst="rect">
              <a:avLst/>
            </a:prstGeom>
            <a:solidFill>
              <a:srgbClr val="253C8C"/>
            </a:solidFill>
            <a:ln>
              <a:solidFill>
                <a:srgbClr val="253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9202FAC5-67C6-D882-A781-E08E3FBBF10C}"/>
                </a:ext>
              </a:extLst>
            </p:cNvPr>
            <p:cNvCxnSpPr>
              <a:cxnSpLocks/>
            </p:cNvCxnSpPr>
            <p:nvPr/>
          </p:nvCxnSpPr>
          <p:spPr>
            <a:xfrm>
              <a:off x="0" y="1949450"/>
              <a:ext cx="561108" cy="0"/>
            </a:xfrm>
            <a:prstGeom prst="line">
              <a:avLst/>
            </a:prstGeom>
            <a:ln w="28575" cap="flat" cmpd="sng" algn="ctr">
              <a:solidFill>
                <a:srgbClr val="F5CB4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D032BCE3-F626-24A2-6DAE-0F780734F2C5}"/>
                </a:ext>
              </a:extLst>
            </p:cNvPr>
            <p:cNvCxnSpPr>
              <a:cxnSpLocks/>
            </p:cNvCxnSpPr>
            <p:nvPr/>
          </p:nvCxnSpPr>
          <p:spPr>
            <a:xfrm>
              <a:off x="0" y="2374900"/>
              <a:ext cx="561108" cy="0"/>
            </a:xfrm>
            <a:prstGeom prst="line">
              <a:avLst/>
            </a:prstGeom>
            <a:ln w="28575" cap="flat" cmpd="sng" algn="ctr">
              <a:solidFill>
                <a:srgbClr val="5EBAA7"/>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D01E7707-AAC1-54D0-5C64-314AAEC67AA9}"/>
                </a:ext>
              </a:extLst>
            </p:cNvPr>
            <p:cNvCxnSpPr>
              <a:cxnSpLocks/>
            </p:cNvCxnSpPr>
            <p:nvPr/>
          </p:nvCxnSpPr>
          <p:spPr>
            <a:xfrm>
              <a:off x="0" y="2571750"/>
              <a:ext cx="561108" cy="0"/>
            </a:xfrm>
            <a:prstGeom prst="line">
              <a:avLst/>
            </a:prstGeom>
            <a:ln w="28575" cap="flat" cmpd="sng" algn="ctr">
              <a:solidFill>
                <a:srgbClr val="D9523D"/>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Connector 11">
              <a:extLst>
                <a:ext uri="{FF2B5EF4-FFF2-40B4-BE49-F238E27FC236}">
                  <a16:creationId xmlns:a16="http://schemas.microsoft.com/office/drawing/2014/main" id="{2D0F1803-0894-DBC2-FE54-51794801396F}"/>
                </a:ext>
              </a:extLst>
            </p:cNvPr>
            <p:cNvCxnSpPr>
              <a:cxnSpLocks/>
            </p:cNvCxnSpPr>
            <p:nvPr/>
          </p:nvCxnSpPr>
          <p:spPr>
            <a:xfrm>
              <a:off x="4032250" y="381000"/>
              <a:ext cx="4654550" cy="0"/>
            </a:xfrm>
            <a:prstGeom prst="line">
              <a:avLst/>
            </a:prstGeom>
            <a:ln w="28575" cap="flat" cmpd="sng" algn="ctr">
              <a:solidFill>
                <a:srgbClr val="F5CB4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9534ED0C-2D5C-769F-0D43-03289F31E74F}"/>
                </a:ext>
              </a:extLst>
            </p:cNvPr>
            <p:cNvCxnSpPr>
              <a:cxnSpLocks/>
            </p:cNvCxnSpPr>
            <p:nvPr/>
          </p:nvCxnSpPr>
          <p:spPr>
            <a:xfrm flipV="1">
              <a:off x="8686800" y="381000"/>
              <a:ext cx="0" cy="4019550"/>
            </a:xfrm>
            <a:prstGeom prst="line">
              <a:avLst/>
            </a:prstGeom>
            <a:ln w="28575" cap="flat" cmpd="sng" algn="ctr">
              <a:solidFill>
                <a:srgbClr val="F5CB4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Picture 13">
              <a:extLst>
                <a:ext uri="{FF2B5EF4-FFF2-40B4-BE49-F238E27FC236}">
                  <a16:creationId xmlns:a16="http://schemas.microsoft.com/office/drawing/2014/main" id="{20DDB9D8-7F58-816D-30AC-DCEA122FEC63}"/>
                </a:ext>
              </a:extLst>
            </p:cNvPr>
            <p:cNvPicPr>
              <a:picLocks noChangeAspect="1"/>
            </p:cNvPicPr>
            <p:nvPr/>
          </p:nvPicPr>
          <p:blipFill rotWithShape="1">
            <a:blip r:embed="rId2"/>
            <a:srcRect b="15979"/>
            <a:stretch/>
          </p:blipFill>
          <p:spPr>
            <a:xfrm>
              <a:off x="7322751" y="4451549"/>
              <a:ext cx="1585097" cy="608277"/>
            </a:xfrm>
            <a:prstGeom prst="rect">
              <a:avLst/>
            </a:prstGeom>
          </p:spPr>
        </p:pic>
      </p:grpSp>
    </p:spTree>
    <p:extLst>
      <p:ext uri="{BB962C8B-B14F-4D97-AF65-F5344CB8AC3E}">
        <p14:creationId xmlns:p14="http://schemas.microsoft.com/office/powerpoint/2010/main" val="8434262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and Multiple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69990-63D8-91AB-51FC-E0EEF391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ED8B07-40C7-2F32-43F6-0B3C817E10A8}"/>
              </a:ext>
            </a:extLst>
          </p:cNvPr>
          <p:cNvSpPr>
            <a:spLocks noGrp="1"/>
          </p:cNvSpPr>
          <p:nvPr>
            <p:ph idx="1"/>
          </p:nvPr>
        </p:nvSpPr>
        <p:spPr>
          <a:xfrm>
            <a:off x="838200" y="1825625"/>
            <a:ext cx="2624137" cy="845677"/>
          </a:xfrm>
        </p:spPr>
        <p:txBody>
          <a:bodyPr/>
          <a:lstStyle>
            <a:lvl1pPr marL="0" indent="0">
              <a:buFontTx/>
              <a:buNone/>
              <a:defRPr/>
            </a:lvl1pPr>
          </a:lstStyle>
          <a:p>
            <a:pPr lvl="0"/>
            <a:r>
              <a:rPr lang="en-US"/>
              <a:t>Click to edit</a:t>
            </a:r>
          </a:p>
        </p:txBody>
      </p:sp>
      <p:sp>
        <p:nvSpPr>
          <p:cNvPr id="4" name="Date Placeholder 3">
            <a:extLst>
              <a:ext uri="{FF2B5EF4-FFF2-40B4-BE49-F238E27FC236}">
                <a16:creationId xmlns:a16="http://schemas.microsoft.com/office/drawing/2014/main" id="{786F549B-3326-F591-D231-5FD7E8EAA46A}"/>
              </a:ext>
            </a:extLst>
          </p:cNvPr>
          <p:cNvSpPr>
            <a:spLocks noGrp="1"/>
          </p:cNvSpPr>
          <p:nvPr>
            <p:ph type="dt" sz="half" idx="10"/>
          </p:nvPr>
        </p:nvSpPr>
        <p:spPr/>
        <p:txBody>
          <a:bodyPr/>
          <a:lstStyle/>
          <a:p>
            <a:fld id="{15DCAEC9-E39F-467E-A763-551EE91BC3EC}" type="datetimeFigureOut">
              <a:rPr lang="en-US" smtClean="0"/>
              <a:t>5/29/2025</a:t>
            </a:fld>
            <a:endParaRPr lang="en-US"/>
          </a:p>
        </p:txBody>
      </p:sp>
      <p:sp>
        <p:nvSpPr>
          <p:cNvPr id="5" name="Footer Placeholder 4">
            <a:extLst>
              <a:ext uri="{FF2B5EF4-FFF2-40B4-BE49-F238E27FC236}">
                <a16:creationId xmlns:a16="http://schemas.microsoft.com/office/drawing/2014/main" id="{71010265-FB10-382E-9C1C-7B12B6AD08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919FC6-EBCF-683C-89CD-BC9ABD8028B0}"/>
              </a:ext>
            </a:extLst>
          </p:cNvPr>
          <p:cNvSpPr>
            <a:spLocks noGrp="1"/>
          </p:cNvSpPr>
          <p:nvPr>
            <p:ph type="sldNum" sz="quarter" idx="12"/>
          </p:nvPr>
        </p:nvSpPr>
        <p:spPr/>
        <p:txBody>
          <a:bodyPr/>
          <a:lstStyle/>
          <a:p>
            <a:fld id="{97E45BA1-958B-4733-A379-BB815B80994E}" type="slidenum">
              <a:rPr lang="en-US" smtClean="0"/>
              <a:t>‹#›</a:t>
            </a:fld>
            <a:endParaRPr lang="en-US"/>
          </a:p>
        </p:txBody>
      </p:sp>
      <p:grpSp>
        <p:nvGrpSpPr>
          <p:cNvPr id="7" name="Group 6">
            <a:extLst>
              <a:ext uri="{FF2B5EF4-FFF2-40B4-BE49-F238E27FC236}">
                <a16:creationId xmlns:a16="http://schemas.microsoft.com/office/drawing/2014/main" id="{08CB1C19-EF82-9EEA-B4BE-72E9C0D09B16}"/>
              </a:ext>
            </a:extLst>
          </p:cNvPr>
          <p:cNvGrpSpPr/>
          <p:nvPr userDrawn="1"/>
        </p:nvGrpSpPr>
        <p:grpSpPr>
          <a:xfrm>
            <a:off x="0" y="587829"/>
            <a:ext cx="12192000" cy="6326334"/>
            <a:chOff x="-1" y="381000"/>
            <a:chExt cx="9143995" cy="4762500"/>
          </a:xfrm>
        </p:grpSpPr>
        <p:sp>
          <p:nvSpPr>
            <p:cNvPr id="8" name="Rectangle 7">
              <a:extLst>
                <a:ext uri="{FF2B5EF4-FFF2-40B4-BE49-F238E27FC236}">
                  <a16:creationId xmlns:a16="http://schemas.microsoft.com/office/drawing/2014/main" id="{9F274C91-7DD9-F9AF-85E7-A2AA4C275C9E}"/>
                </a:ext>
              </a:extLst>
            </p:cNvPr>
            <p:cNvSpPr/>
            <p:nvPr/>
          </p:nvSpPr>
          <p:spPr>
            <a:xfrm>
              <a:off x="-1" y="4445000"/>
              <a:ext cx="9143995" cy="698500"/>
            </a:xfrm>
            <a:prstGeom prst="rect">
              <a:avLst/>
            </a:prstGeom>
            <a:solidFill>
              <a:srgbClr val="253C8C"/>
            </a:solidFill>
            <a:ln>
              <a:solidFill>
                <a:srgbClr val="253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9202FAC5-67C6-D882-A781-E08E3FBBF10C}"/>
                </a:ext>
              </a:extLst>
            </p:cNvPr>
            <p:cNvCxnSpPr>
              <a:cxnSpLocks/>
            </p:cNvCxnSpPr>
            <p:nvPr/>
          </p:nvCxnSpPr>
          <p:spPr>
            <a:xfrm>
              <a:off x="0" y="1949450"/>
              <a:ext cx="561108" cy="0"/>
            </a:xfrm>
            <a:prstGeom prst="line">
              <a:avLst/>
            </a:prstGeom>
            <a:ln w="28575" cap="flat" cmpd="sng" algn="ctr">
              <a:solidFill>
                <a:srgbClr val="F5CB4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D032BCE3-F626-24A2-6DAE-0F780734F2C5}"/>
                </a:ext>
              </a:extLst>
            </p:cNvPr>
            <p:cNvCxnSpPr>
              <a:cxnSpLocks/>
            </p:cNvCxnSpPr>
            <p:nvPr/>
          </p:nvCxnSpPr>
          <p:spPr>
            <a:xfrm>
              <a:off x="0" y="2374900"/>
              <a:ext cx="561108" cy="0"/>
            </a:xfrm>
            <a:prstGeom prst="line">
              <a:avLst/>
            </a:prstGeom>
            <a:ln w="28575" cap="flat" cmpd="sng" algn="ctr">
              <a:solidFill>
                <a:srgbClr val="5EBAA7"/>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D01E7707-AAC1-54D0-5C64-314AAEC67AA9}"/>
                </a:ext>
              </a:extLst>
            </p:cNvPr>
            <p:cNvCxnSpPr>
              <a:cxnSpLocks/>
            </p:cNvCxnSpPr>
            <p:nvPr/>
          </p:nvCxnSpPr>
          <p:spPr>
            <a:xfrm>
              <a:off x="0" y="2571750"/>
              <a:ext cx="561108" cy="0"/>
            </a:xfrm>
            <a:prstGeom prst="line">
              <a:avLst/>
            </a:prstGeom>
            <a:ln w="28575" cap="flat" cmpd="sng" algn="ctr">
              <a:solidFill>
                <a:srgbClr val="D9523D"/>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Connector 11">
              <a:extLst>
                <a:ext uri="{FF2B5EF4-FFF2-40B4-BE49-F238E27FC236}">
                  <a16:creationId xmlns:a16="http://schemas.microsoft.com/office/drawing/2014/main" id="{2D0F1803-0894-DBC2-FE54-51794801396F}"/>
                </a:ext>
              </a:extLst>
            </p:cNvPr>
            <p:cNvCxnSpPr>
              <a:cxnSpLocks/>
            </p:cNvCxnSpPr>
            <p:nvPr/>
          </p:nvCxnSpPr>
          <p:spPr>
            <a:xfrm>
              <a:off x="4032250" y="381000"/>
              <a:ext cx="4654550" cy="0"/>
            </a:xfrm>
            <a:prstGeom prst="line">
              <a:avLst/>
            </a:prstGeom>
            <a:ln w="28575" cap="flat" cmpd="sng" algn="ctr">
              <a:solidFill>
                <a:srgbClr val="F5CB4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9534ED0C-2D5C-769F-0D43-03289F31E74F}"/>
                </a:ext>
              </a:extLst>
            </p:cNvPr>
            <p:cNvCxnSpPr>
              <a:cxnSpLocks/>
            </p:cNvCxnSpPr>
            <p:nvPr/>
          </p:nvCxnSpPr>
          <p:spPr>
            <a:xfrm flipV="1">
              <a:off x="8686800" y="381000"/>
              <a:ext cx="0" cy="4019550"/>
            </a:xfrm>
            <a:prstGeom prst="line">
              <a:avLst/>
            </a:prstGeom>
            <a:ln w="28575" cap="flat" cmpd="sng" algn="ctr">
              <a:solidFill>
                <a:srgbClr val="F5CB4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Picture 13">
              <a:extLst>
                <a:ext uri="{FF2B5EF4-FFF2-40B4-BE49-F238E27FC236}">
                  <a16:creationId xmlns:a16="http://schemas.microsoft.com/office/drawing/2014/main" id="{20DDB9D8-7F58-816D-30AC-DCEA122FEC63}"/>
                </a:ext>
              </a:extLst>
            </p:cNvPr>
            <p:cNvPicPr>
              <a:picLocks noChangeAspect="1"/>
            </p:cNvPicPr>
            <p:nvPr/>
          </p:nvPicPr>
          <p:blipFill rotWithShape="1">
            <a:blip r:embed="rId2"/>
            <a:srcRect b="15979"/>
            <a:stretch/>
          </p:blipFill>
          <p:spPr>
            <a:xfrm>
              <a:off x="7322751" y="4451549"/>
              <a:ext cx="1585097" cy="608277"/>
            </a:xfrm>
            <a:prstGeom prst="rect">
              <a:avLst/>
            </a:prstGeom>
          </p:spPr>
        </p:pic>
      </p:grpSp>
      <p:sp>
        <p:nvSpPr>
          <p:cNvPr id="16" name="Text Placeholder 15">
            <a:extLst>
              <a:ext uri="{FF2B5EF4-FFF2-40B4-BE49-F238E27FC236}">
                <a16:creationId xmlns:a16="http://schemas.microsoft.com/office/drawing/2014/main" id="{D2A48768-CC2B-8EF5-2464-FFB6856CA073}"/>
              </a:ext>
            </a:extLst>
          </p:cNvPr>
          <p:cNvSpPr>
            <a:spLocks noGrp="1"/>
          </p:cNvSpPr>
          <p:nvPr>
            <p:ph type="body" sz="quarter" idx="13"/>
          </p:nvPr>
        </p:nvSpPr>
        <p:spPr>
          <a:xfrm>
            <a:off x="838199" y="2874504"/>
            <a:ext cx="2624138" cy="723900"/>
          </a:xfrm>
        </p:spPr>
        <p:txBody>
          <a:bodyPr/>
          <a:lstStyle>
            <a:lvl1pPr marL="0" indent="0">
              <a:buFontTx/>
              <a:buNone/>
              <a:defRPr/>
            </a:lvl1pPr>
          </a:lstStyle>
          <a:p>
            <a:pPr lvl="0"/>
            <a:r>
              <a:rPr lang="en-US"/>
              <a:t>Click to</a:t>
            </a:r>
          </a:p>
        </p:txBody>
      </p:sp>
      <p:sp>
        <p:nvSpPr>
          <p:cNvPr id="18" name="Text Placeholder 17">
            <a:extLst>
              <a:ext uri="{FF2B5EF4-FFF2-40B4-BE49-F238E27FC236}">
                <a16:creationId xmlns:a16="http://schemas.microsoft.com/office/drawing/2014/main" id="{CC792C64-E9B9-45E3-147B-22A2E78CF16F}"/>
              </a:ext>
            </a:extLst>
          </p:cNvPr>
          <p:cNvSpPr>
            <a:spLocks noGrp="1"/>
          </p:cNvSpPr>
          <p:nvPr>
            <p:ph type="body" sz="quarter" idx="14"/>
          </p:nvPr>
        </p:nvSpPr>
        <p:spPr>
          <a:xfrm>
            <a:off x="4572000" y="1825625"/>
            <a:ext cx="2947988" cy="84613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a:t>
            </a:r>
          </a:p>
        </p:txBody>
      </p:sp>
      <p:sp>
        <p:nvSpPr>
          <p:cNvPr id="20" name="Text Placeholder 19">
            <a:extLst>
              <a:ext uri="{FF2B5EF4-FFF2-40B4-BE49-F238E27FC236}">
                <a16:creationId xmlns:a16="http://schemas.microsoft.com/office/drawing/2014/main" id="{9AE3F6FC-A3B4-3407-9C14-671254664FD0}"/>
              </a:ext>
            </a:extLst>
          </p:cNvPr>
          <p:cNvSpPr>
            <a:spLocks noGrp="1"/>
          </p:cNvSpPr>
          <p:nvPr>
            <p:ph type="body" sz="quarter" idx="15"/>
          </p:nvPr>
        </p:nvSpPr>
        <p:spPr>
          <a:xfrm>
            <a:off x="4572000" y="2874963"/>
            <a:ext cx="2947988" cy="723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a:t>
            </a:r>
          </a:p>
        </p:txBody>
      </p:sp>
      <p:sp>
        <p:nvSpPr>
          <p:cNvPr id="22" name="Text Placeholder 21">
            <a:extLst>
              <a:ext uri="{FF2B5EF4-FFF2-40B4-BE49-F238E27FC236}">
                <a16:creationId xmlns:a16="http://schemas.microsoft.com/office/drawing/2014/main" id="{03366E2D-CB51-013C-0C6A-9B645DC5D49C}"/>
              </a:ext>
            </a:extLst>
          </p:cNvPr>
          <p:cNvSpPr>
            <a:spLocks noGrp="1"/>
          </p:cNvSpPr>
          <p:nvPr>
            <p:ph type="body" sz="quarter" idx="16"/>
          </p:nvPr>
        </p:nvSpPr>
        <p:spPr>
          <a:xfrm>
            <a:off x="8035925" y="1825625"/>
            <a:ext cx="2871788" cy="846138"/>
          </a:xfrm>
        </p:spPr>
        <p:txBody>
          <a:bodyPr/>
          <a:lstStyle>
            <a:lvl1pPr marL="0" indent="0">
              <a:buFontTx/>
              <a:buNone/>
              <a:defRPr/>
            </a:lvl1pPr>
          </a:lstStyle>
          <a:p>
            <a:pPr lvl="0"/>
            <a:r>
              <a:rPr lang="en-US"/>
              <a:t>Click to</a:t>
            </a:r>
          </a:p>
        </p:txBody>
      </p:sp>
      <p:sp>
        <p:nvSpPr>
          <p:cNvPr id="24" name="Text Placeholder 23">
            <a:extLst>
              <a:ext uri="{FF2B5EF4-FFF2-40B4-BE49-F238E27FC236}">
                <a16:creationId xmlns:a16="http://schemas.microsoft.com/office/drawing/2014/main" id="{3E97206B-B747-FBFD-C6DA-23B23D9B34C9}"/>
              </a:ext>
            </a:extLst>
          </p:cNvPr>
          <p:cNvSpPr>
            <a:spLocks noGrp="1"/>
          </p:cNvSpPr>
          <p:nvPr>
            <p:ph type="body" sz="quarter" idx="17"/>
          </p:nvPr>
        </p:nvSpPr>
        <p:spPr>
          <a:xfrm>
            <a:off x="8035925" y="2874963"/>
            <a:ext cx="2871788" cy="723900"/>
          </a:xfrm>
        </p:spPr>
        <p:txBody>
          <a:bodyPr/>
          <a:lstStyle>
            <a:lvl1pPr marL="0" indent="0">
              <a:buFontTx/>
              <a:buNone/>
              <a:defRPr/>
            </a:lvl1pPr>
          </a:lstStyle>
          <a:p>
            <a:pPr lvl="0"/>
            <a:r>
              <a:rPr lang="en-US"/>
              <a:t>Click to</a:t>
            </a:r>
          </a:p>
        </p:txBody>
      </p:sp>
    </p:spTree>
    <p:extLst>
      <p:ext uri="{BB962C8B-B14F-4D97-AF65-F5344CB8AC3E}">
        <p14:creationId xmlns:p14="http://schemas.microsoft.com/office/powerpoint/2010/main" val="36173253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13CBC-912F-A52E-A477-D197744172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C36BFE-3699-1D89-0CAA-D0930D5A08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3CAD4B-4604-A7A2-7E64-58D6534B924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E1F23B-7DFD-7AF7-1B29-DDEB11C6CB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C5855A-8D4E-73E7-CE5C-5DB3351E5C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A6E985-E3B7-40EA-1E12-64E63CD32C5B}"/>
              </a:ext>
            </a:extLst>
          </p:cNvPr>
          <p:cNvSpPr>
            <a:spLocks noGrp="1"/>
          </p:cNvSpPr>
          <p:nvPr>
            <p:ph type="dt" sz="half" idx="10"/>
          </p:nvPr>
        </p:nvSpPr>
        <p:spPr/>
        <p:txBody>
          <a:bodyPr/>
          <a:lstStyle/>
          <a:p>
            <a:fld id="{15DCAEC9-E39F-467E-A763-551EE91BC3EC}" type="datetimeFigureOut">
              <a:rPr lang="en-US" smtClean="0"/>
              <a:t>5/29/2025</a:t>
            </a:fld>
            <a:endParaRPr lang="en-US"/>
          </a:p>
        </p:txBody>
      </p:sp>
      <p:sp>
        <p:nvSpPr>
          <p:cNvPr id="8" name="Footer Placeholder 7">
            <a:extLst>
              <a:ext uri="{FF2B5EF4-FFF2-40B4-BE49-F238E27FC236}">
                <a16:creationId xmlns:a16="http://schemas.microsoft.com/office/drawing/2014/main" id="{924FEBC9-2180-B43A-400D-06A2D986A9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7B8873-C624-6059-B491-D32658FB661B}"/>
              </a:ext>
            </a:extLst>
          </p:cNvPr>
          <p:cNvSpPr>
            <a:spLocks noGrp="1"/>
          </p:cNvSpPr>
          <p:nvPr>
            <p:ph type="sldNum" sz="quarter" idx="12"/>
          </p:nvPr>
        </p:nvSpPr>
        <p:spPr/>
        <p:txBody>
          <a:bodyPr/>
          <a:lstStyle/>
          <a:p>
            <a:fld id="{97E45BA1-958B-4733-A379-BB815B80994E}" type="slidenum">
              <a:rPr lang="en-US" smtClean="0"/>
              <a:t>‹#›</a:t>
            </a:fld>
            <a:endParaRPr lang="en-US"/>
          </a:p>
        </p:txBody>
      </p:sp>
      <p:grpSp>
        <p:nvGrpSpPr>
          <p:cNvPr id="10" name="Group 9">
            <a:extLst>
              <a:ext uri="{FF2B5EF4-FFF2-40B4-BE49-F238E27FC236}">
                <a16:creationId xmlns:a16="http://schemas.microsoft.com/office/drawing/2014/main" id="{90CFFAA0-99DC-D915-B3AA-4A8D9429E78F}"/>
              </a:ext>
            </a:extLst>
          </p:cNvPr>
          <p:cNvGrpSpPr/>
          <p:nvPr userDrawn="1"/>
        </p:nvGrpSpPr>
        <p:grpSpPr>
          <a:xfrm>
            <a:off x="0" y="587829"/>
            <a:ext cx="12192000" cy="6326334"/>
            <a:chOff x="-1" y="381000"/>
            <a:chExt cx="9143995" cy="4762500"/>
          </a:xfrm>
        </p:grpSpPr>
        <p:sp>
          <p:nvSpPr>
            <p:cNvPr id="11" name="Rectangle 10">
              <a:extLst>
                <a:ext uri="{FF2B5EF4-FFF2-40B4-BE49-F238E27FC236}">
                  <a16:creationId xmlns:a16="http://schemas.microsoft.com/office/drawing/2014/main" id="{9FAE9E45-31D4-D93A-3430-1A0A5CAB91B3}"/>
                </a:ext>
              </a:extLst>
            </p:cNvPr>
            <p:cNvSpPr/>
            <p:nvPr/>
          </p:nvSpPr>
          <p:spPr>
            <a:xfrm>
              <a:off x="-1" y="4445000"/>
              <a:ext cx="9143995" cy="698500"/>
            </a:xfrm>
            <a:prstGeom prst="rect">
              <a:avLst/>
            </a:prstGeom>
            <a:solidFill>
              <a:srgbClr val="253C8C"/>
            </a:solidFill>
            <a:ln>
              <a:solidFill>
                <a:srgbClr val="253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3ADAB186-0096-03DC-7DC8-A26BE11710FD}"/>
                </a:ext>
              </a:extLst>
            </p:cNvPr>
            <p:cNvCxnSpPr>
              <a:cxnSpLocks/>
            </p:cNvCxnSpPr>
            <p:nvPr/>
          </p:nvCxnSpPr>
          <p:spPr>
            <a:xfrm>
              <a:off x="0" y="1949450"/>
              <a:ext cx="628649" cy="0"/>
            </a:xfrm>
            <a:prstGeom prst="line">
              <a:avLst/>
            </a:prstGeom>
            <a:ln w="28575" cap="flat" cmpd="sng" algn="ctr">
              <a:solidFill>
                <a:srgbClr val="F5CB4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E8D4564E-0324-3522-8FCE-D719FA7E5AAA}"/>
                </a:ext>
              </a:extLst>
            </p:cNvPr>
            <p:cNvCxnSpPr>
              <a:cxnSpLocks/>
            </p:cNvCxnSpPr>
            <p:nvPr/>
          </p:nvCxnSpPr>
          <p:spPr>
            <a:xfrm>
              <a:off x="0" y="2374900"/>
              <a:ext cx="628649" cy="0"/>
            </a:xfrm>
            <a:prstGeom prst="line">
              <a:avLst/>
            </a:prstGeom>
            <a:ln w="28575" cap="flat" cmpd="sng" algn="ctr">
              <a:solidFill>
                <a:srgbClr val="5EBAA7"/>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47AB2A76-DB86-DAFB-2DED-3E6395E20552}"/>
                </a:ext>
              </a:extLst>
            </p:cNvPr>
            <p:cNvCxnSpPr>
              <a:cxnSpLocks/>
            </p:cNvCxnSpPr>
            <p:nvPr/>
          </p:nvCxnSpPr>
          <p:spPr>
            <a:xfrm>
              <a:off x="0" y="2571750"/>
              <a:ext cx="628649" cy="0"/>
            </a:xfrm>
            <a:prstGeom prst="line">
              <a:avLst/>
            </a:prstGeom>
            <a:ln w="28575" cap="flat" cmpd="sng" algn="ctr">
              <a:solidFill>
                <a:srgbClr val="D9523D"/>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Straight Connector 14">
              <a:extLst>
                <a:ext uri="{FF2B5EF4-FFF2-40B4-BE49-F238E27FC236}">
                  <a16:creationId xmlns:a16="http://schemas.microsoft.com/office/drawing/2014/main" id="{7EEE1997-10AC-4D20-E42B-C4117317E70F}"/>
                </a:ext>
              </a:extLst>
            </p:cNvPr>
            <p:cNvCxnSpPr>
              <a:cxnSpLocks/>
            </p:cNvCxnSpPr>
            <p:nvPr/>
          </p:nvCxnSpPr>
          <p:spPr>
            <a:xfrm>
              <a:off x="4032250" y="381000"/>
              <a:ext cx="4654550" cy="0"/>
            </a:xfrm>
            <a:prstGeom prst="line">
              <a:avLst/>
            </a:prstGeom>
            <a:ln w="28575" cap="flat" cmpd="sng" algn="ctr">
              <a:solidFill>
                <a:srgbClr val="F5CB4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traight Connector 15">
              <a:extLst>
                <a:ext uri="{FF2B5EF4-FFF2-40B4-BE49-F238E27FC236}">
                  <a16:creationId xmlns:a16="http://schemas.microsoft.com/office/drawing/2014/main" id="{592A151F-A411-76FA-5934-879968393A95}"/>
                </a:ext>
              </a:extLst>
            </p:cNvPr>
            <p:cNvCxnSpPr>
              <a:cxnSpLocks/>
            </p:cNvCxnSpPr>
            <p:nvPr/>
          </p:nvCxnSpPr>
          <p:spPr>
            <a:xfrm flipV="1">
              <a:off x="8686800" y="381000"/>
              <a:ext cx="0" cy="4019550"/>
            </a:xfrm>
            <a:prstGeom prst="line">
              <a:avLst/>
            </a:prstGeom>
            <a:ln w="28575" cap="flat" cmpd="sng" algn="ctr">
              <a:solidFill>
                <a:srgbClr val="F5CB4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7" name="Picture 16">
              <a:extLst>
                <a:ext uri="{FF2B5EF4-FFF2-40B4-BE49-F238E27FC236}">
                  <a16:creationId xmlns:a16="http://schemas.microsoft.com/office/drawing/2014/main" id="{50CF9CA5-2AA6-3D77-6AFB-F2637C017046}"/>
                </a:ext>
              </a:extLst>
            </p:cNvPr>
            <p:cNvPicPr>
              <a:picLocks noChangeAspect="1"/>
            </p:cNvPicPr>
            <p:nvPr/>
          </p:nvPicPr>
          <p:blipFill rotWithShape="1">
            <a:blip r:embed="rId2"/>
            <a:srcRect b="15979"/>
            <a:stretch/>
          </p:blipFill>
          <p:spPr>
            <a:xfrm>
              <a:off x="7322751" y="4451549"/>
              <a:ext cx="1585097" cy="608277"/>
            </a:xfrm>
            <a:prstGeom prst="rect">
              <a:avLst/>
            </a:prstGeom>
          </p:spPr>
        </p:pic>
      </p:grpSp>
    </p:spTree>
    <p:extLst>
      <p:ext uri="{BB962C8B-B14F-4D97-AF65-F5344CB8AC3E}">
        <p14:creationId xmlns:p14="http://schemas.microsoft.com/office/powerpoint/2010/main" val="42634410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pPr lvl="0"/>
            <a:r>
              <a:rPr lang="en-US"/>
              <a:t>Click to edit Master text styles</a:t>
            </a: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105701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Title and Vertical Text">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7E4E6-DEA3-4045-B7A0-3F05615AB9C8}"/>
              </a:ext>
            </a:extLst>
          </p:cNvPr>
          <p:cNvSpPr>
            <a:spLocks noGrp="1"/>
          </p:cNvSpPr>
          <p:nvPr>
            <p:ph type="title"/>
          </p:nvPr>
        </p:nvSpPr>
        <p:spPr>
          <a:xfrm>
            <a:off x="1288068" y="570441"/>
            <a:ext cx="5705459" cy="1787254"/>
          </a:xfrm>
        </p:spPr>
        <p:txBody>
          <a:bodyPr/>
          <a:lstStyle/>
          <a:p>
            <a:r>
              <a:rPr lang="en-US"/>
              <a:t>Click to edit Master title style</a:t>
            </a:r>
          </a:p>
        </p:txBody>
      </p:sp>
      <p:sp>
        <p:nvSpPr>
          <p:cNvPr id="18" name="Block Arc 17">
            <a:extLst>
              <a:ext uri="{FF2B5EF4-FFF2-40B4-BE49-F238E27FC236}">
                <a16:creationId xmlns:a16="http://schemas.microsoft.com/office/drawing/2014/main" id="{159E6986-6538-4F99-AF9C-7288E3C93452}"/>
              </a:ext>
            </a:extLst>
          </p:cNvPr>
          <p:cNvSpPr/>
          <p:nvPr userDrawn="1"/>
        </p:nvSpPr>
        <p:spPr>
          <a:xfrm>
            <a:off x="485775" y="2047875"/>
            <a:ext cx="4152900" cy="3362325"/>
          </a:xfrm>
          <a:prstGeom prst="blockArc">
            <a:avLst>
              <a:gd name="adj1" fmla="val 10800000"/>
              <a:gd name="adj2" fmla="val 100638"/>
              <a:gd name="adj3" fmla="val 13365"/>
            </a:avLst>
          </a:prstGeom>
          <a:solidFill>
            <a:srgbClr val="FDEEBB"/>
          </a:solidFill>
          <a:ln>
            <a:solidFill>
              <a:srgbClr val="FDEE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ectangle 19">
            <a:extLst>
              <a:ext uri="{FF2B5EF4-FFF2-40B4-BE49-F238E27FC236}">
                <a16:creationId xmlns:a16="http://schemas.microsoft.com/office/drawing/2014/main" id="{4F40D603-5008-4016-A18A-B8830324DBE8}"/>
              </a:ext>
            </a:extLst>
          </p:cNvPr>
          <p:cNvSpPr/>
          <p:nvPr userDrawn="1"/>
        </p:nvSpPr>
        <p:spPr>
          <a:xfrm>
            <a:off x="4200525" y="3781425"/>
            <a:ext cx="438150" cy="3138481"/>
          </a:xfrm>
          <a:prstGeom prst="rect">
            <a:avLst/>
          </a:prstGeom>
          <a:solidFill>
            <a:srgbClr val="FDEEBB"/>
          </a:solidFill>
          <a:ln>
            <a:solidFill>
              <a:srgbClr val="FDEE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1FD06E7-7B78-4F94-AE22-6FA793096234}"/>
              </a:ext>
            </a:extLst>
          </p:cNvPr>
          <p:cNvSpPr/>
          <p:nvPr userDrawn="1"/>
        </p:nvSpPr>
        <p:spPr>
          <a:xfrm>
            <a:off x="485775" y="3719519"/>
            <a:ext cx="438150" cy="3138481"/>
          </a:xfrm>
          <a:prstGeom prst="rect">
            <a:avLst/>
          </a:prstGeom>
          <a:solidFill>
            <a:srgbClr val="FDEEBB"/>
          </a:solidFill>
          <a:ln>
            <a:solidFill>
              <a:srgbClr val="FDEE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701EF170-F822-40F1-9C4A-BD06887FDD71}"/>
              </a:ext>
            </a:extLst>
          </p:cNvPr>
          <p:cNvCxnSpPr>
            <a:cxnSpLocks/>
          </p:cNvCxnSpPr>
          <p:nvPr userDrawn="1"/>
        </p:nvCxnSpPr>
        <p:spPr>
          <a:xfrm>
            <a:off x="62321" y="1890032"/>
            <a:ext cx="1042579" cy="0"/>
          </a:xfrm>
          <a:prstGeom prst="line">
            <a:avLst/>
          </a:prstGeom>
          <a:ln w="38100" cap="flat" cmpd="sng" algn="ctr">
            <a:solidFill>
              <a:srgbClr val="314999"/>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8386A8DD-817F-416C-BDE1-F4426293F3BB}"/>
              </a:ext>
            </a:extLst>
          </p:cNvPr>
          <p:cNvCxnSpPr>
            <a:cxnSpLocks/>
          </p:cNvCxnSpPr>
          <p:nvPr userDrawn="1"/>
        </p:nvCxnSpPr>
        <p:spPr>
          <a:xfrm flipH="1" flipV="1">
            <a:off x="1104900" y="600075"/>
            <a:ext cx="24221" cy="1289957"/>
          </a:xfrm>
          <a:prstGeom prst="line">
            <a:avLst/>
          </a:prstGeom>
          <a:ln w="38100" cap="flat" cmpd="sng" algn="ctr">
            <a:solidFill>
              <a:srgbClr val="314999"/>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 name="Straight Connector 25">
            <a:extLst>
              <a:ext uri="{FF2B5EF4-FFF2-40B4-BE49-F238E27FC236}">
                <a16:creationId xmlns:a16="http://schemas.microsoft.com/office/drawing/2014/main" id="{5A2BE5BC-A4C9-408B-B36A-604E908DC566}"/>
              </a:ext>
            </a:extLst>
          </p:cNvPr>
          <p:cNvCxnSpPr>
            <a:cxnSpLocks/>
          </p:cNvCxnSpPr>
          <p:nvPr userDrawn="1"/>
        </p:nvCxnSpPr>
        <p:spPr>
          <a:xfrm>
            <a:off x="1104900" y="600075"/>
            <a:ext cx="4733925" cy="0"/>
          </a:xfrm>
          <a:prstGeom prst="line">
            <a:avLst/>
          </a:prstGeom>
          <a:ln w="38100" cap="flat" cmpd="sng" algn="ctr">
            <a:solidFill>
              <a:srgbClr val="314999"/>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 name="Straight Connector 27">
            <a:extLst>
              <a:ext uri="{FF2B5EF4-FFF2-40B4-BE49-F238E27FC236}">
                <a16:creationId xmlns:a16="http://schemas.microsoft.com/office/drawing/2014/main" id="{AC0862E3-04AC-48EE-88FE-14A5C1F5A760}"/>
              </a:ext>
            </a:extLst>
          </p:cNvPr>
          <p:cNvCxnSpPr>
            <a:cxnSpLocks/>
          </p:cNvCxnSpPr>
          <p:nvPr userDrawn="1"/>
        </p:nvCxnSpPr>
        <p:spPr>
          <a:xfrm>
            <a:off x="5838825" y="600075"/>
            <a:ext cx="0" cy="1289957"/>
          </a:xfrm>
          <a:prstGeom prst="line">
            <a:avLst/>
          </a:prstGeom>
          <a:ln w="38100" cap="flat" cmpd="sng" algn="ctr">
            <a:solidFill>
              <a:srgbClr val="314999"/>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0" name="Straight Connector 29">
            <a:extLst>
              <a:ext uri="{FF2B5EF4-FFF2-40B4-BE49-F238E27FC236}">
                <a16:creationId xmlns:a16="http://schemas.microsoft.com/office/drawing/2014/main" id="{8E405B5B-7FF6-4BC8-A06F-8654C1CA53E5}"/>
              </a:ext>
            </a:extLst>
          </p:cNvPr>
          <p:cNvCxnSpPr>
            <a:cxnSpLocks/>
          </p:cNvCxnSpPr>
          <p:nvPr userDrawn="1"/>
        </p:nvCxnSpPr>
        <p:spPr>
          <a:xfrm>
            <a:off x="5838825" y="1890032"/>
            <a:ext cx="6353175" cy="0"/>
          </a:xfrm>
          <a:prstGeom prst="line">
            <a:avLst/>
          </a:prstGeom>
          <a:ln w="38100" cap="flat" cmpd="sng" algn="ctr">
            <a:solidFill>
              <a:srgbClr val="314999"/>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 name="Text Placeholder 3">
            <a:extLst>
              <a:ext uri="{FF2B5EF4-FFF2-40B4-BE49-F238E27FC236}">
                <a16:creationId xmlns:a16="http://schemas.microsoft.com/office/drawing/2014/main" id="{FAD926EF-5940-0274-D529-E85FA4EBEAAD}"/>
              </a:ext>
            </a:extLst>
          </p:cNvPr>
          <p:cNvSpPr>
            <a:spLocks noGrp="1"/>
          </p:cNvSpPr>
          <p:nvPr>
            <p:ph type="body" sz="quarter" idx="10"/>
          </p:nvPr>
        </p:nvSpPr>
        <p:spPr>
          <a:xfrm>
            <a:off x="1258888" y="3205163"/>
            <a:ext cx="2711450" cy="1022350"/>
          </a:xfrm>
        </p:spPr>
        <p:txBody>
          <a:bodyPr/>
          <a:lstStyle>
            <a:lvl1pPr marL="0" indent="0">
              <a:buNone/>
              <a:defRPr/>
            </a:lvl1pPr>
          </a:lstStyle>
          <a:p>
            <a:pPr lvl="0"/>
            <a:r>
              <a:rPr lang="en-US"/>
              <a:t>Click to edit</a:t>
            </a:r>
          </a:p>
        </p:txBody>
      </p:sp>
      <p:sp>
        <p:nvSpPr>
          <p:cNvPr id="6" name="Text Placeholder 5">
            <a:extLst>
              <a:ext uri="{FF2B5EF4-FFF2-40B4-BE49-F238E27FC236}">
                <a16:creationId xmlns:a16="http://schemas.microsoft.com/office/drawing/2014/main" id="{49F565FD-292A-A57D-A5E3-FDE99D49C900}"/>
              </a:ext>
            </a:extLst>
          </p:cNvPr>
          <p:cNvSpPr>
            <a:spLocks noGrp="1"/>
          </p:cNvSpPr>
          <p:nvPr>
            <p:ph type="body" sz="quarter" idx="11"/>
          </p:nvPr>
        </p:nvSpPr>
        <p:spPr>
          <a:xfrm>
            <a:off x="5838825" y="2624138"/>
            <a:ext cx="5867400" cy="555625"/>
          </a:xfrm>
        </p:spPr>
        <p:txBody>
          <a:bodyPr/>
          <a:lstStyle>
            <a:lvl1pPr marL="0" indent="0">
              <a:buNone/>
              <a:defRPr/>
            </a:lvl1pPr>
          </a:lstStyle>
          <a:p>
            <a:pPr lvl="0"/>
            <a:r>
              <a:rPr lang="en-US"/>
              <a:t>Click to edit</a:t>
            </a:r>
          </a:p>
        </p:txBody>
      </p:sp>
      <p:sp>
        <p:nvSpPr>
          <p:cNvPr id="8" name="Text Placeholder 7">
            <a:extLst>
              <a:ext uri="{FF2B5EF4-FFF2-40B4-BE49-F238E27FC236}">
                <a16:creationId xmlns:a16="http://schemas.microsoft.com/office/drawing/2014/main" id="{09A9D45F-1A32-5FBF-93E0-F7CE596EB911}"/>
              </a:ext>
            </a:extLst>
          </p:cNvPr>
          <p:cNvSpPr>
            <a:spLocks noGrp="1"/>
          </p:cNvSpPr>
          <p:nvPr>
            <p:ph type="body" sz="quarter" idx="12"/>
          </p:nvPr>
        </p:nvSpPr>
        <p:spPr>
          <a:xfrm>
            <a:off x="5838825" y="3429000"/>
            <a:ext cx="5867400" cy="669925"/>
          </a:xfrm>
        </p:spPr>
        <p:txBody>
          <a:bodyPr/>
          <a:lstStyle>
            <a:lvl1pPr>
              <a:defRPr lang="en-US" sz="2800" b="0" i="0" kern="1200" dirty="0">
                <a:solidFill>
                  <a:schemeClr val="tx1">
                    <a:lumMod val="75000"/>
                    <a:lumOff val="25000"/>
                  </a:schemeClr>
                </a:solidFill>
                <a:latin typeface="Montserrat Medium" panose="02000505000000020004" pitchFamily="2" charset="77"/>
                <a:ea typeface="+mn-ea"/>
                <a:cs typeface="+mn-cs"/>
              </a:defRPr>
            </a:lvl1pPr>
            <a:lvl2pPr>
              <a:defRPr/>
            </a:lvl2pPr>
            <a:lvl3pPr>
              <a:defRPr/>
            </a:lvl3pPr>
            <a:lvl4pPr>
              <a:defRPr/>
            </a:lvl4pPr>
            <a:lvl5pPr>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a:t>
            </a:r>
          </a:p>
        </p:txBody>
      </p:sp>
      <p:sp>
        <p:nvSpPr>
          <p:cNvPr id="10" name="Text Placeholder 9">
            <a:extLst>
              <a:ext uri="{FF2B5EF4-FFF2-40B4-BE49-F238E27FC236}">
                <a16:creationId xmlns:a16="http://schemas.microsoft.com/office/drawing/2014/main" id="{7B1B2257-5BA4-7C71-821B-FBFA9576E5BE}"/>
              </a:ext>
            </a:extLst>
          </p:cNvPr>
          <p:cNvSpPr>
            <a:spLocks noGrp="1"/>
          </p:cNvSpPr>
          <p:nvPr>
            <p:ph type="body" sz="quarter" idx="13"/>
          </p:nvPr>
        </p:nvSpPr>
        <p:spPr>
          <a:xfrm>
            <a:off x="5838825" y="4348163"/>
            <a:ext cx="5867400" cy="669925"/>
          </a:xfrm>
        </p:spPr>
        <p:txBody>
          <a:bodyPr/>
          <a:lstStyle>
            <a:lvl1pPr marL="0" indent="0">
              <a:buFontTx/>
              <a:buNone/>
              <a:defRPr/>
            </a:lvl1pPr>
          </a:lstStyle>
          <a:p>
            <a:pPr lvl="0"/>
            <a:r>
              <a:rPr lang="en-US"/>
              <a:t>Click to edit</a:t>
            </a:r>
          </a:p>
        </p:txBody>
      </p:sp>
      <p:sp>
        <p:nvSpPr>
          <p:cNvPr id="12" name="Text Placeholder 11">
            <a:extLst>
              <a:ext uri="{FF2B5EF4-FFF2-40B4-BE49-F238E27FC236}">
                <a16:creationId xmlns:a16="http://schemas.microsoft.com/office/drawing/2014/main" id="{21B7A89E-45F2-918C-643C-7401C6FF9B66}"/>
              </a:ext>
            </a:extLst>
          </p:cNvPr>
          <p:cNvSpPr>
            <a:spLocks noGrp="1"/>
          </p:cNvSpPr>
          <p:nvPr>
            <p:ph type="body" sz="quarter" idx="14"/>
          </p:nvPr>
        </p:nvSpPr>
        <p:spPr>
          <a:xfrm>
            <a:off x="5838825" y="5267325"/>
            <a:ext cx="5867400" cy="669925"/>
          </a:xfrm>
        </p:spPr>
        <p:txBody>
          <a:bodyPr/>
          <a:lstStyle>
            <a:lvl1pPr marL="0" indent="0">
              <a:buFontTx/>
              <a:buNone/>
              <a:defRPr/>
            </a:lvl1pPr>
          </a:lstStyle>
          <a:p>
            <a:pPr lvl="0"/>
            <a:r>
              <a:rPr lang="en-US"/>
              <a:t>Click to edit</a:t>
            </a:r>
          </a:p>
        </p:txBody>
      </p:sp>
      <p:sp>
        <p:nvSpPr>
          <p:cNvPr id="14" name="Text Placeholder 13">
            <a:extLst>
              <a:ext uri="{FF2B5EF4-FFF2-40B4-BE49-F238E27FC236}">
                <a16:creationId xmlns:a16="http://schemas.microsoft.com/office/drawing/2014/main" id="{F98B440E-5A20-A720-4444-6962EFE3F60F}"/>
              </a:ext>
            </a:extLst>
          </p:cNvPr>
          <p:cNvSpPr>
            <a:spLocks noGrp="1"/>
          </p:cNvSpPr>
          <p:nvPr>
            <p:ph type="body" sz="quarter" idx="15"/>
          </p:nvPr>
        </p:nvSpPr>
        <p:spPr>
          <a:xfrm>
            <a:off x="5838825" y="6186488"/>
            <a:ext cx="5867400" cy="536575"/>
          </a:xfrm>
        </p:spPr>
        <p:txBody>
          <a:bodyPr/>
          <a:lstStyle>
            <a:lvl1pPr marL="0" indent="0">
              <a:buFontTx/>
              <a:buNone/>
              <a:defRPr/>
            </a:lvl1pPr>
          </a:lstStyle>
          <a:p>
            <a:pPr lvl="0"/>
            <a:r>
              <a:rPr lang="en-US"/>
              <a:t>Click to edit</a:t>
            </a:r>
          </a:p>
        </p:txBody>
      </p:sp>
    </p:spTree>
    <p:extLst>
      <p:ext uri="{BB962C8B-B14F-4D97-AF65-F5344CB8AC3E}">
        <p14:creationId xmlns:p14="http://schemas.microsoft.com/office/powerpoint/2010/main" val="3158031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26866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5/29/2025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a:srcRect/>
          <a:stretch/>
        </p:blipFill>
        <p:spPr>
          <a:xfrm>
            <a:off x="-18175" y="0"/>
            <a:ext cx="12203825" cy="6871810"/>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9409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5/29/2025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0009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5/29/2025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lide Number Placeholder 5">
            <a:extLst>
              <a:ext uri="{FF2B5EF4-FFF2-40B4-BE49-F238E27FC236}">
                <a16:creationId xmlns:a16="http://schemas.microsoft.com/office/drawing/2014/main" id="{062A6996-58BD-F31F-1EA1-1AA0984C5CD4}"/>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221409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r Infographic Labels">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209B0D2D-C7AE-8A03-71DC-50284954A6EE}"/>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838200" y="1750636"/>
            <a:ext cx="10515600" cy="563563"/>
          </a:xfrm>
        </p:spPr>
        <p:txBody>
          <a:bodyPr/>
          <a:lstStyle>
            <a:lvl1pPr marL="0" indent="0" algn="ctr">
              <a:buNone/>
              <a:defRPr b="1"/>
            </a:lvl1pPr>
          </a:lstStyle>
          <a:p>
            <a:pPr lvl="0"/>
            <a:r>
              <a:rPr lang="en-US"/>
              <a:t>Subtitle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441838" y="3597722"/>
            <a:ext cx="2119751" cy="563563"/>
          </a:xfrm>
        </p:spPr>
        <p:txBody>
          <a:bodyPr/>
          <a:lstStyle>
            <a:lvl1pPr marL="0" indent="0" algn="ctr">
              <a:buNone/>
              <a:defRPr b="1"/>
            </a:lvl1pPr>
          </a:lstStyle>
          <a:p>
            <a:pPr lvl="0"/>
            <a:r>
              <a:rPr lang="en-US"/>
              <a:t>Label</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2854989" y="3597722"/>
            <a:ext cx="2010964" cy="563563"/>
          </a:xfrm>
        </p:spPr>
        <p:txBody>
          <a:bodyPr/>
          <a:lstStyle>
            <a:lvl1pPr marL="0" indent="0" algn="ctr">
              <a:buNone/>
              <a:defRPr b="1"/>
            </a:lvl1pPr>
          </a:lstStyle>
          <a:p>
            <a:pPr lvl="0"/>
            <a:r>
              <a:rPr lang="en-US"/>
              <a:t>Label</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5159353" y="3597721"/>
            <a:ext cx="2010964" cy="563563"/>
          </a:xfrm>
        </p:spPr>
        <p:txBody>
          <a:bodyPr/>
          <a:lstStyle>
            <a:lvl1pPr marL="0" indent="0" algn="ctr">
              <a:buNone/>
              <a:defRPr b="1"/>
            </a:lvl1pPr>
          </a:lstStyle>
          <a:p>
            <a:pPr lvl="0"/>
            <a:r>
              <a:rPr lang="en-US"/>
              <a:t>Label</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7448734" y="3597721"/>
            <a:ext cx="2010964" cy="563563"/>
          </a:xfrm>
        </p:spPr>
        <p:txBody>
          <a:bodyPr>
            <a:normAutofit/>
          </a:bodyPr>
          <a:lstStyle>
            <a:lvl1pPr marL="0" indent="0" algn="ctr">
              <a:buFontTx/>
              <a:buNone/>
              <a:defRPr lang="en-US" sz="2800" b="1" i="0" kern="1200" noProof="0" dirty="0" smtClean="0">
                <a:solidFill>
                  <a:schemeClr val="tx1">
                    <a:lumMod val="75000"/>
                    <a:lumOff val="25000"/>
                  </a:schemeClr>
                </a:solidFill>
                <a:latin typeface="Montserrat Medium" panose="02000505000000020004" pitchFamily="2" charset="77"/>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lumMod val="75000"/>
                    <a:lumOff val="25000"/>
                  </a:prstClr>
                </a:solidFill>
                <a:effectLst/>
                <a:uLnTx/>
                <a:uFillTx/>
                <a:latin typeface="Montserrat Medium" panose="02000505000000020004" pitchFamily="2" charset="77"/>
                <a:ea typeface="+mn-ea"/>
                <a:cs typeface="+mn-cs"/>
              </a:rPr>
              <a:t>Label</a:t>
            </a:r>
          </a:p>
          <a:p>
            <a:pPr lvl="0"/>
            <a:endParaRPr lang="en-US"/>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9738115" y="3585637"/>
            <a:ext cx="2012047" cy="563564"/>
          </a:xfrm>
        </p:spPr>
        <p:txBody>
          <a:bodyPr>
            <a:noAutofit/>
          </a:bodyPr>
          <a:lstStyle>
            <a:lvl1pPr marL="0" indent="0" algn="ctr">
              <a:buNone/>
              <a:defRPr kumimoji="0" lang="en-US" sz="2800" b="0" i="0" u="none" strike="noStrike" kern="1200" cap="none" spc="0" normalizeH="0" baseline="0" noProof="0" dirty="0">
                <a:ln>
                  <a:noFill/>
                </a:ln>
                <a:solidFill>
                  <a:prstClr val="black">
                    <a:lumMod val="75000"/>
                    <a:lumOff val="25000"/>
                  </a:prstClr>
                </a:solidFill>
                <a:effectLst/>
                <a:uLnTx/>
                <a:uFillTx/>
                <a:latin typeface="Montserrat Medium" panose="02000505000000020004" pitchFamily="2" charset="77"/>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Label</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3"/>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5C37FBB-E57D-2F1A-5B95-47159B10FB06}"/>
              </a:ext>
            </a:extLst>
          </p:cNvPr>
          <p:cNvPicPr>
            <a:picLocks noChangeAspect="1"/>
          </p:cNvPicPr>
          <p:nvPr userDrawn="1"/>
        </p:nvPicPr>
        <p:blipFill>
          <a:blip r:embed="rId4"/>
          <a:srcRect/>
          <a:stretch/>
        </p:blipFill>
        <p:spPr>
          <a:xfrm>
            <a:off x="-6354" y="2"/>
            <a:ext cx="12179296" cy="6857998"/>
          </a:xfrm>
          <a:prstGeom prst="rect">
            <a:avLst/>
          </a:prstGeom>
        </p:spPr>
      </p:pic>
      <p:sp>
        <p:nvSpPr>
          <p:cNvPr id="13" name="Slide Number Placeholder 5">
            <a:extLst>
              <a:ext uri="{FF2B5EF4-FFF2-40B4-BE49-F238E27FC236}">
                <a16:creationId xmlns:a16="http://schemas.microsoft.com/office/drawing/2014/main" id="{AFAFA29D-9227-10D1-7AA7-3CA1757A3D2B}"/>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932788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840345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2302389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229022218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62" r:id="rId5"/>
    <p:sldLayoutId id="2147483673" r:id="rId6"/>
    <p:sldLayoutId id="2147483684" r:id="rId7"/>
    <p:sldLayoutId id="2147483674" r:id="rId8"/>
    <p:sldLayoutId id="2147483663" r:id="rId9"/>
    <p:sldLayoutId id="2147483660" r:id="rId10"/>
    <p:sldLayoutId id="2147483661" r:id="rId11"/>
    <p:sldLayoutId id="2147483675" r:id="rId12"/>
    <p:sldLayoutId id="2147483676" r:id="rId13"/>
    <p:sldLayoutId id="2147483677" r:id="rId14"/>
    <p:sldLayoutId id="2147483678" r:id="rId15"/>
    <p:sldLayoutId id="2147483664" r:id="rId16"/>
    <p:sldLayoutId id="2147483665" r:id="rId17"/>
    <p:sldLayoutId id="2147483667" r:id="rId18"/>
    <p:sldLayoutId id="2147483679" r:id="rId19"/>
    <p:sldLayoutId id="2147483680" r:id="rId20"/>
    <p:sldLayoutId id="2147483685" r:id="rId21"/>
    <p:sldLayoutId id="2147483681" r:id="rId22"/>
    <p:sldLayoutId id="2147483682" r:id="rId23"/>
    <p:sldLayoutId id="2147483683" r:id="rId24"/>
  </p:sldLayoutIdLst>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5.jpe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9.xml"/><Relationship Id="rId1" Type="http://schemas.openxmlformats.org/officeDocument/2006/relationships/tags" Target="../tags/tag1.xml"/><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notesSlide" Target="../notesSlides/notesSlide21.xml"/><Relationship Id="rId7" Type="http://schemas.openxmlformats.org/officeDocument/2006/relationships/image" Target="../media/image44.svg"/><Relationship Id="rId12" Type="http://schemas.openxmlformats.org/officeDocument/2006/relationships/image" Target="../media/image49.svg"/><Relationship Id="rId2" Type="http://schemas.openxmlformats.org/officeDocument/2006/relationships/slideLayout" Target="../slideLayouts/slideLayout21.xml"/><Relationship Id="rId1" Type="http://schemas.openxmlformats.org/officeDocument/2006/relationships/tags" Target="../tags/tag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svg"/><Relationship Id="rId15" Type="http://schemas.openxmlformats.org/officeDocument/2006/relationships/image" Target="../media/image52.png"/><Relationship Id="rId10" Type="http://schemas.openxmlformats.org/officeDocument/2006/relationships/image" Target="../media/image47.sv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sv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0.xml"/><Relationship Id="rId1" Type="http://schemas.openxmlformats.org/officeDocument/2006/relationships/tags" Target="../tags/tag3.xml"/><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57.jpeg"/><Relationship Id="rId2" Type="http://schemas.openxmlformats.org/officeDocument/2006/relationships/slideLayout" Target="../slideLayouts/slideLayout20.xml"/><Relationship Id="rId1" Type="http://schemas.openxmlformats.org/officeDocument/2006/relationships/tags" Target="../tags/tag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3.xml"/><Relationship Id="rId1" Type="http://schemas.openxmlformats.org/officeDocument/2006/relationships/tags" Target="../tags/tag5.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2.xml"/><Relationship Id="rId1" Type="http://schemas.openxmlformats.org/officeDocument/2006/relationships/tags" Target="../tags/tag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0.xml"/><Relationship Id="rId1" Type="http://schemas.openxmlformats.org/officeDocument/2006/relationships/tags" Target="../tags/tag8.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20.xml"/><Relationship Id="rId1" Type="http://schemas.openxmlformats.org/officeDocument/2006/relationships/tags" Target="../tags/tag9.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tags" Target="../tags/tag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hyperlink" Target="https://www.rawpixel.com/search/job%20fair?sort=curated&amp;page=1" TargetMode="External"/><Relationship Id="rId2" Type="http://schemas.openxmlformats.org/officeDocument/2006/relationships/image" Target="../media/image64.jpeg"/><Relationship Id="rId1" Type="http://schemas.openxmlformats.org/officeDocument/2006/relationships/slideLayout" Target="../slideLayouts/slideLayout21.xml"/><Relationship Id="rId5" Type="http://schemas.openxmlformats.org/officeDocument/2006/relationships/image" Target="../media/image66.jpeg"/><Relationship Id="rId4" Type="http://schemas.openxmlformats.org/officeDocument/2006/relationships/image" Target="../media/image65.jpeg"/></Relationships>
</file>

<file path=ppt/slides/_rels/slide37.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75.png"/><Relationship Id="rId18" Type="http://schemas.openxmlformats.org/officeDocument/2006/relationships/image" Target="../media/image80.jpeg"/><Relationship Id="rId26" Type="http://schemas.openxmlformats.org/officeDocument/2006/relationships/image" Target="../media/image87.png"/><Relationship Id="rId3" Type="http://schemas.openxmlformats.org/officeDocument/2006/relationships/notesSlide" Target="../notesSlides/notesSlide28.xml"/><Relationship Id="rId21" Type="http://schemas.openxmlformats.org/officeDocument/2006/relationships/image" Target="../media/image83.jpeg"/><Relationship Id="rId7" Type="http://schemas.openxmlformats.org/officeDocument/2006/relationships/image" Target="../media/image69.jpeg"/><Relationship Id="rId12" Type="http://schemas.openxmlformats.org/officeDocument/2006/relationships/image" Target="../media/image74.png"/><Relationship Id="rId17" Type="http://schemas.openxmlformats.org/officeDocument/2006/relationships/image" Target="../media/image79.jpeg"/><Relationship Id="rId25" Type="http://schemas.openxmlformats.org/officeDocument/2006/relationships/image" Target="../media/image86.png"/><Relationship Id="rId2" Type="http://schemas.openxmlformats.org/officeDocument/2006/relationships/slideLayout" Target="../slideLayouts/slideLayout23.xml"/><Relationship Id="rId16" Type="http://schemas.openxmlformats.org/officeDocument/2006/relationships/image" Target="../media/image78.png"/><Relationship Id="rId20" Type="http://schemas.openxmlformats.org/officeDocument/2006/relationships/image" Target="../media/image82.jpeg"/><Relationship Id="rId1" Type="http://schemas.openxmlformats.org/officeDocument/2006/relationships/tags" Target="../tags/tag11.xml"/><Relationship Id="rId6" Type="http://schemas.openxmlformats.org/officeDocument/2006/relationships/image" Target="../media/image68.png"/><Relationship Id="rId11" Type="http://schemas.openxmlformats.org/officeDocument/2006/relationships/image" Target="../media/image73.png"/><Relationship Id="rId24" Type="http://schemas.openxmlformats.org/officeDocument/2006/relationships/image" Target="../media/image85.png"/><Relationship Id="rId5" Type="http://schemas.openxmlformats.org/officeDocument/2006/relationships/image" Target="../media/image67.jpeg"/><Relationship Id="rId15" Type="http://schemas.openxmlformats.org/officeDocument/2006/relationships/image" Target="../media/image77.png"/><Relationship Id="rId23" Type="http://schemas.openxmlformats.org/officeDocument/2006/relationships/image" Target="../media/image84.png"/><Relationship Id="rId28" Type="http://schemas.openxmlformats.org/officeDocument/2006/relationships/image" Target="../media/image89.jpeg"/><Relationship Id="rId10" Type="http://schemas.openxmlformats.org/officeDocument/2006/relationships/image" Target="../media/image72.jpeg"/><Relationship Id="rId19" Type="http://schemas.openxmlformats.org/officeDocument/2006/relationships/image" Target="../media/image81.png"/><Relationship Id="rId4" Type="http://schemas.openxmlformats.org/officeDocument/2006/relationships/image" Target="../media/image39.png"/><Relationship Id="rId9" Type="http://schemas.openxmlformats.org/officeDocument/2006/relationships/image" Target="../media/image71.png"/><Relationship Id="rId14" Type="http://schemas.openxmlformats.org/officeDocument/2006/relationships/image" Target="../media/image76.png"/><Relationship Id="rId22" Type="http://schemas.openxmlformats.org/officeDocument/2006/relationships/image" Target="../media/image62.png"/><Relationship Id="rId27" Type="http://schemas.openxmlformats.org/officeDocument/2006/relationships/image" Target="../media/image88.jpeg"/></Relationships>
</file>

<file path=ppt/slides/_rels/slide38.xml.rels><?xml version="1.0" encoding="UTF-8" standalone="yes"?>
<Relationships xmlns="http://schemas.openxmlformats.org/package/2006/relationships"><Relationship Id="rId8" Type="http://schemas.openxmlformats.org/officeDocument/2006/relationships/hyperlink" Target="https://www.linkedin.com/company/apprenticeshipphl" TargetMode="External"/><Relationship Id="rId3" Type="http://schemas.openxmlformats.org/officeDocument/2006/relationships/notesSlide" Target="../notesSlides/notesSlide29.xml"/><Relationship Id="rId7" Type="http://schemas.openxmlformats.org/officeDocument/2006/relationships/image" Target="../media/image92.png"/><Relationship Id="rId12" Type="http://schemas.openxmlformats.org/officeDocument/2006/relationships/hyperlink" Target="https://apprenticeshipphl.org/" TargetMode="External"/><Relationship Id="rId2" Type="http://schemas.openxmlformats.org/officeDocument/2006/relationships/slideLayout" Target="../slideLayouts/slideLayout24.xml"/><Relationship Id="rId1" Type="http://schemas.openxmlformats.org/officeDocument/2006/relationships/tags" Target="../tags/tag12.xml"/><Relationship Id="rId6" Type="http://schemas.openxmlformats.org/officeDocument/2006/relationships/hyperlink" Target="mailto:@apprenticephl" TargetMode="External"/><Relationship Id="rId11" Type="http://schemas.openxmlformats.org/officeDocument/2006/relationships/image" Target="../media/image94.png"/><Relationship Id="rId5" Type="http://schemas.openxmlformats.org/officeDocument/2006/relationships/image" Target="../media/image91.png"/><Relationship Id="rId10" Type="http://schemas.openxmlformats.org/officeDocument/2006/relationships/hyperlink" Target="https://www.facebook.com/apprenticephl" TargetMode="External"/><Relationship Id="rId4" Type="http://schemas.openxmlformats.org/officeDocument/2006/relationships/image" Target="../media/image90.png"/><Relationship Id="rId9" Type="http://schemas.openxmlformats.org/officeDocument/2006/relationships/image" Target="../media/image93.png"/></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20.xml"/><Relationship Id="rId1" Type="http://schemas.openxmlformats.org/officeDocument/2006/relationships/tags" Target="../tags/tag13.xml"/></Relationships>
</file>

<file path=ppt/slides/_rels/slide4.xml.rels><?xml version="1.0" encoding="UTF-8" standalone="yes"?>
<Relationships xmlns="http://schemas.openxmlformats.org/package/2006/relationships"><Relationship Id="rId3" Type="http://schemas.openxmlformats.org/officeDocument/2006/relationships/hyperlink" Target="https://dolcoe.safalapps.com/"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 Id="rId9" Type="http://schemas.openxmlformats.org/officeDocument/2006/relationships/image" Target="../media/image5.jpeg"/></Relationships>
</file>

<file path=ppt/slides/_rels/slide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5.jpe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5F7B2-4157-4F4B-D77B-9FC1F9FD6D4D}"/>
              </a:ext>
            </a:extLst>
          </p:cNvPr>
          <p:cNvSpPr>
            <a:spLocks noGrp="1"/>
          </p:cNvSpPr>
          <p:nvPr>
            <p:ph type="title"/>
          </p:nvPr>
        </p:nvSpPr>
        <p:spPr>
          <a:xfrm>
            <a:off x="1530344" y="1836900"/>
            <a:ext cx="9133726" cy="1489897"/>
          </a:xfrm>
        </p:spPr>
        <p:txBody>
          <a:bodyPr>
            <a:normAutofit fontScale="90000"/>
          </a:bodyPr>
          <a:lstStyle/>
          <a:p>
            <a:r>
              <a:rPr lang="en-US" b="1" dirty="0">
                <a:latin typeface="Montserrat"/>
              </a:rPr>
              <a:t>Creating and Sustaining Momentum Through Registered Apprenticeship Networks</a:t>
            </a:r>
            <a:br>
              <a:rPr lang="en-US" b="1" dirty="0">
                <a:latin typeface="Montserrat"/>
              </a:rPr>
            </a:br>
            <a:endParaRPr lang="en-US" sz="1800" dirty="0">
              <a:latin typeface="Montserrat"/>
            </a:endParaRPr>
          </a:p>
        </p:txBody>
      </p:sp>
      <p:sp>
        <p:nvSpPr>
          <p:cNvPr id="3" name="Text Placeholder 2">
            <a:extLst>
              <a:ext uri="{FF2B5EF4-FFF2-40B4-BE49-F238E27FC236}">
                <a16:creationId xmlns:a16="http://schemas.microsoft.com/office/drawing/2014/main" id="{40DEF6B4-FE5D-D4CA-A718-E5FAB3D59A66}"/>
              </a:ext>
            </a:extLst>
          </p:cNvPr>
          <p:cNvSpPr>
            <a:spLocks noGrp="1"/>
          </p:cNvSpPr>
          <p:nvPr>
            <p:ph type="body" sz="quarter" idx="13"/>
          </p:nvPr>
        </p:nvSpPr>
        <p:spPr>
          <a:xfrm>
            <a:off x="4537494" y="5106988"/>
            <a:ext cx="3219495" cy="439797"/>
          </a:xfrm>
        </p:spPr>
        <p:txBody>
          <a:bodyPr/>
          <a:lstStyle/>
          <a:p>
            <a:pPr algn="ctr"/>
            <a:r>
              <a:rPr lang="en-US"/>
              <a:t>May 2024</a:t>
            </a:r>
          </a:p>
        </p:txBody>
      </p:sp>
    </p:spTree>
    <p:extLst>
      <p:ext uri="{BB962C8B-B14F-4D97-AF65-F5344CB8AC3E}">
        <p14:creationId xmlns:p14="http://schemas.microsoft.com/office/powerpoint/2010/main" val="86813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199" y="365760"/>
            <a:ext cx="10773697" cy="1325563"/>
          </a:xfrm>
        </p:spPr>
        <p:txBody>
          <a:bodyPr>
            <a:normAutofit/>
          </a:bodyPr>
          <a:lstStyle/>
          <a:p>
            <a:r>
              <a:rPr lang="en-US" dirty="0">
                <a:solidFill>
                  <a:schemeClr val="bg1"/>
                </a:solidFill>
                <a:latin typeface="Montserrat"/>
              </a:rPr>
              <a:t>Who Did We Speak To?</a:t>
            </a:r>
          </a:p>
        </p:txBody>
      </p:sp>
      <p:graphicFrame>
        <p:nvGraphicFramePr>
          <p:cNvPr id="4" name="Content Placeholder 3" descr=" Apprenticeship Network and the Region for location.">
            <a:extLst>
              <a:ext uri="{FF2B5EF4-FFF2-40B4-BE49-F238E27FC236}">
                <a16:creationId xmlns:a16="http://schemas.microsoft.com/office/drawing/2014/main" id="{B712DAC1-C35E-9A53-46CE-A0B68CF5D661}"/>
              </a:ext>
            </a:extLst>
          </p:cNvPr>
          <p:cNvGraphicFramePr>
            <a:graphicFrameLocks noGrp="1"/>
          </p:cNvGraphicFramePr>
          <p:nvPr>
            <p:ph idx="1"/>
            <p:extLst>
              <p:ext uri="{D42A27DB-BD31-4B8C-83A1-F6EECF244321}">
                <p14:modId xmlns:p14="http://schemas.microsoft.com/office/powerpoint/2010/main" val="1713865704"/>
              </p:ext>
            </p:extLst>
          </p:nvPr>
        </p:nvGraphicFramePr>
        <p:xfrm>
          <a:off x="1252232" y="2032468"/>
          <a:ext cx="9687535" cy="3498614"/>
        </p:xfrm>
        <a:graphic>
          <a:graphicData uri="http://schemas.openxmlformats.org/drawingml/2006/table">
            <a:tbl>
              <a:tblPr firstRow="1" firstCol="1" bandRow="1">
                <a:tableStyleId>{5C22544A-7EE6-4342-B048-85BDC9FD1C3A}</a:tableStyleId>
              </a:tblPr>
              <a:tblGrid>
                <a:gridCol w="4944446">
                  <a:extLst>
                    <a:ext uri="{9D8B030D-6E8A-4147-A177-3AD203B41FA5}">
                      <a16:colId xmlns:a16="http://schemas.microsoft.com/office/drawing/2014/main" val="1672895558"/>
                    </a:ext>
                  </a:extLst>
                </a:gridCol>
                <a:gridCol w="4743089">
                  <a:extLst>
                    <a:ext uri="{9D8B030D-6E8A-4147-A177-3AD203B41FA5}">
                      <a16:colId xmlns:a16="http://schemas.microsoft.com/office/drawing/2014/main" val="989389521"/>
                    </a:ext>
                  </a:extLst>
                </a:gridCol>
              </a:tblGrid>
              <a:tr h="408735">
                <a:tc>
                  <a:txBody>
                    <a:bodyPr/>
                    <a:lstStyle/>
                    <a:p>
                      <a:pPr marL="0" marR="0" algn="ctr">
                        <a:lnSpc>
                          <a:spcPct val="100000"/>
                        </a:lnSpc>
                        <a:spcBef>
                          <a:spcPts val="600"/>
                        </a:spcBef>
                        <a:spcAft>
                          <a:spcPts val="600"/>
                        </a:spcAft>
                      </a:pPr>
                      <a:r>
                        <a:rPr lang="en-US" sz="1700">
                          <a:effectLst/>
                        </a:rPr>
                        <a:t>Apprenticeship Network</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74866" marR="74866" marT="0" marB="0" anchor="ctr"/>
                </a:tc>
                <a:tc>
                  <a:txBody>
                    <a:bodyPr/>
                    <a:lstStyle/>
                    <a:p>
                      <a:pPr marL="0" marR="0" algn="ctr">
                        <a:lnSpc>
                          <a:spcPct val="100000"/>
                        </a:lnSpc>
                        <a:spcBef>
                          <a:spcPts val="600"/>
                        </a:spcBef>
                        <a:spcAft>
                          <a:spcPts val="600"/>
                        </a:spcAft>
                      </a:pPr>
                      <a:r>
                        <a:rPr lang="en-US" sz="1700">
                          <a:effectLst/>
                        </a:rPr>
                        <a:t>Region</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74866" marR="74866" marT="0" marB="0" anchor="ctr"/>
                </a:tc>
                <a:extLst>
                  <a:ext uri="{0D108BD9-81ED-4DB2-BD59-A6C34878D82A}">
                    <a16:rowId xmlns:a16="http://schemas.microsoft.com/office/drawing/2014/main" val="3063472417"/>
                  </a:ext>
                </a:extLst>
              </a:tr>
              <a:tr h="282657">
                <a:tc>
                  <a:txBody>
                    <a:bodyPr/>
                    <a:lstStyle/>
                    <a:p>
                      <a:pPr marL="0" marR="0">
                        <a:lnSpc>
                          <a:spcPct val="107000"/>
                        </a:lnSpc>
                        <a:spcBef>
                          <a:spcPts val="0"/>
                        </a:spcBef>
                        <a:spcAft>
                          <a:spcPts val="800"/>
                        </a:spcAft>
                      </a:pPr>
                      <a:r>
                        <a:rPr lang="en-US" sz="1500" dirty="0">
                          <a:effectLst/>
                        </a:rPr>
                        <a:t>SCAN/ New Way Solutions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74866" marR="74866" marT="0" marB="0" anchor="ctr"/>
                </a:tc>
                <a:tc>
                  <a:txBody>
                    <a:bodyPr/>
                    <a:lstStyle/>
                    <a:p>
                      <a:pPr marL="0" marR="0">
                        <a:lnSpc>
                          <a:spcPct val="107000"/>
                        </a:lnSpc>
                        <a:spcBef>
                          <a:spcPts val="0"/>
                        </a:spcBef>
                        <a:spcAft>
                          <a:spcPts val="800"/>
                        </a:spcAft>
                      </a:pPr>
                      <a:r>
                        <a:rPr lang="en-US" sz="1500">
                          <a:effectLst/>
                        </a:rPr>
                        <a:t>Southern California</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74866" marR="74866" marT="0" marB="0" anchor="ctr"/>
                </a:tc>
                <a:extLst>
                  <a:ext uri="{0D108BD9-81ED-4DB2-BD59-A6C34878D82A}">
                    <a16:rowId xmlns:a16="http://schemas.microsoft.com/office/drawing/2014/main" val="2859289304"/>
                  </a:ext>
                </a:extLst>
              </a:tr>
              <a:tr h="282657">
                <a:tc>
                  <a:txBody>
                    <a:bodyPr/>
                    <a:lstStyle/>
                    <a:p>
                      <a:pPr marL="0" marR="0">
                        <a:lnSpc>
                          <a:spcPct val="107000"/>
                        </a:lnSpc>
                        <a:spcBef>
                          <a:spcPts val="0"/>
                        </a:spcBef>
                        <a:spcAft>
                          <a:spcPts val="800"/>
                        </a:spcAft>
                      </a:pPr>
                      <a:r>
                        <a:rPr lang="en-US" sz="1500">
                          <a:effectLst/>
                        </a:rPr>
                        <a:t>LAUNCH Apprenticeship Network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74866" marR="74866" marT="0" marB="0" anchor="ctr"/>
                </a:tc>
                <a:tc>
                  <a:txBody>
                    <a:bodyPr/>
                    <a:lstStyle/>
                    <a:p>
                      <a:pPr marL="0" marR="0">
                        <a:lnSpc>
                          <a:spcPct val="107000"/>
                        </a:lnSpc>
                        <a:spcBef>
                          <a:spcPts val="0"/>
                        </a:spcBef>
                        <a:spcAft>
                          <a:spcPts val="800"/>
                        </a:spcAft>
                      </a:pPr>
                      <a:r>
                        <a:rPr lang="en-US" sz="1500">
                          <a:effectLst/>
                        </a:rPr>
                        <a:t>Southern California</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74866" marR="74866" marT="0" marB="0" anchor="ctr"/>
                </a:tc>
                <a:extLst>
                  <a:ext uri="{0D108BD9-81ED-4DB2-BD59-A6C34878D82A}">
                    <a16:rowId xmlns:a16="http://schemas.microsoft.com/office/drawing/2014/main" val="828039875"/>
                  </a:ext>
                </a:extLst>
              </a:tr>
              <a:tr h="282657">
                <a:tc>
                  <a:txBody>
                    <a:bodyPr/>
                    <a:lstStyle/>
                    <a:p>
                      <a:pPr marL="0" marR="0">
                        <a:lnSpc>
                          <a:spcPct val="107000"/>
                        </a:lnSpc>
                        <a:spcBef>
                          <a:spcPts val="0"/>
                        </a:spcBef>
                        <a:spcAft>
                          <a:spcPts val="800"/>
                        </a:spcAft>
                      </a:pPr>
                      <a:r>
                        <a:rPr lang="en-US" sz="1500">
                          <a:effectLst/>
                        </a:rPr>
                        <a:t>Northern Virginia Chamber of Commerce</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74866" marR="74866" marT="0" marB="0" anchor="ctr"/>
                </a:tc>
                <a:tc>
                  <a:txBody>
                    <a:bodyPr/>
                    <a:lstStyle/>
                    <a:p>
                      <a:pPr marL="0" marR="0">
                        <a:lnSpc>
                          <a:spcPct val="107000"/>
                        </a:lnSpc>
                        <a:spcBef>
                          <a:spcPts val="0"/>
                        </a:spcBef>
                        <a:spcAft>
                          <a:spcPts val="800"/>
                        </a:spcAft>
                      </a:pPr>
                      <a:r>
                        <a:rPr lang="en-US" sz="1500">
                          <a:effectLst/>
                        </a:rPr>
                        <a:t>Washington, DC metro area</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74866" marR="74866" marT="0" marB="0" anchor="ctr"/>
                </a:tc>
                <a:extLst>
                  <a:ext uri="{0D108BD9-81ED-4DB2-BD59-A6C34878D82A}">
                    <a16:rowId xmlns:a16="http://schemas.microsoft.com/office/drawing/2014/main" val="2263447804"/>
                  </a:ext>
                </a:extLst>
              </a:tr>
              <a:tr h="282657">
                <a:tc>
                  <a:txBody>
                    <a:bodyPr/>
                    <a:lstStyle/>
                    <a:p>
                      <a:pPr marL="0" marR="0">
                        <a:lnSpc>
                          <a:spcPct val="107000"/>
                        </a:lnSpc>
                        <a:spcBef>
                          <a:spcPts val="0"/>
                        </a:spcBef>
                        <a:spcAft>
                          <a:spcPts val="800"/>
                        </a:spcAft>
                      </a:pPr>
                      <a:r>
                        <a:rPr lang="en-US" sz="1500">
                          <a:effectLst/>
                        </a:rPr>
                        <a:t>Chicago Apprenticeship Network</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74866" marR="74866" marT="0" marB="0" anchor="ctr"/>
                </a:tc>
                <a:tc>
                  <a:txBody>
                    <a:bodyPr/>
                    <a:lstStyle/>
                    <a:p>
                      <a:pPr marL="0" marR="0">
                        <a:lnSpc>
                          <a:spcPct val="107000"/>
                        </a:lnSpc>
                        <a:spcBef>
                          <a:spcPts val="0"/>
                        </a:spcBef>
                        <a:spcAft>
                          <a:spcPts val="800"/>
                        </a:spcAft>
                      </a:pPr>
                      <a:r>
                        <a:rPr lang="en-US" sz="1500">
                          <a:effectLst/>
                        </a:rPr>
                        <a:t>Chicago, Illinois metro area</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74866" marR="74866" marT="0" marB="0" anchor="ctr"/>
                </a:tc>
                <a:extLst>
                  <a:ext uri="{0D108BD9-81ED-4DB2-BD59-A6C34878D82A}">
                    <a16:rowId xmlns:a16="http://schemas.microsoft.com/office/drawing/2014/main" val="852611900"/>
                  </a:ext>
                </a:extLst>
              </a:tr>
              <a:tr h="282657">
                <a:tc>
                  <a:txBody>
                    <a:bodyPr/>
                    <a:lstStyle/>
                    <a:p>
                      <a:pPr marL="0" marR="0">
                        <a:lnSpc>
                          <a:spcPct val="107000"/>
                        </a:lnSpc>
                        <a:spcBef>
                          <a:spcPts val="0"/>
                        </a:spcBef>
                        <a:spcAft>
                          <a:spcPts val="800"/>
                        </a:spcAft>
                      </a:pPr>
                      <a:r>
                        <a:rPr lang="en-US" sz="1500">
                          <a:effectLst/>
                        </a:rPr>
                        <a:t>Greater Boston Chamber of Commerce</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74866" marR="74866" marT="0" marB="0" anchor="ctr"/>
                </a:tc>
                <a:tc>
                  <a:txBody>
                    <a:bodyPr/>
                    <a:lstStyle/>
                    <a:p>
                      <a:pPr marL="0" marR="0">
                        <a:lnSpc>
                          <a:spcPct val="107000"/>
                        </a:lnSpc>
                        <a:spcBef>
                          <a:spcPts val="0"/>
                        </a:spcBef>
                        <a:spcAft>
                          <a:spcPts val="800"/>
                        </a:spcAft>
                      </a:pPr>
                      <a:r>
                        <a:rPr lang="en-US" sz="1500">
                          <a:effectLst/>
                        </a:rPr>
                        <a:t>Boston, Massachusetts metro area</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74866" marR="74866" marT="0" marB="0" anchor="ctr"/>
                </a:tc>
                <a:extLst>
                  <a:ext uri="{0D108BD9-81ED-4DB2-BD59-A6C34878D82A}">
                    <a16:rowId xmlns:a16="http://schemas.microsoft.com/office/drawing/2014/main" val="2371275157"/>
                  </a:ext>
                </a:extLst>
              </a:tr>
              <a:tr h="282657">
                <a:tc>
                  <a:txBody>
                    <a:bodyPr/>
                    <a:lstStyle/>
                    <a:p>
                      <a:pPr marL="0" marR="0">
                        <a:lnSpc>
                          <a:spcPct val="107000"/>
                        </a:lnSpc>
                        <a:spcBef>
                          <a:spcPts val="0"/>
                        </a:spcBef>
                        <a:spcAft>
                          <a:spcPts val="800"/>
                        </a:spcAft>
                      </a:pPr>
                      <a:r>
                        <a:rPr lang="en-US" sz="1500">
                          <a:effectLst/>
                        </a:rPr>
                        <a:t>Program of the Semi Foundation – Michigan Affiliate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74866" marR="74866" marT="0" marB="0" anchor="ctr"/>
                </a:tc>
                <a:tc>
                  <a:txBody>
                    <a:bodyPr/>
                    <a:lstStyle/>
                    <a:p>
                      <a:pPr marL="0" marR="0">
                        <a:lnSpc>
                          <a:spcPct val="107000"/>
                        </a:lnSpc>
                        <a:spcBef>
                          <a:spcPts val="0"/>
                        </a:spcBef>
                        <a:spcAft>
                          <a:spcPts val="800"/>
                        </a:spcAft>
                      </a:pPr>
                      <a:r>
                        <a:rPr lang="en-US" sz="1500">
                          <a:effectLst/>
                        </a:rPr>
                        <a:t>Lansing, Michigan metro area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74866" marR="74866" marT="0" marB="0" anchor="ctr"/>
                </a:tc>
                <a:extLst>
                  <a:ext uri="{0D108BD9-81ED-4DB2-BD59-A6C34878D82A}">
                    <a16:rowId xmlns:a16="http://schemas.microsoft.com/office/drawing/2014/main" val="3906591795"/>
                  </a:ext>
                </a:extLst>
              </a:tr>
              <a:tr h="282657">
                <a:tc>
                  <a:txBody>
                    <a:bodyPr/>
                    <a:lstStyle/>
                    <a:p>
                      <a:pPr marL="0" marR="0">
                        <a:lnSpc>
                          <a:spcPct val="107000"/>
                        </a:lnSpc>
                        <a:spcBef>
                          <a:spcPts val="0"/>
                        </a:spcBef>
                        <a:spcAft>
                          <a:spcPts val="800"/>
                        </a:spcAft>
                      </a:pPr>
                      <a:r>
                        <a:rPr lang="en-US" sz="1500">
                          <a:effectLst/>
                        </a:rPr>
                        <a:t>EmployIndy</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74866" marR="74866" marT="0" marB="0" anchor="ctr"/>
                </a:tc>
                <a:tc>
                  <a:txBody>
                    <a:bodyPr/>
                    <a:lstStyle/>
                    <a:p>
                      <a:pPr marL="0" marR="0">
                        <a:lnSpc>
                          <a:spcPct val="107000"/>
                        </a:lnSpc>
                        <a:spcBef>
                          <a:spcPts val="0"/>
                        </a:spcBef>
                        <a:spcAft>
                          <a:spcPts val="800"/>
                        </a:spcAft>
                      </a:pPr>
                      <a:r>
                        <a:rPr lang="en-US" sz="1500">
                          <a:effectLst/>
                        </a:rPr>
                        <a:t>Indianapolis, Indiana metro area</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74866" marR="74866" marT="0" marB="0" anchor="ctr"/>
                </a:tc>
                <a:extLst>
                  <a:ext uri="{0D108BD9-81ED-4DB2-BD59-A6C34878D82A}">
                    <a16:rowId xmlns:a16="http://schemas.microsoft.com/office/drawing/2014/main" val="678418326"/>
                  </a:ext>
                </a:extLst>
              </a:tr>
              <a:tr h="282657">
                <a:tc>
                  <a:txBody>
                    <a:bodyPr/>
                    <a:lstStyle/>
                    <a:p>
                      <a:pPr marL="0" marR="0">
                        <a:lnSpc>
                          <a:spcPct val="107000"/>
                        </a:lnSpc>
                        <a:spcBef>
                          <a:spcPts val="0"/>
                        </a:spcBef>
                        <a:spcAft>
                          <a:spcPts val="800"/>
                        </a:spcAft>
                      </a:pPr>
                      <a:r>
                        <a:rPr lang="en-US" sz="1500" err="1">
                          <a:effectLst/>
                        </a:rPr>
                        <a:t>CareerWise</a:t>
                      </a:r>
                      <a:r>
                        <a:rPr lang="en-US" sz="1500">
                          <a:effectLst/>
                        </a:rPr>
                        <a:t> Colorado</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74866" marR="74866" marT="0" marB="0" anchor="ctr"/>
                </a:tc>
                <a:tc>
                  <a:txBody>
                    <a:bodyPr/>
                    <a:lstStyle/>
                    <a:p>
                      <a:pPr marL="0" marR="0">
                        <a:lnSpc>
                          <a:spcPct val="107000"/>
                        </a:lnSpc>
                        <a:spcBef>
                          <a:spcPts val="0"/>
                        </a:spcBef>
                        <a:spcAft>
                          <a:spcPts val="800"/>
                        </a:spcAft>
                      </a:pPr>
                      <a:r>
                        <a:rPr lang="en-US" sz="1500">
                          <a:effectLst/>
                        </a:rPr>
                        <a:t>Denver, Colorado metro area</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74866" marR="74866" marT="0" marB="0" anchor="ctr"/>
                </a:tc>
                <a:extLst>
                  <a:ext uri="{0D108BD9-81ED-4DB2-BD59-A6C34878D82A}">
                    <a16:rowId xmlns:a16="http://schemas.microsoft.com/office/drawing/2014/main" val="2522887083"/>
                  </a:ext>
                </a:extLst>
              </a:tr>
              <a:tr h="263309">
                <a:tc>
                  <a:txBody>
                    <a:bodyPr/>
                    <a:lstStyle/>
                    <a:p>
                      <a:pPr marL="0" marR="0">
                        <a:lnSpc>
                          <a:spcPct val="107000"/>
                        </a:lnSpc>
                        <a:spcBef>
                          <a:spcPts val="0"/>
                        </a:spcBef>
                        <a:spcAft>
                          <a:spcPts val="800"/>
                        </a:spcAft>
                      </a:pPr>
                      <a:r>
                        <a:rPr lang="en-US" sz="1500" err="1">
                          <a:effectLst/>
                        </a:rPr>
                        <a:t>ApprenticeshipPhl</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74866" marR="74866" marT="0" marB="0" anchor="ctr"/>
                </a:tc>
                <a:tc>
                  <a:txBody>
                    <a:bodyPr/>
                    <a:lstStyle/>
                    <a:p>
                      <a:pPr marL="0" marR="0">
                        <a:lnSpc>
                          <a:spcPct val="107000"/>
                        </a:lnSpc>
                        <a:spcBef>
                          <a:spcPts val="0"/>
                        </a:spcBef>
                        <a:spcAft>
                          <a:spcPts val="800"/>
                        </a:spcAft>
                      </a:pPr>
                      <a:r>
                        <a:rPr lang="en-US" sz="1500">
                          <a:effectLst/>
                        </a:rPr>
                        <a:t>Philadelphia, Pennsylvania metro area</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74866" marR="74866" marT="0" marB="0" anchor="ctr"/>
                </a:tc>
                <a:extLst>
                  <a:ext uri="{0D108BD9-81ED-4DB2-BD59-A6C34878D82A}">
                    <a16:rowId xmlns:a16="http://schemas.microsoft.com/office/drawing/2014/main" val="927130232"/>
                  </a:ext>
                </a:extLst>
              </a:tr>
              <a:tr h="282657">
                <a:tc>
                  <a:txBody>
                    <a:bodyPr/>
                    <a:lstStyle/>
                    <a:p>
                      <a:pPr marL="0" marR="0">
                        <a:lnSpc>
                          <a:spcPct val="107000"/>
                        </a:lnSpc>
                        <a:spcBef>
                          <a:spcPts val="0"/>
                        </a:spcBef>
                        <a:spcAft>
                          <a:spcPts val="800"/>
                        </a:spcAft>
                      </a:pPr>
                      <a:r>
                        <a:rPr lang="en-US" sz="1500">
                          <a:effectLst/>
                        </a:rPr>
                        <a:t>Workforce Solutions of Greater Dallas</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74866" marR="74866" marT="0" marB="0" anchor="ctr"/>
                </a:tc>
                <a:tc>
                  <a:txBody>
                    <a:bodyPr/>
                    <a:lstStyle/>
                    <a:p>
                      <a:pPr marL="0" marR="0">
                        <a:lnSpc>
                          <a:spcPct val="107000"/>
                        </a:lnSpc>
                        <a:spcBef>
                          <a:spcPts val="0"/>
                        </a:spcBef>
                        <a:spcAft>
                          <a:spcPts val="800"/>
                        </a:spcAft>
                      </a:pPr>
                      <a:r>
                        <a:rPr lang="en-US" sz="1500">
                          <a:effectLst/>
                        </a:rPr>
                        <a:t>Dallas, Texas metro area</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74866" marR="74866" marT="0" marB="0" anchor="ctr"/>
                </a:tc>
                <a:extLst>
                  <a:ext uri="{0D108BD9-81ED-4DB2-BD59-A6C34878D82A}">
                    <a16:rowId xmlns:a16="http://schemas.microsoft.com/office/drawing/2014/main" val="1365815310"/>
                  </a:ext>
                </a:extLst>
              </a:tr>
              <a:tr h="282657">
                <a:tc>
                  <a:txBody>
                    <a:bodyPr/>
                    <a:lstStyle/>
                    <a:p>
                      <a:pPr marL="0" marR="0">
                        <a:lnSpc>
                          <a:spcPct val="107000"/>
                        </a:lnSpc>
                        <a:spcBef>
                          <a:spcPts val="0"/>
                        </a:spcBef>
                        <a:spcAft>
                          <a:spcPts val="800"/>
                        </a:spcAft>
                      </a:pPr>
                      <a:r>
                        <a:rPr lang="en-US" sz="1500">
                          <a:effectLst/>
                        </a:rPr>
                        <a:t>NCAN</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74866" marR="74866" marT="0" marB="0" anchor="ctr"/>
                </a:tc>
                <a:tc>
                  <a:txBody>
                    <a:bodyPr/>
                    <a:lstStyle/>
                    <a:p>
                      <a:pPr marL="0" marR="0">
                        <a:lnSpc>
                          <a:spcPct val="107000"/>
                        </a:lnSpc>
                        <a:spcBef>
                          <a:spcPts val="0"/>
                        </a:spcBef>
                        <a:spcAft>
                          <a:spcPts val="800"/>
                        </a:spcAft>
                      </a:pPr>
                      <a:r>
                        <a:rPr lang="en-US" sz="1500" dirty="0">
                          <a:effectLst/>
                        </a:rPr>
                        <a:t>Northern California/Bay Area</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74866" marR="74866" marT="0" marB="0" anchor="ctr"/>
                </a:tc>
                <a:extLst>
                  <a:ext uri="{0D108BD9-81ED-4DB2-BD59-A6C34878D82A}">
                    <a16:rowId xmlns:a16="http://schemas.microsoft.com/office/drawing/2014/main" val="4160649626"/>
                  </a:ext>
                </a:extLst>
              </a:tr>
            </a:tbl>
          </a:graphicData>
        </a:graphic>
      </p:graphicFrame>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884438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87A24-D8A0-3BC1-8497-5265ED16F722}"/>
              </a:ext>
            </a:extLst>
          </p:cNvPr>
          <p:cNvSpPr>
            <a:spLocks noGrp="1"/>
          </p:cNvSpPr>
          <p:nvPr>
            <p:ph type="title"/>
          </p:nvPr>
        </p:nvSpPr>
        <p:spPr>
          <a:xfrm>
            <a:off x="838200" y="2588585"/>
            <a:ext cx="10515600" cy="1325563"/>
          </a:xfrm>
        </p:spPr>
        <p:txBody>
          <a:bodyPr>
            <a:normAutofit/>
          </a:bodyPr>
          <a:lstStyle/>
          <a:p>
            <a:pPr algn="ctr"/>
            <a:r>
              <a:rPr lang="en-US" b="1" dirty="0">
                <a:solidFill>
                  <a:schemeClr val="bg1"/>
                </a:solidFill>
                <a:latin typeface="Montserrat"/>
              </a:rPr>
              <a:t>Apprenticeship Networks- What Did We Learn?</a:t>
            </a:r>
          </a:p>
        </p:txBody>
      </p:sp>
      <p:sp>
        <p:nvSpPr>
          <p:cNvPr id="3" name="Slide Number Placeholder 5">
            <a:extLst>
              <a:ext uri="{FF2B5EF4-FFF2-40B4-BE49-F238E27FC236}">
                <a16:creationId xmlns:a16="http://schemas.microsoft.com/office/drawing/2014/main" id="{2451F63B-B749-0D56-256D-B7CFF8C9A199}"/>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823625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199" y="365760"/>
            <a:ext cx="11061701" cy="1325563"/>
          </a:xfrm>
        </p:spPr>
        <p:txBody>
          <a:bodyPr>
            <a:normAutofit/>
          </a:bodyPr>
          <a:lstStyle/>
          <a:p>
            <a:r>
              <a:rPr lang="en-US" dirty="0">
                <a:solidFill>
                  <a:schemeClr val="bg1"/>
                </a:solidFill>
                <a:latin typeface="Montserrat"/>
              </a:rPr>
              <a:t>What are Apprenticeship Networks?</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838200" y="1859561"/>
            <a:ext cx="7381058" cy="3979723"/>
          </a:xfrm>
        </p:spPr>
        <p:txBody>
          <a:bodyPr vert="horz" lIns="91440" tIns="45720" rIns="91440" bIns="45720" rtlCol="0" anchor="t">
            <a:normAutofit/>
          </a:bodyPr>
          <a:lstStyle/>
          <a:p>
            <a:pPr marL="0" marR="0" indent="0">
              <a:lnSpc>
                <a:spcPct val="110000"/>
              </a:lnSpc>
              <a:spcBef>
                <a:spcPts val="600"/>
              </a:spcBef>
              <a:spcAft>
                <a:spcPts val="600"/>
              </a:spcAft>
              <a:buNone/>
            </a:pPr>
            <a:r>
              <a:rPr lang="en-US" sz="3200">
                <a:solidFill>
                  <a:srgbClr val="000000"/>
                </a:solidFill>
                <a:effectLst/>
                <a:latin typeface="Montserrat" panose="00000500000000000000" pitchFamily="2" charset="0"/>
                <a:ea typeface="Calibri" panose="020F0502020204030204" pitchFamily="34" charset="0"/>
                <a:cs typeface="Times New Roman" panose="02020603050405020304" pitchFamily="18" charset="0"/>
              </a:rPr>
              <a:t>Apprenticeship networks serve as a platform for</a:t>
            </a:r>
            <a:r>
              <a:rPr lang="en-US" sz="3200">
                <a:effectLst/>
                <a:latin typeface="Montserrat" panose="00000500000000000000" pitchFamily="2" charset="0"/>
                <a:ea typeface="Calibri" panose="020F0502020204030204" pitchFamily="34" charset="0"/>
                <a:cs typeface="Times New Roman" panose="02020603050405020304" pitchFamily="18" charset="0"/>
              </a:rPr>
              <a:t> </a:t>
            </a:r>
            <a:r>
              <a:rPr lang="en-US" sz="3200">
                <a:solidFill>
                  <a:srgbClr val="000000"/>
                </a:solidFill>
                <a:effectLst/>
                <a:latin typeface="Montserrat" panose="00000500000000000000" pitchFamily="2" charset="0"/>
                <a:ea typeface="Calibri" panose="020F0502020204030204" pitchFamily="34" charset="0"/>
                <a:cs typeface="Times New Roman" panose="02020603050405020304" pitchFamily="18" charset="0"/>
              </a:rPr>
              <a:t>organizations to come together, build awareness, and share best practices to expand professional advancement through apprenticeship programs. </a:t>
            </a:r>
            <a:endParaRPr lang="en-US" sz="3200">
              <a:effectLst/>
              <a:latin typeface="Montserrat" panose="00000500000000000000" pitchFamily="2"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4098" name="Picture 2" descr="Massachusetts Apprenticeship Network | Boston Chamber of Commerce">
            <a:extLst>
              <a:ext uri="{FF2B5EF4-FFF2-40B4-BE49-F238E27FC236}">
                <a16:creationId xmlns:a16="http://schemas.microsoft.com/office/drawing/2014/main" id="{C84208AC-0EC0-A166-A914-A630470A78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4336"/>
          <a:stretch/>
        </p:blipFill>
        <p:spPr bwMode="auto">
          <a:xfrm>
            <a:off x="8527506" y="1859561"/>
            <a:ext cx="2826294" cy="341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700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FE04-D8EE-4B50-10ED-68BF3B5A072A}"/>
              </a:ext>
            </a:extLst>
          </p:cNvPr>
          <p:cNvSpPr>
            <a:spLocks noGrp="1"/>
          </p:cNvSpPr>
          <p:nvPr>
            <p:ph type="title"/>
          </p:nvPr>
        </p:nvSpPr>
        <p:spPr/>
        <p:txBody>
          <a:bodyPr/>
          <a:lstStyle/>
          <a:p>
            <a:r>
              <a:rPr lang="en-US" dirty="0"/>
              <a:t>Two Primary Types of Networks</a:t>
            </a:r>
          </a:p>
        </p:txBody>
      </p:sp>
      <p:sp>
        <p:nvSpPr>
          <p:cNvPr id="3" name="Content Placeholder 2">
            <a:extLst>
              <a:ext uri="{FF2B5EF4-FFF2-40B4-BE49-F238E27FC236}">
                <a16:creationId xmlns:a16="http://schemas.microsoft.com/office/drawing/2014/main" id="{2843FABF-0197-E13F-DF65-8F4DD4B5066A}"/>
              </a:ext>
            </a:extLst>
          </p:cNvPr>
          <p:cNvSpPr>
            <a:spLocks noGrp="1"/>
          </p:cNvSpPr>
          <p:nvPr>
            <p:ph sz="half" idx="1"/>
          </p:nvPr>
        </p:nvSpPr>
        <p:spPr>
          <a:xfrm>
            <a:off x="712938" y="1825625"/>
            <a:ext cx="5074087" cy="3961401"/>
          </a:xfrm>
        </p:spPr>
        <p:txBody>
          <a:bodyPr vert="horz" lIns="91440" tIns="45720" rIns="91440" bIns="45720" numCol="1" rtlCol="0" anchor="t">
            <a:noAutofit/>
          </a:bodyPr>
          <a:lstStyle/>
          <a:p>
            <a:pPr marL="0" indent="0">
              <a:lnSpc>
                <a:spcPct val="110000"/>
              </a:lnSpc>
              <a:buNone/>
            </a:pPr>
            <a:r>
              <a:rPr lang="en-US" sz="2000" b="1">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Private Sector </a:t>
            </a:r>
          </a:p>
          <a:p>
            <a:pPr marL="228600" lvl="1">
              <a:lnSpc>
                <a:spcPct val="100000"/>
              </a:lnSpc>
              <a:spcBef>
                <a:spcPts val="400"/>
              </a:spcBef>
              <a:spcAft>
                <a:spcPts val="400"/>
              </a:spcAft>
            </a:pPr>
            <a:r>
              <a:rPr lang="en-US" sz="1800">
                <a:solidFill>
                  <a:srgbClr val="0D0D0D"/>
                </a:solidFill>
                <a:latin typeface="Montserrat" panose="00000500000000000000" pitchFamily="2" charset="0"/>
                <a:ea typeface="Calibri" panose="020F0502020204030204" pitchFamily="34" charset="0"/>
                <a:cs typeface="Times New Roman" panose="02020603050405020304" pitchFamily="18" charset="0"/>
              </a:rPr>
              <a:t>O</a:t>
            </a:r>
            <a:r>
              <a:rPr lang="en-US" sz="18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riginated in Chicago in August 2017, where Accenture, Aon, and Zurich North America co-founded the Chicago Apprentice Network</a:t>
            </a:r>
          </a:p>
          <a:p>
            <a:pPr marL="228600" lvl="1">
              <a:lnSpc>
                <a:spcPct val="100000"/>
              </a:lnSpc>
              <a:spcBef>
                <a:spcPts val="400"/>
              </a:spcBef>
              <a:spcAft>
                <a:spcPts val="400"/>
              </a:spcAft>
            </a:pPr>
            <a:r>
              <a:rPr lang="en-US" sz="18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Based out of consortia of businesses, local chambers of commerce, and other business groups</a:t>
            </a:r>
          </a:p>
          <a:p>
            <a:pPr marL="228600" lvl="1">
              <a:lnSpc>
                <a:spcPct val="100000"/>
              </a:lnSpc>
              <a:spcBef>
                <a:spcPts val="400"/>
              </a:spcBef>
              <a:spcAft>
                <a:spcPts val="400"/>
              </a:spcAft>
            </a:pPr>
            <a:r>
              <a:rPr lang="en-US" sz="18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Seek to build a network for businesses to connect and advance apprenticeship</a:t>
            </a:r>
          </a:p>
          <a:p>
            <a:pPr marL="0" indent="0">
              <a:lnSpc>
                <a:spcPct val="110000"/>
              </a:lnSpc>
              <a:buNone/>
              <a:tabLst>
                <a:tab pos="225425" algn="l"/>
              </a:tabLst>
            </a:pPr>
            <a:r>
              <a:rPr lang="en-US" sz="2000" b="1">
                <a:solidFill>
                  <a:srgbClr val="0D0D0D"/>
                </a:solidFill>
                <a:latin typeface="Montserrat" panose="00000500000000000000" pitchFamily="2" charset="0"/>
                <a:cs typeface="Times New Roman" panose="02020603050405020304" pitchFamily="18" charset="0"/>
              </a:rPr>
              <a:t>	</a:t>
            </a:r>
            <a:endParaRPr lang="en-US" sz="1800">
              <a:latin typeface="Montserrat" panose="00000500000000000000" pitchFamily="2" charset="0"/>
            </a:endParaRPr>
          </a:p>
        </p:txBody>
      </p:sp>
      <p:sp>
        <p:nvSpPr>
          <p:cNvPr id="4" name="Content Placeholder 3">
            <a:extLst>
              <a:ext uri="{FF2B5EF4-FFF2-40B4-BE49-F238E27FC236}">
                <a16:creationId xmlns:a16="http://schemas.microsoft.com/office/drawing/2014/main" id="{3EFCD271-B9E7-19D8-B110-A3FE1FB18820}"/>
              </a:ext>
            </a:extLst>
          </p:cNvPr>
          <p:cNvSpPr>
            <a:spLocks noGrp="1"/>
          </p:cNvSpPr>
          <p:nvPr>
            <p:ph sz="half" idx="2"/>
          </p:nvPr>
        </p:nvSpPr>
        <p:spPr>
          <a:xfrm>
            <a:off x="6096000" y="1825625"/>
            <a:ext cx="5503101" cy="4337180"/>
          </a:xfrm>
        </p:spPr>
        <p:txBody>
          <a:bodyPr>
            <a:noAutofit/>
          </a:body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tab pos="225425" algn="l"/>
              </a:tabLst>
              <a:defRPr/>
            </a:pPr>
            <a:r>
              <a:rPr kumimoji="0" lang="en-US" sz="2000" b="1" i="0" u="none" strike="noStrike" kern="1200" cap="none" spc="0" normalizeH="0" baseline="0" noProof="0">
                <a:ln>
                  <a:noFill/>
                </a:ln>
                <a:solidFill>
                  <a:srgbClr val="0D0D0D"/>
                </a:solidFill>
                <a:effectLst/>
                <a:uLnTx/>
                <a:uFillTx/>
                <a:latin typeface="Montserrat" panose="00000500000000000000" pitchFamily="2" charset="0"/>
                <a:ea typeface="+mn-ea"/>
                <a:cs typeface="Times New Roman" panose="02020603050405020304" pitchFamily="18" charset="0"/>
              </a:rPr>
              <a:t>Public Sector</a:t>
            </a:r>
          </a:p>
          <a:p>
            <a:pPr marL="463550" marR="0" lvl="1" indent="-225425"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D0D0D"/>
                </a:solidFill>
                <a:effectLst/>
                <a:uLnTx/>
                <a:uFillTx/>
                <a:latin typeface="Montserrat" panose="00000500000000000000" pitchFamily="2" charset="0"/>
                <a:ea typeface="+mn-ea"/>
                <a:cs typeface="Times New Roman" panose="02020603050405020304" pitchFamily="18" charset="0"/>
              </a:rPr>
              <a:t>Based out of local workforce systems, they view the alignment of registered apprenticeship and workforce development as crucial</a:t>
            </a:r>
          </a:p>
          <a:p>
            <a:pPr marL="463550" marR="0" lvl="1" indent="-225425"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D0D0D"/>
                </a:solidFill>
                <a:effectLst/>
                <a:uLnTx/>
                <a:uFillTx/>
                <a:latin typeface="Montserrat" panose="00000500000000000000" pitchFamily="2" charset="0"/>
                <a:ea typeface="+mn-ea"/>
                <a:cs typeface="Times New Roman" panose="02020603050405020304" pitchFamily="18" charset="0"/>
              </a:rPr>
              <a:t>This led them to develop their own apprenticeship networks to promote the utility of registered apprenticeship within the workforce development ecosystem</a:t>
            </a:r>
          </a:p>
          <a:p>
            <a:pPr marL="463550" marR="0" lvl="1" indent="-225425"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D0D0D"/>
                </a:solidFill>
                <a:effectLst/>
                <a:uLnTx/>
                <a:uFillTx/>
                <a:latin typeface="Montserrat" panose="00000500000000000000" pitchFamily="2" charset="0"/>
                <a:ea typeface="+mn-ea"/>
                <a:cs typeface="Times New Roman" panose="02020603050405020304" pitchFamily="18" charset="0"/>
              </a:rPr>
              <a:t>Like the Chicago network, these networks also serve as conveners of those in the apprenticeship ecosystem, bringing together the workforce system, employers, RI providers, and other different partners</a:t>
            </a:r>
            <a:endParaRPr kumimoji="0" lang="en-US" sz="1800" b="0"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ea typeface="+mn-ea"/>
              <a:cs typeface="+mn-cs"/>
            </a:endParaRPr>
          </a:p>
        </p:txBody>
      </p:sp>
      <p:sp>
        <p:nvSpPr>
          <p:cNvPr id="6" name="Slide Number Placeholder 5">
            <a:extLst>
              <a:ext uri="{FF2B5EF4-FFF2-40B4-BE49-F238E27FC236}">
                <a16:creationId xmlns:a16="http://schemas.microsoft.com/office/drawing/2014/main" id="{A0592B7C-6528-3B97-73FC-C2C3E714A9BE}"/>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855160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FE04-D8EE-4B50-10ED-68BF3B5A072A}"/>
              </a:ext>
            </a:extLst>
          </p:cNvPr>
          <p:cNvSpPr>
            <a:spLocks noGrp="1"/>
          </p:cNvSpPr>
          <p:nvPr>
            <p:ph type="title"/>
          </p:nvPr>
        </p:nvSpPr>
        <p:spPr>
          <a:xfrm>
            <a:off x="838200" y="588723"/>
            <a:ext cx="10515600" cy="1236902"/>
          </a:xfrm>
        </p:spPr>
        <p:txBody>
          <a:bodyPr>
            <a:normAutofit/>
          </a:bodyPr>
          <a:lstStyle/>
          <a:p>
            <a:r>
              <a:rPr lang="en-US" sz="3600" dirty="0"/>
              <a:t>The Chicago Apprenticeship Network/National Apprenticeship Network</a:t>
            </a:r>
          </a:p>
        </p:txBody>
      </p:sp>
      <p:sp>
        <p:nvSpPr>
          <p:cNvPr id="3" name="Content Placeholder 2">
            <a:extLst>
              <a:ext uri="{FF2B5EF4-FFF2-40B4-BE49-F238E27FC236}">
                <a16:creationId xmlns:a16="http://schemas.microsoft.com/office/drawing/2014/main" id="{2843FABF-0197-E13F-DF65-8F4DD4B5066A}"/>
              </a:ext>
            </a:extLst>
          </p:cNvPr>
          <p:cNvSpPr>
            <a:spLocks noGrp="1"/>
          </p:cNvSpPr>
          <p:nvPr>
            <p:ph sz="half" idx="1"/>
          </p:nvPr>
        </p:nvSpPr>
        <p:spPr>
          <a:xfrm>
            <a:off x="552450" y="1941533"/>
            <a:ext cx="6374443" cy="4210377"/>
          </a:xfrm>
        </p:spPr>
        <p:txBody>
          <a:bodyPr vert="horz" lIns="91440" tIns="45720" rIns="91440" bIns="45720" rtlCol="0" anchor="t">
            <a:noAutofit/>
          </a:bodyPr>
          <a:lstStyle/>
          <a:p>
            <a:pPr fontAlgn="base">
              <a:lnSpc>
                <a:spcPct val="100000"/>
              </a:lnSpc>
              <a:spcBef>
                <a:spcPts val="600"/>
              </a:spcBef>
              <a:spcAft>
                <a:spcPts val="600"/>
              </a:spcAft>
            </a:pPr>
            <a:r>
              <a:rPr lang="en-US" sz="1800">
                <a:solidFill>
                  <a:srgbClr val="000000"/>
                </a:solidFill>
                <a:effectLst/>
                <a:latin typeface="Montserrat" panose="00000500000000000000" pitchFamily="2" charset="0"/>
                <a:ea typeface="Times New Roman" panose="02020603050405020304" pitchFamily="18" charset="0"/>
                <a:cs typeface="Times New Roman" panose="02020603050405020304" pitchFamily="18" charset="0"/>
              </a:rPr>
              <a:t>The first formal "apprenticeship network" in the U.S. related to a formal structure of multiple organizations coalesced around advancing apprenticeship</a:t>
            </a:r>
          </a:p>
          <a:p>
            <a:pPr fontAlgn="base">
              <a:lnSpc>
                <a:spcPct val="100000"/>
              </a:lnSpc>
              <a:spcBef>
                <a:spcPts val="600"/>
              </a:spcBef>
              <a:spcAft>
                <a:spcPts val="600"/>
              </a:spcAft>
            </a:pPr>
            <a:r>
              <a:rPr lang="en-US" sz="1800">
                <a:solidFill>
                  <a:srgbClr val="000000"/>
                </a:solidFill>
                <a:latin typeface="Montserrat" panose="00000500000000000000" pitchFamily="2" charset="0"/>
                <a:ea typeface="Times New Roman" panose="02020603050405020304" pitchFamily="18" charset="0"/>
                <a:cs typeface="Times New Roman" panose="02020603050405020304" pitchFamily="18" charset="0"/>
              </a:rPr>
              <a:t>W</a:t>
            </a:r>
            <a:r>
              <a:rPr lang="en-US" sz="1800">
                <a:solidFill>
                  <a:srgbClr val="000000"/>
                </a:solidFill>
                <a:effectLst/>
                <a:latin typeface="Montserrat" panose="00000500000000000000" pitchFamily="2" charset="0"/>
                <a:ea typeface="Times New Roman" panose="02020603050405020304" pitchFamily="18" charset="0"/>
                <a:cs typeface="Times New Roman" panose="02020603050405020304" pitchFamily="18" charset="0"/>
              </a:rPr>
              <a:t>orks with dozens of employers across the Chicago metro area and has created over 1,500 apprenticeships</a:t>
            </a:r>
            <a:endParaRPr lang="en-US" sz="1800">
              <a:effectLst/>
              <a:latin typeface="Montserrat" panose="00000500000000000000" pitchFamily="2" charset="0"/>
              <a:ea typeface="Times New Roman" panose="02020603050405020304" pitchFamily="18" charset="0"/>
            </a:endParaRPr>
          </a:p>
          <a:p>
            <a:pPr>
              <a:lnSpc>
                <a:spcPct val="100000"/>
              </a:lnSpc>
              <a:spcBef>
                <a:spcPts val="600"/>
              </a:spcBef>
              <a:spcAft>
                <a:spcPts val="600"/>
              </a:spcAft>
            </a:pPr>
            <a:r>
              <a:rPr lang="en-US" sz="1800">
                <a:solidFill>
                  <a:srgbClr val="000000"/>
                </a:solidFill>
                <a:effectLst/>
                <a:latin typeface="Montserrat" panose="00000500000000000000" pitchFamily="2" charset="0"/>
                <a:ea typeface="Calibri" panose="020F0502020204030204" pitchFamily="34" charset="0"/>
              </a:rPr>
              <a:t>The National Apprenticeship Network was launched in 2021 to support expansion cities and facilitate sharing ideas, lessons learned, and best practices among peers. </a:t>
            </a:r>
          </a:p>
          <a:p>
            <a:pPr>
              <a:lnSpc>
                <a:spcPct val="100000"/>
              </a:lnSpc>
              <a:spcBef>
                <a:spcPts val="600"/>
              </a:spcBef>
              <a:spcAft>
                <a:spcPts val="600"/>
              </a:spcAft>
            </a:pPr>
            <a:r>
              <a:rPr lang="en-US" sz="1800">
                <a:solidFill>
                  <a:srgbClr val="000000"/>
                </a:solidFill>
                <a:effectLst/>
                <a:latin typeface="Montserrat" panose="00000500000000000000" pitchFamily="2" charset="0"/>
                <a:ea typeface="Calibri" panose="020F0502020204030204" pitchFamily="34" charset="0"/>
              </a:rPr>
              <a:t>Now operates in 10 areas throughout the U.S.</a:t>
            </a:r>
            <a:endParaRPr lang="en-US" sz="1800">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A0592B7C-6528-3B97-73FC-C2C3E714A9BE}"/>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pic>
        <p:nvPicPr>
          <p:cNvPr id="2050" name="Picture 2" descr="Chicago Apprentice Network Logo">
            <a:extLst>
              <a:ext uri="{FF2B5EF4-FFF2-40B4-BE49-F238E27FC236}">
                <a16:creationId xmlns:a16="http://schemas.microsoft.com/office/drawing/2014/main" id="{20DA92AA-AB07-F199-86F5-59A97252191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731001" y="2065680"/>
            <a:ext cx="4785766" cy="1935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612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FCB64-C6EE-5BCB-CF0E-124932A4DB20}"/>
              </a:ext>
            </a:extLst>
          </p:cNvPr>
          <p:cNvSpPr>
            <a:spLocks noGrp="1"/>
          </p:cNvSpPr>
          <p:nvPr>
            <p:ph type="title"/>
          </p:nvPr>
        </p:nvSpPr>
        <p:spPr>
          <a:xfrm>
            <a:off x="2112010" y="2532783"/>
            <a:ext cx="8568182" cy="1325563"/>
          </a:xfrm>
        </p:spPr>
        <p:txBody>
          <a:bodyPr/>
          <a:lstStyle/>
          <a:p>
            <a:pPr algn="ctr"/>
            <a:r>
              <a:rPr lang="en-US" b="1" dirty="0">
                <a:solidFill>
                  <a:schemeClr val="bg1"/>
                </a:solidFill>
                <a:latin typeface="Montserrat"/>
              </a:rPr>
              <a:t>Lessons from the Field</a:t>
            </a:r>
          </a:p>
        </p:txBody>
      </p:sp>
    </p:spTree>
    <p:extLst>
      <p:ext uri="{BB962C8B-B14F-4D97-AF65-F5344CB8AC3E}">
        <p14:creationId xmlns:p14="http://schemas.microsoft.com/office/powerpoint/2010/main" val="1591840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FE04-D8EE-4B50-10ED-68BF3B5A072A}"/>
              </a:ext>
            </a:extLst>
          </p:cNvPr>
          <p:cNvSpPr>
            <a:spLocks noGrp="1"/>
          </p:cNvSpPr>
          <p:nvPr>
            <p:ph type="title"/>
          </p:nvPr>
        </p:nvSpPr>
        <p:spPr/>
        <p:txBody>
          <a:bodyPr/>
          <a:lstStyle/>
          <a:p>
            <a:r>
              <a:rPr lang="en-US" dirty="0">
                <a:latin typeface="Montserrat"/>
              </a:rPr>
              <a:t>Goals of Apprenticeship Networks</a:t>
            </a:r>
            <a:endParaRPr lang="en-US" dirty="0"/>
          </a:p>
        </p:txBody>
      </p:sp>
      <p:sp>
        <p:nvSpPr>
          <p:cNvPr id="3" name="Content Placeholder 2">
            <a:extLst>
              <a:ext uri="{FF2B5EF4-FFF2-40B4-BE49-F238E27FC236}">
                <a16:creationId xmlns:a16="http://schemas.microsoft.com/office/drawing/2014/main" id="{2843FABF-0197-E13F-DF65-8F4DD4B5066A}"/>
              </a:ext>
            </a:extLst>
          </p:cNvPr>
          <p:cNvSpPr>
            <a:spLocks noGrp="1"/>
          </p:cNvSpPr>
          <p:nvPr>
            <p:ph sz="half" idx="1"/>
          </p:nvPr>
        </p:nvSpPr>
        <p:spPr>
          <a:xfrm>
            <a:off x="590551" y="1825624"/>
            <a:ext cx="7731012" cy="4456891"/>
          </a:xfrm>
        </p:spPr>
        <p:txBody>
          <a:bodyPr vert="horz" lIns="91440" tIns="45720" rIns="91440" bIns="45720" rtlCol="0" anchor="t">
            <a:normAutofit/>
          </a:bodyPr>
          <a:lstStyle/>
          <a:p>
            <a:pPr>
              <a:lnSpc>
                <a:spcPct val="100000"/>
              </a:lnSpc>
              <a:spcBef>
                <a:spcPts val="600"/>
              </a:spcBef>
              <a:spcAft>
                <a:spcPts val="600"/>
              </a:spcAft>
            </a:pPr>
            <a:r>
              <a:rPr lang="en-US" sz="2000" dirty="0">
                <a:solidFill>
                  <a:srgbClr val="0D0D0D"/>
                </a:solidFill>
                <a:latin typeface="Montserrat" panose="00000500000000000000" pitchFamily="2" charset="0"/>
                <a:ea typeface="Calibri" panose="020F0502020204030204" pitchFamily="34" charset="0"/>
                <a:cs typeface="Times New Roman" panose="02020603050405020304" pitchFamily="18" charset="0"/>
              </a:rPr>
              <a:t>Varied</a:t>
            </a:r>
            <a:r>
              <a:rPr lang="en-US" sz="2000" dirty="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goals but overarching objectives include expanding both registered and unregistered apprenticeship programs in the communities they serve</a:t>
            </a:r>
          </a:p>
          <a:p>
            <a:pPr>
              <a:lnSpc>
                <a:spcPct val="100000"/>
              </a:lnSpc>
              <a:spcBef>
                <a:spcPts val="600"/>
              </a:spcBef>
              <a:spcAft>
                <a:spcPts val="600"/>
              </a:spcAft>
            </a:pPr>
            <a:r>
              <a:rPr lang="en-US" sz="2000" dirty="0">
                <a:solidFill>
                  <a:schemeClr val="tx1"/>
                </a:solidFill>
                <a:latin typeface="Montserrat" panose="00000500000000000000" pitchFamily="2" charset="0"/>
              </a:rPr>
              <a:t>Promote apprenticeship opportunities in non-traditional occupations </a:t>
            </a:r>
          </a:p>
          <a:p>
            <a:pPr lvl="1">
              <a:lnSpc>
                <a:spcPct val="100000"/>
              </a:lnSpc>
              <a:spcBef>
                <a:spcPts val="600"/>
              </a:spcBef>
              <a:spcAft>
                <a:spcPts val="600"/>
              </a:spcAft>
            </a:pPr>
            <a:r>
              <a:rPr lang="en-US" sz="1800" b="1" dirty="0">
                <a:solidFill>
                  <a:schemeClr val="tx1"/>
                </a:solidFill>
                <a:latin typeface="Montserrat" panose="00000500000000000000" pitchFamily="2" charset="0"/>
              </a:rPr>
              <a:t>LAUNCH</a:t>
            </a:r>
            <a:r>
              <a:rPr lang="en-US" sz="1800" dirty="0">
                <a:solidFill>
                  <a:schemeClr val="tx1"/>
                </a:solidFill>
                <a:latin typeface="Montserrat" panose="00000500000000000000" pitchFamily="2" charset="0"/>
              </a:rPr>
              <a:t> seeks to expand apprenticeship into non-traditional industries, making careers more accessible, closing talent gaps, and implementing a proven training model for California employers</a:t>
            </a:r>
          </a:p>
          <a:p>
            <a:pPr lvl="1">
              <a:lnSpc>
                <a:spcPct val="100000"/>
              </a:lnSpc>
              <a:spcBef>
                <a:spcPts val="600"/>
              </a:spcBef>
              <a:spcAft>
                <a:spcPts val="600"/>
              </a:spcAft>
            </a:pPr>
            <a:r>
              <a:rPr lang="en-US" sz="1800" b="1" dirty="0" err="1">
                <a:solidFill>
                  <a:schemeClr val="tx1"/>
                </a:solidFill>
                <a:latin typeface="Montserrat" panose="00000500000000000000" pitchFamily="2" charset="0"/>
              </a:rPr>
              <a:t>EmployIndy</a:t>
            </a:r>
            <a:r>
              <a:rPr lang="en-US" sz="1800" dirty="0">
                <a:solidFill>
                  <a:schemeClr val="tx1"/>
                </a:solidFill>
                <a:latin typeface="Montserrat" panose="00000500000000000000" pitchFamily="2" charset="0"/>
              </a:rPr>
              <a:t> shares a similar goal, aiming to expand apprenticeships to non-traditional industries and reach disconnected populations, such as opportunity youth</a:t>
            </a:r>
          </a:p>
        </p:txBody>
      </p:sp>
      <p:pic>
        <p:nvPicPr>
          <p:cNvPr id="5122" name="Picture 2" descr="LAUNCH Apprenticeship Network Logo">
            <a:extLst>
              <a:ext uri="{FF2B5EF4-FFF2-40B4-BE49-F238E27FC236}">
                <a16:creationId xmlns:a16="http://schemas.microsoft.com/office/drawing/2014/main" id="{19C14473-DDDA-5058-F8A1-62DBDCBC14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1563" y="3553228"/>
            <a:ext cx="3279883" cy="118761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EmployIndy Logo">
            <a:extLst>
              <a:ext uri="{FF2B5EF4-FFF2-40B4-BE49-F238E27FC236}">
                <a16:creationId xmlns:a16="http://schemas.microsoft.com/office/drawing/2014/main" id="{41CF7F9B-A3D4-074E-A660-67FF3F3F70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1563" y="5033788"/>
            <a:ext cx="2914350" cy="94031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A0592B7C-6528-3B97-73FC-C2C3E714A9BE}"/>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384736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BCB75-A059-8D31-D6F3-233843A9E66A}"/>
              </a:ext>
            </a:extLst>
          </p:cNvPr>
          <p:cNvSpPr>
            <a:spLocks noGrp="1"/>
          </p:cNvSpPr>
          <p:nvPr>
            <p:ph type="title"/>
          </p:nvPr>
        </p:nvSpPr>
        <p:spPr/>
        <p:txBody>
          <a:bodyPr/>
          <a:lstStyle/>
          <a:p>
            <a:r>
              <a:rPr lang="en-US" dirty="0"/>
              <a:t>How are they Structured?</a:t>
            </a:r>
          </a:p>
        </p:txBody>
      </p:sp>
      <p:sp>
        <p:nvSpPr>
          <p:cNvPr id="3" name="Content Placeholder 2">
            <a:extLst>
              <a:ext uri="{FF2B5EF4-FFF2-40B4-BE49-F238E27FC236}">
                <a16:creationId xmlns:a16="http://schemas.microsoft.com/office/drawing/2014/main" id="{6A6DB9F3-478B-6EB5-ED58-E7302C962070}"/>
              </a:ext>
            </a:extLst>
          </p:cNvPr>
          <p:cNvSpPr>
            <a:spLocks noGrp="1"/>
          </p:cNvSpPr>
          <p:nvPr>
            <p:ph sz="half" idx="1"/>
          </p:nvPr>
        </p:nvSpPr>
        <p:spPr>
          <a:xfrm>
            <a:off x="635000" y="1690689"/>
            <a:ext cx="11391900" cy="1668462"/>
          </a:xfrm>
        </p:spPr>
        <p:txBody>
          <a:bodyPr>
            <a:normAutofit/>
          </a:bodyPr>
          <a:lstStyle/>
          <a:p>
            <a:r>
              <a:rPr lang="en-US" sz="1900">
                <a:latin typeface="Montserrat" panose="02000505000000020004" pitchFamily="2" charset="0"/>
              </a:rPr>
              <a:t>Private-sector networks are typically fluid and informal</a:t>
            </a:r>
          </a:p>
          <a:p>
            <a:r>
              <a:rPr lang="en-US" sz="1900">
                <a:latin typeface="Montserrat" panose="02000505000000020004" pitchFamily="2" charset="0"/>
              </a:rPr>
              <a:t>Public sector is based on the local workforce ecosystem and includes various partners</a:t>
            </a:r>
          </a:p>
          <a:p>
            <a:r>
              <a:rPr lang="en-US" sz="1900">
                <a:latin typeface="Montserrat" panose="02000505000000020004" pitchFamily="2" charset="0"/>
              </a:rPr>
              <a:t>Staffing is more embedded and formal in public-sector networks</a:t>
            </a:r>
          </a:p>
          <a:p>
            <a:r>
              <a:rPr lang="en-US" sz="1900">
                <a:latin typeface="Montserrat" panose="02000505000000020004" pitchFamily="2" charset="0"/>
              </a:rPr>
              <a:t>None charge fees for participation</a:t>
            </a:r>
          </a:p>
        </p:txBody>
      </p:sp>
      <p:pic>
        <p:nvPicPr>
          <p:cNvPr id="5" name="Picture 4" descr="Elements of Effective Apprenticeship Expansion Framework | American  Institutes for Research">
            <a:extLst>
              <a:ext uri="{FF2B5EF4-FFF2-40B4-BE49-F238E27FC236}">
                <a16:creationId xmlns:a16="http://schemas.microsoft.com/office/drawing/2014/main" id="{7E15F87D-F0DA-EB08-0BD1-38CD0D96A53C}"/>
              </a:ext>
            </a:extLst>
          </p:cNvPr>
          <p:cNvPicPr>
            <a:picLocks noChangeAspect="1"/>
          </p:cNvPicPr>
          <p:nvPr/>
        </p:nvPicPr>
        <p:blipFill>
          <a:blip r:embed="rId3"/>
          <a:stretch>
            <a:fillRect/>
          </a:stretch>
        </p:blipFill>
        <p:spPr>
          <a:xfrm>
            <a:off x="3479800" y="3321049"/>
            <a:ext cx="7048500" cy="3048000"/>
          </a:xfrm>
          <a:prstGeom prst="rect">
            <a:avLst/>
          </a:prstGeom>
        </p:spPr>
      </p:pic>
      <p:sp>
        <p:nvSpPr>
          <p:cNvPr id="7" name="Slide Number Placeholder 5">
            <a:extLst>
              <a:ext uri="{FF2B5EF4-FFF2-40B4-BE49-F238E27FC236}">
                <a16:creationId xmlns:a16="http://schemas.microsoft.com/office/drawing/2014/main" id="{9F6F4F46-4CB2-EBB1-FCD0-6B48C55AE322}"/>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386559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BCB75-A059-8D31-D6F3-233843A9E66A}"/>
              </a:ext>
            </a:extLst>
          </p:cNvPr>
          <p:cNvSpPr>
            <a:spLocks noGrp="1"/>
          </p:cNvSpPr>
          <p:nvPr>
            <p:ph type="title"/>
          </p:nvPr>
        </p:nvSpPr>
        <p:spPr/>
        <p:txBody>
          <a:bodyPr>
            <a:normAutofit/>
          </a:bodyPr>
          <a:lstStyle/>
          <a:p>
            <a:r>
              <a:rPr lang="en-US" sz="4000" dirty="0"/>
              <a:t>Attracting Various Sources of Funding </a:t>
            </a:r>
          </a:p>
        </p:txBody>
      </p:sp>
      <p:sp>
        <p:nvSpPr>
          <p:cNvPr id="3" name="Content Placeholder 2">
            <a:extLst>
              <a:ext uri="{FF2B5EF4-FFF2-40B4-BE49-F238E27FC236}">
                <a16:creationId xmlns:a16="http://schemas.microsoft.com/office/drawing/2014/main" id="{6A6DB9F3-478B-6EB5-ED58-E7302C962070}"/>
              </a:ext>
            </a:extLst>
          </p:cNvPr>
          <p:cNvSpPr>
            <a:spLocks noGrp="1"/>
          </p:cNvSpPr>
          <p:nvPr>
            <p:ph sz="half" idx="1"/>
          </p:nvPr>
        </p:nvSpPr>
        <p:spPr>
          <a:xfrm>
            <a:off x="838200" y="1825625"/>
            <a:ext cx="7172459" cy="4351338"/>
          </a:xfrm>
        </p:spPr>
        <p:txBody>
          <a:bodyPr>
            <a:normAutofit/>
          </a:bodyPr>
          <a:lstStyle/>
          <a:p>
            <a:pPr>
              <a:lnSpc>
                <a:spcPct val="100000"/>
              </a:lnSpc>
              <a:spcBef>
                <a:spcPts val="600"/>
              </a:spcBef>
              <a:spcAft>
                <a:spcPts val="600"/>
              </a:spcAft>
            </a:pPr>
            <a:r>
              <a:rPr lang="en-US" sz="2400">
                <a:latin typeface="Montserrat" panose="02000505000000020004" pitchFamily="2" charset="0"/>
              </a:rPr>
              <a:t>Federal and state funding are crucial for supporting the work of these networks, private or public sector</a:t>
            </a:r>
          </a:p>
          <a:p>
            <a:pPr>
              <a:lnSpc>
                <a:spcPct val="100000"/>
              </a:lnSpc>
              <a:spcBef>
                <a:spcPts val="600"/>
              </a:spcBef>
              <a:spcAft>
                <a:spcPts val="600"/>
              </a:spcAft>
            </a:pPr>
            <a:r>
              <a:rPr lang="en-US" sz="2400" err="1">
                <a:latin typeface="Montserrat" panose="02000505000000020004" pitchFamily="2" charset="0"/>
              </a:rPr>
              <a:t>CareerWise</a:t>
            </a:r>
            <a:r>
              <a:rPr lang="en-US" sz="2400">
                <a:latin typeface="Montserrat" panose="02000505000000020004" pitchFamily="2" charset="0"/>
              </a:rPr>
              <a:t> Colorado, utilizes Youth Apprenticeship Readiness Grants (YARG), Apprenticeship Building America (ABA), as well as state grants to support its network</a:t>
            </a:r>
          </a:p>
          <a:p>
            <a:pPr>
              <a:lnSpc>
                <a:spcPct val="100000"/>
              </a:lnSpc>
              <a:spcBef>
                <a:spcPts val="600"/>
              </a:spcBef>
              <a:spcAft>
                <a:spcPts val="600"/>
              </a:spcAft>
            </a:pPr>
            <a:r>
              <a:rPr lang="en-US" sz="2400">
                <a:latin typeface="Montserrat" panose="02000505000000020004" pitchFamily="2" charset="0"/>
              </a:rPr>
              <a:t>Private funding also supports apprenticeship networks - even public ones - who receive philanthropic support</a:t>
            </a:r>
          </a:p>
        </p:txBody>
      </p:sp>
      <p:pic>
        <p:nvPicPr>
          <p:cNvPr id="7170" name="Picture 2" descr="CareerWise Colorado | Youth Apprenticeship Programs">
            <a:extLst>
              <a:ext uri="{FF2B5EF4-FFF2-40B4-BE49-F238E27FC236}">
                <a16:creationId xmlns:a16="http://schemas.microsoft.com/office/drawing/2014/main" id="{DCEBA609-29AC-93C4-02D6-250C43C46D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0034" y="2172541"/>
            <a:ext cx="3905046" cy="162269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5">
            <a:extLst>
              <a:ext uri="{FF2B5EF4-FFF2-40B4-BE49-F238E27FC236}">
                <a16:creationId xmlns:a16="http://schemas.microsoft.com/office/drawing/2014/main" id="{D9E5B7FD-CEEC-915A-69F2-29EA166BF178}"/>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365121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BCB75-A059-8D31-D6F3-233843A9E66A}"/>
              </a:ext>
            </a:extLst>
          </p:cNvPr>
          <p:cNvSpPr>
            <a:spLocks noGrp="1"/>
          </p:cNvSpPr>
          <p:nvPr>
            <p:ph type="title"/>
          </p:nvPr>
        </p:nvSpPr>
        <p:spPr/>
        <p:txBody>
          <a:bodyPr>
            <a:normAutofit/>
          </a:bodyPr>
          <a:lstStyle/>
          <a:p>
            <a:r>
              <a:rPr lang="en-US" dirty="0"/>
              <a:t>A Wide Array of Services</a:t>
            </a:r>
          </a:p>
        </p:txBody>
      </p:sp>
      <p:sp>
        <p:nvSpPr>
          <p:cNvPr id="3" name="Content Placeholder 2">
            <a:extLst>
              <a:ext uri="{FF2B5EF4-FFF2-40B4-BE49-F238E27FC236}">
                <a16:creationId xmlns:a16="http://schemas.microsoft.com/office/drawing/2014/main" id="{6A6DB9F3-478B-6EB5-ED58-E7302C962070}"/>
              </a:ext>
            </a:extLst>
          </p:cNvPr>
          <p:cNvSpPr>
            <a:spLocks noGrp="1"/>
          </p:cNvSpPr>
          <p:nvPr>
            <p:ph sz="half" idx="1"/>
          </p:nvPr>
        </p:nvSpPr>
        <p:spPr>
          <a:xfrm>
            <a:off x="838200" y="1690688"/>
            <a:ext cx="10515600" cy="4486275"/>
          </a:xfrm>
        </p:spPr>
        <p:txBody>
          <a:bodyPr>
            <a:noAutofit/>
          </a:bodyPr>
          <a:lstStyle/>
          <a:p>
            <a:pPr>
              <a:lnSpc>
                <a:spcPct val="100000"/>
              </a:lnSpc>
              <a:spcBef>
                <a:spcPts val="600"/>
              </a:spcBef>
              <a:spcAft>
                <a:spcPts val="600"/>
              </a:spcAft>
            </a:pPr>
            <a:r>
              <a:rPr lang="en-US" sz="1800">
                <a:effectLst/>
                <a:latin typeface="Montserrat" panose="00000500000000000000" pitchFamily="2" charset="0"/>
                <a:ea typeface="Calibri" panose="020F0502020204030204" pitchFamily="34" charset="0"/>
                <a:cs typeface="Times New Roman" panose="02020603050405020304" pitchFamily="18" charset="0"/>
              </a:rPr>
              <a:t>Offer regular meetings to educate members on growing and expanding apprenticeships, often held monthly or quarterly</a:t>
            </a:r>
          </a:p>
          <a:p>
            <a:pPr lvl="1">
              <a:lnSpc>
                <a:spcPct val="100000"/>
              </a:lnSpc>
              <a:spcBef>
                <a:spcPts val="600"/>
              </a:spcBef>
              <a:spcAft>
                <a:spcPts val="600"/>
              </a:spcAft>
            </a:pPr>
            <a:r>
              <a:rPr lang="en-US" sz="1600">
                <a:effectLst/>
                <a:latin typeface="Montserrat" panose="00000500000000000000" pitchFamily="2" charset="0"/>
                <a:ea typeface="Calibri" panose="020F0502020204030204" pitchFamily="34" charset="0"/>
                <a:cs typeface="Times New Roman" panose="02020603050405020304" pitchFamily="18" charset="0"/>
              </a:rPr>
              <a:t>They include presentations or interactive sessions where members learn about apprenticeships, how to participate in or sponsor a program, and the resources available to support them</a:t>
            </a:r>
          </a:p>
          <a:p>
            <a:pPr>
              <a:lnSpc>
                <a:spcPct val="100000"/>
              </a:lnSpc>
              <a:spcBef>
                <a:spcPts val="1200"/>
              </a:spcBef>
              <a:spcAft>
                <a:spcPts val="600"/>
              </a:spcAft>
            </a:pPr>
            <a:r>
              <a:rPr lang="en-US" sz="1800">
                <a:effectLst/>
                <a:latin typeface="Montserrat" panose="00000500000000000000" pitchFamily="2" charset="0"/>
                <a:ea typeface="Calibri" panose="020F0502020204030204" pitchFamily="34" charset="0"/>
                <a:cs typeface="Times New Roman" panose="02020603050405020304" pitchFamily="18" charset="0"/>
              </a:rPr>
              <a:t>Host in-person convenings to connect various facets of the apprenticeship ecosystem</a:t>
            </a:r>
          </a:p>
          <a:p>
            <a:pPr lvl="1">
              <a:lnSpc>
                <a:spcPct val="100000"/>
              </a:lnSpc>
              <a:spcBef>
                <a:spcPts val="600"/>
              </a:spcBef>
              <a:spcAft>
                <a:spcPts val="600"/>
              </a:spcAft>
            </a:pPr>
            <a:r>
              <a:rPr lang="en-US" sz="1600">
                <a:effectLst/>
                <a:latin typeface="Montserrat" panose="00000500000000000000" pitchFamily="2" charset="0"/>
                <a:ea typeface="Calibri" panose="020F0502020204030204" pitchFamily="34" charset="0"/>
                <a:cs typeface="Times New Roman" panose="02020603050405020304" pitchFamily="18" charset="0"/>
              </a:rPr>
              <a:t>For example, the Massachusetts network holds quarterly convenings where best practices are shared, and panels of apprentices discuss their experiences and provide feedback on how the networks can better serve them</a:t>
            </a:r>
          </a:p>
          <a:p>
            <a:pPr>
              <a:lnSpc>
                <a:spcPct val="100000"/>
              </a:lnSpc>
              <a:spcBef>
                <a:spcPts val="600"/>
              </a:spcBef>
              <a:spcAft>
                <a:spcPts val="600"/>
              </a:spcAft>
            </a:pPr>
            <a:r>
              <a:rPr lang="en-US" sz="1800">
                <a:latin typeface="Montserrat" panose="00000500000000000000" pitchFamily="2" charset="0"/>
                <a:ea typeface="Calibri" panose="020F0502020204030204" pitchFamily="34" charset="0"/>
              </a:rPr>
              <a:t>D</a:t>
            </a:r>
            <a:r>
              <a:rPr lang="en-US" sz="1800">
                <a:effectLst/>
                <a:latin typeface="Montserrat" panose="00000500000000000000" pitchFamily="2" charset="0"/>
                <a:ea typeface="Calibri" panose="020F0502020204030204" pitchFamily="34" charset="0"/>
              </a:rPr>
              <a:t>evelop toolkits, fact sheets, and recorded webinars for members</a:t>
            </a:r>
          </a:p>
          <a:p>
            <a:pPr lvl="1">
              <a:lnSpc>
                <a:spcPct val="100000"/>
              </a:lnSpc>
              <a:spcBef>
                <a:spcPts val="600"/>
              </a:spcBef>
              <a:spcAft>
                <a:spcPts val="600"/>
              </a:spcAft>
            </a:pPr>
            <a:r>
              <a:rPr lang="en-US" sz="1600">
                <a:effectLst/>
                <a:latin typeface="Montserrat" panose="00000500000000000000" pitchFamily="2" charset="0"/>
                <a:ea typeface="Calibri" panose="020F0502020204030204" pitchFamily="34" charset="0"/>
              </a:rPr>
              <a:t>Chicago has developed the 85-page "Bridging the Gap Between Talent Opportunity" playbook- a five-step process for developing and implementing an apprenticeship program.</a:t>
            </a:r>
            <a:endParaRPr lang="en-US" sz="1600">
              <a:latin typeface="Montserrat" panose="00000500000000000000" pitchFamily="2" charset="0"/>
            </a:endParaRPr>
          </a:p>
        </p:txBody>
      </p:sp>
      <p:sp>
        <p:nvSpPr>
          <p:cNvPr id="4" name="Slide Number Placeholder 5">
            <a:extLst>
              <a:ext uri="{FF2B5EF4-FFF2-40B4-BE49-F238E27FC236}">
                <a16:creationId xmlns:a16="http://schemas.microsoft.com/office/drawing/2014/main" id="{6C3D0E26-8B8A-DCB5-0724-51FD6A4A8872}"/>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601898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p:nvPr>
        </p:nvSpPr>
        <p:spPr/>
        <p:txBody>
          <a:bodyPr/>
          <a:lstStyle/>
          <a:p>
            <a:r>
              <a:rPr lang="en-US" dirty="0">
                <a:solidFill>
                  <a:schemeClr val="bg1"/>
                </a:solidFill>
              </a:rPr>
              <a:t>Presenters</a:t>
            </a:r>
          </a:p>
        </p:txBody>
      </p:sp>
      <p:pic>
        <p:nvPicPr>
          <p:cNvPr id="10" name="Picture 9" descr="Alan Dodkowitz">
            <a:extLst>
              <a:ext uri="{FF2B5EF4-FFF2-40B4-BE49-F238E27FC236}">
                <a16:creationId xmlns:a16="http://schemas.microsoft.com/office/drawing/2014/main" id="{03138A87-369E-3BC9-DC49-DC7B05E4AA86}"/>
              </a:ext>
            </a:extLst>
          </p:cNvPr>
          <p:cNvPicPr>
            <a:picLocks noChangeAspect="1"/>
          </p:cNvPicPr>
          <p:nvPr/>
        </p:nvPicPr>
        <p:blipFill>
          <a:blip r:embed="rId3" cstate="email">
            <a:extLst>
              <a:ext uri="{28A0092B-C50C-407E-A947-70E740481C1C}">
                <a14:useLocalDpi xmlns:a14="http://schemas.microsoft.com/office/drawing/2010/main"/>
              </a:ext>
            </a:extLst>
          </a:blip>
          <a:srcRect l="2119" r="2119"/>
          <a:stretch/>
        </p:blipFill>
        <p:spPr>
          <a:xfrm>
            <a:off x="2431390" y="1957281"/>
            <a:ext cx="2261117" cy="23521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Content Placeholder 3">
            <a:extLst>
              <a:ext uri="{FF2B5EF4-FFF2-40B4-BE49-F238E27FC236}">
                <a16:creationId xmlns:a16="http://schemas.microsoft.com/office/drawing/2014/main" id="{8413EFB7-2E30-34C2-A7E3-9ED7177E875C}"/>
              </a:ext>
            </a:extLst>
          </p:cNvPr>
          <p:cNvSpPr>
            <a:spLocks noGrp="1"/>
          </p:cNvSpPr>
          <p:nvPr>
            <p:ph sz="half" idx="1"/>
          </p:nvPr>
        </p:nvSpPr>
        <p:spPr>
          <a:xfrm>
            <a:off x="838200" y="4582645"/>
            <a:ext cx="5181600" cy="1594317"/>
          </a:xfrm>
        </p:spPr>
        <p: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200" b="1" i="0" u="none" strike="noStrike" kern="1200" cap="none" spc="0" normalizeH="0" baseline="0" noProof="0">
                <a:ln>
                  <a:noFill/>
                </a:ln>
                <a:solidFill>
                  <a:srgbClr val="0D274D"/>
                </a:solidFill>
                <a:effectLst/>
                <a:uLnTx/>
                <a:uFillTx/>
                <a:latin typeface="Montserrat" panose="00000500000000000000" pitchFamily="2" charset="0"/>
                <a:ea typeface="+mn-ea"/>
                <a:cs typeface="+mn-cs"/>
              </a:rPr>
              <a:t>Alan D. Dodkowitz</a:t>
            </a:r>
          </a:p>
          <a:p>
            <a:pPr marL="0" indent="0" algn="ctr">
              <a:lnSpc>
                <a:spcPct val="100000"/>
              </a:lnSpc>
              <a:spcBef>
                <a:spcPts val="600"/>
              </a:spcBef>
              <a:spcAft>
                <a:spcPts val="600"/>
              </a:spcAft>
              <a:buNone/>
              <a:defRPr/>
            </a:pPr>
            <a:r>
              <a:rPr lang="en-US" sz="1600">
                <a:solidFill>
                  <a:srgbClr val="0D274D"/>
                </a:solidFill>
                <a:latin typeface="Montserrat"/>
                <a:ea typeface="Roboto"/>
              </a:rPr>
              <a:t>Subject Matter Expert</a:t>
            </a:r>
          </a:p>
          <a:p>
            <a:pPr marL="0" indent="0" algn="ctr">
              <a:lnSpc>
                <a:spcPct val="100000"/>
              </a:lnSpc>
              <a:spcBef>
                <a:spcPts val="600"/>
              </a:spcBef>
              <a:spcAft>
                <a:spcPts val="600"/>
              </a:spcAft>
              <a:buNone/>
              <a:defRPr/>
            </a:pPr>
            <a:r>
              <a:rPr lang="en-US" sz="1600">
                <a:solidFill>
                  <a:srgbClr val="0D274D"/>
                </a:solidFill>
                <a:latin typeface="Montserrat"/>
                <a:ea typeface="Roboto"/>
              </a:rPr>
              <a:t>Safal Partners</a:t>
            </a:r>
            <a:endParaRPr lang="pl-PL" sz="1600">
              <a:solidFill>
                <a:srgbClr val="0D274D"/>
              </a:solidFill>
              <a:latin typeface="Montserrat"/>
              <a:ea typeface="Roboto"/>
            </a:endParaRPr>
          </a:p>
        </p:txBody>
      </p:sp>
      <p:pic>
        <p:nvPicPr>
          <p:cNvPr id="9" name="Picture 8" descr="Rebecca Ambrose">
            <a:extLst>
              <a:ext uri="{FF2B5EF4-FFF2-40B4-BE49-F238E27FC236}">
                <a16:creationId xmlns:a16="http://schemas.microsoft.com/office/drawing/2014/main" id="{EF1938C9-05DF-6B7B-B9D4-552414C2E40C}"/>
              </a:ext>
            </a:extLst>
          </p:cNvPr>
          <p:cNvPicPr>
            <a:picLocks noChangeAspect="1"/>
          </p:cNvPicPr>
          <p:nvPr/>
        </p:nvPicPr>
        <p:blipFill>
          <a:blip r:embed="rId4"/>
          <a:srcRect l="3685" r="3685"/>
          <a:stretch/>
        </p:blipFill>
        <p:spPr>
          <a:xfrm>
            <a:off x="7136959" y="1957281"/>
            <a:ext cx="2261117" cy="23521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Content Placeholder 6">
            <a:extLst>
              <a:ext uri="{FF2B5EF4-FFF2-40B4-BE49-F238E27FC236}">
                <a16:creationId xmlns:a16="http://schemas.microsoft.com/office/drawing/2014/main" id="{27834557-B911-A133-46E8-929D915458E2}"/>
              </a:ext>
            </a:extLst>
          </p:cNvPr>
          <p:cNvSpPr>
            <a:spLocks noGrp="1"/>
          </p:cNvSpPr>
          <p:nvPr>
            <p:ph sz="half" idx="2"/>
          </p:nvPr>
        </p:nvSpPr>
        <p:spPr>
          <a:xfrm>
            <a:off x="5676718" y="4596067"/>
            <a:ext cx="5181600" cy="1689184"/>
          </a:xfrm>
        </p:spPr>
        <p: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200" b="1" i="0" u="none" strike="noStrike" kern="1200" cap="none" spc="0" normalizeH="0" baseline="0" noProof="0">
                <a:ln>
                  <a:noFill/>
                </a:ln>
                <a:solidFill>
                  <a:srgbClr val="0D274D"/>
                </a:solidFill>
                <a:effectLst/>
                <a:uLnTx/>
                <a:uFillTx/>
                <a:latin typeface="Montserrat"/>
                <a:ea typeface="+mn-ea"/>
                <a:cs typeface="+mn-cs"/>
              </a:rPr>
              <a:t>Rebecca Ambrose</a:t>
            </a:r>
            <a:endParaRPr kumimoji="0" lang="pl-PL" sz="2200" b="1" i="0" u="none" strike="noStrike" kern="1200" cap="none" spc="0" normalizeH="0" baseline="0" noProof="0">
              <a:ln>
                <a:noFill/>
              </a:ln>
              <a:solidFill>
                <a:srgbClr val="0D274D"/>
              </a:solidFill>
              <a:effectLst/>
              <a:uLnTx/>
              <a:uFillTx/>
              <a:latin typeface="Montserrat" panose="00000500000000000000" pitchFamily="2" charset="0"/>
              <a:ea typeface="+mn-ea"/>
              <a:cs typeface="+mn-cs"/>
            </a:endParaRP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1600" b="0" i="0" u="none" strike="noStrike" kern="1200" cap="none" spc="0" normalizeH="0" baseline="0" noProof="0">
                <a:ln>
                  <a:noFill/>
                </a:ln>
                <a:solidFill>
                  <a:srgbClr val="0D274D"/>
                </a:solidFill>
                <a:effectLst/>
                <a:uLnTx/>
                <a:uFillTx/>
                <a:latin typeface="Montserrat"/>
                <a:ea typeface="Roboto"/>
                <a:cs typeface="+mn-cs"/>
              </a:rPr>
              <a:t>Director of Training and Apprenticeship</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1600" b="0" i="0" u="none" strike="noStrike" kern="1200" cap="none" spc="0" normalizeH="0" baseline="0" noProof="0">
                <a:ln>
                  <a:noFill/>
                </a:ln>
                <a:solidFill>
                  <a:srgbClr val="0D274D"/>
                </a:solidFill>
                <a:effectLst/>
                <a:uLnTx/>
                <a:uFillTx/>
                <a:latin typeface="Montserrat"/>
                <a:ea typeface="Roboto"/>
                <a:cs typeface="+mn-cs"/>
              </a:rPr>
              <a:t>Philadelphia Works</a:t>
            </a:r>
          </a:p>
        </p:txBody>
      </p:sp>
      <p:pic>
        <p:nvPicPr>
          <p:cNvPr id="3" name="Picture 2" descr="Center of Excellence Logo">
            <a:extLst>
              <a:ext uri="{FF2B5EF4-FFF2-40B4-BE49-F238E27FC236}">
                <a16:creationId xmlns:a16="http://schemas.microsoft.com/office/drawing/2014/main" id="{F9B7233E-7F2D-26F5-A43D-3755338FF527}"/>
              </a:ext>
            </a:extLst>
          </p:cNvPr>
          <p:cNvPicPr>
            <a:picLocks noChangeAspect="1"/>
          </p:cNvPicPr>
          <p:nvPr/>
        </p:nvPicPr>
        <p:blipFill>
          <a:blip r:embed="rId5"/>
          <a:stretch>
            <a:fillRect/>
          </a:stretch>
        </p:blipFill>
        <p:spPr>
          <a:xfrm>
            <a:off x="2219325" y="5952744"/>
            <a:ext cx="791336" cy="791336"/>
          </a:xfrm>
          <a:prstGeom prst="rect">
            <a:avLst/>
          </a:prstGeom>
        </p:spPr>
      </p:pic>
      <p:sp>
        <p:nvSpPr>
          <p:cNvPr id="5" name="Slide Number Placeholder 5">
            <a:extLst>
              <a:ext uri="{FF2B5EF4-FFF2-40B4-BE49-F238E27FC236}">
                <a16:creationId xmlns:a16="http://schemas.microsoft.com/office/drawing/2014/main" id="{D99A3010-1B50-056D-7563-459D8B5A1D7C}"/>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829182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BCB75-A059-8D31-D6F3-233843A9E66A}"/>
              </a:ext>
            </a:extLst>
          </p:cNvPr>
          <p:cNvSpPr>
            <a:spLocks noGrp="1"/>
          </p:cNvSpPr>
          <p:nvPr>
            <p:ph type="title"/>
          </p:nvPr>
        </p:nvSpPr>
        <p:spPr>
          <a:xfrm>
            <a:off x="838200" y="365125"/>
            <a:ext cx="11353800" cy="1325563"/>
          </a:xfrm>
        </p:spPr>
        <p:txBody>
          <a:bodyPr>
            <a:normAutofit/>
          </a:bodyPr>
          <a:lstStyle/>
          <a:p>
            <a:r>
              <a:rPr lang="en-US" sz="4000" dirty="0"/>
              <a:t>Aligning with the Apprenticeship System</a:t>
            </a:r>
          </a:p>
        </p:txBody>
      </p:sp>
      <p:sp>
        <p:nvSpPr>
          <p:cNvPr id="3" name="Content Placeholder 2">
            <a:extLst>
              <a:ext uri="{FF2B5EF4-FFF2-40B4-BE49-F238E27FC236}">
                <a16:creationId xmlns:a16="http://schemas.microsoft.com/office/drawing/2014/main" id="{6A6DB9F3-478B-6EB5-ED58-E7302C962070}"/>
              </a:ext>
            </a:extLst>
          </p:cNvPr>
          <p:cNvSpPr>
            <a:spLocks noGrp="1"/>
          </p:cNvSpPr>
          <p:nvPr>
            <p:ph sz="half" idx="1"/>
          </p:nvPr>
        </p:nvSpPr>
        <p:spPr>
          <a:xfrm>
            <a:off x="838199" y="1825625"/>
            <a:ext cx="6527106" cy="4351338"/>
          </a:xfrm>
        </p:spPr>
        <p:txBody>
          <a:bodyPr>
            <a:normAutofit/>
          </a:bodyPr>
          <a:lstStyle/>
          <a:p>
            <a:pPr>
              <a:lnSpc>
                <a:spcPct val="100000"/>
              </a:lnSpc>
              <a:spcBef>
                <a:spcPts val="600"/>
              </a:spcBef>
              <a:spcAft>
                <a:spcPts val="600"/>
              </a:spcAft>
            </a:pPr>
            <a:r>
              <a:rPr lang="en-US">
                <a:latin typeface="Montserrat" panose="02000505000000020004" pitchFamily="2" charset="0"/>
              </a:rPr>
              <a:t>Differing levels of coordination</a:t>
            </a:r>
          </a:p>
          <a:p>
            <a:pPr>
              <a:lnSpc>
                <a:spcPct val="100000"/>
              </a:lnSpc>
              <a:spcBef>
                <a:spcPts val="600"/>
              </a:spcBef>
              <a:spcAft>
                <a:spcPts val="600"/>
              </a:spcAft>
            </a:pPr>
            <a:r>
              <a:rPr lang="en-US">
                <a:latin typeface="Montserrat" panose="02000505000000020004" pitchFamily="2" charset="0"/>
              </a:rPr>
              <a:t>Public-sector networks, including those that were sponsors, were very closely aligned</a:t>
            </a:r>
          </a:p>
          <a:p>
            <a:pPr>
              <a:lnSpc>
                <a:spcPct val="100000"/>
              </a:lnSpc>
              <a:spcBef>
                <a:spcPts val="600"/>
              </a:spcBef>
              <a:spcAft>
                <a:spcPts val="600"/>
              </a:spcAft>
            </a:pPr>
            <a:r>
              <a:rPr lang="en-US">
                <a:latin typeface="Montserrat" panose="02000505000000020004" pitchFamily="2" charset="0"/>
              </a:rPr>
              <a:t>All sought to improve their relationship with registration agencies as goals they had established for their networks </a:t>
            </a:r>
          </a:p>
        </p:txBody>
      </p:sp>
      <p:sp>
        <p:nvSpPr>
          <p:cNvPr id="4" name="Slide Number Placeholder 5">
            <a:extLst>
              <a:ext uri="{FF2B5EF4-FFF2-40B4-BE49-F238E27FC236}">
                <a16:creationId xmlns:a16="http://schemas.microsoft.com/office/drawing/2014/main" id="{51E2E7CF-A346-2009-0537-701681198026}"/>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026" name="Picture 2" descr="Advancing Apprenticeship: Opportunities For States And Business To Create  And Expand Registered Apprenticeship Programs - National Governors  Association">
            <a:extLst>
              <a:ext uri="{FF2B5EF4-FFF2-40B4-BE49-F238E27FC236}">
                <a16:creationId xmlns:a16="http://schemas.microsoft.com/office/drawing/2014/main" id="{1F2981B6-14BF-7F00-39F1-34284490BB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8587" y="2422186"/>
            <a:ext cx="3445214" cy="2500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743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BCB75-A059-8D31-D6F3-233843A9E66A}"/>
              </a:ext>
            </a:extLst>
          </p:cNvPr>
          <p:cNvSpPr>
            <a:spLocks noGrp="1"/>
          </p:cNvSpPr>
          <p:nvPr>
            <p:ph type="title"/>
          </p:nvPr>
        </p:nvSpPr>
        <p:spPr/>
        <p:txBody>
          <a:bodyPr>
            <a:normAutofit/>
          </a:bodyPr>
          <a:lstStyle/>
          <a:p>
            <a:r>
              <a:rPr lang="en-US" dirty="0"/>
              <a:t>Ambitious Goals</a:t>
            </a:r>
          </a:p>
        </p:txBody>
      </p:sp>
      <p:sp>
        <p:nvSpPr>
          <p:cNvPr id="3" name="Content Placeholder 2">
            <a:extLst>
              <a:ext uri="{FF2B5EF4-FFF2-40B4-BE49-F238E27FC236}">
                <a16:creationId xmlns:a16="http://schemas.microsoft.com/office/drawing/2014/main" id="{6A6DB9F3-478B-6EB5-ED58-E7302C962070}"/>
              </a:ext>
            </a:extLst>
          </p:cNvPr>
          <p:cNvSpPr>
            <a:spLocks noGrp="1"/>
          </p:cNvSpPr>
          <p:nvPr>
            <p:ph sz="half" idx="1"/>
          </p:nvPr>
        </p:nvSpPr>
        <p:spPr>
          <a:xfrm>
            <a:off x="838200" y="1690688"/>
            <a:ext cx="7486650" cy="4486275"/>
          </a:xfrm>
        </p:spPr>
        <p:txBody>
          <a:bodyPr/>
          <a:lstStyle/>
          <a:p>
            <a:pPr>
              <a:lnSpc>
                <a:spcPct val="100000"/>
              </a:lnSpc>
              <a:spcBef>
                <a:spcPts val="600"/>
              </a:spcBef>
              <a:spcAft>
                <a:spcPts val="600"/>
              </a:spcAft>
            </a:pPr>
            <a:r>
              <a:rPr lang="en-US" sz="2400">
                <a:effectLst/>
                <a:latin typeface="Montserrat" panose="00000500000000000000" pitchFamily="2" charset="0"/>
                <a:ea typeface="Calibri" panose="020F0502020204030204" pitchFamily="34" charset="0"/>
                <a:cs typeface="Calibri" panose="020F0502020204030204" pitchFamily="34" charset="0"/>
              </a:rPr>
              <a:t>The National Apprentice Network aims to create 10,000 apprenticeships total by 2030</a:t>
            </a:r>
          </a:p>
          <a:p>
            <a:pPr>
              <a:lnSpc>
                <a:spcPct val="100000"/>
              </a:lnSpc>
              <a:spcBef>
                <a:spcPts val="600"/>
              </a:spcBef>
              <a:spcAft>
                <a:spcPts val="600"/>
              </a:spcAft>
            </a:pPr>
            <a:r>
              <a:rPr lang="en-US" sz="2400">
                <a:effectLst/>
                <a:latin typeface="Montserrat" panose="00000500000000000000" pitchFamily="2" charset="0"/>
                <a:ea typeface="Calibri" panose="020F0502020204030204" pitchFamily="34" charset="0"/>
                <a:cs typeface="Calibri" panose="020F0502020204030204" pitchFamily="34" charset="0"/>
              </a:rPr>
              <a:t>The Southern California Apprentice Network (SCAN), has a goal of placing 3,000 apprentices within five years through 100 different employers</a:t>
            </a:r>
          </a:p>
          <a:p>
            <a:pPr>
              <a:lnSpc>
                <a:spcPct val="100000"/>
              </a:lnSpc>
              <a:spcBef>
                <a:spcPts val="600"/>
              </a:spcBef>
              <a:spcAft>
                <a:spcPts val="600"/>
              </a:spcAft>
            </a:pPr>
            <a:r>
              <a:rPr lang="en-US" sz="2400">
                <a:effectLst/>
                <a:latin typeface="Montserrat" panose="00000500000000000000" pitchFamily="2" charset="0"/>
                <a:ea typeface="Calibri" panose="020F0502020204030204" pitchFamily="34" charset="0"/>
                <a:cs typeface="Calibri" panose="020F0502020204030204" pitchFamily="34" charset="0"/>
              </a:rPr>
              <a:t>In Massachusetts, the network started with six employers and now works with 17 employers, aiming to place 1,000 apprentices by 2027, a goal they are on pace to achieve</a:t>
            </a:r>
            <a:endParaRPr lang="en-US" sz="2400">
              <a:effectLst/>
              <a:latin typeface="Montserrat" panose="00000500000000000000" pitchFamily="2" charset="0"/>
              <a:ea typeface="Calibri" panose="020F0502020204030204" pitchFamily="34" charset="0"/>
              <a:cs typeface="Times New Roman" panose="02020603050405020304" pitchFamily="18" charset="0"/>
            </a:endParaRPr>
          </a:p>
          <a:p>
            <a:endParaRPr lang="en-US"/>
          </a:p>
        </p:txBody>
      </p:sp>
      <p:pic>
        <p:nvPicPr>
          <p:cNvPr id="9220" name="Picture 4" descr="Massachusetts Apprenticeship Network | Boston Chamber of Commerce">
            <a:extLst>
              <a:ext uri="{FF2B5EF4-FFF2-40B4-BE49-F238E27FC236}">
                <a16:creationId xmlns:a16="http://schemas.microsoft.com/office/drawing/2014/main" id="{5636B072-3A2B-09AB-EA3B-0C737C1FD0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0903" y="4147226"/>
            <a:ext cx="272415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Southern California Apprenticeship Network (SCAN) Logo">
            <a:extLst>
              <a:ext uri="{FF2B5EF4-FFF2-40B4-BE49-F238E27FC236}">
                <a16:creationId xmlns:a16="http://schemas.microsoft.com/office/drawing/2014/main" id="{FE8361CB-ED10-130E-A381-D79244CF147C}"/>
              </a:ext>
            </a:extLst>
          </p:cNvPr>
          <p:cNvPicPr>
            <a:picLocks noChangeAspect="1"/>
          </p:cNvPicPr>
          <p:nvPr/>
        </p:nvPicPr>
        <p:blipFill>
          <a:blip r:embed="rId4"/>
          <a:stretch>
            <a:fillRect/>
          </a:stretch>
        </p:blipFill>
        <p:spPr>
          <a:xfrm>
            <a:off x="9019945" y="1672990"/>
            <a:ext cx="2019755" cy="2233612"/>
          </a:xfrm>
          <a:prstGeom prst="rect">
            <a:avLst/>
          </a:prstGeom>
        </p:spPr>
      </p:pic>
      <p:sp>
        <p:nvSpPr>
          <p:cNvPr id="4" name="Slide Number Placeholder 5">
            <a:extLst>
              <a:ext uri="{FF2B5EF4-FFF2-40B4-BE49-F238E27FC236}">
                <a16:creationId xmlns:a16="http://schemas.microsoft.com/office/drawing/2014/main" id="{00E2AE9E-D685-E32E-5BD0-1908889C9437}"/>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088376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FCB64-C6EE-5BCB-CF0E-124932A4DB20}"/>
              </a:ext>
            </a:extLst>
          </p:cNvPr>
          <p:cNvSpPr>
            <a:spLocks noGrp="1"/>
          </p:cNvSpPr>
          <p:nvPr>
            <p:ph type="title"/>
          </p:nvPr>
        </p:nvSpPr>
        <p:spPr>
          <a:xfrm>
            <a:off x="438411" y="2532783"/>
            <a:ext cx="11285951" cy="1325563"/>
          </a:xfrm>
        </p:spPr>
        <p:txBody>
          <a:bodyPr/>
          <a:lstStyle/>
          <a:p>
            <a:pPr algn="ctr"/>
            <a:r>
              <a:rPr lang="en-US" b="1" dirty="0" err="1">
                <a:solidFill>
                  <a:schemeClr val="bg1"/>
                </a:solidFill>
                <a:latin typeface="Montserrat"/>
              </a:rPr>
              <a:t>ApprenticeshipPHL</a:t>
            </a:r>
            <a:r>
              <a:rPr lang="en-US" b="1" dirty="0">
                <a:solidFill>
                  <a:schemeClr val="bg1"/>
                </a:solidFill>
                <a:latin typeface="Montserrat"/>
              </a:rPr>
              <a:t>-A Case Study</a:t>
            </a:r>
          </a:p>
        </p:txBody>
      </p:sp>
    </p:spTree>
    <p:extLst>
      <p:ext uri="{BB962C8B-B14F-4D97-AF65-F5344CB8AC3E}">
        <p14:creationId xmlns:p14="http://schemas.microsoft.com/office/powerpoint/2010/main" val="27443386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23B7BBA-9A23-43CB-8425-39E8413C60CB}"/>
              </a:ext>
              <a:ext uri="{C183D7F6-B498-43B3-948B-1728B52AA6E4}">
                <adec:decorative xmlns:adec="http://schemas.microsoft.com/office/drawing/2017/decorative" val="1"/>
              </a:ext>
            </a:extLst>
          </p:cNvPr>
          <p:cNvCxnSpPr>
            <a:cxnSpLocks/>
          </p:cNvCxnSpPr>
          <p:nvPr/>
        </p:nvCxnSpPr>
        <p:spPr>
          <a:xfrm>
            <a:off x="5376338" y="587829"/>
            <a:ext cx="6206070" cy="0"/>
          </a:xfrm>
          <a:prstGeom prst="line">
            <a:avLst/>
          </a:prstGeom>
          <a:ln w="28575" cap="flat" cmpd="sng" algn="ctr">
            <a:solidFill>
              <a:srgbClr val="F5CB4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Straight Connector 7">
            <a:extLst>
              <a:ext uri="{FF2B5EF4-FFF2-40B4-BE49-F238E27FC236}">
                <a16:creationId xmlns:a16="http://schemas.microsoft.com/office/drawing/2014/main" id="{83D2CEB6-9D36-44B9-AC48-1141129247A8}"/>
              </a:ext>
              <a:ext uri="{C183D7F6-B498-43B3-948B-1728B52AA6E4}">
                <adec:decorative xmlns:adec="http://schemas.microsoft.com/office/drawing/2017/decorative" val="1"/>
              </a:ext>
            </a:extLst>
          </p:cNvPr>
          <p:cNvCxnSpPr>
            <a:cxnSpLocks/>
          </p:cNvCxnSpPr>
          <p:nvPr/>
        </p:nvCxnSpPr>
        <p:spPr>
          <a:xfrm flipV="1">
            <a:off x="11582408" y="587829"/>
            <a:ext cx="0" cy="5339426"/>
          </a:xfrm>
          <a:prstGeom prst="line">
            <a:avLst/>
          </a:prstGeom>
          <a:ln w="28575" cap="flat" cmpd="sng" algn="ctr">
            <a:solidFill>
              <a:srgbClr val="F5CB4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Picture 13">
            <a:extLst>
              <a:ext uri="{FF2B5EF4-FFF2-40B4-BE49-F238E27FC236}">
                <a16:creationId xmlns:a16="http://schemas.microsoft.com/office/drawing/2014/main" id="{C803C5E7-572A-B667-FA73-CED783BCC5D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071" y="6073940"/>
            <a:ext cx="1880625" cy="758425"/>
          </a:xfrm>
          <a:prstGeom prst="rect">
            <a:avLst/>
          </a:prstGeom>
        </p:spPr>
      </p:pic>
      <p:pic>
        <p:nvPicPr>
          <p:cNvPr id="3" name="Picture 2">
            <a:extLst>
              <a:ext uri="{FF2B5EF4-FFF2-40B4-BE49-F238E27FC236}">
                <a16:creationId xmlns:a16="http://schemas.microsoft.com/office/drawing/2014/main" id="{D88371AB-E072-5528-1C4F-8DE655D8E2F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33" y="25636"/>
            <a:ext cx="2652502" cy="2081582"/>
          </a:xfrm>
          <a:prstGeom prst="rect">
            <a:avLst/>
          </a:prstGeom>
        </p:spPr>
      </p:pic>
      <p:sp>
        <p:nvSpPr>
          <p:cNvPr id="4" name="Title 3">
            <a:extLst>
              <a:ext uri="{FF2B5EF4-FFF2-40B4-BE49-F238E27FC236}">
                <a16:creationId xmlns:a16="http://schemas.microsoft.com/office/drawing/2014/main" id="{3DB37156-CA2E-8CCB-9983-B2E45A48CDB1}"/>
              </a:ext>
            </a:extLst>
          </p:cNvPr>
          <p:cNvSpPr txBox="1">
            <a:spLocks noGrp="1"/>
          </p:cNvSpPr>
          <p:nvPr>
            <p:ph type="ctrTitle"/>
          </p:nvPr>
        </p:nvSpPr>
        <p:spPr>
          <a:xfrm>
            <a:off x="1524000" y="2231900"/>
            <a:ext cx="9144000" cy="110799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chemeClr val="accent2">
                    <a:lumMod val="75000"/>
                  </a:schemeClr>
                </a:solidFill>
                <a:effectLst/>
                <a:uLnTx/>
                <a:uFillTx/>
                <a:latin typeface="+mj-lt"/>
                <a:ea typeface="Calibri"/>
                <a:cs typeface="Calibri"/>
              </a:rPr>
              <a:t>ApprenticeshipPHL</a:t>
            </a:r>
            <a:endParaRPr kumimoji="0" lang="en-US" sz="6600" b="1" i="0" u="none" strike="noStrike" kern="1200" cap="none" spc="0" normalizeH="0" baseline="0" noProof="0" dirty="0">
              <a:ln>
                <a:noFill/>
              </a:ln>
              <a:solidFill>
                <a:schemeClr val="accent2">
                  <a:lumMod val="75000"/>
                </a:schemeClr>
              </a:solidFill>
              <a:effectLst/>
              <a:uLnTx/>
              <a:uFillTx/>
              <a:latin typeface="+mj-lt"/>
              <a:ea typeface="Calibri"/>
              <a:cs typeface="Calibri"/>
            </a:endParaRPr>
          </a:p>
        </p:txBody>
      </p:sp>
      <p:sp>
        <p:nvSpPr>
          <p:cNvPr id="2" name="Subtitle 1">
            <a:extLst>
              <a:ext uri="{FF2B5EF4-FFF2-40B4-BE49-F238E27FC236}">
                <a16:creationId xmlns:a16="http://schemas.microsoft.com/office/drawing/2014/main" id="{F2027721-156A-5ADD-DFC0-FFE06891B01D}"/>
              </a:ext>
            </a:extLst>
          </p:cNvPr>
          <p:cNvSpPr>
            <a:spLocks noGrp="1"/>
          </p:cNvSpPr>
          <p:nvPr>
            <p:ph type="subTitle" idx="1"/>
          </p:nvPr>
        </p:nvSpPr>
        <p:spPr>
          <a:xfrm>
            <a:off x="1524000" y="3429000"/>
            <a:ext cx="9144000" cy="1412262"/>
          </a:xfrm>
        </p:spPr>
        <p:txBody>
          <a:bodyPr/>
          <a:lstStyle/>
          <a:p>
            <a:r>
              <a:rPr kumimoji="0" lang="en-US" sz="4400" b="0" i="0" u="none" strike="noStrike" kern="1200" cap="none" spc="0" normalizeH="0" baseline="0" noProof="0">
                <a:ln>
                  <a:noFill/>
                </a:ln>
                <a:solidFill>
                  <a:srgbClr val="4472C4"/>
                </a:solidFill>
                <a:effectLst/>
                <a:uLnTx/>
                <a:uFillTx/>
                <a:latin typeface="Calibri Light" panose="020F0302020204030204"/>
                <a:ea typeface="Calibri"/>
                <a:cs typeface="Calibri"/>
              </a:rPr>
              <a:t>Apprenticeship Hub in the Southeastern PA Region</a:t>
            </a:r>
            <a:endParaRPr lang="en-US"/>
          </a:p>
        </p:txBody>
      </p:sp>
    </p:spTree>
    <p:custDataLst>
      <p:tags r:id="rId1"/>
    </p:custDataLst>
    <p:extLst>
      <p:ext uri="{BB962C8B-B14F-4D97-AF65-F5344CB8AC3E}">
        <p14:creationId xmlns:p14="http://schemas.microsoft.com/office/powerpoint/2010/main" val="3638142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D5005-B3AB-E8FB-3BE8-46456B58E920}"/>
              </a:ext>
            </a:extLst>
          </p:cNvPr>
          <p:cNvSpPr>
            <a:spLocks noGrp="1"/>
          </p:cNvSpPr>
          <p:nvPr>
            <p:ph type="title"/>
          </p:nvPr>
        </p:nvSpPr>
        <p:spPr/>
        <p:txBody>
          <a:bodyPr/>
          <a:lstStyle/>
          <a:p>
            <a:r>
              <a:rPr lang="en-US" b="1" dirty="0"/>
              <a:t>Philadelphia Works: LWDB </a:t>
            </a:r>
          </a:p>
        </p:txBody>
      </p:sp>
      <p:sp>
        <p:nvSpPr>
          <p:cNvPr id="4" name="Round Diagonal Corner Rectangle 3">
            <a:extLst>
              <a:ext uri="{FF2B5EF4-FFF2-40B4-BE49-F238E27FC236}">
                <a16:creationId xmlns:a16="http://schemas.microsoft.com/office/drawing/2014/main" id="{D3DB8F9C-5CDD-9A2B-F06D-16ECCA8D04C1}"/>
              </a:ext>
              <a:ext uri="{C183D7F6-B498-43B3-948B-1728B52AA6E4}">
                <adec:decorative xmlns:adec="http://schemas.microsoft.com/office/drawing/2017/decorative" val="1"/>
              </a:ext>
            </a:extLst>
          </p:cNvPr>
          <p:cNvSpPr/>
          <p:nvPr/>
        </p:nvSpPr>
        <p:spPr>
          <a:xfrm>
            <a:off x="956079" y="2051376"/>
            <a:ext cx="4476815" cy="3250431"/>
          </a:xfrm>
          <a:prstGeom prst="round2Diag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lumMod val="95000"/>
                </a:schemeClr>
              </a:solidFill>
            </a:endParaRPr>
          </a:p>
        </p:txBody>
      </p:sp>
      <p:sp>
        <p:nvSpPr>
          <p:cNvPr id="5" name="Rounded Rectangle 4">
            <a:extLst>
              <a:ext uri="{FF2B5EF4-FFF2-40B4-BE49-F238E27FC236}">
                <a16:creationId xmlns:a16="http://schemas.microsoft.com/office/drawing/2014/main" id="{651AD347-E779-DBCF-4C12-94439EB49181}"/>
              </a:ext>
              <a:ext uri="{C183D7F6-B498-43B3-948B-1728B52AA6E4}">
                <adec:decorative xmlns:adec="http://schemas.microsoft.com/office/drawing/2017/decorative" val="1"/>
              </a:ext>
            </a:extLst>
          </p:cNvPr>
          <p:cNvSpPr/>
          <p:nvPr/>
        </p:nvSpPr>
        <p:spPr>
          <a:xfrm>
            <a:off x="7291670" y="2051375"/>
            <a:ext cx="3657600" cy="3250431"/>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ffectLst/>
              <a:latin typeface="Calibri" panose="020F0502020204030204" pitchFamily="34" charset="0"/>
            </a:endParaRPr>
          </a:p>
        </p:txBody>
      </p:sp>
      <p:sp>
        <p:nvSpPr>
          <p:cNvPr id="3" name="Text Placeholder 2">
            <a:extLst>
              <a:ext uri="{FF2B5EF4-FFF2-40B4-BE49-F238E27FC236}">
                <a16:creationId xmlns:a16="http://schemas.microsoft.com/office/drawing/2014/main" id="{5508F84D-2719-6959-F2BE-CDF088DFACC0}"/>
              </a:ext>
            </a:extLst>
          </p:cNvPr>
          <p:cNvSpPr>
            <a:spLocks noGrp="1"/>
          </p:cNvSpPr>
          <p:nvPr>
            <p:ph type="body" idx="1"/>
          </p:nvPr>
        </p:nvSpPr>
        <p:spPr>
          <a:xfrm>
            <a:off x="1128571" y="2051374"/>
            <a:ext cx="4131830" cy="3250431"/>
          </a:xfrm>
        </p:spPr>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solidFill>
                <a:effectLst/>
                <a:uLnTx/>
                <a:uFillTx/>
                <a:latin typeface="Calibri" panose="020F0502020204030204" pitchFamily="34" charset="0"/>
                <a:ea typeface="+mn-ea"/>
                <a:cs typeface="+mn-cs"/>
              </a:rPr>
              <a:t>As the City’s Workforce Development Board, Philadelphia Works develops and manages smart workforce solutions that respond to business needs and increase economic opportunity for all Philadelphia residents—this is our mission.</a:t>
            </a:r>
            <a:endParaRPr kumimoji="0" lang="en-US" sz="16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7" name="Text Placeholder 6">
            <a:extLst>
              <a:ext uri="{FF2B5EF4-FFF2-40B4-BE49-F238E27FC236}">
                <a16:creationId xmlns:a16="http://schemas.microsoft.com/office/drawing/2014/main" id="{87EE334B-7FDA-9B23-6B6D-423D1407EBD0}"/>
              </a:ext>
            </a:extLst>
          </p:cNvPr>
          <p:cNvSpPr>
            <a:spLocks noGrp="1"/>
          </p:cNvSpPr>
          <p:nvPr>
            <p:ph type="body" sz="quarter" idx="3"/>
          </p:nvPr>
        </p:nvSpPr>
        <p:spPr>
          <a:xfrm>
            <a:off x="7517899" y="2051374"/>
            <a:ext cx="3205141" cy="3250431"/>
          </a:xfrm>
        </p:spPr>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pitchFamily="34" charset="0"/>
                <a:ea typeface="+mn-ea"/>
                <a:cs typeface="+mn-cs"/>
              </a:rPr>
              <a:t>Philadelphia Works, Inc</a:t>
            </a:r>
            <a:r>
              <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 is a proud partner in creating economic opportunities.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CD3A"/>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Our vision is a thriving Philadelphia workforce and a stronger local economy. </a:t>
            </a:r>
          </a:p>
        </p:txBody>
      </p:sp>
    </p:spTree>
    <p:extLst>
      <p:ext uri="{BB962C8B-B14F-4D97-AF65-F5344CB8AC3E}">
        <p14:creationId xmlns:p14="http://schemas.microsoft.com/office/powerpoint/2010/main" val="778297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578AD-354A-2730-CEA4-34B2E18D1891}"/>
              </a:ext>
            </a:extLst>
          </p:cNvPr>
          <p:cNvSpPr>
            <a:spLocks noGrp="1"/>
          </p:cNvSpPr>
          <p:nvPr>
            <p:ph type="title"/>
          </p:nvPr>
        </p:nvSpPr>
        <p:spPr>
          <a:xfrm>
            <a:off x="838200" y="-599379"/>
            <a:ext cx="10515600" cy="511697"/>
          </a:xfrm>
        </p:spPr>
        <p:txBody>
          <a:bodyPr>
            <a:normAutofit/>
          </a:bodyPr>
          <a:lstStyle/>
          <a:p>
            <a:r>
              <a:rPr lang="en-US" sz="2800" dirty="0" err="1">
                <a:solidFill>
                  <a:srgbClr val="ECECEE"/>
                </a:solidFill>
              </a:rPr>
              <a:t>ApprenticeshipPHL</a:t>
            </a:r>
            <a:r>
              <a:rPr lang="en-US" sz="2800" dirty="0">
                <a:solidFill>
                  <a:srgbClr val="ECECEE"/>
                </a:solidFill>
              </a:rPr>
              <a:t> 2</a:t>
            </a:r>
          </a:p>
        </p:txBody>
      </p:sp>
      <p:sp>
        <p:nvSpPr>
          <p:cNvPr id="3" name="Text Placeholder 2">
            <a:extLst>
              <a:ext uri="{FF2B5EF4-FFF2-40B4-BE49-F238E27FC236}">
                <a16:creationId xmlns:a16="http://schemas.microsoft.com/office/drawing/2014/main" id="{399D9176-9BEA-48BC-2CD1-41E612163B2B}"/>
              </a:ext>
            </a:extLst>
          </p:cNvPr>
          <p:cNvSpPr>
            <a:spLocks noGrp="1"/>
          </p:cNvSpPr>
          <p:nvPr>
            <p:ph type="body" idx="1"/>
          </p:nvPr>
        </p:nvSpPr>
        <p:spPr>
          <a:xfrm>
            <a:off x="1754187" y="1586706"/>
            <a:ext cx="8567583" cy="3684588"/>
          </a:xfrm>
        </p:spPr>
        <p:txBody>
          <a:bodyPr>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032358"/>
                </a:solidFill>
                <a:effectLst/>
                <a:uLnTx/>
                <a:uFillTx/>
                <a:latin typeface="Calibri" panose="020F0502020204030204"/>
                <a:ea typeface="+mn-ea"/>
                <a:cs typeface="+mn-cs"/>
              </a:rPr>
              <a:t>ApprenticeshipPHL</a:t>
            </a:r>
            <a:r>
              <a:rPr kumimoji="0" lang="en-US" sz="3600" b="0" i="0" u="none" strike="noStrike" kern="1200" cap="none" spc="0" normalizeH="0" baseline="0" noProof="0">
                <a:ln>
                  <a:noFill/>
                </a:ln>
                <a:solidFill>
                  <a:srgbClr val="032358"/>
                </a:solidFill>
                <a:effectLst/>
                <a:uLnTx/>
                <a:uFillTx/>
                <a:latin typeface="Calibri" panose="020F0502020204030204"/>
                <a:ea typeface="+mn-ea"/>
                <a:cs typeface="+mn-cs"/>
              </a:rPr>
              <a:t> is a regional public/private collaboration with the overall goal of increasing and aligning registered </a:t>
            </a:r>
            <a:r>
              <a:rPr lang="en-US" sz="3600" b="0">
                <a:solidFill>
                  <a:srgbClr val="032358"/>
                </a:solidFill>
                <a:latin typeface="Calibri" panose="020F0502020204030204"/>
              </a:rPr>
              <a:t>a</a:t>
            </a:r>
            <a:r>
              <a:rPr kumimoji="0" lang="en-US" sz="3600" b="0" i="0" u="none" strike="noStrike" kern="1200" cap="none" spc="0" normalizeH="0" baseline="0" noProof="0" err="1">
                <a:ln>
                  <a:noFill/>
                </a:ln>
                <a:solidFill>
                  <a:srgbClr val="032358"/>
                </a:solidFill>
                <a:effectLst/>
                <a:uLnTx/>
                <a:uFillTx/>
                <a:latin typeface="Calibri" panose="020F0502020204030204"/>
                <a:ea typeface="+mn-ea"/>
                <a:cs typeface="+mn-cs"/>
              </a:rPr>
              <a:t>pprenticeship</a:t>
            </a:r>
            <a:r>
              <a:rPr kumimoji="0" lang="en-US" sz="3600" b="0" i="0" u="none" strike="noStrike" kern="1200" cap="none" spc="0" normalizeH="0" baseline="0" noProof="0">
                <a:ln>
                  <a:noFill/>
                </a:ln>
                <a:solidFill>
                  <a:srgbClr val="032358"/>
                </a:solidFill>
                <a:effectLst/>
                <a:uLnTx/>
                <a:uFillTx/>
                <a:latin typeface="Calibri" panose="020F0502020204030204"/>
                <a:ea typeface="+mn-ea"/>
                <a:cs typeface="+mn-cs"/>
              </a:rPr>
              <a:t> and pre-apprenticeship programs for the benefit of the area’s residents and employers.</a:t>
            </a:r>
          </a:p>
        </p:txBody>
      </p:sp>
    </p:spTree>
    <p:extLst>
      <p:ext uri="{BB962C8B-B14F-4D97-AF65-F5344CB8AC3E}">
        <p14:creationId xmlns:p14="http://schemas.microsoft.com/office/powerpoint/2010/main" val="21633167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A72AA4-E15E-67E0-EF9D-6F1DCCB116B6}"/>
              </a:ext>
            </a:extLst>
          </p:cNvPr>
          <p:cNvSpPr>
            <a:spLocks noGrp="1"/>
          </p:cNvSpPr>
          <p:nvPr>
            <p:ph type="title"/>
          </p:nvPr>
        </p:nvSpPr>
        <p:spPr/>
        <p:txBody>
          <a:bodyPr/>
          <a:lstStyle/>
          <a:p>
            <a:r>
              <a:rPr lang="en-US" b="1" dirty="0"/>
              <a:t>History of APHL</a:t>
            </a:r>
          </a:p>
        </p:txBody>
      </p:sp>
      <p:grpSp>
        <p:nvGrpSpPr>
          <p:cNvPr id="26" name="Group 24">
            <a:extLst>
              <a:ext uri="{FF2B5EF4-FFF2-40B4-BE49-F238E27FC236}">
                <a16:creationId xmlns:a16="http://schemas.microsoft.com/office/drawing/2014/main" id="{8384D81E-9F6E-E06B-97BE-C338FAED3294}"/>
              </a:ext>
              <a:ext uri="{C183D7F6-B498-43B3-948B-1728B52AA6E4}">
                <adec:decorative xmlns:adec="http://schemas.microsoft.com/office/drawing/2017/decorative" val="1"/>
              </a:ext>
            </a:extLst>
          </p:cNvPr>
          <p:cNvGrpSpPr/>
          <p:nvPr/>
        </p:nvGrpSpPr>
        <p:grpSpPr>
          <a:xfrm>
            <a:off x="1380345" y="1552392"/>
            <a:ext cx="1394705" cy="1890591"/>
            <a:chOff x="0" y="0"/>
            <a:chExt cx="2789411" cy="3781181"/>
          </a:xfrm>
        </p:grpSpPr>
        <p:sp>
          <p:nvSpPr>
            <p:cNvPr id="27" name="Freeform 25">
              <a:extLst>
                <a:ext uri="{FF2B5EF4-FFF2-40B4-BE49-F238E27FC236}">
                  <a16:creationId xmlns:a16="http://schemas.microsoft.com/office/drawing/2014/main" id="{45363710-420E-DF56-68E0-99F87E5818A8}"/>
                </a:ext>
              </a:extLst>
            </p:cNvPr>
            <p:cNvSpPr/>
            <p:nvPr/>
          </p:nvSpPr>
          <p:spPr>
            <a:xfrm flipV="1">
              <a:off x="87183" y="124519"/>
              <a:ext cx="2639445" cy="3656662"/>
            </a:xfrm>
            <a:custGeom>
              <a:avLst/>
              <a:gdLst/>
              <a:ahLst/>
              <a:cxnLst/>
              <a:rect l="l" t="t" r="r" b="b"/>
              <a:pathLst>
                <a:path w="2639445" h="3656662">
                  <a:moveTo>
                    <a:pt x="0" y="3656662"/>
                  </a:moveTo>
                  <a:lnTo>
                    <a:pt x="2639445" y="3656662"/>
                  </a:lnTo>
                  <a:lnTo>
                    <a:pt x="2639445" y="0"/>
                  </a:lnTo>
                  <a:lnTo>
                    <a:pt x="0" y="0"/>
                  </a:lnTo>
                  <a:lnTo>
                    <a:pt x="0" y="365666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8" name="Freeform 26">
              <a:extLst>
                <a:ext uri="{FF2B5EF4-FFF2-40B4-BE49-F238E27FC236}">
                  <a16:creationId xmlns:a16="http://schemas.microsoft.com/office/drawing/2014/main" id="{88528437-95A4-D423-2FDA-334BDB7CC338}"/>
                </a:ext>
              </a:extLst>
            </p:cNvPr>
            <p:cNvSpPr/>
            <p:nvPr/>
          </p:nvSpPr>
          <p:spPr>
            <a:xfrm rot="2700000">
              <a:off x="404788" y="412212"/>
              <a:ext cx="1979836" cy="1964987"/>
            </a:xfrm>
            <a:custGeom>
              <a:avLst/>
              <a:gdLst/>
              <a:ahLst/>
              <a:cxnLst/>
              <a:rect l="l" t="t" r="r" b="b"/>
              <a:pathLst>
                <a:path w="1979836" h="1964987">
                  <a:moveTo>
                    <a:pt x="0" y="0"/>
                  </a:moveTo>
                  <a:lnTo>
                    <a:pt x="1979835" y="0"/>
                  </a:lnTo>
                  <a:lnTo>
                    <a:pt x="1979835" y="1964987"/>
                  </a:lnTo>
                  <a:lnTo>
                    <a:pt x="0" y="19649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9" name="Freeform 27">
              <a:extLst>
                <a:ext uri="{FF2B5EF4-FFF2-40B4-BE49-F238E27FC236}">
                  <a16:creationId xmlns:a16="http://schemas.microsoft.com/office/drawing/2014/main" id="{F2AF8B0E-33D4-FE98-85C0-E71A0B23421E}"/>
                </a:ext>
              </a:extLst>
            </p:cNvPr>
            <p:cNvSpPr/>
            <p:nvPr/>
          </p:nvSpPr>
          <p:spPr>
            <a:xfrm>
              <a:off x="878333" y="657033"/>
              <a:ext cx="1057145" cy="1372915"/>
            </a:xfrm>
            <a:custGeom>
              <a:avLst/>
              <a:gdLst/>
              <a:ahLst/>
              <a:cxnLst/>
              <a:rect l="l" t="t" r="r" b="b"/>
              <a:pathLst>
                <a:path w="1057145" h="1372915">
                  <a:moveTo>
                    <a:pt x="0" y="0"/>
                  </a:moveTo>
                  <a:lnTo>
                    <a:pt x="1057145" y="0"/>
                  </a:lnTo>
                  <a:lnTo>
                    <a:pt x="1057145" y="1372915"/>
                  </a:lnTo>
                  <a:lnTo>
                    <a:pt x="0" y="1372915"/>
                  </a:lnTo>
                  <a:lnTo>
                    <a:pt x="0" y="0"/>
                  </a:lnTo>
                  <a:close/>
                </a:path>
              </a:pathLst>
            </a:custGeom>
            <a:blipFill>
              <a:blip r:embed="rId8"/>
              <a:stretch>
                <a:fillRect/>
              </a:stretch>
            </a:blipFill>
          </p:spPr>
          <p:txBody>
            <a:bodyPr/>
            <a:lstStyle/>
            <a:p>
              <a:endParaRPr lang="en-US"/>
            </a:p>
          </p:txBody>
        </p:sp>
      </p:grpSp>
      <p:grpSp>
        <p:nvGrpSpPr>
          <p:cNvPr id="8" name="Group 6">
            <a:extLst>
              <a:ext uri="{FF2B5EF4-FFF2-40B4-BE49-F238E27FC236}">
                <a16:creationId xmlns:a16="http://schemas.microsoft.com/office/drawing/2014/main" id="{9A29D849-EFE8-1505-3857-227EB75C12B6}"/>
              </a:ext>
              <a:ext uri="{C183D7F6-B498-43B3-948B-1728B52AA6E4}">
                <adec:decorative xmlns:adec="http://schemas.microsoft.com/office/drawing/2017/decorative" val="1"/>
              </a:ext>
            </a:extLst>
          </p:cNvPr>
          <p:cNvGrpSpPr/>
          <p:nvPr/>
        </p:nvGrpSpPr>
        <p:grpSpPr>
          <a:xfrm>
            <a:off x="1894404" y="3603640"/>
            <a:ext cx="348103" cy="348103"/>
            <a:chOff x="0" y="0"/>
            <a:chExt cx="6350000" cy="6350000"/>
          </a:xfrm>
        </p:grpSpPr>
        <p:sp>
          <p:nvSpPr>
            <p:cNvPr id="9" name="Freeform 7">
              <a:extLst>
                <a:ext uri="{FF2B5EF4-FFF2-40B4-BE49-F238E27FC236}">
                  <a16:creationId xmlns:a16="http://schemas.microsoft.com/office/drawing/2014/main" id="{7F6E5FF2-27B1-DBE1-2BDA-FA27097FEE4B}"/>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4AAD"/>
            </a:solidFill>
          </p:spPr>
          <p:txBody>
            <a:bodyPr/>
            <a:lstStyle/>
            <a:p>
              <a:endParaRPr lang="en-US"/>
            </a:p>
          </p:txBody>
        </p:sp>
      </p:grpSp>
      <p:sp>
        <p:nvSpPr>
          <p:cNvPr id="2" name="Content Placeholder 1">
            <a:extLst>
              <a:ext uri="{FF2B5EF4-FFF2-40B4-BE49-F238E27FC236}">
                <a16:creationId xmlns:a16="http://schemas.microsoft.com/office/drawing/2014/main" id="{782D30E2-B33D-4FFA-459F-31F6064DE5E8}"/>
              </a:ext>
            </a:extLst>
          </p:cNvPr>
          <p:cNvSpPr>
            <a:spLocks noGrp="1"/>
          </p:cNvSpPr>
          <p:nvPr>
            <p:ph idx="1"/>
          </p:nvPr>
        </p:nvSpPr>
        <p:spPr>
          <a:xfrm>
            <a:off x="838201" y="4099524"/>
            <a:ext cx="2387600" cy="331351"/>
          </a:xfrm>
        </p:spPr>
        <p:txBody>
          <a:bodyPr anchor="ctr">
            <a:noAutofit/>
          </a:bodyPr>
          <a:lstStyle/>
          <a:p>
            <a:pPr marL="0" marR="0" lvl="0" indent="0" algn="ctr" defTabSz="914400" rtl="0" eaLnBrk="1" fontAlgn="auto" latinLnBrk="0" hangingPunct="1">
              <a:lnSpc>
                <a:spcPts val="2079"/>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2015</a:t>
            </a:r>
          </a:p>
        </p:txBody>
      </p:sp>
      <p:sp>
        <p:nvSpPr>
          <p:cNvPr id="30" name="Text Placeholder 29">
            <a:extLst>
              <a:ext uri="{FF2B5EF4-FFF2-40B4-BE49-F238E27FC236}">
                <a16:creationId xmlns:a16="http://schemas.microsoft.com/office/drawing/2014/main" id="{B0CE27BC-2BE7-0A04-AFBD-5E63DEEAF305}"/>
              </a:ext>
            </a:extLst>
          </p:cNvPr>
          <p:cNvSpPr>
            <a:spLocks noGrp="1"/>
          </p:cNvSpPr>
          <p:nvPr>
            <p:ph type="body" sz="quarter" idx="13"/>
          </p:nvPr>
        </p:nvSpPr>
        <p:spPr>
          <a:xfrm>
            <a:off x="838199" y="4343899"/>
            <a:ext cx="2624138" cy="1077237"/>
          </a:xfrm>
        </p:spPr>
        <p:txBody>
          <a:bodyPr>
            <a:noAutofit/>
          </a:bodyPr>
          <a:lstStyle/>
          <a:p>
            <a:pPr marL="0" marR="0" lvl="0" indent="0" algn="ctr" defTabSz="914400" rtl="0" eaLnBrk="1" fontAlgn="auto" latinLnBrk="0" hangingPunct="1">
              <a:lnSpc>
                <a:spcPts val="2495"/>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Philadelphia Works was awarded the American Apprenticeship Initiative</a:t>
            </a:r>
          </a:p>
        </p:txBody>
      </p:sp>
      <p:sp>
        <p:nvSpPr>
          <p:cNvPr id="4" name="AutoShape 3">
            <a:extLst>
              <a:ext uri="{FF2B5EF4-FFF2-40B4-BE49-F238E27FC236}">
                <a16:creationId xmlns:a16="http://schemas.microsoft.com/office/drawing/2014/main" id="{F8F34676-6D98-D07E-D00C-3463B8F476D9}"/>
              </a:ext>
              <a:ext uri="{C183D7F6-B498-43B3-948B-1728B52AA6E4}">
                <adec:decorative xmlns:adec="http://schemas.microsoft.com/office/drawing/2017/decorative" val="1"/>
              </a:ext>
            </a:extLst>
          </p:cNvPr>
          <p:cNvSpPr/>
          <p:nvPr/>
        </p:nvSpPr>
        <p:spPr>
          <a:xfrm>
            <a:off x="2451781" y="3777691"/>
            <a:ext cx="2905787" cy="0"/>
          </a:xfrm>
          <a:prstGeom prst="line">
            <a:avLst/>
          </a:prstGeom>
          <a:ln w="114300" cap="rnd">
            <a:solidFill>
              <a:srgbClr val="004AAD"/>
            </a:solidFill>
            <a:prstDash val="solid"/>
            <a:headEnd type="none" w="sm" len="sm"/>
            <a:tailEnd type="none" w="sm" len="sm"/>
          </a:ln>
        </p:spPr>
        <p:txBody>
          <a:bodyPr/>
          <a:lstStyle/>
          <a:p>
            <a:endParaRPr lang="en-US"/>
          </a:p>
        </p:txBody>
      </p:sp>
      <p:sp>
        <p:nvSpPr>
          <p:cNvPr id="36" name="Text Placeholder 35">
            <a:extLst>
              <a:ext uri="{FF2B5EF4-FFF2-40B4-BE49-F238E27FC236}">
                <a16:creationId xmlns:a16="http://schemas.microsoft.com/office/drawing/2014/main" id="{EF83A516-36AC-4940-3AAC-9F85F9423D1D}"/>
              </a:ext>
            </a:extLst>
          </p:cNvPr>
          <p:cNvSpPr>
            <a:spLocks noGrp="1"/>
          </p:cNvSpPr>
          <p:nvPr>
            <p:ph type="body" sz="quarter" idx="14"/>
          </p:nvPr>
        </p:nvSpPr>
        <p:spPr>
          <a:xfrm>
            <a:off x="4572000" y="1686418"/>
            <a:ext cx="2947988" cy="358703"/>
          </a:xfrm>
        </p:spPr>
        <p:txBody>
          <a:bodyPr>
            <a:noAutofit/>
          </a:bodyPr>
          <a:lstStyle/>
          <a:p>
            <a:pPr lvl="0" algn="ctr">
              <a:lnSpc>
                <a:spcPts val="2079"/>
              </a:lnSpc>
              <a:spcBef>
                <a:spcPts val="0"/>
              </a:spcBef>
            </a:pPr>
            <a:r>
              <a:rPr lang="en-US" sz="2400" b="1">
                <a:solidFill>
                  <a:srgbClr val="000000"/>
                </a:solidFill>
                <a:latin typeface="Calibri" panose="020F0502020204030204"/>
              </a:rPr>
              <a:t>2017</a:t>
            </a:r>
          </a:p>
        </p:txBody>
      </p:sp>
      <p:sp>
        <p:nvSpPr>
          <p:cNvPr id="32" name="Text Placeholder 31">
            <a:extLst>
              <a:ext uri="{FF2B5EF4-FFF2-40B4-BE49-F238E27FC236}">
                <a16:creationId xmlns:a16="http://schemas.microsoft.com/office/drawing/2014/main" id="{A16BF7C3-B4C1-C3B7-1BEC-42198A7CC07A}"/>
              </a:ext>
            </a:extLst>
          </p:cNvPr>
          <p:cNvSpPr>
            <a:spLocks noGrp="1"/>
          </p:cNvSpPr>
          <p:nvPr>
            <p:ph type="body" sz="quarter" idx="15"/>
          </p:nvPr>
        </p:nvSpPr>
        <p:spPr>
          <a:xfrm>
            <a:off x="4509985" y="1966203"/>
            <a:ext cx="3010003" cy="1480789"/>
          </a:xfrm>
        </p:spPr>
        <p:txBody>
          <a:bodyPr>
            <a:noAutofit/>
          </a:bodyPr>
          <a:lstStyle/>
          <a:p>
            <a:pPr marL="0" marR="0" lvl="0" indent="0" algn="ctr" defTabSz="914400" rtl="0" eaLnBrk="1" fontAlgn="auto" latinLnBrk="0" hangingPunct="1">
              <a:lnSpc>
                <a:spcPts val="2495"/>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The concept of a regional apprenticeship collaborative was presented to Philadelphia Works leadership</a:t>
            </a:r>
          </a:p>
        </p:txBody>
      </p:sp>
      <p:grpSp>
        <p:nvGrpSpPr>
          <p:cNvPr id="6" name="Group 4">
            <a:extLst>
              <a:ext uri="{FF2B5EF4-FFF2-40B4-BE49-F238E27FC236}">
                <a16:creationId xmlns:a16="http://schemas.microsoft.com/office/drawing/2014/main" id="{D1150BD8-2A71-505B-4289-E02DDFC4B512}"/>
              </a:ext>
              <a:ext uri="{C183D7F6-B498-43B3-948B-1728B52AA6E4}">
                <adec:decorative xmlns:adec="http://schemas.microsoft.com/office/drawing/2017/decorative" val="1"/>
              </a:ext>
            </a:extLst>
          </p:cNvPr>
          <p:cNvGrpSpPr/>
          <p:nvPr/>
        </p:nvGrpSpPr>
        <p:grpSpPr>
          <a:xfrm>
            <a:off x="5907491" y="3589636"/>
            <a:ext cx="362107" cy="362107"/>
            <a:chOff x="0" y="0"/>
            <a:chExt cx="6350000" cy="6350000"/>
          </a:xfrm>
        </p:grpSpPr>
        <p:sp>
          <p:nvSpPr>
            <p:cNvPr id="7" name="Freeform 5">
              <a:extLst>
                <a:ext uri="{FF2B5EF4-FFF2-40B4-BE49-F238E27FC236}">
                  <a16:creationId xmlns:a16="http://schemas.microsoft.com/office/drawing/2014/main" id="{E39C77BA-E4C3-EDCD-4B90-91B5E0130FBA}"/>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adFill rotWithShape="1">
              <a:gsLst>
                <a:gs pos="0">
                  <a:srgbClr val="004AAD">
                    <a:alpha val="100000"/>
                  </a:srgbClr>
                </a:gs>
                <a:gs pos="100000">
                  <a:srgbClr val="68ABC4">
                    <a:alpha val="100000"/>
                  </a:srgbClr>
                </a:gs>
              </a:gsLst>
              <a:lin ang="0"/>
            </a:gradFill>
          </p:spPr>
          <p:txBody>
            <a:bodyPr/>
            <a:lstStyle/>
            <a:p>
              <a:endParaRPr lang="en-US"/>
            </a:p>
          </p:txBody>
        </p:sp>
      </p:grpSp>
      <p:grpSp>
        <p:nvGrpSpPr>
          <p:cNvPr id="16" name="Group 14">
            <a:extLst>
              <a:ext uri="{FF2B5EF4-FFF2-40B4-BE49-F238E27FC236}">
                <a16:creationId xmlns:a16="http://schemas.microsoft.com/office/drawing/2014/main" id="{212600E3-FE59-C5CB-7B91-5ED24A6CD8BF}"/>
              </a:ext>
              <a:ext uri="{C183D7F6-B498-43B3-948B-1728B52AA6E4}">
                <adec:decorative xmlns:adec="http://schemas.microsoft.com/office/drawing/2017/decorative" val="1"/>
              </a:ext>
            </a:extLst>
          </p:cNvPr>
          <p:cNvGrpSpPr/>
          <p:nvPr/>
        </p:nvGrpSpPr>
        <p:grpSpPr>
          <a:xfrm>
            <a:off x="5350835" y="3999825"/>
            <a:ext cx="1475417" cy="1940670"/>
            <a:chOff x="0" y="0"/>
            <a:chExt cx="2950833" cy="3881341"/>
          </a:xfrm>
        </p:grpSpPr>
        <p:sp>
          <p:nvSpPr>
            <p:cNvPr id="17" name="Freeform 15">
              <a:extLst>
                <a:ext uri="{FF2B5EF4-FFF2-40B4-BE49-F238E27FC236}">
                  <a16:creationId xmlns:a16="http://schemas.microsoft.com/office/drawing/2014/main" id="{F8DEC1EE-D3A5-ECCA-F174-C2D0022A9090}"/>
                </a:ext>
              </a:extLst>
            </p:cNvPr>
            <p:cNvSpPr/>
            <p:nvPr/>
          </p:nvSpPr>
          <p:spPr>
            <a:xfrm rot="-10800000" flipV="1">
              <a:off x="91124" y="0"/>
              <a:ext cx="2768585" cy="3835571"/>
            </a:xfrm>
            <a:custGeom>
              <a:avLst/>
              <a:gdLst/>
              <a:ahLst/>
              <a:cxnLst/>
              <a:rect l="l" t="t" r="r" b="b"/>
              <a:pathLst>
                <a:path w="2768585" h="3835571">
                  <a:moveTo>
                    <a:pt x="0" y="3835571"/>
                  </a:moveTo>
                  <a:lnTo>
                    <a:pt x="2768585" y="3835571"/>
                  </a:lnTo>
                  <a:lnTo>
                    <a:pt x="2768585" y="0"/>
                  </a:lnTo>
                  <a:lnTo>
                    <a:pt x="0" y="0"/>
                  </a:lnTo>
                  <a:lnTo>
                    <a:pt x="0" y="3835571"/>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8" name="Freeform 16">
              <a:extLst>
                <a:ext uri="{FF2B5EF4-FFF2-40B4-BE49-F238E27FC236}">
                  <a16:creationId xmlns:a16="http://schemas.microsoft.com/office/drawing/2014/main" id="{75BBC143-3BB6-D784-8BB2-A656EB0358CD}"/>
                </a:ext>
              </a:extLst>
            </p:cNvPr>
            <p:cNvSpPr/>
            <p:nvPr/>
          </p:nvSpPr>
          <p:spPr>
            <a:xfrm rot="2700000">
              <a:off x="428212" y="1366574"/>
              <a:ext cx="2094408" cy="2078700"/>
            </a:xfrm>
            <a:custGeom>
              <a:avLst/>
              <a:gdLst/>
              <a:ahLst/>
              <a:cxnLst/>
              <a:rect l="l" t="t" r="r" b="b"/>
              <a:pathLst>
                <a:path w="2094408" h="2078700">
                  <a:moveTo>
                    <a:pt x="0" y="0"/>
                  </a:moveTo>
                  <a:lnTo>
                    <a:pt x="2094408" y="0"/>
                  </a:lnTo>
                  <a:lnTo>
                    <a:pt x="2094408" y="2078700"/>
                  </a:lnTo>
                  <a:lnTo>
                    <a:pt x="0" y="20787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17">
              <a:extLst>
                <a:ext uri="{FF2B5EF4-FFF2-40B4-BE49-F238E27FC236}">
                  <a16:creationId xmlns:a16="http://schemas.microsoft.com/office/drawing/2014/main" id="{8D94D572-5322-A993-22BB-4A50D96F9945}"/>
                </a:ext>
              </a:extLst>
            </p:cNvPr>
            <p:cNvSpPr/>
            <p:nvPr/>
          </p:nvSpPr>
          <p:spPr>
            <a:xfrm>
              <a:off x="892946" y="1917786"/>
              <a:ext cx="1347188" cy="1114492"/>
            </a:xfrm>
            <a:custGeom>
              <a:avLst/>
              <a:gdLst/>
              <a:ahLst/>
              <a:cxnLst/>
              <a:rect l="l" t="t" r="r" b="b"/>
              <a:pathLst>
                <a:path w="1347188" h="1114492">
                  <a:moveTo>
                    <a:pt x="0" y="0"/>
                  </a:moveTo>
                  <a:lnTo>
                    <a:pt x="1347188" y="0"/>
                  </a:lnTo>
                  <a:lnTo>
                    <a:pt x="1347188" y="1114492"/>
                  </a:lnTo>
                  <a:lnTo>
                    <a:pt x="0" y="111449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3" name="AutoShape 2">
            <a:extLst>
              <a:ext uri="{FF2B5EF4-FFF2-40B4-BE49-F238E27FC236}">
                <a16:creationId xmlns:a16="http://schemas.microsoft.com/office/drawing/2014/main" id="{219420AC-459A-E145-C8C4-83AF874B1926}"/>
              </a:ext>
              <a:ext uri="{C183D7F6-B498-43B3-948B-1728B52AA6E4}">
                <adec:decorative xmlns:adec="http://schemas.microsoft.com/office/drawing/2017/decorative" val="1"/>
              </a:ext>
            </a:extLst>
          </p:cNvPr>
          <p:cNvSpPr/>
          <p:nvPr/>
        </p:nvSpPr>
        <p:spPr>
          <a:xfrm flipV="1">
            <a:off x="6832986" y="3798816"/>
            <a:ext cx="2905787" cy="0"/>
          </a:xfrm>
          <a:prstGeom prst="line">
            <a:avLst/>
          </a:prstGeom>
          <a:ln w="114300" cap="rnd">
            <a:gradFill>
              <a:gsLst>
                <a:gs pos="0">
                  <a:srgbClr val="68ABC4">
                    <a:alpha val="100000"/>
                  </a:srgbClr>
                </a:gs>
                <a:gs pos="100000">
                  <a:srgbClr val="9FDBD5">
                    <a:alpha val="100000"/>
                  </a:srgbClr>
                </a:gs>
              </a:gsLst>
              <a:lin ang="0"/>
            </a:gradFill>
            <a:prstDash val="solid"/>
            <a:headEnd type="none" w="sm" len="sm"/>
            <a:tailEnd type="none" w="sm" len="sm"/>
          </a:ln>
        </p:spPr>
        <p:txBody>
          <a:bodyPr/>
          <a:lstStyle/>
          <a:p>
            <a:endParaRPr lang="en-US"/>
          </a:p>
        </p:txBody>
      </p:sp>
      <p:grpSp>
        <p:nvGrpSpPr>
          <p:cNvPr id="12" name="Group 10">
            <a:extLst>
              <a:ext uri="{FF2B5EF4-FFF2-40B4-BE49-F238E27FC236}">
                <a16:creationId xmlns:a16="http://schemas.microsoft.com/office/drawing/2014/main" id="{EF34D5DC-F6AC-488E-35AC-16F44775CA07}"/>
              </a:ext>
              <a:ext uri="{C183D7F6-B498-43B3-948B-1728B52AA6E4}">
                <adec:decorative xmlns:adec="http://schemas.microsoft.com/office/drawing/2017/decorative" val="1"/>
              </a:ext>
            </a:extLst>
          </p:cNvPr>
          <p:cNvGrpSpPr/>
          <p:nvPr/>
        </p:nvGrpSpPr>
        <p:grpSpPr>
          <a:xfrm>
            <a:off x="9386505" y="1503586"/>
            <a:ext cx="1470160" cy="1939397"/>
            <a:chOff x="0" y="0"/>
            <a:chExt cx="2940319" cy="3878794"/>
          </a:xfrm>
        </p:grpSpPr>
        <p:sp>
          <p:nvSpPr>
            <p:cNvPr id="13" name="Freeform 11">
              <a:extLst>
                <a:ext uri="{FF2B5EF4-FFF2-40B4-BE49-F238E27FC236}">
                  <a16:creationId xmlns:a16="http://schemas.microsoft.com/office/drawing/2014/main" id="{8FBF2880-F31F-298D-64A0-314237F469E5}"/>
                </a:ext>
              </a:extLst>
            </p:cNvPr>
            <p:cNvSpPr/>
            <p:nvPr/>
          </p:nvSpPr>
          <p:spPr>
            <a:xfrm flipV="1">
              <a:off x="150908" y="223437"/>
              <a:ext cx="2638503" cy="3655356"/>
            </a:xfrm>
            <a:custGeom>
              <a:avLst/>
              <a:gdLst/>
              <a:ahLst/>
              <a:cxnLst/>
              <a:rect l="l" t="t" r="r" b="b"/>
              <a:pathLst>
                <a:path w="2638503" h="3655356">
                  <a:moveTo>
                    <a:pt x="0" y="3655357"/>
                  </a:moveTo>
                  <a:lnTo>
                    <a:pt x="2638503" y="3655357"/>
                  </a:lnTo>
                  <a:lnTo>
                    <a:pt x="2638503" y="0"/>
                  </a:lnTo>
                  <a:lnTo>
                    <a:pt x="0" y="0"/>
                  </a:lnTo>
                  <a:lnTo>
                    <a:pt x="0" y="3655357"/>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 name="Freeform 12">
              <a:extLst>
                <a:ext uri="{FF2B5EF4-FFF2-40B4-BE49-F238E27FC236}">
                  <a16:creationId xmlns:a16="http://schemas.microsoft.com/office/drawing/2014/main" id="{21E405D1-E747-CB20-DBF9-E9362104D9E5}"/>
                </a:ext>
              </a:extLst>
            </p:cNvPr>
            <p:cNvSpPr/>
            <p:nvPr/>
          </p:nvSpPr>
          <p:spPr>
            <a:xfrm rot="2700000">
              <a:off x="426687" y="434513"/>
              <a:ext cx="2086946" cy="2071294"/>
            </a:xfrm>
            <a:custGeom>
              <a:avLst/>
              <a:gdLst/>
              <a:ahLst/>
              <a:cxnLst/>
              <a:rect l="l" t="t" r="r" b="b"/>
              <a:pathLst>
                <a:path w="2086946" h="2071294">
                  <a:moveTo>
                    <a:pt x="0" y="0"/>
                  </a:moveTo>
                  <a:lnTo>
                    <a:pt x="2086946" y="0"/>
                  </a:lnTo>
                  <a:lnTo>
                    <a:pt x="2086946" y="2071294"/>
                  </a:lnTo>
                  <a:lnTo>
                    <a:pt x="0" y="20712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3">
              <a:extLst>
                <a:ext uri="{FF2B5EF4-FFF2-40B4-BE49-F238E27FC236}">
                  <a16:creationId xmlns:a16="http://schemas.microsoft.com/office/drawing/2014/main" id="{123CE706-2707-75EB-559F-BC1DEB2AD4FD}"/>
                </a:ext>
              </a:extLst>
            </p:cNvPr>
            <p:cNvSpPr/>
            <p:nvPr/>
          </p:nvSpPr>
          <p:spPr>
            <a:xfrm>
              <a:off x="676046" y="857507"/>
              <a:ext cx="1588227" cy="1122422"/>
            </a:xfrm>
            <a:custGeom>
              <a:avLst/>
              <a:gdLst/>
              <a:ahLst/>
              <a:cxnLst/>
              <a:rect l="l" t="t" r="r" b="b"/>
              <a:pathLst>
                <a:path w="1588227" h="1122422">
                  <a:moveTo>
                    <a:pt x="0" y="0"/>
                  </a:moveTo>
                  <a:lnTo>
                    <a:pt x="1588227" y="0"/>
                  </a:lnTo>
                  <a:lnTo>
                    <a:pt x="1588227" y="1122422"/>
                  </a:lnTo>
                  <a:lnTo>
                    <a:pt x="0" y="1122422"/>
                  </a:lnTo>
                  <a:lnTo>
                    <a:pt x="0" y="0"/>
                  </a:lnTo>
                  <a:close/>
                </a:path>
              </a:pathLst>
            </a:custGeom>
            <a:blipFill>
              <a:blip r:embed="rId15"/>
              <a:stretch>
                <a:fillRect/>
              </a:stretch>
            </a:blipFill>
          </p:spPr>
          <p:txBody>
            <a:bodyPr/>
            <a:lstStyle/>
            <a:p>
              <a:endParaRPr lang="en-US"/>
            </a:p>
          </p:txBody>
        </p:sp>
      </p:grpSp>
      <p:grpSp>
        <p:nvGrpSpPr>
          <p:cNvPr id="10" name="Group 8">
            <a:extLst>
              <a:ext uri="{FF2B5EF4-FFF2-40B4-BE49-F238E27FC236}">
                <a16:creationId xmlns:a16="http://schemas.microsoft.com/office/drawing/2014/main" id="{E4035B9C-956C-B8D8-A176-51B7F321BB62}"/>
              </a:ext>
              <a:ext uri="{C183D7F6-B498-43B3-948B-1728B52AA6E4}">
                <adec:decorative xmlns:adec="http://schemas.microsoft.com/office/drawing/2017/decorative" val="1"/>
              </a:ext>
            </a:extLst>
          </p:cNvPr>
          <p:cNvGrpSpPr/>
          <p:nvPr/>
        </p:nvGrpSpPr>
        <p:grpSpPr>
          <a:xfrm>
            <a:off x="9935623" y="3638557"/>
            <a:ext cx="347431" cy="347431"/>
            <a:chOff x="0" y="0"/>
            <a:chExt cx="6350000" cy="6350000"/>
          </a:xfrm>
        </p:grpSpPr>
        <p:sp>
          <p:nvSpPr>
            <p:cNvPr id="11" name="Freeform 9">
              <a:extLst>
                <a:ext uri="{FF2B5EF4-FFF2-40B4-BE49-F238E27FC236}">
                  <a16:creationId xmlns:a16="http://schemas.microsoft.com/office/drawing/2014/main" id="{F52F2EBA-0882-7917-7575-13FA0AACCF8E}"/>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9FDBD5"/>
            </a:solidFill>
          </p:spPr>
          <p:txBody>
            <a:bodyPr/>
            <a:lstStyle/>
            <a:p>
              <a:endParaRPr lang="en-US"/>
            </a:p>
          </p:txBody>
        </p:sp>
      </p:grpSp>
      <p:sp>
        <p:nvSpPr>
          <p:cNvPr id="33" name="Text Placeholder 32">
            <a:extLst>
              <a:ext uri="{FF2B5EF4-FFF2-40B4-BE49-F238E27FC236}">
                <a16:creationId xmlns:a16="http://schemas.microsoft.com/office/drawing/2014/main" id="{0EA4DD02-3850-3F81-CB48-08AB5367E63C}"/>
              </a:ext>
            </a:extLst>
          </p:cNvPr>
          <p:cNvSpPr>
            <a:spLocks noGrp="1"/>
          </p:cNvSpPr>
          <p:nvPr>
            <p:ph type="body" sz="quarter" idx="16"/>
          </p:nvPr>
        </p:nvSpPr>
        <p:spPr>
          <a:xfrm>
            <a:off x="8676526" y="4076131"/>
            <a:ext cx="2905787" cy="347431"/>
          </a:xfrm>
        </p:spPr>
        <p:txBody>
          <a:bodyPr anchor="ctr">
            <a:noAutofit/>
          </a:bodyPr>
          <a:lstStyle/>
          <a:p>
            <a:pPr lvl="0" algn="ctr">
              <a:lnSpc>
                <a:spcPts val="2079"/>
              </a:lnSpc>
              <a:spcBef>
                <a:spcPts val="0"/>
              </a:spcBef>
            </a:pPr>
            <a:r>
              <a:rPr lang="en-US" sz="2400" b="1">
                <a:solidFill>
                  <a:srgbClr val="000000"/>
                </a:solidFill>
                <a:latin typeface="Calibri" panose="020F0502020204030204"/>
              </a:rPr>
              <a:t>2018</a:t>
            </a:r>
          </a:p>
        </p:txBody>
      </p:sp>
      <p:sp>
        <p:nvSpPr>
          <p:cNvPr id="34" name="Text Placeholder 33">
            <a:extLst>
              <a:ext uri="{FF2B5EF4-FFF2-40B4-BE49-F238E27FC236}">
                <a16:creationId xmlns:a16="http://schemas.microsoft.com/office/drawing/2014/main" id="{10C71A65-9A7D-A3D5-F09C-1998D7C170CD}"/>
              </a:ext>
            </a:extLst>
          </p:cNvPr>
          <p:cNvSpPr>
            <a:spLocks noGrp="1"/>
          </p:cNvSpPr>
          <p:nvPr>
            <p:ph type="body" sz="quarter" idx="17"/>
          </p:nvPr>
        </p:nvSpPr>
        <p:spPr>
          <a:xfrm>
            <a:off x="8809082" y="4384329"/>
            <a:ext cx="2732139" cy="1443063"/>
          </a:xfrm>
        </p:spPr>
        <p:txBody>
          <a:bodyPr>
            <a:noAutofit/>
          </a:bodyPr>
          <a:lstStyle/>
          <a:p>
            <a:pPr lvl="0" algn="ctr">
              <a:lnSpc>
                <a:spcPts val="2495"/>
              </a:lnSpc>
              <a:spcBef>
                <a:spcPts val="0"/>
              </a:spcBef>
            </a:pPr>
            <a:r>
              <a:rPr lang="en-US" sz="1800">
                <a:solidFill>
                  <a:srgbClr val="000000"/>
                </a:solidFill>
                <a:latin typeface="Calibri" panose="020F0502020204030204"/>
              </a:rPr>
              <a:t>ApprenticeshipPHL officially launched during National Apprenticeship Week 2018</a:t>
            </a:r>
          </a:p>
        </p:txBody>
      </p:sp>
    </p:spTree>
    <p:custDataLst>
      <p:tags r:id="rId1"/>
    </p:custDataLst>
    <p:extLst>
      <p:ext uri="{BB962C8B-B14F-4D97-AF65-F5344CB8AC3E}">
        <p14:creationId xmlns:p14="http://schemas.microsoft.com/office/powerpoint/2010/main" val="26248041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D827D-FF27-729A-7283-671A44A2CC7A}"/>
              </a:ext>
            </a:extLst>
          </p:cNvPr>
          <p:cNvSpPr>
            <a:spLocks noGrp="1"/>
          </p:cNvSpPr>
          <p:nvPr>
            <p:ph type="title"/>
          </p:nvPr>
        </p:nvSpPr>
        <p:spPr>
          <a:xfrm>
            <a:off x="838200" y="-526093"/>
            <a:ext cx="10515600" cy="526093"/>
          </a:xfrm>
        </p:spPr>
        <p:txBody>
          <a:bodyPr vert="horz" lIns="91440" tIns="45720" rIns="91440" bIns="45720" rtlCol="0" anchor="b">
            <a:normAutofit/>
          </a:bodyPr>
          <a:lstStyle/>
          <a:p>
            <a:r>
              <a:rPr lang="en-US" sz="2800" dirty="0" err="1">
                <a:solidFill>
                  <a:srgbClr val="EDE5E4"/>
                </a:solidFill>
              </a:rPr>
              <a:t>ApprenticeshipPHL</a:t>
            </a:r>
            <a:r>
              <a:rPr lang="en-US" sz="2800" dirty="0">
                <a:solidFill>
                  <a:srgbClr val="EDE5E4"/>
                </a:solidFill>
              </a:rPr>
              <a:t> 3</a:t>
            </a:r>
            <a:endParaRPr lang="en-US" sz="2800" dirty="0"/>
          </a:p>
        </p:txBody>
      </p:sp>
      <p:sp>
        <p:nvSpPr>
          <p:cNvPr id="3" name="Content Placeholder 2">
            <a:extLst>
              <a:ext uri="{FF2B5EF4-FFF2-40B4-BE49-F238E27FC236}">
                <a16:creationId xmlns:a16="http://schemas.microsoft.com/office/drawing/2014/main" id="{BC61482F-F035-CD77-3B60-C83CD582C79F}"/>
              </a:ext>
            </a:extLst>
          </p:cNvPr>
          <p:cNvSpPr>
            <a:spLocks noGrp="1"/>
          </p:cNvSpPr>
          <p:nvPr>
            <p:ph idx="1"/>
          </p:nvPr>
        </p:nvSpPr>
        <p:spPr>
          <a:xfrm>
            <a:off x="646771" y="1825625"/>
            <a:ext cx="4931594" cy="4351338"/>
          </a:xfrm>
        </p:spPr>
        <p:txBody>
          <a:bodyPr>
            <a:normAutofit/>
          </a:bodyPr>
          <a:lstStyle/>
          <a:p>
            <a:r>
              <a:rPr lang="en-US">
                <a:latin typeface="+mj-lt"/>
              </a:rPr>
              <a:t>Cohort 1 of the Apprenticeship Navigator Registered Apprenticeship</a:t>
            </a:r>
            <a:br>
              <a:rPr lang="en-US">
                <a:latin typeface="+mj-lt"/>
              </a:rPr>
            </a:br>
            <a:endParaRPr lang="en-US">
              <a:latin typeface="+mj-lt"/>
            </a:endParaRPr>
          </a:p>
          <a:p>
            <a:r>
              <a:rPr lang="en-US">
                <a:latin typeface="+mj-lt"/>
              </a:rPr>
              <a:t>Annual Symposium Events</a:t>
            </a:r>
            <a:br>
              <a:rPr lang="en-US">
                <a:latin typeface="+mj-lt"/>
              </a:rPr>
            </a:br>
            <a:endParaRPr lang="en-US">
              <a:latin typeface="+mj-lt"/>
            </a:endParaRPr>
          </a:p>
          <a:p>
            <a:r>
              <a:rPr lang="en-US">
                <a:latin typeface="+mj-lt"/>
              </a:rPr>
              <a:t>Strategic Planning Workgroups</a:t>
            </a:r>
          </a:p>
        </p:txBody>
      </p:sp>
      <p:pic>
        <p:nvPicPr>
          <p:cNvPr id="5" name="Picture 4" descr="Group of people sitting at tables in a room.">
            <a:extLst>
              <a:ext uri="{FF2B5EF4-FFF2-40B4-BE49-F238E27FC236}">
                <a16:creationId xmlns:a16="http://schemas.microsoft.com/office/drawing/2014/main" id="{C09EBD0F-C2C7-90A1-1C74-06F4200EC1CC}"/>
              </a:ext>
            </a:extLst>
          </p:cNvPr>
          <p:cNvPicPr>
            <a:picLocks noChangeAspect="1"/>
          </p:cNvPicPr>
          <p:nvPr/>
        </p:nvPicPr>
        <p:blipFill rotWithShape="1">
          <a:blip r:embed="rId4">
            <a:extLst>
              <a:ext uri="{28A0092B-C50C-407E-A947-70E740481C1C}">
                <a14:useLocalDpi xmlns:a14="http://schemas.microsoft.com/office/drawing/2010/main" val="0"/>
              </a:ext>
            </a:extLst>
          </a:blip>
          <a:srcRect t="10662"/>
          <a:stretch/>
        </p:blipFill>
        <p:spPr>
          <a:xfrm>
            <a:off x="5817266" y="1507808"/>
            <a:ext cx="5370785" cy="3598641"/>
          </a:xfrm>
          <a:prstGeom prst="rect">
            <a:avLst/>
          </a:prstGeom>
        </p:spPr>
      </p:pic>
    </p:spTree>
    <p:custDataLst>
      <p:tags r:id="rId1"/>
    </p:custDataLst>
    <p:extLst>
      <p:ext uri="{BB962C8B-B14F-4D97-AF65-F5344CB8AC3E}">
        <p14:creationId xmlns:p14="http://schemas.microsoft.com/office/powerpoint/2010/main" val="41345839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61482F-F035-CD77-3B60-C83CD582C79F}"/>
              </a:ext>
            </a:extLst>
          </p:cNvPr>
          <p:cNvSpPr>
            <a:spLocks noGrp="1"/>
          </p:cNvSpPr>
          <p:nvPr>
            <p:ph idx="1"/>
          </p:nvPr>
        </p:nvSpPr>
        <p:spPr>
          <a:xfrm>
            <a:off x="638079" y="1420037"/>
            <a:ext cx="4830399" cy="4500760"/>
          </a:xfrm>
        </p:spPr>
        <p:txBody>
          <a:bodyPr>
            <a:noAutofit/>
          </a:bodyPr>
          <a:lstStyle/>
          <a:p>
            <a:r>
              <a:rPr lang="en-US" sz="2200">
                <a:latin typeface="+mj-lt"/>
              </a:rPr>
              <a:t>ApprenticeshipPHL Membership Growth</a:t>
            </a:r>
            <a:br>
              <a:rPr lang="en-US" sz="2200">
                <a:latin typeface="+mj-lt"/>
              </a:rPr>
            </a:br>
            <a:endParaRPr lang="en-US" sz="2200">
              <a:latin typeface="+mj-lt"/>
            </a:endParaRPr>
          </a:p>
          <a:p>
            <a:r>
              <a:rPr lang="en-US" sz="2200">
                <a:latin typeface="+mj-lt"/>
              </a:rPr>
              <a:t>Apprenticeship Training with the PA CareerLink® Centers in Philadelphia</a:t>
            </a:r>
            <a:br>
              <a:rPr lang="en-US" sz="2200">
                <a:latin typeface="+mj-lt"/>
              </a:rPr>
            </a:br>
            <a:endParaRPr lang="en-US" sz="2200">
              <a:latin typeface="+mj-lt"/>
            </a:endParaRPr>
          </a:p>
          <a:p>
            <a:r>
              <a:rPr lang="en-US" sz="2200">
                <a:latin typeface="+mj-lt"/>
              </a:rPr>
              <a:t>Apprenticeship Accelerator</a:t>
            </a:r>
            <a:br>
              <a:rPr lang="en-US" sz="2200">
                <a:latin typeface="+mj-lt"/>
              </a:rPr>
            </a:br>
            <a:endParaRPr lang="en-US" sz="2200">
              <a:latin typeface="+mj-lt"/>
            </a:endParaRPr>
          </a:p>
          <a:p>
            <a:r>
              <a:rPr lang="en-US" sz="2200">
                <a:latin typeface="+mj-lt"/>
              </a:rPr>
              <a:t>Directory of Registered Pre-Apprenticeship Programs for High School Students</a:t>
            </a:r>
            <a:br>
              <a:rPr lang="en-US" sz="2200">
                <a:latin typeface="+mj-lt"/>
              </a:rPr>
            </a:br>
            <a:endParaRPr lang="en-US" sz="2200">
              <a:latin typeface="+mj-lt"/>
            </a:endParaRPr>
          </a:p>
          <a:p>
            <a:r>
              <a:rPr lang="en-US" sz="2200">
                <a:latin typeface="+mj-lt"/>
              </a:rPr>
              <a:t>APHL Website Refresh: RAP Directory</a:t>
            </a:r>
          </a:p>
        </p:txBody>
      </p:sp>
      <p:grpSp>
        <p:nvGrpSpPr>
          <p:cNvPr id="10" name="Directory">
            <a:extLst>
              <a:ext uri="{FF2B5EF4-FFF2-40B4-BE49-F238E27FC236}">
                <a16:creationId xmlns:a16="http://schemas.microsoft.com/office/drawing/2014/main" id="{C5D259E0-1D84-E610-1A14-E7B1A88AE0C4}"/>
              </a:ext>
              <a:ext uri="{C183D7F6-B498-43B3-948B-1728B52AA6E4}">
                <adec:decorative xmlns:adec="http://schemas.microsoft.com/office/drawing/2017/decorative" val="1"/>
              </a:ext>
            </a:extLst>
          </p:cNvPr>
          <p:cNvGrpSpPr>
            <a:grpSpLocks noGrp="1" noUngrp="1" noRot="1" noMove="1" noResize="1"/>
          </p:cNvGrpSpPr>
          <p:nvPr/>
        </p:nvGrpSpPr>
        <p:grpSpPr>
          <a:xfrm>
            <a:off x="5750748" y="1585564"/>
            <a:ext cx="6126643" cy="3686872"/>
            <a:chOff x="2969448" y="1796353"/>
            <a:chExt cx="6126643" cy="3686872"/>
          </a:xfrm>
        </p:grpSpPr>
        <p:pic>
          <p:nvPicPr>
            <p:cNvPr id="11" name="Picture 10">
              <a:extLst>
                <a:ext uri="{FF2B5EF4-FFF2-40B4-BE49-F238E27FC236}">
                  <a16:creationId xmlns:a16="http://schemas.microsoft.com/office/drawing/2014/main" id="{737AD39C-F3E5-09F3-5C43-4ECC16BD416C}"/>
                </a:ext>
              </a:extLst>
            </p:cNvPr>
            <p:cNvPicPr>
              <a:picLocks noGrp="1" noRot="1" noChangeAspect="1" noMove="1" noResize="1" noEditPoints="1" noAdjustHandles="1" noChangeArrowheads="1" noChangeShapeType="1" noCrop="1"/>
            </p:cNvPicPr>
            <p:nvPr/>
          </p:nvPicPr>
          <p:blipFill>
            <a:blip r:embed="rId4"/>
            <a:stretch>
              <a:fillRect/>
            </a:stretch>
          </p:blipFill>
          <p:spPr>
            <a:xfrm rot="608928">
              <a:off x="2969448" y="1796353"/>
              <a:ext cx="5109882" cy="3657600"/>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C41218AB-3AAC-DFF3-C2C5-CCDBA6CC0B66}"/>
                </a:ext>
              </a:extLst>
            </p:cNvPr>
            <p:cNvPicPr>
              <a:picLocks noGrp="1" noRot="1" noChangeAspect="1" noMove="1" noResize="1" noEditPoints="1" noAdjustHandles="1" noChangeArrowheads="1" noChangeShapeType="1" noCrop="1"/>
            </p:cNvPicPr>
            <p:nvPr/>
          </p:nvPicPr>
          <p:blipFill>
            <a:blip r:embed="rId5"/>
            <a:stretch>
              <a:fillRect/>
            </a:stretch>
          </p:blipFill>
          <p:spPr>
            <a:xfrm rot="360268">
              <a:off x="3440680" y="1796353"/>
              <a:ext cx="5154777" cy="3657600"/>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DA6CD5E5-A1DB-BC95-6466-9E366BC80FFF}"/>
                </a:ext>
              </a:extLst>
            </p:cNvPr>
            <p:cNvPicPr>
              <a:picLocks noGrp="1" noRot="1" noChangeAspect="1" noMove="1" noResize="1" noEditPoints="1" noAdjustHandles="1" noChangeArrowheads="1" noChangeShapeType="1" noCrop="1"/>
            </p:cNvPicPr>
            <p:nvPr/>
          </p:nvPicPr>
          <p:blipFill>
            <a:blip r:embed="rId6"/>
            <a:stretch>
              <a:fillRect/>
            </a:stretch>
          </p:blipFill>
          <p:spPr>
            <a:xfrm>
              <a:off x="3927324" y="1825625"/>
              <a:ext cx="5168767" cy="3657600"/>
            </a:xfrm>
            <a:prstGeom prst="rect">
              <a:avLst/>
            </a:prstGeom>
            <a:ln>
              <a:noFill/>
            </a:ln>
            <a:effectLst>
              <a:outerShdw blurRad="292100" dist="139700" dir="2700000" algn="tl" rotWithShape="0">
                <a:srgbClr val="333333">
                  <a:alpha val="65000"/>
                </a:srgbClr>
              </a:outerShdw>
            </a:effectLst>
          </p:spPr>
        </p:pic>
      </p:grpSp>
      <p:pic>
        <p:nvPicPr>
          <p:cNvPr id="15" name="Accelerator" descr="A person standing at a podium giving a presentation">
            <a:extLst>
              <a:ext uri="{FF2B5EF4-FFF2-40B4-BE49-F238E27FC236}">
                <a16:creationId xmlns:a16="http://schemas.microsoft.com/office/drawing/2014/main" id="{D6EE9ADB-4964-ABC1-688D-D965B56F6E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1699864"/>
            <a:ext cx="5143500" cy="342900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9B4F6716-8591-9987-1AF2-649A95BD46D0}"/>
              </a:ext>
            </a:extLst>
          </p:cNvPr>
          <p:cNvSpPr>
            <a:spLocks noGrp="1"/>
          </p:cNvSpPr>
          <p:nvPr>
            <p:ph type="title"/>
          </p:nvPr>
        </p:nvSpPr>
        <p:spPr>
          <a:xfrm>
            <a:off x="787016" y="260001"/>
            <a:ext cx="10515600" cy="1325563"/>
          </a:xfrm>
        </p:spPr>
        <p:txBody>
          <a:bodyPr/>
          <a:lstStyle/>
          <a:p>
            <a:r>
              <a:rPr lang="en-US" b="1" dirty="0"/>
              <a:t>Current Happenings</a:t>
            </a:r>
          </a:p>
        </p:txBody>
      </p:sp>
    </p:spTree>
    <p:custDataLst>
      <p:tags r:id="rId1"/>
    </p:custDataLst>
    <p:extLst>
      <p:ext uri="{BB962C8B-B14F-4D97-AF65-F5344CB8AC3E}">
        <p14:creationId xmlns:p14="http://schemas.microsoft.com/office/powerpoint/2010/main" val="30676910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8BF06CA-39E7-153F-717E-7ADB3854F7B8}"/>
              </a:ext>
            </a:extLst>
          </p:cNvPr>
          <p:cNvSpPr>
            <a:spLocks noGrp="1"/>
          </p:cNvSpPr>
          <p:nvPr>
            <p:ph type="title"/>
          </p:nvPr>
        </p:nvSpPr>
        <p:spPr>
          <a:xfrm>
            <a:off x="143568" y="308066"/>
            <a:ext cx="11360800" cy="763600"/>
          </a:xfrm>
        </p:spPr>
        <p:txBody>
          <a:bodyPr>
            <a:normAutofit fontScale="90000"/>
          </a:bodyPr>
          <a:lstStyle/>
          <a:p>
            <a:r>
              <a:rPr lang="en-US" dirty="0"/>
              <a:t>APHL-Building Together, Growing Stronger</a:t>
            </a:r>
          </a:p>
        </p:txBody>
      </p:sp>
      <p:sp>
        <p:nvSpPr>
          <p:cNvPr id="11" name="Text Placeholder 10">
            <a:extLst>
              <a:ext uri="{FF2B5EF4-FFF2-40B4-BE49-F238E27FC236}">
                <a16:creationId xmlns:a16="http://schemas.microsoft.com/office/drawing/2014/main" id="{6273A780-AE92-E674-4B1A-CACD027F1167}"/>
              </a:ext>
            </a:extLst>
          </p:cNvPr>
          <p:cNvSpPr>
            <a:spLocks noGrp="1"/>
          </p:cNvSpPr>
          <p:nvPr>
            <p:ph type="body" idx="1"/>
          </p:nvPr>
        </p:nvSpPr>
        <p:spPr>
          <a:xfrm>
            <a:off x="490653" y="1337307"/>
            <a:ext cx="11360800" cy="4555200"/>
          </a:xfrm>
        </p:spPr>
        <p:txBody>
          <a:bodyPr/>
          <a:lstStyle/>
          <a:p>
            <a:pPr marL="152396" indent="0">
              <a:buNone/>
            </a:pPr>
            <a:r>
              <a:rPr lang="en-US"/>
              <a:t>Employers</a:t>
            </a:r>
          </a:p>
          <a:p>
            <a:r>
              <a:rPr lang="en-US"/>
              <a:t>Apprenticeship is a flexible training strategy that can be customized to meet the needs of every business.</a:t>
            </a:r>
          </a:p>
          <a:p>
            <a:pPr marL="152396" indent="0">
              <a:buNone/>
            </a:pPr>
            <a:r>
              <a:rPr lang="en-US"/>
              <a:t>Career Seekers</a:t>
            </a:r>
          </a:p>
          <a:p>
            <a:r>
              <a:rPr lang="en-US"/>
              <a:t>An apprenticeship is a job from day one that combines training and mentorship, leading to a high salary.</a:t>
            </a:r>
          </a:p>
        </p:txBody>
      </p:sp>
      <p:grpSp>
        <p:nvGrpSpPr>
          <p:cNvPr id="7" name="Group 6" descr="People celebrating 5 years of impact with ApprenticeshipPHL!">
            <a:extLst>
              <a:ext uri="{FF2B5EF4-FFF2-40B4-BE49-F238E27FC236}">
                <a16:creationId xmlns:a16="http://schemas.microsoft.com/office/drawing/2014/main" id="{65232E07-69AD-84EE-293F-65D9E21E73A9}"/>
              </a:ext>
            </a:extLst>
          </p:cNvPr>
          <p:cNvGrpSpPr/>
          <p:nvPr/>
        </p:nvGrpSpPr>
        <p:grpSpPr>
          <a:xfrm>
            <a:off x="-1" y="0"/>
            <a:ext cx="12198540" cy="6948488"/>
            <a:chOff x="-1" y="0"/>
            <a:chExt cx="12198540" cy="6948488"/>
          </a:xfrm>
        </p:grpSpPr>
        <p:sp>
          <p:nvSpPr>
            <p:cNvPr id="9" name="Rectangle 8">
              <a:extLst>
                <a:ext uri="{FF2B5EF4-FFF2-40B4-BE49-F238E27FC236}">
                  <a16:creationId xmlns:a16="http://schemas.microsoft.com/office/drawing/2014/main" id="{D0A74DC8-A42A-24AE-0770-F8FEB30D80F7}"/>
                </a:ext>
              </a:extLst>
            </p:cNvPr>
            <p:cNvSpPr/>
            <p:nvPr/>
          </p:nvSpPr>
          <p:spPr>
            <a:xfrm>
              <a:off x="-1" y="0"/>
              <a:ext cx="12198540" cy="69484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C496202F-7387-FE3B-0FEB-35E83D20D434}"/>
                </a:ext>
              </a:extLst>
            </p:cNvPr>
            <p:cNvGrpSpPr/>
            <p:nvPr/>
          </p:nvGrpSpPr>
          <p:grpSpPr>
            <a:xfrm>
              <a:off x="9588" y="326274"/>
              <a:ext cx="12188951" cy="6213674"/>
              <a:chOff x="9588" y="326274"/>
              <a:chExt cx="12188951" cy="6213674"/>
            </a:xfrm>
          </p:grpSpPr>
          <p:pic>
            <p:nvPicPr>
              <p:cNvPr id="3" name="Picture 2">
                <a:extLst>
                  <a:ext uri="{FF2B5EF4-FFF2-40B4-BE49-F238E27FC236}">
                    <a16:creationId xmlns:a16="http://schemas.microsoft.com/office/drawing/2014/main" id="{5083457F-E945-D666-D317-1C116F5721A6}"/>
                  </a:ext>
                </a:extLst>
              </p:cNvPr>
              <p:cNvPicPr>
                <a:picLocks noChangeAspect="1"/>
              </p:cNvPicPr>
              <p:nvPr/>
            </p:nvPicPr>
            <p:blipFill>
              <a:blip r:embed="rId4"/>
              <a:stretch>
                <a:fillRect/>
              </a:stretch>
            </p:blipFill>
            <p:spPr>
              <a:xfrm>
                <a:off x="9588" y="326274"/>
                <a:ext cx="12188951" cy="6213674"/>
              </a:xfrm>
              <a:prstGeom prst="rect">
                <a:avLst/>
              </a:prstGeom>
            </p:spPr>
          </p:pic>
          <p:sp>
            <p:nvSpPr>
              <p:cNvPr id="4" name="Rectangle 3">
                <a:extLst>
                  <a:ext uri="{FF2B5EF4-FFF2-40B4-BE49-F238E27FC236}">
                    <a16:creationId xmlns:a16="http://schemas.microsoft.com/office/drawing/2014/main" id="{D26C7CFA-37EE-9D00-42CA-7AEA6FCCE030}"/>
                  </a:ext>
                </a:extLst>
              </p:cNvPr>
              <p:cNvSpPr/>
              <p:nvPr/>
            </p:nvSpPr>
            <p:spPr>
              <a:xfrm>
                <a:off x="11504368" y="6029325"/>
                <a:ext cx="694171" cy="502401"/>
              </a:xfrm>
              <a:prstGeom prst="rect">
                <a:avLst/>
              </a:prstGeom>
              <a:solidFill>
                <a:srgbClr val="F9F4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ustDataLst>
      <p:tags r:id="rId1"/>
    </p:custDataLst>
    <p:extLst>
      <p:ext uri="{BB962C8B-B14F-4D97-AF65-F5344CB8AC3E}">
        <p14:creationId xmlns:p14="http://schemas.microsoft.com/office/powerpoint/2010/main" val="3894021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365760"/>
            <a:ext cx="10515600" cy="1325563"/>
          </a:xfrm>
        </p:spPr>
        <p:txBody>
          <a:bodyPr/>
          <a:lstStyle/>
          <a:p>
            <a:r>
              <a:rPr lang="en-US" dirty="0">
                <a:solidFill>
                  <a:schemeClr val="bg1"/>
                </a:solidFill>
              </a:rPr>
              <a:t>Welcome and Agenda</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964735" y="1746103"/>
            <a:ext cx="8311611" cy="4260617"/>
          </a:xfrm>
        </p:spPr>
        <p:txBody>
          <a:bodyPr>
            <a:normAutofit fontScale="77500" lnSpcReduction="20000"/>
          </a:bodyPr>
          <a:lstStyle/>
          <a:p>
            <a:pPr>
              <a:lnSpc>
                <a:spcPct val="120000"/>
              </a:lnSpc>
              <a:spcBef>
                <a:spcPts val="600"/>
              </a:spcBef>
              <a:spcAft>
                <a:spcPts val="600"/>
              </a:spcAft>
            </a:pPr>
            <a:r>
              <a:rPr lang="en-US">
                <a:solidFill>
                  <a:schemeClr val="tx1"/>
                </a:solidFill>
                <a:latin typeface="Montserrat Medium"/>
                <a:cs typeface="Segoe UI"/>
              </a:rPr>
              <a:t>Center of Excellence Overview</a:t>
            </a:r>
            <a:endParaRPr lang="en-US">
              <a:solidFill>
                <a:schemeClr val="tx1"/>
              </a:solidFill>
              <a:latin typeface="Montserrat Medium" panose="00000600000000000000" pitchFamily="2" charset="0"/>
              <a:cs typeface="Segoe UI" panose="020B0502040204020203" pitchFamily="34" charset="0"/>
            </a:endParaRPr>
          </a:p>
          <a:p>
            <a:pPr>
              <a:lnSpc>
                <a:spcPct val="120000"/>
              </a:lnSpc>
              <a:spcBef>
                <a:spcPts val="600"/>
              </a:spcBef>
              <a:spcAft>
                <a:spcPts val="600"/>
              </a:spcAft>
            </a:pPr>
            <a:r>
              <a:rPr lang="en-US">
                <a:solidFill>
                  <a:schemeClr val="tx1"/>
                </a:solidFill>
                <a:latin typeface="Montserrat Medium"/>
                <a:cs typeface="Segoe UI"/>
              </a:rPr>
              <a:t>Registered Apprenticeship</a:t>
            </a:r>
          </a:p>
          <a:p>
            <a:pPr>
              <a:lnSpc>
                <a:spcPct val="120000"/>
              </a:lnSpc>
              <a:spcBef>
                <a:spcPts val="600"/>
              </a:spcBef>
              <a:spcAft>
                <a:spcPts val="600"/>
              </a:spcAft>
            </a:pPr>
            <a:r>
              <a:rPr lang="en-US">
                <a:solidFill>
                  <a:schemeClr val="tx1"/>
                </a:solidFill>
                <a:latin typeface="Montserrat Medium"/>
                <a:cs typeface="Segoe UI"/>
              </a:rPr>
              <a:t>Strategies on Expanding Apprenticeship Opportunities</a:t>
            </a:r>
          </a:p>
          <a:p>
            <a:pPr>
              <a:lnSpc>
                <a:spcPct val="120000"/>
              </a:lnSpc>
              <a:spcBef>
                <a:spcPts val="600"/>
              </a:spcBef>
              <a:spcAft>
                <a:spcPts val="600"/>
              </a:spcAft>
            </a:pPr>
            <a:r>
              <a:rPr lang="en-US">
                <a:solidFill>
                  <a:schemeClr val="tx1"/>
                </a:solidFill>
                <a:latin typeface="Montserrat Medium"/>
                <a:cs typeface="Segoe UI"/>
              </a:rPr>
              <a:t>Survey Findings on Apprenticeship Networks</a:t>
            </a:r>
          </a:p>
          <a:p>
            <a:pPr>
              <a:lnSpc>
                <a:spcPct val="120000"/>
              </a:lnSpc>
              <a:spcBef>
                <a:spcPts val="600"/>
              </a:spcBef>
              <a:spcAft>
                <a:spcPts val="600"/>
              </a:spcAft>
            </a:pPr>
            <a:r>
              <a:rPr lang="en-US">
                <a:solidFill>
                  <a:schemeClr val="tx1"/>
                </a:solidFill>
                <a:latin typeface="Montserrat Medium"/>
                <a:cs typeface="Segoe UI"/>
              </a:rPr>
              <a:t>Lessons from the Field</a:t>
            </a:r>
          </a:p>
          <a:p>
            <a:pPr>
              <a:lnSpc>
                <a:spcPct val="120000"/>
              </a:lnSpc>
              <a:spcBef>
                <a:spcPts val="600"/>
              </a:spcBef>
              <a:spcAft>
                <a:spcPts val="600"/>
              </a:spcAft>
            </a:pPr>
            <a:r>
              <a:rPr lang="en-US">
                <a:solidFill>
                  <a:schemeClr val="tx1"/>
                </a:solidFill>
                <a:latin typeface="Montserrat Medium"/>
                <a:cs typeface="Segoe UI"/>
              </a:rPr>
              <a:t>Begin Your Apprenticeship Network Action Plan</a:t>
            </a:r>
          </a:p>
          <a:p>
            <a:pPr>
              <a:lnSpc>
                <a:spcPct val="120000"/>
              </a:lnSpc>
              <a:spcBef>
                <a:spcPts val="600"/>
              </a:spcBef>
              <a:spcAft>
                <a:spcPts val="600"/>
              </a:spcAft>
            </a:pPr>
            <a:r>
              <a:rPr lang="en-US">
                <a:solidFill>
                  <a:schemeClr val="tx1"/>
                </a:solidFill>
                <a:latin typeface="Montserrat Medium" panose="00000600000000000000" pitchFamily="2" charset="0"/>
                <a:cs typeface="Segoe UI" panose="020B0502040204020203" pitchFamily="34" charset="0"/>
              </a:rPr>
              <a:t>Questions </a:t>
            </a:r>
          </a:p>
          <a:p>
            <a:pPr>
              <a:lnSpc>
                <a:spcPct val="120000"/>
              </a:lnSpc>
              <a:spcBef>
                <a:spcPts val="600"/>
              </a:spcBef>
              <a:spcAft>
                <a:spcPts val="600"/>
              </a:spcAft>
            </a:pPr>
            <a:r>
              <a:rPr lang="en-US">
                <a:solidFill>
                  <a:schemeClr val="tx1"/>
                </a:solidFill>
                <a:latin typeface="Montserrat Medium" panose="00000600000000000000" pitchFamily="2" charset="0"/>
                <a:cs typeface="Segoe UI" panose="020B0502040204020203" pitchFamily="34" charset="0"/>
              </a:rPr>
              <a:t>Wrap Up</a:t>
            </a:r>
          </a:p>
        </p:txBody>
      </p:sp>
      <p:pic>
        <p:nvPicPr>
          <p:cNvPr id="4" name="Picture 3" descr="Center of Excellence Logo">
            <a:extLst>
              <a:ext uri="{FF2B5EF4-FFF2-40B4-BE49-F238E27FC236}">
                <a16:creationId xmlns:a16="http://schemas.microsoft.com/office/drawing/2014/main" id="{8694B03F-6D3B-8E72-D9FB-0CC4BE7E4580}"/>
              </a:ext>
            </a:extLst>
          </p:cNvPr>
          <p:cNvPicPr>
            <a:picLocks noChangeAspect="1"/>
          </p:cNvPicPr>
          <p:nvPr/>
        </p:nvPicPr>
        <p:blipFill>
          <a:blip r:embed="rId3"/>
          <a:stretch>
            <a:fillRect/>
          </a:stretch>
        </p:blipFill>
        <p:spPr>
          <a:xfrm>
            <a:off x="9273288" y="2899610"/>
            <a:ext cx="2212287" cy="2212287"/>
          </a:xfrm>
          <a:prstGeom prst="rect">
            <a:avLst/>
          </a:prstGeom>
        </p:spPr>
      </p:pic>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19325" y="5952744"/>
            <a:ext cx="791336" cy="791336"/>
          </a:xfrm>
          <a:prstGeom prst="rect">
            <a:avLst/>
          </a:prstGeom>
        </p:spPr>
      </p:pic>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6" name="Rectangle 5">
            <a:extLst>
              <a:ext uri="{FF2B5EF4-FFF2-40B4-BE49-F238E27FC236}">
                <a16:creationId xmlns:a16="http://schemas.microsoft.com/office/drawing/2014/main" id="{807D3246-5901-D931-2E38-953FD794BB9E}"/>
              </a:ext>
              <a:ext uri="{C183D7F6-B498-43B3-948B-1728B52AA6E4}">
                <adec:decorative xmlns:adec="http://schemas.microsoft.com/office/drawing/2017/decorative" val="1"/>
              </a:ext>
            </a:extLst>
          </p:cNvPr>
          <p:cNvSpPr/>
          <p:nvPr/>
        </p:nvSpPr>
        <p:spPr>
          <a:xfrm>
            <a:off x="3008792" y="6302151"/>
            <a:ext cx="140385" cy="1885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18714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8487D-7DF5-5C80-84F1-BABE458ED5CB}"/>
              </a:ext>
            </a:extLst>
          </p:cNvPr>
          <p:cNvSpPr>
            <a:spLocks noGrp="1"/>
          </p:cNvSpPr>
          <p:nvPr>
            <p:ph type="title"/>
          </p:nvPr>
        </p:nvSpPr>
        <p:spPr/>
        <p:txBody>
          <a:bodyPr>
            <a:normAutofit/>
          </a:bodyPr>
          <a:lstStyle/>
          <a:p>
            <a:r>
              <a:rPr lang="en-US" b="1" dirty="0"/>
              <a:t>APHL Committees</a:t>
            </a:r>
          </a:p>
        </p:txBody>
      </p:sp>
      <p:sp>
        <p:nvSpPr>
          <p:cNvPr id="3" name="Text Placeholder 2">
            <a:extLst>
              <a:ext uri="{FF2B5EF4-FFF2-40B4-BE49-F238E27FC236}">
                <a16:creationId xmlns:a16="http://schemas.microsoft.com/office/drawing/2014/main" id="{48B8DD17-6E72-33E2-3B89-57CFB0A1FACA}"/>
              </a:ext>
            </a:extLst>
          </p:cNvPr>
          <p:cNvSpPr>
            <a:spLocks noGrp="1"/>
          </p:cNvSpPr>
          <p:nvPr>
            <p:ph type="body" idx="1"/>
          </p:nvPr>
        </p:nvSpPr>
        <p:spPr>
          <a:xfrm>
            <a:off x="839788" y="1435327"/>
            <a:ext cx="5157787" cy="495073"/>
          </a:xfrm>
        </p:spPr>
        <p:txBody>
          <a:bodyPr>
            <a:normAutofit fontScale="77500" lnSpcReduction="20000"/>
          </a:bodyPr>
          <a:lstStyle/>
          <a:p>
            <a:r>
              <a:rPr lang="en-US" sz="4000"/>
              <a:t>Education</a:t>
            </a:r>
          </a:p>
        </p:txBody>
      </p:sp>
      <p:sp>
        <p:nvSpPr>
          <p:cNvPr id="4" name="Content Placeholder 3">
            <a:extLst>
              <a:ext uri="{FF2B5EF4-FFF2-40B4-BE49-F238E27FC236}">
                <a16:creationId xmlns:a16="http://schemas.microsoft.com/office/drawing/2014/main" id="{65CB439B-396E-3E0E-B6ED-66F4C10A5838}"/>
              </a:ext>
            </a:extLst>
          </p:cNvPr>
          <p:cNvSpPr>
            <a:spLocks noGrp="1"/>
          </p:cNvSpPr>
          <p:nvPr>
            <p:ph sz="half" idx="2"/>
          </p:nvPr>
        </p:nvSpPr>
        <p:spPr>
          <a:xfrm>
            <a:off x="839789" y="2032716"/>
            <a:ext cx="4837112" cy="4256843"/>
          </a:xfrm>
        </p:spPr>
        <p:txBody>
          <a:bodyPr>
            <a:normAutofit fontScale="25000" lnSpcReduction="20000"/>
          </a:bodyPr>
          <a:lstStyle/>
          <a:p>
            <a:pPr marL="0" indent="0">
              <a:lnSpc>
                <a:spcPct val="100000"/>
              </a:lnSpc>
              <a:spcBef>
                <a:spcPts val="1200"/>
              </a:spcBef>
              <a:buNone/>
            </a:pPr>
            <a:r>
              <a:rPr lang="en-US" sz="7200" dirty="0"/>
              <a:t>Goal: Increase the number of pre-apprenticeship program opportunities for high school students as a pathway to graduation. </a:t>
            </a:r>
          </a:p>
          <a:p>
            <a:pPr>
              <a:lnSpc>
                <a:spcPct val="100000"/>
              </a:lnSpc>
            </a:pPr>
            <a:r>
              <a:rPr lang="en-US" sz="6400" dirty="0"/>
              <a:t>22 members, 10 of whom dedicated their time to be on specific planning teams</a:t>
            </a:r>
          </a:p>
          <a:p>
            <a:pPr>
              <a:lnSpc>
                <a:spcPct val="100000"/>
              </a:lnSpc>
            </a:pPr>
            <a:r>
              <a:rPr lang="en-US" sz="6400" dirty="0">
                <a:ea typeface="Times New Roman" panose="02020603050405020304" pitchFamily="18" charset="0"/>
              </a:rPr>
              <a:t>Committee efforts are collaborative with deciding strategies and achieving goals. People have stepped in/stepped up to do the work! </a:t>
            </a:r>
          </a:p>
          <a:p>
            <a:pPr>
              <a:lnSpc>
                <a:spcPct val="100000"/>
              </a:lnSpc>
            </a:pPr>
            <a:r>
              <a:rPr lang="en-US" sz="6400" dirty="0">
                <a:ea typeface="Times New Roman" panose="02020603050405020304" pitchFamily="18" charset="0"/>
              </a:rPr>
              <a:t>Some members have been more active, while others have been less engaged. Striking that balance is key as we prioritize hearing everyone’s voices. Some of the actual “tasks” have landed on the same individuals with greater capacity to be involved. </a:t>
            </a:r>
            <a:endParaRPr lang="en-US" sz="6400" dirty="0">
              <a:ea typeface="Calibri" panose="020F0502020204030204" pitchFamily="34" charset="0"/>
            </a:endParaRPr>
          </a:p>
        </p:txBody>
      </p:sp>
      <p:sp>
        <p:nvSpPr>
          <p:cNvPr id="5" name="Text Placeholder 4">
            <a:extLst>
              <a:ext uri="{FF2B5EF4-FFF2-40B4-BE49-F238E27FC236}">
                <a16:creationId xmlns:a16="http://schemas.microsoft.com/office/drawing/2014/main" id="{D28A60B8-149C-F145-FFBF-761B61216DDF}"/>
              </a:ext>
            </a:extLst>
          </p:cNvPr>
          <p:cNvSpPr>
            <a:spLocks noGrp="1"/>
          </p:cNvSpPr>
          <p:nvPr>
            <p:ph type="body" sz="quarter" idx="3"/>
          </p:nvPr>
        </p:nvSpPr>
        <p:spPr>
          <a:xfrm>
            <a:off x="5997575" y="1366629"/>
            <a:ext cx="5183188" cy="495073"/>
          </a:xfrm>
        </p:spPr>
        <p:txBody>
          <a:bodyPr>
            <a:normAutofit fontScale="77500" lnSpcReduction="20000"/>
          </a:bodyPr>
          <a:lstStyle/>
          <a:p>
            <a:r>
              <a:rPr lang="en-US" sz="4000"/>
              <a:t>Employer Engagement</a:t>
            </a:r>
          </a:p>
        </p:txBody>
      </p:sp>
      <p:sp>
        <p:nvSpPr>
          <p:cNvPr id="6" name="Content Placeholder 5">
            <a:extLst>
              <a:ext uri="{FF2B5EF4-FFF2-40B4-BE49-F238E27FC236}">
                <a16:creationId xmlns:a16="http://schemas.microsoft.com/office/drawing/2014/main" id="{9F385D57-C38A-F3B1-04C8-6C72135C7966}"/>
              </a:ext>
            </a:extLst>
          </p:cNvPr>
          <p:cNvSpPr>
            <a:spLocks noGrp="1"/>
          </p:cNvSpPr>
          <p:nvPr>
            <p:ph sz="quarter" idx="4"/>
          </p:nvPr>
        </p:nvSpPr>
        <p:spPr>
          <a:xfrm>
            <a:off x="5997575" y="2032716"/>
            <a:ext cx="5481252" cy="4142794"/>
          </a:xfrm>
        </p:spPr>
        <p:txBody>
          <a:bodyPr>
            <a:normAutofit fontScale="25000" lnSpcReduction="20000"/>
          </a:bodyPr>
          <a:lstStyle/>
          <a:p>
            <a:pPr marL="0" indent="0">
              <a:lnSpc>
                <a:spcPct val="100000"/>
              </a:lnSpc>
              <a:spcBef>
                <a:spcPts val="1200"/>
              </a:spcBef>
              <a:buNone/>
            </a:pPr>
            <a:r>
              <a:rPr lang="en-US" sz="7200"/>
              <a:t>Goal: Develop strategies to increase employer utilization of the apprenticeship model as a long-term training strategy.</a:t>
            </a:r>
          </a:p>
          <a:p>
            <a:pPr>
              <a:lnSpc>
                <a:spcPct val="100000"/>
              </a:lnSpc>
            </a:pPr>
            <a:r>
              <a:rPr lang="en-US" sz="6400"/>
              <a:t>15 members, 7 dedicated to Accelerator Planning team</a:t>
            </a:r>
          </a:p>
          <a:p>
            <a:pPr>
              <a:lnSpc>
                <a:spcPct val="100000"/>
              </a:lnSpc>
            </a:pPr>
            <a:r>
              <a:rPr lang="en-US" sz="6400">
                <a:solidFill>
                  <a:srgbClr val="000000"/>
                </a:solidFill>
                <a:ea typeface="Times New Roman" panose="02020603050405020304" pitchFamily="18" charset="0"/>
              </a:rPr>
              <a:t>Those involved in accelerator planning have been deeply committed to the work and the committee's overall goal—there has been good momentum, and even more ideas have flowed for future events/accelerators.</a:t>
            </a:r>
          </a:p>
          <a:p>
            <a:pPr>
              <a:lnSpc>
                <a:spcPct val="100000"/>
              </a:lnSpc>
            </a:pPr>
            <a:r>
              <a:rPr lang="en-US" sz="6400">
                <a:solidFill>
                  <a:srgbClr val="000000"/>
                </a:solidFill>
                <a:ea typeface="Times New Roman" panose="02020603050405020304" pitchFamily="18" charset="0"/>
              </a:rPr>
              <a:t>Those not part of the accelerator planning team have not been as engaged in the last couple of meetings, during which we rely on everyone's input as a whole committee. Is the lack of participation due to scheduling conflicts, people's full capacity, inability to take on a working group, or something else?</a:t>
            </a:r>
          </a:p>
        </p:txBody>
      </p:sp>
    </p:spTree>
    <p:custDataLst>
      <p:tags r:id="rId1"/>
    </p:custDataLst>
    <p:extLst>
      <p:ext uri="{BB962C8B-B14F-4D97-AF65-F5344CB8AC3E}">
        <p14:creationId xmlns:p14="http://schemas.microsoft.com/office/powerpoint/2010/main" val="37465318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additive="base">
                                        <p:cTn id="18"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 calcmode="lin" valueType="num">
                                      <p:cBhvr additive="base">
                                        <p:cTn id="24"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 calcmode="lin" valueType="num">
                                      <p:cBhvr additive="base">
                                        <p:cTn id="30"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5">
                                            <p:txEl>
                                              <p:pRg st="0" end="0"/>
                                            </p:txEl>
                                          </p:spTgt>
                                        </p:tgtEl>
                                        <p:attrNameLst>
                                          <p:attrName>style.visibility</p:attrName>
                                        </p:attrNameLst>
                                      </p:cBhvr>
                                      <p:to>
                                        <p:strVal val="visible"/>
                                      </p:to>
                                    </p:set>
                                    <p:anim calcmode="lin" valueType="num">
                                      <p:cBhvr additive="base">
                                        <p:cTn id="36"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38" fill="hold">
                            <p:stCondLst>
                              <p:cond delay="500"/>
                            </p:stCondLst>
                            <p:childTnLst>
                              <p:par>
                                <p:cTn id="39" presetID="2" presetClass="entr" presetSubtype="2" fill="hold" grpId="0" nodeType="afterEffect">
                                  <p:stCondLst>
                                    <p:cond delay="0"/>
                                  </p:stCondLst>
                                  <p:childTnLst>
                                    <p:set>
                                      <p:cBhvr>
                                        <p:cTn id="40" dur="1" fill="hold">
                                          <p:stCondLst>
                                            <p:cond delay="0"/>
                                          </p:stCondLst>
                                        </p:cTn>
                                        <p:tgtEl>
                                          <p:spTgt spid="6">
                                            <p:txEl>
                                              <p:pRg st="0" end="0"/>
                                            </p:txEl>
                                          </p:spTgt>
                                        </p:tgtEl>
                                        <p:attrNameLst>
                                          <p:attrName>style.visibility</p:attrName>
                                        </p:attrNameLst>
                                      </p:cBhvr>
                                      <p:to>
                                        <p:strVal val="visible"/>
                                      </p:to>
                                    </p:set>
                                    <p:anim calcmode="lin" valueType="num">
                                      <p:cBhvr additive="base">
                                        <p:cTn id="41"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6">
                                            <p:txEl>
                                              <p:pRg st="1" end="1"/>
                                            </p:txEl>
                                          </p:spTgt>
                                        </p:tgtEl>
                                        <p:attrNameLst>
                                          <p:attrName>style.visibility</p:attrName>
                                        </p:attrNameLst>
                                      </p:cBhvr>
                                      <p:to>
                                        <p:strVal val="visible"/>
                                      </p:to>
                                    </p:set>
                                    <p:anim calcmode="lin" valueType="num">
                                      <p:cBhvr additive="base">
                                        <p:cTn id="47"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6">
                                            <p:txEl>
                                              <p:pRg st="2" end="2"/>
                                            </p:txEl>
                                          </p:spTgt>
                                        </p:tgtEl>
                                        <p:attrNameLst>
                                          <p:attrName>style.visibility</p:attrName>
                                        </p:attrNameLst>
                                      </p:cBhvr>
                                      <p:to>
                                        <p:strVal val="visible"/>
                                      </p:to>
                                    </p:set>
                                    <p:anim calcmode="lin" valueType="num">
                                      <p:cBhvr additive="base">
                                        <p:cTn id="53"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54"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6">
                                            <p:txEl>
                                              <p:pRg st="3" end="3"/>
                                            </p:txEl>
                                          </p:spTgt>
                                        </p:tgtEl>
                                        <p:attrNameLst>
                                          <p:attrName>style.visibility</p:attrName>
                                        </p:attrNameLst>
                                      </p:cBhvr>
                                      <p:to>
                                        <p:strVal val="visible"/>
                                      </p:to>
                                    </p:set>
                                    <p:anim calcmode="lin" valueType="num">
                                      <p:cBhvr additive="base">
                                        <p:cTn id="59" dur="500" fill="hold"/>
                                        <p:tgtEl>
                                          <p:spTgt spid="6">
                                            <p:txEl>
                                              <p:pRg st="3" end="3"/>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F6716-8591-9987-1AF2-649A95BD46D0}"/>
              </a:ext>
            </a:extLst>
          </p:cNvPr>
          <p:cNvSpPr>
            <a:spLocks noGrp="1"/>
          </p:cNvSpPr>
          <p:nvPr>
            <p:ph type="title"/>
          </p:nvPr>
        </p:nvSpPr>
        <p:spPr>
          <a:xfrm>
            <a:off x="457199" y="365125"/>
            <a:ext cx="11747863" cy="1325563"/>
          </a:xfrm>
        </p:spPr>
        <p:txBody>
          <a:bodyPr>
            <a:normAutofit/>
          </a:bodyPr>
          <a:lstStyle/>
          <a:p>
            <a:r>
              <a:rPr lang="en-US" sz="4000" b="1" dirty="0">
                <a:latin typeface="Montserrat" panose="02000505000000020004" pitchFamily="2" charset="0"/>
                <a:cs typeface="Calibri Light"/>
              </a:rPr>
              <a:t>Apprenticeship Building America Grant</a:t>
            </a:r>
            <a:endParaRPr lang="en-US" sz="4000" b="1" dirty="0">
              <a:latin typeface="Montserrat" panose="02000505000000020004" pitchFamily="2" charset="0"/>
            </a:endParaRPr>
          </a:p>
        </p:txBody>
      </p:sp>
      <p:sp>
        <p:nvSpPr>
          <p:cNvPr id="3" name="Content Placeholder 2">
            <a:extLst>
              <a:ext uri="{FF2B5EF4-FFF2-40B4-BE49-F238E27FC236}">
                <a16:creationId xmlns:a16="http://schemas.microsoft.com/office/drawing/2014/main" id="{BC61482F-F035-CD77-3B60-C83CD582C79F}"/>
              </a:ext>
            </a:extLst>
          </p:cNvPr>
          <p:cNvSpPr>
            <a:spLocks noGrp="1"/>
          </p:cNvSpPr>
          <p:nvPr>
            <p:ph sz="half" idx="1"/>
          </p:nvPr>
        </p:nvSpPr>
        <p:spPr>
          <a:xfrm>
            <a:off x="764082" y="1535967"/>
            <a:ext cx="5669785" cy="4351338"/>
          </a:xfrm>
        </p:spPr>
        <p:txBody>
          <a:bodyPr vert="horz" lIns="91440" tIns="45720" rIns="91440" bIns="45720" rtlCol="0" anchor="t">
            <a:noAutofit/>
          </a:bodyPr>
          <a:lstStyle/>
          <a:p>
            <a:pPr marL="0" lvl="0" indent="0" defTabSz="457200">
              <a:lnSpc>
                <a:spcPct val="100000"/>
              </a:lnSpc>
              <a:spcBef>
                <a:spcPts val="0"/>
              </a:spcBef>
              <a:buNone/>
            </a:pPr>
            <a:r>
              <a:rPr lang="en-US" sz="2000">
                <a:solidFill>
                  <a:prstClr val="black"/>
                </a:solidFill>
              </a:rPr>
              <a:t>Apprenticeship Building America is a </a:t>
            </a:r>
            <a:r>
              <a:rPr lang="en-US" sz="2000" b="1">
                <a:solidFill>
                  <a:prstClr val="black"/>
                </a:solidFill>
              </a:rPr>
              <a:t>$4,704,311</a:t>
            </a:r>
            <a:r>
              <a:rPr lang="en-US" sz="2000">
                <a:solidFill>
                  <a:prstClr val="black"/>
                </a:solidFill>
              </a:rPr>
              <a:t> project funded 100% by the US Department of Labor.</a:t>
            </a:r>
          </a:p>
          <a:p>
            <a:pPr marL="0" lvl="0" indent="0" defTabSz="457200">
              <a:lnSpc>
                <a:spcPct val="100000"/>
              </a:lnSpc>
              <a:spcBef>
                <a:spcPts val="0"/>
              </a:spcBef>
              <a:buNone/>
            </a:pPr>
            <a:br>
              <a:rPr lang="en-US" sz="800">
                <a:solidFill>
                  <a:prstClr val="black"/>
                </a:solidFill>
              </a:rPr>
            </a:br>
            <a:r>
              <a:rPr lang="en-US" sz="2000">
                <a:solidFill>
                  <a:prstClr val="black"/>
                </a:solidFill>
              </a:rPr>
              <a:t>Awarded August 2022: Registered Apprenticeship Hubs</a:t>
            </a:r>
          </a:p>
          <a:p>
            <a:pPr marL="0" lvl="0" indent="0" defTabSz="457200">
              <a:lnSpc>
                <a:spcPct val="100000"/>
              </a:lnSpc>
              <a:spcBef>
                <a:spcPts val="0"/>
              </a:spcBef>
              <a:buNone/>
            </a:pPr>
            <a:endParaRPr lang="en-US" sz="800">
              <a:solidFill>
                <a:prstClr val="black"/>
              </a:solidFill>
            </a:endParaRPr>
          </a:p>
          <a:p>
            <a:pPr marL="0" lvl="0" indent="0" defTabSz="457200">
              <a:lnSpc>
                <a:spcPct val="100000"/>
              </a:lnSpc>
              <a:spcBef>
                <a:spcPts val="0"/>
              </a:spcBef>
              <a:buNone/>
            </a:pPr>
            <a:r>
              <a:rPr lang="en-US" sz="2000" b="1">
                <a:solidFill>
                  <a:prstClr val="black"/>
                </a:solidFill>
              </a:rPr>
              <a:t>Goals</a:t>
            </a:r>
            <a:r>
              <a:rPr lang="en-US" sz="2000">
                <a:solidFill>
                  <a:prstClr val="black"/>
                </a:solidFill>
              </a:rPr>
              <a:t>: </a:t>
            </a:r>
          </a:p>
          <a:p>
            <a:pPr marL="342900" lvl="0" indent="-342900" defTabSz="457200">
              <a:lnSpc>
                <a:spcPct val="100000"/>
              </a:lnSpc>
              <a:spcBef>
                <a:spcPts val="300"/>
              </a:spcBef>
              <a:spcAft>
                <a:spcPts val="300"/>
              </a:spcAft>
            </a:pPr>
            <a:r>
              <a:rPr lang="en-US" sz="1800">
                <a:solidFill>
                  <a:prstClr val="black"/>
                </a:solidFill>
              </a:rPr>
              <a:t>Re-energize and expand the regional apprenticeship hub in Southeast PA (SEPA)</a:t>
            </a:r>
          </a:p>
          <a:p>
            <a:pPr marL="342900" lvl="0" indent="-342900" defTabSz="457200">
              <a:lnSpc>
                <a:spcPct val="100000"/>
              </a:lnSpc>
              <a:spcBef>
                <a:spcPts val="300"/>
              </a:spcBef>
              <a:spcAft>
                <a:spcPts val="300"/>
              </a:spcAft>
            </a:pPr>
            <a:r>
              <a:rPr lang="en-US" sz="1800">
                <a:solidFill>
                  <a:prstClr val="black"/>
                </a:solidFill>
              </a:rPr>
              <a:t>Increase and align Registered Apprenticeship Programs (RAPs) and Registered Pre-Apprenticeship Program (RPAPs) to the benefit of SEPA residents and employers</a:t>
            </a:r>
          </a:p>
        </p:txBody>
      </p:sp>
      <p:sp>
        <p:nvSpPr>
          <p:cNvPr id="4" name="By the Numbers" descr="Apprenticeship PHL Logo and text that says, &quot;The Importance of Partnerships.&quot;">
            <a:extLst>
              <a:ext uri="{FF2B5EF4-FFF2-40B4-BE49-F238E27FC236}">
                <a16:creationId xmlns:a16="http://schemas.microsoft.com/office/drawing/2014/main" id="{DEF763FA-C9A2-723C-45F1-762CF8D5A3EA}"/>
              </a:ext>
            </a:extLst>
          </p:cNvPr>
          <p:cNvSpPr/>
          <p:nvPr/>
        </p:nvSpPr>
        <p:spPr>
          <a:xfrm>
            <a:off x="6433870" y="2039274"/>
            <a:ext cx="4948739" cy="3785651"/>
          </a:xfrm>
          <a:prstGeom prst="round2DiagRect">
            <a:avLst>
              <a:gd name="adj1" fmla="val 0"/>
              <a:gd name="adj2" fmla="val 34116"/>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3600" b="1" dirty="0">
              <a:solidFill>
                <a:schemeClr val="accent2">
                  <a:lumMod val="75000"/>
                </a:schemeClr>
              </a:solidFill>
              <a:cs typeface="Calibri"/>
            </a:endParaRPr>
          </a:p>
        </p:txBody>
      </p:sp>
      <p:pic>
        <p:nvPicPr>
          <p:cNvPr id="5" name="Picture 4" descr="A picture containing logo">
            <a:extLst>
              <a:ext uri="{FF2B5EF4-FFF2-40B4-BE49-F238E27FC236}">
                <a16:creationId xmlns:a16="http://schemas.microsoft.com/office/drawing/2014/main" id="{681542AD-C64F-7D3E-08C1-DCE55C650D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8027" y="4092240"/>
            <a:ext cx="3280423" cy="1312169"/>
          </a:xfrm>
          <a:prstGeom prst="rect">
            <a:avLst/>
          </a:prstGeom>
        </p:spPr>
      </p:pic>
      <p:sp>
        <p:nvSpPr>
          <p:cNvPr id="6" name="Content Placeholder 5">
            <a:extLst>
              <a:ext uri="{FF2B5EF4-FFF2-40B4-BE49-F238E27FC236}">
                <a16:creationId xmlns:a16="http://schemas.microsoft.com/office/drawing/2014/main" id="{17FFE41B-2AF7-892F-176E-47056DF525CE}"/>
              </a:ext>
            </a:extLst>
          </p:cNvPr>
          <p:cNvSpPr>
            <a:spLocks noGrp="1"/>
          </p:cNvSpPr>
          <p:nvPr>
            <p:ph sz="half" idx="2"/>
          </p:nvPr>
        </p:nvSpPr>
        <p:spPr>
          <a:xfrm>
            <a:off x="6596742" y="3069773"/>
            <a:ext cx="4297680" cy="1283727"/>
          </a:xfrm>
        </p:spPr>
        <p:txBody>
          <a:bodyPr/>
          <a:lstStyle/>
          <a:p>
            <a:pPr marL="0" indent="0" algn="ctr">
              <a:buNone/>
            </a:pPr>
            <a:r>
              <a:rPr lang="en-US" b="1" dirty="0">
                <a:solidFill>
                  <a:schemeClr val="accent2">
                    <a:lumMod val="75000"/>
                  </a:schemeClr>
                </a:solidFill>
                <a:cs typeface="Calibri"/>
              </a:rPr>
              <a:t>The Importance of Partnerships</a:t>
            </a:r>
          </a:p>
        </p:txBody>
      </p:sp>
    </p:spTree>
    <p:custDataLst>
      <p:tags r:id="rId1"/>
    </p:custDataLst>
    <p:extLst>
      <p:ext uri="{BB962C8B-B14F-4D97-AF65-F5344CB8AC3E}">
        <p14:creationId xmlns:p14="http://schemas.microsoft.com/office/powerpoint/2010/main" val="385821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308D0-A60E-920A-F6BE-F4A05C133935}"/>
              </a:ext>
            </a:extLst>
          </p:cNvPr>
          <p:cNvSpPr>
            <a:spLocks noGrp="1"/>
          </p:cNvSpPr>
          <p:nvPr>
            <p:ph type="title"/>
          </p:nvPr>
        </p:nvSpPr>
        <p:spPr/>
        <p:txBody>
          <a:bodyPr/>
          <a:lstStyle/>
          <a:p>
            <a:r>
              <a:rPr lang="en-US" b="1" dirty="0"/>
              <a:t>Shared Vision</a:t>
            </a:r>
          </a:p>
        </p:txBody>
      </p:sp>
      <p:sp>
        <p:nvSpPr>
          <p:cNvPr id="3" name="Content Placeholder 2">
            <a:extLst>
              <a:ext uri="{FF2B5EF4-FFF2-40B4-BE49-F238E27FC236}">
                <a16:creationId xmlns:a16="http://schemas.microsoft.com/office/drawing/2014/main" id="{4DE6639F-270D-C6E6-FC10-4EE4E1DA9EAD}"/>
              </a:ext>
            </a:extLst>
          </p:cNvPr>
          <p:cNvSpPr>
            <a:spLocks noGrp="1"/>
          </p:cNvSpPr>
          <p:nvPr>
            <p:ph idx="1"/>
          </p:nvPr>
        </p:nvSpPr>
        <p:spPr>
          <a:xfrm>
            <a:off x="838200" y="1483296"/>
            <a:ext cx="10515600" cy="4881563"/>
          </a:xfrm>
        </p:spPr>
        <p:txBody>
          <a:bodyPr>
            <a:normAutofit/>
          </a:bodyPr>
          <a:lstStyle/>
          <a:p>
            <a:pPr marL="0" marR="0" indent="0" fontAlgn="base">
              <a:lnSpc>
                <a:spcPct val="107000"/>
              </a:lnSpc>
              <a:spcBef>
                <a:spcPts val="0"/>
              </a:spcBef>
              <a:spcAft>
                <a:spcPts val="0"/>
              </a:spcAft>
              <a:buNone/>
            </a:pPr>
            <a:r>
              <a:rPr lang="en-US" sz="2200" kern="0" dirty="0" err="1">
                <a:effectLst/>
                <a:latin typeface="+mj-lt"/>
                <a:ea typeface="Times New Roman" panose="02020603050405020304" pitchFamily="18" charset="0"/>
                <a:cs typeface="Calibri" panose="020F0502020204030204" pitchFamily="34" charset="0"/>
              </a:rPr>
              <a:t>PhilaWorks</a:t>
            </a:r>
            <a:r>
              <a:rPr lang="en-US" sz="2200" kern="0" dirty="0">
                <a:effectLst/>
                <a:latin typeface="+mj-lt"/>
                <a:ea typeface="Times New Roman" panose="02020603050405020304" pitchFamily="18" charset="0"/>
                <a:cs typeface="Calibri" panose="020F0502020204030204" pitchFamily="34" charset="0"/>
              </a:rPr>
              <a:t> and our partners will work to develop and maintain high-quality RAPs and RPAPs for residents in the region by focusing on: </a:t>
            </a:r>
          </a:p>
          <a:p>
            <a:pPr marL="0" marR="0" indent="0" fontAlgn="base">
              <a:lnSpc>
                <a:spcPct val="107000"/>
              </a:lnSpc>
              <a:spcBef>
                <a:spcPts val="0"/>
              </a:spcBef>
              <a:spcAft>
                <a:spcPts val="0"/>
              </a:spcAft>
              <a:buNone/>
            </a:pPr>
            <a:endParaRPr lang="en-US" sz="1000" kern="100" dirty="0">
              <a:effectLst/>
              <a:latin typeface="+mj-lt"/>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0"/>
              </a:spcAft>
              <a:buSzPts val="1000"/>
              <a:buFont typeface="Symbol" panose="05050102010706020507" pitchFamily="18" charset="2"/>
              <a:buChar char=""/>
              <a:tabLst>
                <a:tab pos="457200" algn="l"/>
              </a:tabLst>
            </a:pPr>
            <a:r>
              <a:rPr lang="en-US" sz="2200" b="1" kern="0" dirty="0">
                <a:effectLst/>
                <a:latin typeface="+mj-lt"/>
                <a:ea typeface="Times New Roman" panose="02020603050405020304" pitchFamily="18" charset="0"/>
                <a:cs typeface="Calibri" panose="020F0502020204030204" pitchFamily="34" charset="0"/>
              </a:rPr>
              <a:t>decreasing the unemployment rate </a:t>
            </a:r>
            <a:r>
              <a:rPr lang="en-US" sz="2200" kern="0" dirty="0">
                <a:effectLst/>
                <a:latin typeface="+mj-lt"/>
                <a:ea typeface="Times New Roman" panose="02020603050405020304" pitchFamily="18" charset="0"/>
                <a:cs typeface="Calibri" panose="020F0502020204030204" pitchFamily="34" charset="0"/>
              </a:rPr>
              <a:t>for youth, Black and brown people, and women </a:t>
            </a:r>
            <a:br>
              <a:rPr lang="en-US" sz="2200" kern="0" dirty="0">
                <a:effectLst/>
                <a:latin typeface="+mj-lt"/>
                <a:ea typeface="Times New Roman" panose="02020603050405020304" pitchFamily="18" charset="0"/>
                <a:cs typeface="Calibri" panose="020F0502020204030204" pitchFamily="34" charset="0"/>
              </a:rPr>
            </a:br>
            <a:endParaRPr lang="en-US" sz="1050" kern="100" dirty="0">
              <a:effectLst/>
              <a:latin typeface="+mj-lt"/>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0"/>
              </a:spcAft>
              <a:buSzPts val="1000"/>
              <a:buFont typeface="Symbol" panose="05050102010706020507" pitchFamily="18" charset="2"/>
              <a:buChar char=""/>
              <a:tabLst>
                <a:tab pos="457200" algn="l"/>
              </a:tabLst>
            </a:pPr>
            <a:r>
              <a:rPr lang="en-US" sz="2200" b="1" kern="0" dirty="0">
                <a:effectLst/>
                <a:latin typeface="+mj-lt"/>
                <a:ea typeface="Times New Roman" panose="02020603050405020304" pitchFamily="18" charset="0"/>
                <a:cs typeface="Calibri" panose="020F0502020204030204" pitchFamily="34" charset="0"/>
              </a:rPr>
              <a:t>leveraging </a:t>
            </a:r>
            <a:r>
              <a:rPr lang="en-US" sz="2200" b="1" kern="0" dirty="0">
                <a:solidFill>
                  <a:srgbClr val="000000"/>
                </a:solidFill>
                <a:effectLst/>
                <a:latin typeface="+mj-lt"/>
                <a:ea typeface="Times New Roman" panose="02020603050405020304" pitchFamily="18" charset="0"/>
                <a:cs typeface="Calibri" panose="020F0502020204030204" pitchFamily="34" charset="0"/>
              </a:rPr>
              <a:t>partnerships </a:t>
            </a:r>
            <a:r>
              <a:rPr lang="en-US" sz="2200" kern="0" dirty="0">
                <a:solidFill>
                  <a:srgbClr val="000000"/>
                </a:solidFill>
                <a:effectLst/>
                <a:latin typeface="+mj-lt"/>
                <a:ea typeface="Times New Roman" panose="02020603050405020304" pitchFamily="18" charset="0"/>
                <a:cs typeface="Calibri" panose="020F0502020204030204" pitchFamily="34" charset="0"/>
              </a:rPr>
              <a:t>across the </a:t>
            </a:r>
            <a:r>
              <a:rPr lang="en-US" sz="2200" dirty="0">
                <a:latin typeface="+mj-lt"/>
              </a:rPr>
              <a:t>South Eastern Program Alliance (</a:t>
            </a:r>
            <a:r>
              <a:rPr lang="en-US" sz="2200" kern="0" dirty="0">
                <a:solidFill>
                  <a:srgbClr val="000000"/>
                </a:solidFill>
                <a:effectLst/>
                <a:latin typeface="+mj-lt"/>
                <a:ea typeface="Times New Roman" panose="02020603050405020304" pitchFamily="18" charset="0"/>
                <a:cs typeface="Calibri" panose="020F0502020204030204" pitchFamily="34" charset="0"/>
              </a:rPr>
              <a:t>SEPA) to build capacity and systems change for apprenticeship</a:t>
            </a:r>
            <a:br>
              <a:rPr lang="en-US" sz="2200" kern="0" dirty="0">
                <a:solidFill>
                  <a:srgbClr val="000000"/>
                </a:solidFill>
                <a:effectLst/>
                <a:latin typeface="+mj-lt"/>
                <a:ea typeface="Times New Roman" panose="02020603050405020304" pitchFamily="18" charset="0"/>
                <a:cs typeface="Calibri" panose="020F0502020204030204" pitchFamily="34" charset="0"/>
              </a:rPr>
            </a:br>
            <a:endParaRPr lang="en-US" sz="1000" kern="100" dirty="0">
              <a:effectLst/>
              <a:latin typeface="+mj-lt"/>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0"/>
              </a:spcAft>
              <a:buSzPts val="1000"/>
              <a:buFont typeface="Symbol" panose="05050102010706020507" pitchFamily="18" charset="2"/>
              <a:buChar char=""/>
              <a:tabLst>
                <a:tab pos="457200" algn="l"/>
              </a:tabLst>
            </a:pPr>
            <a:r>
              <a:rPr lang="en-US" sz="2200" b="1" kern="0" dirty="0">
                <a:solidFill>
                  <a:srgbClr val="000000"/>
                </a:solidFill>
                <a:effectLst/>
                <a:latin typeface="+mj-lt"/>
                <a:ea typeface="Times New Roman" panose="02020603050405020304" pitchFamily="18" charset="0"/>
                <a:cs typeface="Calibri" panose="020F0502020204030204" pitchFamily="34" charset="0"/>
              </a:rPr>
              <a:t>building registered </a:t>
            </a:r>
            <a:r>
              <a:rPr lang="en-US" sz="2200" b="1" kern="0" dirty="0">
                <a:solidFill>
                  <a:srgbClr val="000000"/>
                </a:solidFill>
                <a:latin typeface="+mj-lt"/>
                <a:ea typeface="Times New Roman" panose="02020603050405020304" pitchFamily="18" charset="0"/>
                <a:cs typeface="Calibri" panose="020F0502020204030204" pitchFamily="34" charset="0"/>
              </a:rPr>
              <a:t>a</a:t>
            </a:r>
            <a:r>
              <a:rPr lang="en-US" sz="2200" b="1" kern="0" dirty="0">
                <a:solidFill>
                  <a:srgbClr val="000000"/>
                </a:solidFill>
                <a:effectLst/>
                <a:latin typeface="+mj-lt"/>
                <a:ea typeface="Times New Roman" panose="02020603050405020304" pitchFamily="18" charset="0"/>
                <a:cs typeface="Calibri" panose="020F0502020204030204" pitchFamily="34" charset="0"/>
              </a:rPr>
              <a:t>pprenticeship and pre-apprenticeship </a:t>
            </a:r>
            <a:r>
              <a:rPr lang="en-US" sz="2200" b="1" kern="0" dirty="0">
                <a:solidFill>
                  <a:srgbClr val="000000"/>
                </a:solidFill>
                <a:latin typeface="+mj-lt"/>
                <a:ea typeface="Times New Roman" panose="02020603050405020304" pitchFamily="18" charset="0"/>
                <a:cs typeface="Calibri" panose="020F0502020204030204" pitchFamily="34" charset="0"/>
              </a:rPr>
              <a:t>p</a:t>
            </a:r>
            <a:r>
              <a:rPr lang="en-US" sz="2200" b="1" kern="0" dirty="0">
                <a:solidFill>
                  <a:srgbClr val="000000"/>
                </a:solidFill>
                <a:effectLst/>
                <a:latin typeface="+mj-lt"/>
                <a:ea typeface="Times New Roman" panose="02020603050405020304" pitchFamily="18" charset="0"/>
                <a:cs typeface="Calibri" panose="020F0502020204030204" pitchFamily="34" charset="0"/>
              </a:rPr>
              <a:t>rograms</a:t>
            </a:r>
            <a:br>
              <a:rPr lang="en-US" sz="2200" b="1" kern="0" dirty="0">
                <a:solidFill>
                  <a:srgbClr val="000000"/>
                </a:solidFill>
                <a:effectLst/>
                <a:latin typeface="+mj-lt"/>
                <a:ea typeface="Times New Roman" panose="02020603050405020304" pitchFamily="18" charset="0"/>
                <a:cs typeface="Calibri" panose="020F0502020204030204" pitchFamily="34" charset="0"/>
              </a:rPr>
            </a:br>
            <a:endParaRPr lang="en-US" sz="1000" b="1" kern="100" dirty="0">
              <a:effectLst/>
              <a:latin typeface="+mj-lt"/>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0"/>
              </a:spcAft>
              <a:buSzPts val="1000"/>
              <a:buFont typeface="Symbol" panose="05050102010706020507" pitchFamily="18" charset="2"/>
              <a:buChar char=""/>
              <a:tabLst>
                <a:tab pos="457200" algn="l"/>
              </a:tabLst>
            </a:pPr>
            <a:r>
              <a:rPr lang="en-US" sz="2200" kern="0" dirty="0">
                <a:solidFill>
                  <a:srgbClr val="000000"/>
                </a:solidFill>
                <a:effectLst/>
                <a:latin typeface="+mj-lt"/>
                <a:ea typeface="Times New Roman" panose="02020603050405020304" pitchFamily="18" charset="0"/>
                <a:cs typeface="Calibri" panose="020F0502020204030204" pitchFamily="34" charset="0"/>
              </a:rPr>
              <a:t>collaboratively identifying and implementing career pathways that lead to </a:t>
            </a:r>
            <a:r>
              <a:rPr lang="en-US" sz="2200" b="1" kern="0" dirty="0">
                <a:solidFill>
                  <a:srgbClr val="000000"/>
                </a:solidFill>
                <a:effectLst/>
                <a:latin typeface="+mj-lt"/>
                <a:ea typeface="Times New Roman" panose="02020603050405020304" pitchFamily="18" charset="0"/>
                <a:cs typeface="Calibri" panose="020F0502020204030204" pitchFamily="34" charset="0"/>
              </a:rPr>
              <a:t>family-sustaining wages</a:t>
            </a:r>
            <a:br>
              <a:rPr lang="en-US" sz="2200" b="1" kern="0" dirty="0">
                <a:solidFill>
                  <a:srgbClr val="000000"/>
                </a:solidFill>
                <a:effectLst/>
                <a:latin typeface="+mj-lt"/>
                <a:ea typeface="Times New Roman" panose="02020603050405020304" pitchFamily="18" charset="0"/>
                <a:cs typeface="Calibri" panose="020F0502020204030204" pitchFamily="34" charset="0"/>
              </a:rPr>
            </a:br>
            <a:endParaRPr lang="en-US" sz="1000" b="1" kern="0" dirty="0">
              <a:solidFill>
                <a:srgbClr val="000000"/>
              </a:solidFill>
              <a:effectLst/>
              <a:latin typeface="+mj-lt"/>
              <a:ea typeface="Times New Roman" panose="02020603050405020304" pitchFamily="18" charset="0"/>
              <a:cs typeface="Calibri" panose="020F0502020204030204" pitchFamily="34" charset="0"/>
            </a:endParaRPr>
          </a:p>
          <a:p>
            <a:pPr marL="342900" marR="0" lvl="0" indent="-342900" fontAlgn="base">
              <a:lnSpc>
                <a:spcPct val="107000"/>
              </a:lnSpc>
              <a:spcBef>
                <a:spcPts val="0"/>
              </a:spcBef>
              <a:spcAft>
                <a:spcPts val="0"/>
              </a:spcAft>
              <a:buSzPts val="1000"/>
              <a:buFont typeface="Symbol" panose="05050102010706020507" pitchFamily="18" charset="2"/>
              <a:buChar char=""/>
              <a:tabLst>
                <a:tab pos="457200" algn="l"/>
              </a:tabLst>
            </a:pPr>
            <a:r>
              <a:rPr lang="en-US" sz="2200" b="1" kern="0" dirty="0">
                <a:solidFill>
                  <a:srgbClr val="000000"/>
                </a:solidFill>
                <a:effectLst/>
                <a:latin typeface="+mj-lt"/>
                <a:ea typeface="Times New Roman" panose="02020603050405020304" pitchFamily="18" charset="0"/>
                <a:cs typeface="Calibri" panose="020F0502020204030204" pitchFamily="34" charset="0"/>
              </a:rPr>
              <a:t>strategically</a:t>
            </a:r>
            <a:r>
              <a:rPr lang="en-US" sz="2200" kern="0" dirty="0">
                <a:solidFill>
                  <a:srgbClr val="000000"/>
                </a:solidFill>
                <a:effectLst/>
                <a:latin typeface="+mj-lt"/>
                <a:ea typeface="Times New Roman" panose="02020603050405020304" pitchFamily="18" charset="0"/>
                <a:cs typeface="Calibri" panose="020F0502020204030204" pitchFamily="34" charset="0"/>
              </a:rPr>
              <a:t> building capacity to grow a </a:t>
            </a:r>
            <a:r>
              <a:rPr lang="en-US" sz="2200" b="1" kern="0" dirty="0">
                <a:solidFill>
                  <a:srgbClr val="000000"/>
                </a:solidFill>
                <a:effectLst/>
                <a:latin typeface="+mj-lt"/>
                <a:ea typeface="Times New Roman" panose="02020603050405020304" pitchFamily="18" charset="0"/>
                <a:cs typeface="Calibri" panose="020F0502020204030204" pitchFamily="34" charset="0"/>
              </a:rPr>
              <a:t>cohesive, streamlined pathway</a:t>
            </a:r>
            <a:r>
              <a:rPr lang="en-US" sz="2200" kern="0" dirty="0">
                <a:solidFill>
                  <a:srgbClr val="000000"/>
                </a:solidFill>
                <a:effectLst/>
                <a:latin typeface="+mj-lt"/>
                <a:ea typeface="Times New Roman" panose="02020603050405020304" pitchFamily="18" charset="0"/>
                <a:cs typeface="Calibri" panose="020F0502020204030204" pitchFamily="34" charset="0"/>
              </a:rPr>
              <a:t> for employers and apprentices to access</a:t>
            </a:r>
            <a:r>
              <a:rPr lang="en-US" sz="2200" kern="0" dirty="0">
                <a:effectLst/>
                <a:latin typeface="+mj-lt"/>
                <a:ea typeface="Times New Roman" panose="02020603050405020304" pitchFamily="18" charset="0"/>
                <a:cs typeface="Calibri" panose="020F0502020204030204" pitchFamily="34" charset="0"/>
              </a:rPr>
              <a:t> </a:t>
            </a:r>
            <a:endParaRPr lang="en-US" sz="2200" kern="100" dirty="0">
              <a:effectLst/>
              <a:latin typeface="+mj-lt"/>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2688322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308D0-A60E-920A-F6BE-F4A05C133935}"/>
              </a:ext>
            </a:extLst>
          </p:cNvPr>
          <p:cNvSpPr>
            <a:spLocks noGrp="1"/>
          </p:cNvSpPr>
          <p:nvPr>
            <p:ph type="title"/>
          </p:nvPr>
        </p:nvSpPr>
        <p:spPr>
          <a:xfrm>
            <a:off x="838200" y="365760"/>
            <a:ext cx="10515600" cy="1325563"/>
          </a:xfrm>
        </p:spPr>
        <p:txBody>
          <a:bodyPr/>
          <a:lstStyle/>
          <a:p>
            <a:r>
              <a:rPr lang="en-US" b="1" dirty="0"/>
              <a:t>Partners</a:t>
            </a:r>
          </a:p>
        </p:txBody>
      </p:sp>
      <p:pic>
        <p:nvPicPr>
          <p:cNvPr id="1026" name="Picture 2" descr="Philadelphia Academies Inc. Logo">
            <a:extLst>
              <a:ext uri="{FF2B5EF4-FFF2-40B4-BE49-F238E27FC236}">
                <a16:creationId xmlns:a16="http://schemas.microsoft.com/office/drawing/2014/main" id="{415D56C1-79D4-ECAE-93ED-56903B9838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8112" y="1930894"/>
            <a:ext cx="4843272" cy="7627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ommunity College of Philadelphia Logo">
            <a:extLst>
              <a:ext uri="{FF2B5EF4-FFF2-40B4-BE49-F238E27FC236}">
                <a16:creationId xmlns:a16="http://schemas.microsoft.com/office/drawing/2014/main" id="{E4C4D771-23F7-5255-E164-11CD1CA270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3931" y="3262587"/>
            <a:ext cx="3151634" cy="210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0" descr="JEVS Human Services - Wikipedia">
            <a:extLst>
              <a:ext uri="{FF2B5EF4-FFF2-40B4-BE49-F238E27FC236}">
                <a16:creationId xmlns:a16="http://schemas.microsoft.com/office/drawing/2014/main" id="{47159B18-FE78-F226-E020-5D85D1DAE838}"/>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00955" y="1606445"/>
            <a:ext cx="3016189" cy="14116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ayada logo - links to home page">
            <a:extLst>
              <a:ext uri="{FF2B5EF4-FFF2-40B4-BE49-F238E27FC236}">
                <a16:creationId xmlns:a16="http://schemas.microsoft.com/office/drawing/2014/main" id="{DAE4F033-B2A5-64F8-3719-4A026F0A1F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9995" y="3821484"/>
            <a:ext cx="3035111" cy="98641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162573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2FFBF-0DC5-3765-35DB-4FCE4059C25D}"/>
              </a:ext>
            </a:extLst>
          </p:cNvPr>
          <p:cNvSpPr>
            <a:spLocks noGrp="1"/>
          </p:cNvSpPr>
          <p:nvPr>
            <p:ph type="title"/>
          </p:nvPr>
        </p:nvSpPr>
        <p:spPr>
          <a:xfrm>
            <a:off x="841248" y="365760"/>
            <a:ext cx="10515600" cy="1325880"/>
          </a:xfrm>
        </p:spPr>
        <p:txBody>
          <a:bodyPr>
            <a:noAutofit/>
          </a:bodyPr>
          <a:lstStyle/>
          <a:p>
            <a:r>
              <a:rPr lang="en-US" dirty="0"/>
              <a:t>ABA Project Outputs </a:t>
            </a:r>
          </a:p>
        </p:txBody>
      </p:sp>
      <p:sp>
        <p:nvSpPr>
          <p:cNvPr id="3" name="Content Placeholder 2">
            <a:extLst>
              <a:ext uri="{FF2B5EF4-FFF2-40B4-BE49-F238E27FC236}">
                <a16:creationId xmlns:a16="http://schemas.microsoft.com/office/drawing/2014/main" id="{91CA49A5-ED45-18E0-DC27-68883DA7B832}"/>
              </a:ext>
            </a:extLst>
          </p:cNvPr>
          <p:cNvSpPr>
            <a:spLocks noGrp="1"/>
          </p:cNvSpPr>
          <p:nvPr>
            <p:ph idx="1"/>
          </p:nvPr>
        </p:nvSpPr>
        <p:spPr>
          <a:xfrm>
            <a:off x="835152" y="1532585"/>
            <a:ext cx="10253557" cy="730246"/>
          </a:xfrm>
        </p:spPr>
        <p:txBody>
          <a:bodyPr>
            <a:normAutofit/>
          </a:bodyPr>
          <a:lstStyle/>
          <a:p>
            <a:pPr marL="0" indent="0">
              <a:buNone/>
            </a:pPr>
            <a:r>
              <a:rPr lang="en-US" sz="2200" kern="0">
                <a:solidFill>
                  <a:srgbClr val="212121"/>
                </a:solidFill>
                <a:latin typeface="Calibri" panose="020F0502020204030204" pitchFamily="34" charset="0"/>
                <a:ea typeface="Times New Roman" panose="02020603050405020304" pitchFamily="18" charset="0"/>
                <a:cs typeface="Calibri" panose="020F0502020204030204" pitchFamily="34" charset="0"/>
              </a:rPr>
              <a:t>T</a:t>
            </a:r>
            <a:r>
              <a:rPr lang="en-US" sz="2200" kern="0">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hrough the collaborative efforts and activities of the Apprenticeship Regional Hub, here’s a snapshot of the work we’ll accomplish:</a:t>
            </a:r>
            <a:endParaRPr lang="en-US" sz="2200" kern="1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1" name="Table 10">
            <a:extLst>
              <a:ext uri="{FF2B5EF4-FFF2-40B4-BE49-F238E27FC236}">
                <a16:creationId xmlns:a16="http://schemas.microsoft.com/office/drawing/2014/main" id="{5D872F8D-8D14-3615-31AC-CCA5917C3690}"/>
              </a:ext>
            </a:extLst>
          </p:cNvPr>
          <p:cNvGraphicFramePr>
            <a:graphicFrameLocks noGrp="1"/>
          </p:cNvGraphicFramePr>
          <p:nvPr>
            <p:extLst>
              <p:ext uri="{D42A27DB-BD31-4B8C-83A1-F6EECF244321}">
                <p14:modId xmlns:p14="http://schemas.microsoft.com/office/powerpoint/2010/main" val="3955557803"/>
              </p:ext>
            </p:extLst>
          </p:nvPr>
        </p:nvGraphicFramePr>
        <p:xfrm>
          <a:off x="1567385" y="2352983"/>
          <a:ext cx="8695870" cy="3568556"/>
        </p:xfrm>
        <a:graphic>
          <a:graphicData uri="http://schemas.openxmlformats.org/drawingml/2006/table">
            <a:tbl>
              <a:tblPr firstRow="1" firstCol="1" bandRow="1">
                <a:tableStyleId>{0660B408-B3CF-4A94-85FC-2B1E0A45F4A2}</a:tableStyleId>
              </a:tblPr>
              <a:tblGrid>
                <a:gridCol w="5754708">
                  <a:extLst>
                    <a:ext uri="{9D8B030D-6E8A-4147-A177-3AD203B41FA5}">
                      <a16:colId xmlns:a16="http://schemas.microsoft.com/office/drawing/2014/main" val="1868396029"/>
                    </a:ext>
                  </a:extLst>
                </a:gridCol>
                <a:gridCol w="2941162">
                  <a:extLst>
                    <a:ext uri="{9D8B030D-6E8A-4147-A177-3AD203B41FA5}">
                      <a16:colId xmlns:a16="http://schemas.microsoft.com/office/drawing/2014/main" val="4060863234"/>
                    </a:ext>
                  </a:extLst>
                </a:gridCol>
              </a:tblGrid>
              <a:tr h="304207">
                <a:tc>
                  <a:txBody>
                    <a:bodyPr/>
                    <a:lstStyle/>
                    <a:p>
                      <a:pPr marL="38100" marR="66675" algn="ctr" fontAlgn="base">
                        <a:lnSpc>
                          <a:spcPct val="107000"/>
                        </a:lnSpc>
                        <a:spcBef>
                          <a:spcPts val="0"/>
                        </a:spcBef>
                        <a:spcAft>
                          <a:spcPts val="0"/>
                        </a:spcAft>
                      </a:pPr>
                      <a:r>
                        <a:rPr lang="en-US" sz="1400" kern="0">
                          <a:effectLst/>
                        </a:rPr>
                        <a:t>Program Outputs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38100" marR="47625" algn="ctr" fontAlgn="base">
                        <a:lnSpc>
                          <a:spcPct val="107000"/>
                        </a:lnSpc>
                        <a:spcBef>
                          <a:spcPts val="0"/>
                        </a:spcBef>
                        <a:spcAft>
                          <a:spcPts val="0"/>
                        </a:spcAft>
                      </a:pPr>
                      <a:r>
                        <a:rPr lang="en-US" sz="1400" kern="0">
                          <a:effectLst/>
                        </a:rPr>
                        <a:t>Targets (4-year total)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2326227039"/>
                  </a:ext>
                </a:extLst>
              </a:tr>
              <a:tr h="261110">
                <a:tc>
                  <a:txBody>
                    <a:bodyPr/>
                    <a:lstStyle/>
                    <a:p>
                      <a:pPr marL="28575" marR="66675" fontAlgn="base">
                        <a:lnSpc>
                          <a:spcPct val="107000"/>
                        </a:lnSpc>
                        <a:spcBef>
                          <a:spcPts val="0"/>
                        </a:spcBef>
                        <a:spcAft>
                          <a:spcPts val="0"/>
                        </a:spcAft>
                      </a:pPr>
                      <a:r>
                        <a:rPr lang="en-US" sz="1400" b="0" kern="0">
                          <a:effectLst/>
                        </a:rPr>
                        <a:t>Total number of RAPs developed </a:t>
                      </a:r>
                      <a:endParaRPr lang="en-US" sz="1100" b="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0" algn="ctr" fontAlgn="base">
                        <a:lnSpc>
                          <a:spcPct val="107000"/>
                        </a:lnSpc>
                        <a:spcBef>
                          <a:spcPts val="0"/>
                        </a:spcBef>
                        <a:spcAft>
                          <a:spcPts val="0"/>
                        </a:spcAft>
                      </a:pPr>
                      <a:r>
                        <a:rPr lang="en-US" sz="1400" b="1" kern="0">
                          <a:effectLst/>
                        </a:rPr>
                        <a:t>6 </a:t>
                      </a:r>
                      <a:endParaRPr lang="en-US" sz="1100" b="1"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89858603"/>
                  </a:ext>
                </a:extLst>
              </a:tr>
              <a:tr h="265746">
                <a:tc>
                  <a:txBody>
                    <a:bodyPr/>
                    <a:lstStyle/>
                    <a:p>
                      <a:pPr marL="28575" marR="66675" fontAlgn="base">
                        <a:lnSpc>
                          <a:spcPct val="107000"/>
                        </a:lnSpc>
                        <a:spcBef>
                          <a:spcPts val="0"/>
                        </a:spcBef>
                        <a:spcAft>
                          <a:spcPts val="0"/>
                        </a:spcAft>
                      </a:pPr>
                      <a:r>
                        <a:rPr lang="en-US" sz="1400" b="0" kern="0">
                          <a:effectLst/>
                        </a:rPr>
                        <a:t>Total number of RAPs expanded </a:t>
                      </a:r>
                      <a:endParaRPr lang="en-US" sz="1100" b="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0" algn="ctr" fontAlgn="base">
                        <a:lnSpc>
                          <a:spcPct val="107000"/>
                        </a:lnSpc>
                        <a:spcBef>
                          <a:spcPts val="0"/>
                        </a:spcBef>
                        <a:spcAft>
                          <a:spcPts val="0"/>
                        </a:spcAft>
                      </a:pPr>
                      <a:r>
                        <a:rPr lang="en-US" sz="1400" b="1" kern="0">
                          <a:effectLst/>
                        </a:rPr>
                        <a:t>7 </a:t>
                      </a:r>
                      <a:endParaRPr lang="en-US" sz="1100" b="1"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0404412"/>
                  </a:ext>
                </a:extLst>
              </a:tr>
              <a:tr h="267492">
                <a:tc>
                  <a:txBody>
                    <a:bodyPr/>
                    <a:lstStyle/>
                    <a:p>
                      <a:pPr marL="28575" marR="66675" fontAlgn="base">
                        <a:lnSpc>
                          <a:spcPct val="107000"/>
                        </a:lnSpc>
                        <a:spcBef>
                          <a:spcPts val="0"/>
                        </a:spcBef>
                        <a:spcAft>
                          <a:spcPts val="0"/>
                        </a:spcAft>
                      </a:pPr>
                      <a:r>
                        <a:rPr lang="en-US" sz="1400" b="0" kern="0">
                          <a:effectLst/>
                        </a:rPr>
                        <a:t>Total number of pre-apprenticeships developed </a:t>
                      </a:r>
                      <a:endParaRPr lang="en-US" sz="1100" b="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0" algn="ctr" fontAlgn="base">
                        <a:lnSpc>
                          <a:spcPct val="107000"/>
                        </a:lnSpc>
                        <a:spcBef>
                          <a:spcPts val="0"/>
                        </a:spcBef>
                        <a:spcAft>
                          <a:spcPts val="0"/>
                        </a:spcAft>
                      </a:pPr>
                      <a:r>
                        <a:rPr lang="en-US" sz="1400" b="1" kern="0">
                          <a:effectLst/>
                        </a:rPr>
                        <a:t>8 </a:t>
                      </a:r>
                      <a:endParaRPr lang="en-US" sz="1100" b="1"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3424595"/>
                  </a:ext>
                </a:extLst>
              </a:tr>
              <a:tr h="296214">
                <a:tc>
                  <a:txBody>
                    <a:bodyPr/>
                    <a:lstStyle/>
                    <a:p>
                      <a:pPr marL="28575" marR="66675" fontAlgn="base">
                        <a:lnSpc>
                          <a:spcPct val="107000"/>
                        </a:lnSpc>
                        <a:spcBef>
                          <a:spcPts val="0"/>
                        </a:spcBef>
                        <a:spcAft>
                          <a:spcPts val="0"/>
                        </a:spcAft>
                      </a:pPr>
                      <a:r>
                        <a:rPr lang="en-US" sz="1400" b="0" kern="0">
                          <a:effectLst/>
                        </a:rPr>
                        <a:t>Total number of pre-apprenticeships expanded </a:t>
                      </a:r>
                      <a:endParaRPr lang="en-US" sz="1100" b="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0" algn="ctr" fontAlgn="base">
                        <a:lnSpc>
                          <a:spcPct val="107000"/>
                        </a:lnSpc>
                        <a:spcBef>
                          <a:spcPts val="0"/>
                        </a:spcBef>
                        <a:spcAft>
                          <a:spcPts val="0"/>
                        </a:spcAft>
                      </a:pPr>
                      <a:r>
                        <a:rPr lang="en-US" sz="1400" b="1" kern="0">
                          <a:effectLst/>
                        </a:rPr>
                        <a:t>10 </a:t>
                      </a:r>
                      <a:endParaRPr lang="en-US" sz="1100" b="1"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7798615"/>
                  </a:ext>
                </a:extLst>
              </a:tr>
              <a:tr h="284073">
                <a:tc>
                  <a:txBody>
                    <a:bodyPr/>
                    <a:lstStyle/>
                    <a:p>
                      <a:pPr marL="28575" marR="66675" fontAlgn="base">
                        <a:lnSpc>
                          <a:spcPct val="107000"/>
                        </a:lnSpc>
                        <a:spcBef>
                          <a:spcPts val="0"/>
                        </a:spcBef>
                        <a:spcAft>
                          <a:spcPts val="0"/>
                        </a:spcAft>
                      </a:pPr>
                      <a:r>
                        <a:rPr lang="en-US" sz="1400" b="0" kern="0">
                          <a:effectLst/>
                        </a:rPr>
                        <a:t>Total number of stakeholders engaged </a:t>
                      </a:r>
                      <a:endParaRPr lang="en-US" sz="1100" b="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0" algn="ctr" fontAlgn="base">
                        <a:lnSpc>
                          <a:spcPct val="107000"/>
                        </a:lnSpc>
                        <a:spcBef>
                          <a:spcPts val="0"/>
                        </a:spcBef>
                        <a:spcAft>
                          <a:spcPts val="0"/>
                        </a:spcAft>
                      </a:pPr>
                      <a:r>
                        <a:rPr lang="en-US" sz="1400" b="1" kern="0">
                          <a:effectLst/>
                        </a:rPr>
                        <a:t>50  </a:t>
                      </a:r>
                      <a:endParaRPr lang="en-US" sz="1100" b="1"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517646"/>
                  </a:ext>
                </a:extLst>
              </a:tr>
              <a:tr h="485674">
                <a:tc>
                  <a:txBody>
                    <a:bodyPr/>
                    <a:lstStyle/>
                    <a:p>
                      <a:pPr marL="28575" marR="66675" fontAlgn="base">
                        <a:lnSpc>
                          <a:spcPct val="107000"/>
                        </a:lnSpc>
                        <a:spcBef>
                          <a:spcPts val="0"/>
                        </a:spcBef>
                        <a:spcAft>
                          <a:spcPts val="0"/>
                        </a:spcAft>
                      </a:pPr>
                      <a:r>
                        <a:rPr lang="en-US" sz="1400" b="0" kern="0">
                          <a:effectLst/>
                        </a:rPr>
                        <a:t>Total number of employers receiving incentive funding;</a:t>
                      </a:r>
                      <a:br>
                        <a:rPr lang="en-US" sz="1400" b="0" kern="0">
                          <a:effectLst/>
                        </a:rPr>
                      </a:br>
                      <a:r>
                        <a:rPr lang="en-US" sz="1400" b="0" kern="0">
                          <a:effectLst/>
                        </a:rPr>
                        <a:t>Total amount of funds to be awarded in incentive funding </a:t>
                      </a:r>
                      <a:endParaRPr lang="en-US" sz="1100" b="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0" algn="ctr" fontAlgn="base">
                        <a:lnSpc>
                          <a:spcPct val="107000"/>
                        </a:lnSpc>
                        <a:spcBef>
                          <a:spcPts val="0"/>
                        </a:spcBef>
                        <a:spcAft>
                          <a:spcPts val="0"/>
                        </a:spcAft>
                      </a:pPr>
                      <a:r>
                        <a:rPr lang="en-US" sz="1400" b="1" kern="0">
                          <a:effectLst/>
                        </a:rPr>
                        <a:t>20 employers  </a:t>
                      </a:r>
                      <a:endParaRPr lang="en-US" sz="1100" b="1" kern="100">
                        <a:effectLst/>
                      </a:endParaRPr>
                    </a:p>
                    <a:p>
                      <a:pPr marL="38100" marR="0" algn="ctr" fontAlgn="base">
                        <a:lnSpc>
                          <a:spcPct val="107000"/>
                        </a:lnSpc>
                        <a:spcBef>
                          <a:spcPts val="0"/>
                        </a:spcBef>
                        <a:spcAft>
                          <a:spcPts val="0"/>
                        </a:spcAft>
                      </a:pPr>
                      <a:r>
                        <a:rPr lang="en-US" sz="1400" b="1" kern="0">
                          <a:effectLst/>
                        </a:rPr>
                        <a:t>$300,000</a:t>
                      </a:r>
                      <a:endParaRPr lang="en-US" sz="1100" b="1"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4496948"/>
                  </a:ext>
                </a:extLst>
              </a:tr>
              <a:tr h="323983">
                <a:tc>
                  <a:txBody>
                    <a:bodyPr/>
                    <a:lstStyle/>
                    <a:p>
                      <a:pPr marL="28575" marR="66675" fontAlgn="base">
                        <a:lnSpc>
                          <a:spcPct val="107000"/>
                        </a:lnSpc>
                        <a:spcBef>
                          <a:spcPts val="0"/>
                        </a:spcBef>
                        <a:spcAft>
                          <a:spcPts val="0"/>
                        </a:spcAft>
                      </a:pPr>
                      <a:r>
                        <a:rPr lang="en-US" sz="1400" b="0" kern="0">
                          <a:effectLst/>
                        </a:rPr>
                        <a:t>Total number of technical assistance resources created </a:t>
                      </a:r>
                      <a:endParaRPr lang="en-US" sz="1100" b="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0" algn="ctr" fontAlgn="base">
                        <a:lnSpc>
                          <a:spcPct val="107000"/>
                        </a:lnSpc>
                        <a:spcBef>
                          <a:spcPts val="0"/>
                        </a:spcBef>
                        <a:spcAft>
                          <a:spcPts val="0"/>
                        </a:spcAft>
                      </a:pPr>
                      <a:r>
                        <a:rPr lang="en-US" sz="1400" b="1" kern="0">
                          <a:effectLst/>
                        </a:rPr>
                        <a:t>20 </a:t>
                      </a:r>
                      <a:endParaRPr lang="en-US" sz="1100" b="1"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14380131"/>
                  </a:ext>
                </a:extLst>
              </a:tr>
              <a:tr h="338871">
                <a:tc>
                  <a:txBody>
                    <a:bodyPr/>
                    <a:lstStyle/>
                    <a:p>
                      <a:pPr marL="28575" marR="66675" fontAlgn="base">
                        <a:lnSpc>
                          <a:spcPct val="107000"/>
                        </a:lnSpc>
                        <a:spcBef>
                          <a:spcPts val="0"/>
                        </a:spcBef>
                        <a:spcAft>
                          <a:spcPts val="0"/>
                        </a:spcAft>
                      </a:pPr>
                      <a:r>
                        <a:rPr lang="en-US" sz="1400" b="0" kern="0">
                          <a:effectLst/>
                        </a:rPr>
                        <a:t>Total number of new sponsors </a:t>
                      </a:r>
                      <a:endParaRPr lang="en-US" sz="1100" b="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0" algn="ctr" fontAlgn="base">
                        <a:lnSpc>
                          <a:spcPct val="107000"/>
                        </a:lnSpc>
                        <a:spcBef>
                          <a:spcPts val="0"/>
                        </a:spcBef>
                        <a:spcAft>
                          <a:spcPts val="0"/>
                        </a:spcAft>
                      </a:pPr>
                      <a:r>
                        <a:rPr lang="en-US" sz="1400" b="1" kern="0">
                          <a:effectLst/>
                        </a:rPr>
                        <a:t>5 </a:t>
                      </a:r>
                      <a:endParaRPr lang="en-US" sz="1100" b="1"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1752694"/>
                  </a:ext>
                </a:extLst>
              </a:tr>
              <a:tr h="360019">
                <a:tc>
                  <a:txBody>
                    <a:bodyPr/>
                    <a:lstStyle/>
                    <a:p>
                      <a:pPr marL="28575" marR="66675" fontAlgn="base">
                        <a:lnSpc>
                          <a:spcPct val="107000"/>
                        </a:lnSpc>
                        <a:spcBef>
                          <a:spcPts val="0"/>
                        </a:spcBef>
                        <a:spcAft>
                          <a:spcPts val="0"/>
                        </a:spcAft>
                      </a:pPr>
                      <a:r>
                        <a:rPr lang="en-US" sz="1400" b="0" kern="0">
                          <a:effectLst/>
                        </a:rPr>
                        <a:t>Total number of individuals enrolled in a newly developed RA</a:t>
                      </a:r>
                      <a:endParaRPr lang="en-US" sz="1100" b="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0" algn="ctr" fontAlgn="base">
                        <a:lnSpc>
                          <a:spcPct val="107000"/>
                        </a:lnSpc>
                        <a:spcBef>
                          <a:spcPts val="0"/>
                        </a:spcBef>
                        <a:spcAft>
                          <a:spcPts val="0"/>
                        </a:spcAft>
                      </a:pPr>
                      <a:r>
                        <a:rPr lang="en-US" sz="1400" b="1" kern="0">
                          <a:effectLst/>
                        </a:rPr>
                        <a:t>400 </a:t>
                      </a:r>
                      <a:endParaRPr lang="en-US" sz="1100" b="1"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1505015"/>
                  </a:ext>
                </a:extLst>
              </a:tr>
              <a:tr h="381167">
                <a:tc>
                  <a:txBody>
                    <a:bodyPr/>
                    <a:lstStyle/>
                    <a:p>
                      <a:pPr marL="28575" marR="66675" fontAlgn="base">
                        <a:lnSpc>
                          <a:spcPct val="107000"/>
                        </a:lnSpc>
                        <a:spcBef>
                          <a:spcPts val="0"/>
                        </a:spcBef>
                        <a:spcAft>
                          <a:spcPts val="0"/>
                        </a:spcAft>
                      </a:pPr>
                      <a:r>
                        <a:rPr lang="en-US" sz="1400" b="0" kern="0">
                          <a:effectLst/>
                        </a:rPr>
                        <a:t>Total number of individuals enrolled in a newly developed pre-apprenticeship</a:t>
                      </a:r>
                      <a:endParaRPr lang="en-US" sz="1100" b="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0" algn="ctr" fontAlgn="base">
                        <a:lnSpc>
                          <a:spcPct val="107000"/>
                        </a:lnSpc>
                        <a:spcBef>
                          <a:spcPts val="0"/>
                        </a:spcBef>
                        <a:spcAft>
                          <a:spcPts val="0"/>
                        </a:spcAft>
                      </a:pPr>
                      <a:r>
                        <a:rPr lang="en-US" sz="1400" b="1" kern="0">
                          <a:effectLst/>
                        </a:rPr>
                        <a:t>700 </a:t>
                      </a:r>
                      <a:endParaRPr lang="en-US" sz="1100" b="1"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0131254"/>
                  </a:ext>
                </a:extLst>
              </a:tr>
            </a:tbl>
          </a:graphicData>
        </a:graphic>
      </p:graphicFrame>
    </p:spTree>
    <p:custDataLst>
      <p:tags r:id="rId1"/>
    </p:custDataLst>
    <p:extLst>
      <p:ext uri="{BB962C8B-B14F-4D97-AF65-F5344CB8AC3E}">
        <p14:creationId xmlns:p14="http://schemas.microsoft.com/office/powerpoint/2010/main" val="2429084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0CC53-4953-A9D5-1F20-B3D03727D9F3}"/>
              </a:ext>
            </a:extLst>
          </p:cNvPr>
          <p:cNvSpPr>
            <a:spLocks noGrp="1"/>
          </p:cNvSpPr>
          <p:nvPr>
            <p:ph type="title"/>
          </p:nvPr>
        </p:nvSpPr>
        <p:spPr>
          <a:xfrm>
            <a:off x="838200" y="185035"/>
            <a:ext cx="10515600" cy="1325563"/>
          </a:xfrm>
        </p:spPr>
        <p:txBody>
          <a:bodyPr/>
          <a:lstStyle/>
          <a:p>
            <a:r>
              <a:rPr lang="en-US" sz="4400" b="1" dirty="0"/>
              <a:t>Highlights Two Years In</a:t>
            </a:r>
            <a:endParaRPr lang="en-US" b="1" dirty="0"/>
          </a:p>
        </p:txBody>
      </p:sp>
      <p:sp>
        <p:nvSpPr>
          <p:cNvPr id="3" name="Content Placeholder 2">
            <a:extLst>
              <a:ext uri="{FF2B5EF4-FFF2-40B4-BE49-F238E27FC236}">
                <a16:creationId xmlns:a16="http://schemas.microsoft.com/office/drawing/2014/main" id="{7C8C379A-F218-DDE3-207E-9079D9DEC7F4}"/>
              </a:ext>
            </a:extLst>
          </p:cNvPr>
          <p:cNvSpPr>
            <a:spLocks noGrp="1"/>
          </p:cNvSpPr>
          <p:nvPr>
            <p:ph idx="1"/>
          </p:nvPr>
        </p:nvSpPr>
        <p:spPr>
          <a:xfrm>
            <a:off x="838200" y="1482571"/>
            <a:ext cx="10515600" cy="4527612"/>
          </a:xfrm>
        </p:spPr>
        <p:txBody>
          <a:bodyPr>
            <a:normAutofit fontScale="55000" lnSpcReduction="20000"/>
          </a:bodyPr>
          <a:lstStyle/>
          <a:p>
            <a:pPr>
              <a:lnSpc>
                <a:spcPct val="120000"/>
              </a:lnSpc>
              <a:spcAft>
                <a:spcPts val="1000"/>
              </a:spcAft>
            </a:pPr>
            <a:r>
              <a:rPr lang="en-US" sz="2800" b="1">
                <a:solidFill>
                  <a:schemeClr val="tx1"/>
                </a:solidFill>
                <a:latin typeface="Montserrat" panose="02000505000000020004" pitchFamily="2" charset="0"/>
              </a:rPr>
              <a:t>Updated APHL Website: </a:t>
            </a:r>
            <a:r>
              <a:rPr lang="en-US" sz="2800">
                <a:solidFill>
                  <a:schemeClr val="tx1"/>
                </a:solidFill>
                <a:latin typeface="Montserrat" panose="02000505000000020004" pitchFamily="2" charset="0"/>
              </a:rPr>
              <a:t>launched during National Apprenticeship Week 2023</a:t>
            </a:r>
            <a:endParaRPr lang="en-US" sz="2100">
              <a:solidFill>
                <a:schemeClr val="tx1"/>
              </a:solidFill>
              <a:latin typeface="Montserrat" panose="02000505000000020004" pitchFamily="2" charset="0"/>
            </a:endParaRPr>
          </a:p>
          <a:p>
            <a:pPr>
              <a:lnSpc>
                <a:spcPct val="120000"/>
              </a:lnSpc>
              <a:spcAft>
                <a:spcPts val="1000"/>
              </a:spcAft>
            </a:pPr>
            <a:r>
              <a:rPr lang="en-US" sz="2800" b="1">
                <a:solidFill>
                  <a:schemeClr val="tx1"/>
                </a:solidFill>
                <a:latin typeface="Montserrat" panose="02000505000000020004" pitchFamily="2" charset="0"/>
              </a:rPr>
              <a:t>Committees</a:t>
            </a:r>
            <a:r>
              <a:rPr lang="en-US" sz="2800">
                <a:solidFill>
                  <a:schemeClr val="tx1"/>
                </a:solidFill>
                <a:latin typeface="Montserrat" panose="02000505000000020004" pitchFamily="2" charset="0"/>
              </a:rPr>
              <a:t>: Education and Employer Engagement; started November 2022 – second cohorts started winter 2023. </a:t>
            </a:r>
            <a:endParaRPr lang="en-US" sz="2100">
              <a:solidFill>
                <a:schemeClr val="tx1"/>
              </a:solidFill>
              <a:latin typeface="Montserrat" panose="02000505000000020004" pitchFamily="2" charset="0"/>
            </a:endParaRPr>
          </a:p>
          <a:p>
            <a:pPr>
              <a:lnSpc>
                <a:spcPct val="120000"/>
              </a:lnSpc>
              <a:spcAft>
                <a:spcPts val="1000"/>
              </a:spcAft>
            </a:pPr>
            <a:r>
              <a:rPr lang="en-US" sz="2800" b="1">
                <a:solidFill>
                  <a:schemeClr val="tx1"/>
                </a:solidFill>
                <a:latin typeface="Montserrat" panose="02000505000000020004" pitchFamily="2" charset="0"/>
              </a:rPr>
              <a:t>Hired</a:t>
            </a:r>
            <a:r>
              <a:rPr lang="en-US" sz="2800">
                <a:solidFill>
                  <a:schemeClr val="tx1"/>
                </a:solidFill>
                <a:latin typeface="Montserrat" panose="02000505000000020004" pitchFamily="2" charset="0"/>
              </a:rPr>
              <a:t> second </a:t>
            </a:r>
            <a:r>
              <a:rPr lang="en-US">
                <a:solidFill>
                  <a:schemeClr val="tx1"/>
                </a:solidFill>
                <a:latin typeface="Montserrat" panose="02000505000000020004" pitchFamily="2" charset="0"/>
              </a:rPr>
              <a:t>p</a:t>
            </a:r>
            <a:r>
              <a:rPr lang="en-US" sz="2800">
                <a:solidFill>
                  <a:schemeClr val="tx1"/>
                </a:solidFill>
                <a:latin typeface="Montserrat" panose="02000505000000020004" pitchFamily="2" charset="0"/>
              </a:rPr>
              <a:t>rogram </a:t>
            </a:r>
            <a:r>
              <a:rPr lang="en-US">
                <a:solidFill>
                  <a:schemeClr val="tx1"/>
                </a:solidFill>
                <a:latin typeface="Montserrat" panose="02000505000000020004" pitchFamily="2" charset="0"/>
              </a:rPr>
              <a:t>s</a:t>
            </a:r>
            <a:r>
              <a:rPr lang="en-US" sz="2800">
                <a:solidFill>
                  <a:schemeClr val="tx1"/>
                </a:solidFill>
                <a:latin typeface="Montserrat" panose="02000505000000020004" pitchFamily="2" charset="0"/>
              </a:rPr>
              <a:t>pecialist November 2023</a:t>
            </a:r>
            <a:endParaRPr lang="en-US" sz="2100">
              <a:solidFill>
                <a:schemeClr val="tx1"/>
              </a:solidFill>
              <a:latin typeface="Montserrat" panose="02000505000000020004" pitchFamily="2" charset="0"/>
            </a:endParaRPr>
          </a:p>
          <a:p>
            <a:pPr>
              <a:lnSpc>
                <a:spcPct val="120000"/>
              </a:lnSpc>
              <a:spcAft>
                <a:spcPts val="1000"/>
              </a:spcAft>
            </a:pPr>
            <a:r>
              <a:rPr lang="en-US" sz="2800" b="1">
                <a:solidFill>
                  <a:schemeClr val="tx1"/>
                </a:solidFill>
                <a:latin typeface="Montserrat" panose="02000505000000020004" pitchFamily="2" charset="0"/>
              </a:rPr>
              <a:t>BAYADA: </a:t>
            </a:r>
            <a:r>
              <a:rPr lang="en-US" sz="2800">
                <a:solidFill>
                  <a:schemeClr val="tx1"/>
                </a:solidFill>
                <a:latin typeface="Montserrat" panose="02000505000000020004" pitchFamily="2" charset="0"/>
              </a:rPr>
              <a:t>Nurse Pathways Grant from the state; leveraging WIOA funding </a:t>
            </a:r>
            <a:endParaRPr lang="en-US" sz="2400">
              <a:solidFill>
                <a:schemeClr val="tx1"/>
              </a:solidFill>
              <a:latin typeface="Montserrat" panose="02000505000000020004" pitchFamily="2" charset="0"/>
            </a:endParaRPr>
          </a:p>
          <a:p>
            <a:pPr>
              <a:lnSpc>
                <a:spcPct val="120000"/>
              </a:lnSpc>
              <a:spcAft>
                <a:spcPts val="1000"/>
              </a:spcAft>
            </a:pPr>
            <a:r>
              <a:rPr lang="en-US" sz="2800" b="1">
                <a:solidFill>
                  <a:schemeClr val="tx1"/>
                </a:solidFill>
                <a:latin typeface="Montserrat" panose="02000505000000020004" pitchFamily="2" charset="0"/>
              </a:rPr>
              <a:t>CCP: </a:t>
            </a:r>
            <a:r>
              <a:rPr lang="en-US" sz="2800">
                <a:solidFill>
                  <a:schemeClr val="tx1"/>
                </a:solidFill>
                <a:latin typeface="Montserrat" panose="02000505000000020004" pitchFamily="2" charset="0"/>
              </a:rPr>
              <a:t>Integrated proposed programming with existing programs and collaborated with the college’s Division of Access and Community Engagement to finalize details for HSE coursework. </a:t>
            </a:r>
            <a:endParaRPr lang="en-US" sz="2400">
              <a:solidFill>
                <a:schemeClr val="tx1"/>
              </a:solidFill>
              <a:latin typeface="Montserrat" panose="02000505000000020004" pitchFamily="2" charset="0"/>
            </a:endParaRPr>
          </a:p>
          <a:p>
            <a:pPr>
              <a:lnSpc>
                <a:spcPct val="120000"/>
              </a:lnSpc>
              <a:spcAft>
                <a:spcPts val="1000"/>
              </a:spcAft>
            </a:pPr>
            <a:r>
              <a:rPr lang="en-US" sz="2800" b="1">
                <a:solidFill>
                  <a:schemeClr val="tx1"/>
                </a:solidFill>
                <a:latin typeface="Montserrat" panose="02000505000000020004" pitchFamily="2" charset="0"/>
              </a:rPr>
              <a:t>JEVS: </a:t>
            </a:r>
            <a:r>
              <a:rPr lang="en-US" sz="2800">
                <a:solidFill>
                  <a:schemeClr val="tx1"/>
                </a:solidFill>
                <a:latin typeface="Montserrat" panose="02000505000000020004" pitchFamily="2" charset="0"/>
              </a:rPr>
              <a:t>Hosted strategic collaboration meetings with several partners in Philadelphia and Bucks counties on developing and expanding registered </a:t>
            </a:r>
            <a:r>
              <a:rPr lang="en-US">
                <a:solidFill>
                  <a:schemeClr val="tx1"/>
                </a:solidFill>
                <a:latin typeface="Montserrat" panose="02000505000000020004" pitchFamily="2" charset="0"/>
              </a:rPr>
              <a:t>p</a:t>
            </a:r>
            <a:r>
              <a:rPr lang="en-US" sz="2800">
                <a:solidFill>
                  <a:schemeClr val="tx1"/>
                </a:solidFill>
                <a:latin typeface="Montserrat" panose="02000505000000020004" pitchFamily="2" charset="0"/>
              </a:rPr>
              <a:t>re-apprenticeship and apprenticeship </a:t>
            </a:r>
            <a:r>
              <a:rPr lang="en-US">
                <a:solidFill>
                  <a:schemeClr val="tx1"/>
                </a:solidFill>
                <a:latin typeface="Montserrat" panose="02000505000000020004" pitchFamily="2" charset="0"/>
              </a:rPr>
              <a:t>p</a:t>
            </a:r>
            <a:r>
              <a:rPr lang="en-US" sz="2800">
                <a:solidFill>
                  <a:schemeClr val="tx1"/>
                </a:solidFill>
                <a:latin typeface="Montserrat" panose="02000505000000020004" pitchFamily="2" charset="0"/>
              </a:rPr>
              <a:t>rograms. </a:t>
            </a:r>
            <a:endParaRPr lang="en-US" sz="2700">
              <a:solidFill>
                <a:schemeClr val="tx1"/>
              </a:solidFill>
              <a:latin typeface="Montserrat" panose="02000505000000020004" pitchFamily="2" charset="0"/>
            </a:endParaRPr>
          </a:p>
          <a:p>
            <a:pPr>
              <a:lnSpc>
                <a:spcPct val="120000"/>
              </a:lnSpc>
              <a:spcAft>
                <a:spcPts val="1000"/>
              </a:spcAft>
            </a:pPr>
            <a:r>
              <a:rPr lang="en-US" sz="2800" b="1">
                <a:solidFill>
                  <a:schemeClr val="tx1"/>
                </a:solidFill>
                <a:latin typeface="Montserrat" panose="02000505000000020004" pitchFamily="2" charset="0"/>
              </a:rPr>
              <a:t>PAI: </a:t>
            </a:r>
            <a:r>
              <a:rPr lang="en-US">
                <a:solidFill>
                  <a:schemeClr val="tx1"/>
                </a:solidFill>
                <a:latin typeface="Montserrat" panose="02000505000000020004" pitchFamily="2" charset="0"/>
              </a:rPr>
              <a:t>Expanding the existing Philly Tech Gateway Afterschool Program into a registered Pre-Apprenticeship in Cybersecurity Technician—the goal is to launch it for the </a:t>
            </a:r>
            <a:r>
              <a:rPr lang="en-US" sz="2800">
                <a:solidFill>
                  <a:schemeClr val="tx1"/>
                </a:solidFill>
                <a:latin typeface="Montserrat" panose="02000505000000020004" pitchFamily="2" charset="0"/>
              </a:rPr>
              <a:t>2024-2025 school year.</a:t>
            </a:r>
            <a:endParaRPr lang="en-US" sz="2800" b="1">
              <a:solidFill>
                <a:schemeClr val="tx1"/>
              </a:solidFill>
              <a:latin typeface="Montserrat" panose="02000505000000020004" pitchFamily="2" charset="0"/>
            </a:endParaRPr>
          </a:p>
        </p:txBody>
      </p:sp>
    </p:spTree>
    <p:extLst>
      <p:ext uri="{BB962C8B-B14F-4D97-AF65-F5344CB8AC3E}">
        <p14:creationId xmlns:p14="http://schemas.microsoft.com/office/powerpoint/2010/main" val="2837555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5A49E-A17D-EC3C-AD25-64B275524658}"/>
              </a:ext>
            </a:extLst>
          </p:cNvPr>
          <p:cNvSpPr>
            <a:spLocks noGrp="1"/>
          </p:cNvSpPr>
          <p:nvPr>
            <p:ph type="title"/>
          </p:nvPr>
        </p:nvSpPr>
        <p:spPr/>
        <p:txBody>
          <a:bodyPr/>
          <a:lstStyle/>
          <a:p>
            <a:r>
              <a:rPr lang="en-US" b="1" dirty="0"/>
              <a:t>Upcoming Events</a:t>
            </a:r>
          </a:p>
        </p:txBody>
      </p:sp>
      <p:pic>
        <p:nvPicPr>
          <p:cNvPr id="4" name="Content Placeholder 3" descr="A group of hands at a table with a sign that says &quot;Job Fair.&quot;">
            <a:extLst>
              <a:ext uri="{FF2B5EF4-FFF2-40B4-BE49-F238E27FC236}">
                <a16:creationId xmlns:a16="http://schemas.microsoft.com/office/drawing/2014/main" id="{5838DB10-5628-A633-E6FD-29AD451DC59D}"/>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60906" y="1571585"/>
            <a:ext cx="2382360" cy="1588239"/>
          </a:xfrm>
          <a:prstGeom prst="rect">
            <a:avLst/>
          </a:prstGeom>
        </p:spPr>
      </p:pic>
      <p:sp>
        <p:nvSpPr>
          <p:cNvPr id="3" name="Text Placeholder 2">
            <a:extLst>
              <a:ext uri="{FF2B5EF4-FFF2-40B4-BE49-F238E27FC236}">
                <a16:creationId xmlns:a16="http://schemas.microsoft.com/office/drawing/2014/main" id="{24C4A43E-F61F-18FF-9080-0EAED45B5F52}"/>
              </a:ext>
            </a:extLst>
          </p:cNvPr>
          <p:cNvSpPr>
            <a:spLocks noGrp="1"/>
          </p:cNvSpPr>
          <p:nvPr>
            <p:ph type="body" sz="quarter" idx="13"/>
          </p:nvPr>
        </p:nvSpPr>
        <p:spPr>
          <a:xfrm>
            <a:off x="3516076" y="1573794"/>
            <a:ext cx="4197264" cy="1221433"/>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Apprenticeship Job Fair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Calibri"/>
                <a:cs typeface="Calibri"/>
              </a:rPr>
              <a:t>Save the Date: Fall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Location: PA CareerLink</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Times New Roman"/>
              </a:rPr>
              <a:t>® Northwest</a:t>
            </a:r>
            <a:endParaRPr kumimoji="0" lang="en-US" sz="1600" b="0" i="0" u="none" strike="noStrike" kern="1200" cap="none" spc="0" normalizeH="0" baseline="0" noProof="0">
              <a:ln>
                <a:noFill/>
              </a:ln>
              <a:solidFill>
                <a:prstClr val="black"/>
              </a:solidFill>
              <a:effectLst/>
              <a:uLnTx/>
              <a:uFillTx/>
              <a:latin typeface="Calibri" panose="020F0502020204030204"/>
              <a:ea typeface="Calibri"/>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Times New Roman"/>
              </a:rPr>
              <a:t>5847 Germantown Ave, Philadelphia, PA 19144</a:t>
            </a:r>
          </a:p>
        </p:txBody>
      </p:sp>
      <p:sp>
        <p:nvSpPr>
          <p:cNvPr id="5" name="Text Placeholder 4">
            <a:extLst>
              <a:ext uri="{FF2B5EF4-FFF2-40B4-BE49-F238E27FC236}">
                <a16:creationId xmlns:a16="http://schemas.microsoft.com/office/drawing/2014/main" id="{AB5BD5AD-EB70-1150-CBF4-13FB5419533E}"/>
              </a:ext>
            </a:extLst>
          </p:cNvPr>
          <p:cNvSpPr>
            <a:spLocks noGrp="1"/>
          </p:cNvSpPr>
          <p:nvPr>
            <p:ph type="body" sz="quarter" idx="14"/>
          </p:nvPr>
        </p:nvSpPr>
        <p:spPr>
          <a:xfrm>
            <a:off x="4321479" y="2899357"/>
            <a:ext cx="4649961" cy="1502704"/>
          </a:xfrm>
        </p:spPr>
        <p:txBody>
          <a:bodyPr>
            <a:noAutofit/>
          </a:bodyPr>
          <a:lstStyle/>
          <a:p>
            <a:pPr lvl="0">
              <a:lnSpc>
                <a:spcPct val="100000"/>
              </a:lnSpc>
              <a:spcBef>
                <a:spcPts val="0"/>
              </a:spcBef>
            </a:pPr>
            <a:r>
              <a:rPr lang="en-US" sz="2000" b="1">
                <a:solidFill>
                  <a:prstClr val="black"/>
                </a:solidFill>
                <a:latin typeface="Calibri" panose="020F0502020204030204"/>
              </a:rPr>
              <a:t>Apprenticeship Learning Collaborative – Session 3</a:t>
            </a:r>
          </a:p>
          <a:p>
            <a:pPr lvl="0">
              <a:lnSpc>
                <a:spcPct val="100000"/>
              </a:lnSpc>
              <a:spcBef>
                <a:spcPts val="0"/>
              </a:spcBef>
            </a:pPr>
            <a:r>
              <a:rPr lang="en-US" sz="1600">
                <a:solidFill>
                  <a:prstClr val="black"/>
                </a:solidFill>
                <a:latin typeface="Calibri" panose="020F0502020204030204"/>
              </a:rPr>
              <a:t>Date: Wednesday, June 12, 2024 </a:t>
            </a:r>
            <a:br>
              <a:rPr lang="en-US" sz="1600">
                <a:solidFill>
                  <a:prstClr val="black"/>
                </a:solidFill>
                <a:latin typeface="Calibri" panose="020F0502020204030204"/>
              </a:rPr>
            </a:br>
            <a:r>
              <a:rPr lang="en-US" sz="1600">
                <a:solidFill>
                  <a:prstClr val="black"/>
                </a:solidFill>
                <a:latin typeface="Calibri" panose="020F0502020204030204"/>
              </a:rPr>
              <a:t>12:00 pm-1:30 pm</a:t>
            </a:r>
            <a:endParaRPr lang="en-US" sz="1600">
              <a:solidFill>
                <a:prstClr val="black"/>
              </a:solidFill>
              <a:latin typeface="Calibri" panose="020F0502020204030204"/>
              <a:ea typeface="Calibri"/>
              <a:cs typeface="Calibri"/>
            </a:endParaRPr>
          </a:p>
          <a:p>
            <a:pPr lvl="0">
              <a:lnSpc>
                <a:spcPct val="100000"/>
              </a:lnSpc>
              <a:spcBef>
                <a:spcPts val="0"/>
              </a:spcBef>
            </a:pPr>
            <a:r>
              <a:rPr lang="en-US" sz="1600">
                <a:solidFill>
                  <a:prstClr val="black"/>
                </a:solidFill>
                <a:latin typeface="Calibri" panose="020F0502020204030204"/>
              </a:rPr>
              <a:t>Industry Focus: Technology</a:t>
            </a:r>
            <a:endParaRPr lang="en-US" sz="1600">
              <a:solidFill>
                <a:prstClr val="black"/>
              </a:solidFill>
              <a:latin typeface="Calibri" panose="020F0502020204030204"/>
              <a:ea typeface="Calibri"/>
              <a:cs typeface="Calibri"/>
            </a:endParaRPr>
          </a:p>
        </p:txBody>
      </p:sp>
      <p:sp>
        <p:nvSpPr>
          <p:cNvPr id="11" name="Text Placeholder 10">
            <a:extLst>
              <a:ext uri="{FF2B5EF4-FFF2-40B4-BE49-F238E27FC236}">
                <a16:creationId xmlns:a16="http://schemas.microsoft.com/office/drawing/2014/main" id="{16DA58F2-FFC2-5F3B-458C-09C50B7FE18E}"/>
              </a:ext>
            </a:extLst>
          </p:cNvPr>
          <p:cNvSpPr>
            <a:spLocks noGrp="1"/>
          </p:cNvSpPr>
          <p:nvPr>
            <p:ph type="body" sz="quarter" idx="16"/>
          </p:nvPr>
        </p:nvSpPr>
        <p:spPr>
          <a:xfrm>
            <a:off x="3516076" y="4622951"/>
            <a:ext cx="6484389" cy="1221433"/>
          </a:xfrm>
        </p:spPr>
        <p:txBody>
          <a:bodyPr>
            <a:noAutofit/>
          </a:bodyPr>
          <a:lstStyle/>
          <a:p>
            <a:pPr lvl="0">
              <a:lnSpc>
                <a:spcPct val="100000"/>
              </a:lnSpc>
              <a:spcBef>
                <a:spcPts val="0"/>
              </a:spcBef>
            </a:pPr>
            <a:r>
              <a:rPr lang="en-US" sz="2000" b="1">
                <a:solidFill>
                  <a:prstClr val="black"/>
                </a:solidFill>
                <a:latin typeface="Calibri" panose="020F0502020204030204"/>
              </a:rPr>
              <a:t>“Leveraging the Strength of Group Sponsorships”</a:t>
            </a:r>
          </a:p>
          <a:p>
            <a:pPr lvl="0">
              <a:lnSpc>
                <a:spcPct val="100000"/>
              </a:lnSpc>
              <a:spcBef>
                <a:spcPts val="0"/>
              </a:spcBef>
            </a:pPr>
            <a:r>
              <a:rPr lang="en-US" sz="1600">
                <a:solidFill>
                  <a:prstClr val="black"/>
                </a:solidFill>
                <a:latin typeface="Calibri" panose="020F0502020204030204"/>
              </a:rPr>
              <a:t>An Apprenticeship Accelerator Series Event</a:t>
            </a:r>
          </a:p>
          <a:p>
            <a:pPr lvl="0">
              <a:lnSpc>
                <a:spcPct val="100000"/>
              </a:lnSpc>
              <a:spcBef>
                <a:spcPts val="0"/>
              </a:spcBef>
            </a:pPr>
            <a:r>
              <a:rPr lang="en-US" sz="1600">
                <a:solidFill>
                  <a:prstClr val="black"/>
                </a:solidFill>
                <a:latin typeface="Calibri" panose="020F0502020204030204"/>
              </a:rPr>
              <a:t>Date: Thursday, June 20, 2024 – 9:00 am-12:00 pm</a:t>
            </a:r>
          </a:p>
          <a:p>
            <a:pPr lvl="0">
              <a:lnSpc>
                <a:spcPct val="100000"/>
              </a:lnSpc>
              <a:spcBef>
                <a:spcPts val="0"/>
              </a:spcBef>
            </a:pPr>
            <a:r>
              <a:rPr lang="en-US" sz="1600">
                <a:solidFill>
                  <a:prstClr val="black"/>
                </a:solidFill>
                <a:latin typeface="Calibri" panose="020F0502020204030204"/>
              </a:rPr>
              <a:t>Location: Chamber of Commerce for Greater Philadelphia</a:t>
            </a:r>
          </a:p>
        </p:txBody>
      </p:sp>
      <p:pic>
        <p:nvPicPr>
          <p:cNvPr id="9" name="Picture 8" descr="A group of people sitting at a table with laptops">
            <a:extLst>
              <a:ext uri="{FF2B5EF4-FFF2-40B4-BE49-F238E27FC236}">
                <a16:creationId xmlns:a16="http://schemas.microsoft.com/office/drawing/2014/main" id="{A80DB1AF-16AA-BDB0-9D44-C4FFE1E093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1440" y="2795227"/>
            <a:ext cx="2382360" cy="1588239"/>
          </a:xfrm>
          <a:prstGeom prst="rect">
            <a:avLst/>
          </a:prstGeom>
        </p:spPr>
      </p:pic>
      <p:pic>
        <p:nvPicPr>
          <p:cNvPr id="10" name="Picture 9" descr="A person presenting in front of a group of people sitting at a table.">
            <a:extLst>
              <a:ext uri="{FF2B5EF4-FFF2-40B4-BE49-F238E27FC236}">
                <a16:creationId xmlns:a16="http://schemas.microsoft.com/office/drawing/2014/main" id="{A9CBB393-C421-AF02-796D-FBB0D6AE95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906" y="4084336"/>
            <a:ext cx="2382360" cy="1560078"/>
          </a:xfrm>
          <a:prstGeom prst="rect">
            <a:avLst/>
          </a:prstGeom>
        </p:spPr>
      </p:pic>
    </p:spTree>
    <p:extLst>
      <p:ext uri="{BB962C8B-B14F-4D97-AF65-F5344CB8AC3E}">
        <p14:creationId xmlns:p14="http://schemas.microsoft.com/office/powerpoint/2010/main" val="27303679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ABEF078F-33DD-4088-AA1F-2178FD5AD532}"/>
              </a:ext>
            </a:extLst>
          </p:cNvPr>
          <p:cNvSpPr txBox="1">
            <a:spLocks noGrp="1"/>
          </p:cNvSpPr>
          <p:nvPr>
            <p:ph type="title" idx="4294967295"/>
          </p:nvPr>
        </p:nvSpPr>
        <p:spPr>
          <a:xfrm>
            <a:off x="0" y="273437"/>
            <a:ext cx="121920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32358"/>
                </a:solidFill>
                <a:effectLst/>
                <a:uLnTx/>
                <a:uFillTx/>
                <a:latin typeface="Montserrat" panose="02000505000000020004" pitchFamily="2" charset="0"/>
              </a:rPr>
              <a:t>ApprenticeshipPHL</a:t>
            </a:r>
            <a:r>
              <a:rPr kumimoji="0" lang="en-US" sz="3200" b="1" i="0" u="none" strike="noStrike" kern="1200" cap="none" spc="0" normalizeH="0" baseline="0" noProof="0" dirty="0">
                <a:ln>
                  <a:noFill/>
                </a:ln>
                <a:solidFill>
                  <a:srgbClr val="032358"/>
                </a:solidFill>
                <a:effectLst/>
                <a:uLnTx/>
                <a:uFillTx/>
                <a:latin typeface="Montserrat" panose="02000505000000020004" pitchFamily="2" charset="0"/>
              </a:rPr>
              <a:t> Member Organizations</a:t>
            </a:r>
            <a:endParaRPr kumimoji="0" lang="en-US" sz="3200" b="0" i="0" u="none" strike="noStrike" kern="1200" cap="none" spc="0" normalizeH="0" baseline="0" noProof="0" dirty="0">
              <a:ln>
                <a:noFill/>
              </a:ln>
              <a:solidFill>
                <a:schemeClr val="tx1"/>
              </a:solidFill>
              <a:effectLst/>
              <a:uLnTx/>
              <a:uFillTx/>
              <a:latin typeface="Montserrat" panose="02000505000000020004" pitchFamily="2" charset="0"/>
              <a:ea typeface="+mn-ea"/>
              <a:cs typeface="+mn-cs"/>
            </a:endParaRPr>
          </a:p>
        </p:txBody>
      </p:sp>
      <p:pic>
        <p:nvPicPr>
          <p:cNvPr id="4" name="Picture 3" descr="Philadelphia Works Logo">
            <a:extLst>
              <a:ext uri="{FF2B5EF4-FFF2-40B4-BE49-F238E27FC236}">
                <a16:creationId xmlns:a16="http://schemas.microsoft.com/office/drawing/2014/main" id="{7BA7634D-7A37-4269-9106-B6EB3191A7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611" y="1112752"/>
            <a:ext cx="2010033" cy="810613"/>
          </a:xfrm>
          <a:prstGeom prst="rect">
            <a:avLst/>
          </a:prstGeom>
        </p:spPr>
      </p:pic>
      <p:pic>
        <p:nvPicPr>
          <p:cNvPr id="2070" name="Picture 22" descr="Montgomery County Workforce Development Board | What's So Cool About  Manufacturing?">
            <a:extLst>
              <a:ext uri="{FF2B5EF4-FFF2-40B4-BE49-F238E27FC236}">
                <a16:creationId xmlns:a16="http://schemas.microsoft.com/office/drawing/2014/main" id="{5E7D685B-89C0-4BDE-9CF3-FF575E5985C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2" y="1871645"/>
            <a:ext cx="1311251" cy="13112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BVCKS William Penn Proprietor and Governor seal.">
            <a:extLst>
              <a:ext uri="{FF2B5EF4-FFF2-40B4-BE49-F238E27FC236}">
                <a16:creationId xmlns:a16="http://schemas.microsoft.com/office/drawing/2014/main" id="{CABE4B10-F846-4471-9D9B-2E9958AAFAA8}"/>
              </a:ext>
            </a:extLst>
          </p:cNvPr>
          <p:cNvPicPr>
            <a:picLocks noChangeAspect="1"/>
          </p:cNvPicPr>
          <p:nvPr/>
        </p:nvPicPr>
        <p:blipFill>
          <a:blip r:embed="rId6">
            <a:clrChange>
              <a:clrFrom>
                <a:srgbClr val="000000"/>
              </a:clrFrom>
              <a:clrTo>
                <a:srgbClr val="000000">
                  <a:alpha val="0"/>
                </a:srgbClr>
              </a:clrTo>
            </a:clrChange>
          </a:blip>
          <a:stretch>
            <a:fillRect/>
          </a:stretch>
        </p:blipFill>
        <p:spPr>
          <a:xfrm>
            <a:off x="372886" y="3214111"/>
            <a:ext cx="1081098" cy="1129147"/>
          </a:xfrm>
          <a:prstGeom prst="rect">
            <a:avLst/>
          </a:prstGeom>
        </p:spPr>
      </p:pic>
      <p:pic>
        <p:nvPicPr>
          <p:cNvPr id="7" name="Picture 6" descr="Workforce Development Board, Delaware County.">
            <a:extLst>
              <a:ext uri="{FF2B5EF4-FFF2-40B4-BE49-F238E27FC236}">
                <a16:creationId xmlns:a16="http://schemas.microsoft.com/office/drawing/2014/main" id="{F002944A-A440-CFE8-F94C-E47056D389BF}"/>
              </a:ext>
              <a:ext uri="{C183D7F6-B498-43B3-948B-1728B52AA6E4}">
                <adec:decorative xmlns:adec="http://schemas.microsoft.com/office/drawing/2017/decorative" val="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662" y="4647891"/>
            <a:ext cx="2246350" cy="573489"/>
          </a:xfrm>
          <a:prstGeom prst="rect">
            <a:avLst/>
          </a:prstGeom>
        </p:spPr>
      </p:pic>
      <p:pic>
        <p:nvPicPr>
          <p:cNvPr id="2056" name="Picture 8" descr="Chester County Workforce Development Board | What's So Cool About  Manufacturing?">
            <a:extLst>
              <a:ext uri="{FF2B5EF4-FFF2-40B4-BE49-F238E27FC236}">
                <a16:creationId xmlns:a16="http://schemas.microsoft.com/office/drawing/2014/main" id="{4CA23A1E-9EA3-494B-B6FC-D4A0239F0F6E}"/>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0326" y="5477974"/>
            <a:ext cx="2321849" cy="132677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ogo | Digital Standards | City of Philadelphia">
            <a:extLst>
              <a:ext uri="{FF2B5EF4-FFF2-40B4-BE49-F238E27FC236}">
                <a16:creationId xmlns:a16="http://schemas.microsoft.com/office/drawing/2014/main" id="{C4822113-1196-46C6-8E42-A448EF05D0DE}"/>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30261" y="1333694"/>
            <a:ext cx="2275736" cy="600269"/>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The School District of Philadelphia: Jobs | LinkedIn">
            <a:extLst>
              <a:ext uri="{FF2B5EF4-FFF2-40B4-BE49-F238E27FC236}">
                <a16:creationId xmlns:a16="http://schemas.microsoft.com/office/drawing/2014/main" id="{B0BDCBBF-F523-4586-9FEC-1DACDB45639C}"/>
              </a:ext>
              <a:ext uri="{C183D7F6-B498-43B3-948B-1728B52AA6E4}">
                <adec:decorative xmlns:adec="http://schemas.microsoft.com/office/drawing/2017/decorative" val="0"/>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93039" y="2075795"/>
            <a:ext cx="3392908" cy="688922"/>
          </a:xfrm>
          <a:prstGeom prst="rect">
            <a:avLst/>
          </a:prstGeom>
          <a:noFill/>
          <a:extLst>
            <a:ext uri="{909E8E84-426E-40DD-AFC4-6F175D3DCCD1}">
              <a14:hiddenFill xmlns:a14="http://schemas.microsoft.com/office/drawing/2010/main">
                <a:solidFill>
                  <a:srgbClr val="FFFFFF"/>
                </a:solidFill>
              </a14:hiddenFill>
            </a:ext>
          </a:extLst>
        </p:spPr>
      </p:pic>
      <p:pic>
        <p:nvPicPr>
          <p:cNvPr id="2088" name="Picture 40" descr="Community College Of Philadelphia">
            <a:extLst>
              <a:ext uri="{FF2B5EF4-FFF2-40B4-BE49-F238E27FC236}">
                <a16:creationId xmlns:a16="http://schemas.microsoft.com/office/drawing/2014/main" id="{C948A22A-E394-4FD4-B94C-EA825B5CB2B5}"/>
              </a:ext>
              <a:ext uri="{C183D7F6-B498-43B3-948B-1728B52AA6E4}">
                <adec:decorative xmlns:adec="http://schemas.microsoft.com/office/drawing/2017/decorative" val="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38288" y="2489057"/>
            <a:ext cx="2134299" cy="21342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Montgomery County Community College Logo">
            <a:extLst>
              <a:ext uri="{FF2B5EF4-FFF2-40B4-BE49-F238E27FC236}">
                <a16:creationId xmlns:a16="http://schemas.microsoft.com/office/drawing/2014/main" id="{D60AA281-5DB2-4917-90E3-5AC8AAD1E387}"/>
              </a:ext>
              <a:ext uri="{C183D7F6-B498-43B3-948B-1728B52AA6E4}">
                <adec:decorative xmlns:adec="http://schemas.microsoft.com/office/drawing/2017/decorative" val="0"/>
              </a:ext>
            </a:extLst>
          </p:cNvPr>
          <p:cNvPicPr>
            <a:picLocks noChangeAspect="1"/>
          </p:cNvPicPr>
          <p:nvPr/>
        </p:nvPicPr>
        <p:blipFill>
          <a:blip r:embed="rId12"/>
          <a:stretch>
            <a:fillRect/>
          </a:stretch>
        </p:blipFill>
        <p:spPr>
          <a:xfrm>
            <a:off x="4536208" y="3052444"/>
            <a:ext cx="1877291" cy="875341"/>
          </a:xfrm>
          <a:prstGeom prst="rect">
            <a:avLst/>
          </a:prstGeom>
        </p:spPr>
      </p:pic>
      <p:pic>
        <p:nvPicPr>
          <p:cNvPr id="2" name="Picture 1" descr="Lincoln University Logo">
            <a:extLst>
              <a:ext uri="{FF2B5EF4-FFF2-40B4-BE49-F238E27FC236}">
                <a16:creationId xmlns:a16="http://schemas.microsoft.com/office/drawing/2014/main" id="{E2449161-459B-15A0-0873-86620B6BB5D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74596" y="4226117"/>
            <a:ext cx="2595981" cy="655485"/>
          </a:xfrm>
          <a:prstGeom prst="rect">
            <a:avLst/>
          </a:prstGeom>
        </p:spPr>
      </p:pic>
      <p:pic>
        <p:nvPicPr>
          <p:cNvPr id="2072" name="Picture 24" descr="PHILADELPHIA YOUTH NETWORK INC - GuideStar Profile">
            <a:extLst>
              <a:ext uri="{FF2B5EF4-FFF2-40B4-BE49-F238E27FC236}">
                <a16:creationId xmlns:a16="http://schemas.microsoft.com/office/drawing/2014/main" id="{B5477080-510A-4E39-A9A2-BF520AA1652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25817" y="5507145"/>
            <a:ext cx="1173362" cy="112085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ommunities in Schools of Philadelphia">
            <a:extLst>
              <a:ext uri="{FF2B5EF4-FFF2-40B4-BE49-F238E27FC236}">
                <a16:creationId xmlns:a16="http://schemas.microsoft.com/office/drawing/2014/main" id="{C1D87C34-C300-4845-8EAE-4DBBE6E16693}"/>
              </a:ext>
              <a:ext uri="{C183D7F6-B498-43B3-948B-1728B52AA6E4}">
                <adec:decorative xmlns:adec="http://schemas.microsoft.com/office/drawing/2017/decorative" val="0"/>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57804" y="5144554"/>
            <a:ext cx="1459509" cy="14595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YAI Cybersecurity Logo">
            <a:extLst>
              <a:ext uri="{FF2B5EF4-FFF2-40B4-BE49-F238E27FC236}">
                <a16:creationId xmlns:a16="http://schemas.microsoft.com/office/drawing/2014/main" id="{8F077DB9-B8D5-AE5D-FD17-AB796E83956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17313" y="4900372"/>
            <a:ext cx="1279006" cy="10757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CF Logo">
            <a:extLst>
              <a:ext uri="{FF2B5EF4-FFF2-40B4-BE49-F238E27FC236}">
                <a16:creationId xmlns:a16="http://schemas.microsoft.com/office/drawing/2014/main" id="{47768817-F605-3A06-85F1-B0A8ECE237C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958934" y="5731439"/>
            <a:ext cx="1071561" cy="857249"/>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Registered Apprenticeships">
            <a:extLst>
              <a:ext uri="{FF2B5EF4-FFF2-40B4-BE49-F238E27FC236}">
                <a16:creationId xmlns:a16="http://schemas.microsoft.com/office/drawing/2014/main" id="{D9579081-119A-480B-84ED-77010626B706}"/>
              </a:ext>
              <a:ext uri="{C183D7F6-B498-43B3-948B-1728B52AA6E4}">
                <adec:decorative xmlns:adec="http://schemas.microsoft.com/office/drawing/2017/decorative" val="0"/>
              </a:ext>
            </a:extLst>
          </p:cNvPr>
          <p:cNvPicPr>
            <a:picLocks noChangeAspect="1" noChangeArrowheads="1"/>
          </p:cNvPicPr>
          <p:nvPr/>
        </p:nvPicPr>
        <p:blipFill rotWithShape="1">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l="2646" t="28278" r="949" b="26723"/>
          <a:stretch/>
        </p:blipFill>
        <p:spPr bwMode="auto">
          <a:xfrm>
            <a:off x="6544779" y="1258585"/>
            <a:ext cx="2972514" cy="7261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he Chamber of Commerce for Greater Philadelphia Logo">
            <a:extLst>
              <a:ext uri="{FF2B5EF4-FFF2-40B4-BE49-F238E27FC236}">
                <a16:creationId xmlns:a16="http://schemas.microsoft.com/office/drawing/2014/main" id="{E46C2454-777D-784D-A00B-0DDA6C8E1B82}"/>
              </a:ext>
            </a:extLst>
          </p:cNvPr>
          <p:cNvPicPr>
            <a:picLocks noChangeAspect="1"/>
          </p:cNvPicPr>
          <p:nvPr/>
        </p:nvPicPr>
        <p:blipFill>
          <a:blip r:embed="rId19"/>
          <a:stretch>
            <a:fillRect/>
          </a:stretch>
        </p:blipFill>
        <p:spPr>
          <a:xfrm>
            <a:off x="6858282" y="2246875"/>
            <a:ext cx="2466975" cy="504825"/>
          </a:xfrm>
          <a:prstGeom prst="rect">
            <a:avLst/>
          </a:prstGeom>
        </p:spPr>
      </p:pic>
      <p:pic>
        <p:nvPicPr>
          <p:cNvPr id="2066" name="Picture 18" descr="KDP">
            <a:extLst>
              <a:ext uri="{FF2B5EF4-FFF2-40B4-BE49-F238E27FC236}">
                <a16:creationId xmlns:a16="http://schemas.microsoft.com/office/drawing/2014/main" id="{8C895437-3D65-4ABA-ACB6-7DCCA9FB7B98}"/>
              </a:ext>
            </a:extLst>
          </p:cNvPr>
          <p:cNvPicPr>
            <a:picLocks noChangeAspect="1" noChangeArrowheads="1"/>
          </p:cNvPicPr>
          <p:nvPr/>
        </p:nvPicPr>
        <p:blipFill>
          <a:blip r:embed="rId2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030495" y="2925429"/>
            <a:ext cx="2240873" cy="875341"/>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Stuart Bass">
            <a:extLst>
              <a:ext uri="{FF2B5EF4-FFF2-40B4-BE49-F238E27FC236}">
                <a16:creationId xmlns:a16="http://schemas.microsoft.com/office/drawing/2014/main" id="{19FADA66-8DA2-4E53-82F0-B185D88361B5}"/>
              </a:ext>
            </a:extLst>
          </p:cNvPr>
          <p:cNvPicPr>
            <a:picLocks noChangeAspect="1" noChangeArrowheads="1"/>
          </p:cNvPicPr>
          <p:nvPr/>
        </p:nvPicPr>
        <p:blipFill rotWithShape="1">
          <a:blip r:embed="rId21">
            <a:clrChange>
              <a:clrFrom>
                <a:srgbClr val="FEFEFC"/>
              </a:clrFrom>
              <a:clrTo>
                <a:srgbClr val="FEFEFC">
                  <a:alpha val="0"/>
                </a:srgbClr>
              </a:clrTo>
            </a:clrChange>
            <a:extLst>
              <a:ext uri="{28A0092B-C50C-407E-A947-70E740481C1C}">
                <a14:useLocalDpi xmlns:a14="http://schemas.microsoft.com/office/drawing/2010/main" val="0"/>
              </a:ext>
            </a:extLst>
          </a:blip>
          <a:srcRect l="23700"/>
          <a:stretch/>
        </p:blipFill>
        <p:spPr bwMode="auto">
          <a:xfrm>
            <a:off x="6597864" y="3862816"/>
            <a:ext cx="2787090" cy="908752"/>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JEVS Human Services - Wikipedia">
            <a:extLst>
              <a:ext uri="{FF2B5EF4-FFF2-40B4-BE49-F238E27FC236}">
                <a16:creationId xmlns:a16="http://schemas.microsoft.com/office/drawing/2014/main" id="{DE50EEA6-3E2E-4F9F-A93C-63A30F6D5B56}"/>
              </a:ext>
            </a:extLst>
          </p:cNvPr>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89355" y="4789597"/>
            <a:ext cx="2027379" cy="94884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District 1199C Training &amp; Upgrading Fund">
            <a:extLst>
              <a:ext uri="{FF2B5EF4-FFF2-40B4-BE49-F238E27FC236}">
                <a16:creationId xmlns:a16="http://schemas.microsoft.com/office/drawing/2014/main" id="{19EC341D-2B95-46E3-84E5-9EFE44A1DF1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575216" y="5902497"/>
            <a:ext cx="1857210" cy="655486"/>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Home | U.S. Department of Labor">
            <a:extLst>
              <a:ext uri="{FF2B5EF4-FFF2-40B4-BE49-F238E27FC236}">
                <a16:creationId xmlns:a16="http://schemas.microsoft.com/office/drawing/2014/main" id="{87C09FC3-944B-4FCC-8930-4BAEFFEEFDB8}"/>
              </a:ext>
              <a:ext uri="{C183D7F6-B498-43B3-948B-1728B52AA6E4}">
                <adec:decorative xmlns:adec="http://schemas.microsoft.com/office/drawing/2017/decorative" val="0"/>
              </a:ext>
            </a:extLst>
          </p:cNvPr>
          <p:cNvPicPr>
            <a:picLocks noChangeAspect="1" noChangeArrowheads="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89132" y="909379"/>
            <a:ext cx="1249436" cy="1277577"/>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The Wistar Institute">
            <a:extLst>
              <a:ext uri="{FF2B5EF4-FFF2-40B4-BE49-F238E27FC236}">
                <a16:creationId xmlns:a16="http://schemas.microsoft.com/office/drawing/2014/main" id="{976B7405-5C01-486A-9968-B0AABA66E3BC}"/>
              </a:ext>
              <a:ext uri="{C183D7F6-B498-43B3-948B-1728B52AA6E4}">
                <adec:decorative xmlns:adec="http://schemas.microsoft.com/office/drawing/2017/decorative" val="0"/>
              </a:ext>
            </a:extLst>
          </p:cNvPr>
          <p:cNvPicPr>
            <a:picLocks noChangeAspect="1" noChangeArrowheads="1"/>
          </p:cNvPicPr>
          <p:nvPr/>
        </p:nvPicPr>
        <p:blipFill>
          <a:blip r:embed="rId2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88364" y="2315246"/>
            <a:ext cx="1743343" cy="9608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he Philadelphia Apprentice Network Logo">
            <a:extLst>
              <a:ext uri="{FF2B5EF4-FFF2-40B4-BE49-F238E27FC236}">
                <a16:creationId xmlns:a16="http://schemas.microsoft.com/office/drawing/2014/main" id="{7787DBF4-D2DB-E050-2061-A486E35216F3}"/>
              </a:ext>
            </a:extLst>
          </p:cNvPr>
          <p:cNvPicPr>
            <a:picLocks noChangeAspect="1"/>
          </p:cNvPicPr>
          <p:nvPr/>
        </p:nvPicPr>
        <p:blipFill>
          <a:blip r:embed="rId26"/>
          <a:stretch>
            <a:fillRect/>
          </a:stretch>
        </p:blipFill>
        <p:spPr>
          <a:xfrm>
            <a:off x="10028223" y="3129989"/>
            <a:ext cx="1529201" cy="1529201"/>
          </a:xfrm>
          <a:prstGeom prst="rect">
            <a:avLst/>
          </a:prstGeom>
        </p:spPr>
      </p:pic>
      <p:pic>
        <p:nvPicPr>
          <p:cNvPr id="2062" name="Picture 14" descr="EDSI - Career Information">
            <a:extLst>
              <a:ext uri="{FF2B5EF4-FFF2-40B4-BE49-F238E27FC236}">
                <a16:creationId xmlns:a16="http://schemas.microsoft.com/office/drawing/2014/main" id="{2E694B6C-D491-419D-8257-2450144E5941}"/>
              </a:ext>
              <a:ext uri="{C183D7F6-B498-43B3-948B-1728B52AA6E4}">
                <adec:decorative xmlns:adec="http://schemas.microsoft.com/office/drawing/2017/decorative" val="0"/>
              </a:ext>
            </a:extLst>
          </p:cNvPr>
          <p:cNvPicPr>
            <a:picLocks noChangeAspect="1" noChangeArrowheads="1"/>
          </p:cNvPicPr>
          <p:nvPr/>
        </p:nvPicPr>
        <p:blipFill>
          <a:blip r:embed="rId2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14081" y="4521829"/>
            <a:ext cx="1745605" cy="91644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Finishing Trades Institute of the Mid-Atlantic Region">
            <a:extLst>
              <a:ext uri="{FF2B5EF4-FFF2-40B4-BE49-F238E27FC236}">
                <a16:creationId xmlns:a16="http://schemas.microsoft.com/office/drawing/2014/main" id="{44FEBE21-9988-4BC9-8FCD-332E7BD3A986}"/>
              </a:ext>
              <a:ext uri="{C183D7F6-B498-43B3-948B-1728B52AA6E4}">
                <adec:decorative xmlns:adec="http://schemas.microsoft.com/office/drawing/2017/decorative" val="0"/>
              </a:ext>
            </a:extLst>
          </p:cNvPr>
          <p:cNvPicPr>
            <a:picLocks noChangeAspect="1" noChangeArrowheads="1"/>
          </p:cNvPicPr>
          <p:nvPr/>
        </p:nvPicPr>
        <p:blipFill>
          <a:blip r:embed="rId2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95740" y="5476701"/>
            <a:ext cx="1743343" cy="11273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265245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BF922-43A6-4510-BF15-FEF6459C20E0}"/>
              </a:ext>
            </a:extLst>
          </p:cNvPr>
          <p:cNvSpPr>
            <a:spLocks noGrp="1"/>
          </p:cNvSpPr>
          <p:nvPr>
            <p:ph type="title"/>
          </p:nvPr>
        </p:nvSpPr>
        <p:spPr>
          <a:xfrm>
            <a:off x="1068434" y="570441"/>
            <a:ext cx="4781221" cy="1358567"/>
          </a:xfrm>
        </p:spPr>
        <p:txBody>
          <a:bodyPr>
            <a:normAutofit/>
          </a:bodyPr>
          <a:lstStyle/>
          <a:p>
            <a:pPr algn="ctr"/>
            <a:r>
              <a:rPr lang="en-US" sz="3200" b="1" dirty="0">
                <a:solidFill>
                  <a:schemeClr val="tx2"/>
                </a:solidFill>
                <a:latin typeface="Montserrat" panose="02000505000000020004" pitchFamily="2" charset="0"/>
              </a:rPr>
              <a:t>Connect with APHL!</a:t>
            </a:r>
          </a:p>
        </p:txBody>
      </p:sp>
      <p:sp>
        <p:nvSpPr>
          <p:cNvPr id="3" name="Text Placeholder 2">
            <a:extLst>
              <a:ext uri="{FF2B5EF4-FFF2-40B4-BE49-F238E27FC236}">
                <a16:creationId xmlns:a16="http://schemas.microsoft.com/office/drawing/2014/main" id="{E79C19BC-2F74-4D2A-12A0-4D78063A52B6}"/>
              </a:ext>
            </a:extLst>
          </p:cNvPr>
          <p:cNvSpPr>
            <a:spLocks noGrp="1"/>
          </p:cNvSpPr>
          <p:nvPr>
            <p:ph type="body" sz="quarter" idx="10"/>
          </p:nvPr>
        </p:nvSpPr>
        <p:spPr>
          <a:xfrm>
            <a:off x="1288068" y="3002500"/>
            <a:ext cx="2711450" cy="669925"/>
          </a:xfrm>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Scan here to visit our website!</a:t>
            </a:r>
          </a:p>
        </p:txBody>
      </p:sp>
      <p:pic>
        <p:nvPicPr>
          <p:cNvPr id="5" name="Picture 4" descr="QR Code for APHL website.">
            <a:extLst>
              <a:ext uri="{FF2B5EF4-FFF2-40B4-BE49-F238E27FC236}">
                <a16:creationId xmlns:a16="http://schemas.microsoft.com/office/drawing/2014/main" id="{4377DDF8-8A1C-6EE8-E6CB-1E203A4C5C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434" y="3610010"/>
            <a:ext cx="2989907" cy="2989907"/>
          </a:xfrm>
          <a:prstGeom prst="rect">
            <a:avLst/>
          </a:prstGeom>
        </p:spPr>
      </p:pic>
      <p:pic>
        <p:nvPicPr>
          <p:cNvPr id="15" name="Picture 14" descr="Blue bird Twitter (X) Logo">
            <a:extLst>
              <a:ext uri="{FF2B5EF4-FFF2-40B4-BE49-F238E27FC236}">
                <a16:creationId xmlns:a16="http://schemas.microsoft.com/office/drawing/2014/main" id="{C08F3FB5-DBFC-435D-9DBF-A3E59A4C95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2531" y="2269583"/>
            <a:ext cx="656485" cy="540298"/>
          </a:xfrm>
          <a:prstGeom prst="rect">
            <a:avLst/>
          </a:prstGeom>
        </p:spPr>
      </p:pic>
      <p:sp>
        <p:nvSpPr>
          <p:cNvPr id="4" name="Text Placeholder 3">
            <a:extLst>
              <a:ext uri="{FF2B5EF4-FFF2-40B4-BE49-F238E27FC236}">
                <a16:creationId xmlns:a16="http://schemas.microsoft.com/office/drawing/2014/main" id="{7EF0E303-4087-E136-2D04-7F41990252E9}"/>
              </a:ext>
            </a:extLst>
          </p:cNvPr>
          <p:cNvSpPr>
            <a:spLocks noGrp="1"/>
          </p:cNvSpPr>
          <p:nvPr>
            <p:ph type="body" sz="quarter" idx="11"/>
          </p:nvPr>
        </p:nvSpPr>
        <p:spPr>
          <a:xfrm>
            <a:off x="7229739" y="2350735"/>
            <a:ext cx="4476486" cy="5556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32358"/>
                </a:solidFill>
                <a:effectLst/>
                <a:uLnTx/>
                <a:uFillTx/>
                <a:latin typeface="Calibri" panose="020F0502020204030204"/>
                <a:ea typeface="+mn-ea"/>
                <a:cs typeface="+mn-cs"/>
                <a:hlinkClick r:id="rId6" tooltip="mailto:@apprenticephl"/>
              </a:rPr>
              <a:t>Email </a:t>
            </a:r>
            <a:r>
              <a:rPr kumimoji="0" lang="en-US" sz="2000" b="1" i="0" u="none" strike="noStrike" kern="1200" cap="none" spc="0" normalizeH="0" baseline="0" noProof="0" dirty="0" err="1">
                <a:ln>
                  <a:noFill/>
                </a:ln>
                <a:solidFill>
                  <a:srgbClr val="032358"/>
                </a:solidFill>
                <a:effectLst/>
                <a:uLnTx/>
                <a:uFillTx/>
                <a:latin typeface="Calibri" panose="020F0502020204030204"/>
                <a:ea typeface="+mn-ea"/>
                <a:cs typeface="+mn-cs"/>
                <a:hlinkClick r:id="rId6" tooltip="mailto:@apprenticephl"/>
              </a:rPr>
              <a:t>ApprenticeshipPHL</a:t>
            </a:r>
            <a:r>
              <a:rPr kumimoji="0" lang="en-US" sz="2000" b="1" i="0" u="none" strike="noStrike" kern="1200" cap="none" spc="0" normalizeH="0" baseline="0" noProof="0" dirty="0">
                <a:ln>
                  <a:noFill/>
                </a:ln>
                <a:solidFill>
                  <a:srgbClr val="032358"/>
                </a:solidFill>
                <a:effectLst/>
                <a:uLnTx/>
                <a:uFillTx/>
                <a:latin typeface="Calibri" panose="020F0502020204030204"/>
                <a:ea typeface="+mn-ea"/>
                <a:cs typeface="+mn-cs"/>
                <a:hlinkClick r:id="rId6" tooltip="mailto:@apprenticephl"/>
              </a:rPr>
              <a:t>        </a:t>
            </a:r>
            <a:endParaRPr kumimoji="0" lang="en-US" sz="2000" b="1" i="0" u="none" strike="noStrike" kern="1200" cap="none" spc="0" normalizeH="0" baseline="0" noProof="0" dirty="0">
              <a:ln>
                <a:noFill/>
              </a:ln>
              <a:solidFill>
                <a:srgbClr val="032358"/>
              </a:solidFill>
              <a:effectLst/>
              <a:uLnTx/>
              <a:uFillTx/>
              <a:latin typeface="Calibri" panose="020F0502020204030204"/>
              <a:ea typeface="+mn-ea"/>
              <a:cs typeface="+mn-cs"/>
            </a:endParaRPr>
          </a:p>
        </p:txBody>
      </p:sp>
      <p:pic>
        <p:nvPicPr>
          <p:cNvPr id="19" name="Picture 18" descr="Linked-In Logo">
            <a:extLst>
              <a:ext uri="{FF2B5EF4-FFF2-40B4-BE49-F238E27FC236}">
                <a16:creationId xmlns:a16="http://schemas.microsoft.com/office/drawing/2014/main" id="{075A1C93-D5F6-405E-9540-305E7AB5FB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5750" y="3002500"/>
            <a:ext cx="776306" cy="660166"/>
          </a:xfrm>
          <a:prstGeom prst="rect">
            <a:avLst/>
          </a:prstGeom>
        </p:spPr>
      </p:pic>
      <p:sp>
        <p:nvSpPr>
          <p:cNvPr id="7" name="Text Placeholder 6">
            <a:extLst>
              <a:ext uri="{FF2B5EF4-FFF2-40B4-BE49-F238E27FC236}">
                <a16:creationId xmlns:a16="http://schemas.microsoft.com/office/drawing/2014/main" id="{4330FC10-45FC-5AF8-9B44-8B64FEA49D22}"/>
              </a:ext>
            </a:extLst>
          </p:cNvPr>
          <p:cNvSpPr>
            <a:spLocks noGrp="1"/>
          </p:cNvSpPr>
          <p:nvPr>
            <p:ph type="body" sz="quarter" idx="12"/>
          </p:nvPr>
        </p:nvSpPr>
        <p:spPr>
          <a:xfrm>
            <a:off x="7229739" y="3195335"/>
            <a:ext cx="4962261" cy="669925"/>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32358"/>
                </a:solidFill>
                <a:effectLst/>
                <a:uLnTx/>
                <a:uFillTx/>
                <a:latin typeface="Calibri" panose="020F0502020204030204"/>
                <a:ea typeface="+mn-ea"/>
                <a:cs typeface="+mn-cs"/>
                <a:hlinkClick r:id="rId8" tooltip="https://www.linkedin.com/company/apprenticeshipphl"/>
              </a:rPr>
              <a:t>ApprenticeshipPHL</a:t>
            </a:r>
            <a:r>
              <a:rPr kumimoji="0" lang="en-US" sz="2000" b="1" i="0" u="none" strike="noStrike" kern="1200" cap="none" spc="0" normalizeH="0" baseline="0" noProof="0" dirty="0">
                <a:ln>
                  <a:noFill/>
                </a:ln>
                <a:solidFill>
                  <a:srgbClr val="032358"/>
                </a:solidFill>
                <a:effectLst/>
                <a:uLnTx/>
                <a:uFillTx/>
                <a:latin typeface="Calibri" panose="020F0502020204030204"/>
                <a:ea typeface="+mn-ea"/>
                <a:cs typeface="+mn-cs"/>
                <a:hlinkClick r:id="rId8" tooltip="https://www.linkedin.com/company/apprenticeshipphl"/>
              </a:rPr>
              <a:t> on Linked-In</a:t>
            </a:r>
            <a:endParaRPr kumimoji="0" lang="en-US" sz="2000" b="1" i="0" u="none" strike="noStrike" kern="1200" cap="none" spc="0" normalizeH="0" baseline="0" noProof="0" dirty="0">
              <a:ln>
                <a:noFill/>
              </a:ln>
              <a:solidFill>
                <a:srgbClr val="032358"/>
              </a:solidFill>
              <a:effectLst/>
              <a:uLnTx/>
              <a:uFillTx/>
              <a:latin typeface="Calibri" panose="020F0502020204030204"/>
              <a:ea typeface="+mn-ea"/>
              <a:cs typeface="+mn-cs"/>
            </a:endParaRPr>
          </a:p>
        </p:txBody>
      </p:sp>
      <p:pic>
        <p:nvPicPr>
          <p:cNvPr id="13" name="Picture 12" descr="Facebook Logo">
            <a:extLst>
              <a:ext uri="{FF2B5EF4-FFF2-40B4-BE49-F238E27FC236}">
                <a16:creationId xmlns:a16="http://schemas.microsoft.com/office/drawing/2014/main" id="{CE327F82-59A1-4FB7-A4E9-BBBEA43B8F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29714" y="3855285"/>
            <a:ext cx="656485" cy="660614"/>
          </a:xfrm>
          <a:prstGeom prst="rect">
            <a:avLst/>
          </a:prstGeom>
        </p:spPr>
      </p:pic>
      <p:sp>
        <p:nvSpPr>
          <p:cNvPr id="14" name="Text Placeholder 13">
            <a:extLst>
              <a:ext uri="{FF2B5EF4-FFF2-40B4-BE49-F238E27FC236}">
                <a16:creationId xmlns:a16="http://schemas.microsoft.com/office/drawing/2014/main" id="{756BD2DB-B76E-0F5A-4C90-E9CCEFF208C8}"/>
              </a:ext>
            </a:extLst>
          </p:cNvPr>
          <p:cNvSpPr>
            <a:spLocks noGrp="1"/>
          </p:cNvSpPr>
          <p:nvPr>
            <p:ph type="body" sz="quarter" idx="13"/>
          </p:nvPr>
        </p:nvSpPr>
        <p:spPr>
          <a:xfrm>
            <a:off x="7229739" y="4087829"/>
            <a:ext cx="4962261" cy="501397"/>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32358"/>
                </a:solidFill>
                <a:effectLst/>
                <a:uLnTx/>
                <a:uFillTx/>
                <a:latin typeface="Calibri" panose="020F0502020204030204"/>
                <a:ea typeface="+mn-ea"/>
                <a:cs typeface="+mn-cs"/>
                <a:hlinkClick r:id="rId10" tooltip="https://www.facebook.com/apprenticephl"/>
              </a:rPr>
              <a:t>ApprenticeshipPHL</a:t>
            </a:r>
            <a:r>
              <a:rPr kumimoji="0" lang="en-US" sz="2000" b="1" i="0" u="none" strike="noStrike" kern="1200" cap="none" spc="0" normalizeH="0" baseline="0" noProof="0" dirty="0">
                <a:ln>
                  <a:noFill/>
                </a:ln>
                <a:solidFill>
                  <a:srgbClr val="032358"/>
                </a:solidFill>
                <a:effectLst/>
                <a:uLnTx/>
                <a:uFillTx/>
                <a:latin typeface="Calibri" panose="020F0502020204030204"/>
                <a:ea typeface="+mn-ea"/>
                <a:cs typeface="+mn-cs"/>
                <a:hlinkClick r:id="rId10" tooltip="https://www.facebook.com/apprenticephl"/>
              </a:rPr>
              <a:t> on Facebook</a:t>
            </a:r>
            <a:endParaRPr kumimoji="0" lang="en-US" sz="2000" b="1" i="0" u="none" strike="noStrike" kern="1200" cap="none" spc="0" normalizeH="0" baseline="0" noProof="0" dirty="0">
              <a:ln>
                <a:noFill/>
              </a:ln>
              <a:solidFill>
                <a:srgbClr val="032358"/>
              </a:solidFill>
              <a:effectLst/>
              <a:uLnTx/>
              <a:uFillTx/>
              <a:latin typeface="Calibri" panose="020F0502020204030204"/>
              <a:ea typeface="+mn-ea"/>
              <a:cs typeface="+mn-cs"/>
            </a:endParaRPr>
          </a:p>
        </p:txBody>
      </p:sp>
      <p:pic>
        <p:nvPicPr>
          <p:cNvPr id="12" name="Picture 2" descr="Web Search Icons - Download Free Vector Icons | Noun Project">
            <a:extLst>
              <a:ext uri="{FF2B5EF4-FFF2-40B4-BE49-F238E27FC236}">
                <a16:creationId xmlns:a16="http://schemas.microsoft.com/office/drawing/2014/main" id="{4B1E068D-2E7C-4844-AA64-AF09B9BD5F31}"/>
              </a:ext>
            </a:extLst>
          </p:cNvPr>
          <p:cNvPicPr>
            <a:picLocks noChangeAspect="1" noChangeArrowheads="1"/>
          </p:cNvPicPr>
          <p:nvPr/>
        </p:nvPicPr>
        <p:blipFill>
          <a:blip r:embed="rId11">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42838" y="4708518"/>
            <a:ext cx="743743" cy="74374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6" name="Text Placeholder 15">
            <a:extLst>
              <a:ext uri="{FF2B5EF4-FFF2-40B4-BE49-F238E27FC236}">
                <a16:creationId xmlns:a16="http://schemas.microsoft.com/office/drawing/2014/main" id="{72E73EEF-20A6-B610-5251-4426C3DD323F}"/>
              </a:ext>
            </a:extLst>
          </p:cNvPr>
          <p:cNvSpPr>
            <a:spLocks noGrp="1"/>
          </p:cNvSpPr>
          <p:nvPr>
            <p:ph type="body" sz="quarter" idx="14"/>
          </p:nvPr>
        </p:nvSpPr>
        <p:spPr>
          <a:xfrm>
            <a:off x="7229739" y="4911112"/>
            <a:ext cx="5005419" cy="570608"/>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563C1"/>
                </a:solidFill>
                <a:effectLst/>
                <a:uLnTx/>
                <a:uFillTx/>
                <a:latin typeface="Calibri" panose="020F0502020204030204"/>
                <a:ea typeface="+mn-ea"/>
                <a:cs typeface="+mn-cs"/>
                <a:hlinkClick r:id="rId12" tooltip="https://apprenticeshipphl.org/">
                  <a:extLst>
                    <a:ext uri="{A12FA001-AC4F-418D-AE19-62706E023703}">
                      <ahyp:hlinkClr xmlns:ahyp="http://schemas.microsoft.com/office/drawing/2018/hyperlinkcolor" val="tx"/>
                    </a:ext>
                  </a:extLst>
                </a:hlinkClick>
              </a:rPr>
              <a:t>ApprenticeshipPHL</a:t>
            </a:r>
            <a:r>
              <a:rPr kumimoji="0" lang="en-US" sz="2000" b="1" i="0" u="none" strike="noStrike" kern="1200" cap="none" spc="0" normalizeH="0" baseline="0" noProof="0" dirty="0">
                <a:ln>
                  <a:noFill/>
                </a:ln>
                <a:solidFill>
                  <a:srgbClr val="0563C1"/>
                </a:solidFill>
                <a:effectLst/>
                <a:uLnTx/>
                <a:uFillTx/>
                <a:latin typeface="Calibri" panose="020F0502020204030204"/>
                <a:ea typeface="+mn-ea"/>
                <a:cs typeface="+mn-cs"/>
                <a:hlinkClick r:id="rId12" tooltip="https://apprenticeshipphl.org/">
                  <a:extLst>
                    <a:ext uri="{A12FA001-AC4F-418D-AE19-62706E023703}">
                      <ahyp:hlinkClr xmlns:ahyp="http://schemas.microsoft.com/office/drawing/2018/hyperlinkcolor" val="tx"/>
                    </a:ext>
                  </a:extLst>
                </a:hlinkClick>
              </a:rPr>
              <a:t> Website</a:t>
            </a:r>
            <a:endParaRPr kumimoji="0" lang="en-US" sz="2000" b="1" i="0" u="none" strike="noStrike" kern="1200" cap="none" spc="0" normalizeH="0" baseline="0" noProof="0" dirty="0">
              <a:ln>
                <a:noFill/>
              </a:ln>
              <a:solidFill>
                <a:srgbClr val="0563C1"/>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996390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6229E-DFF2-A27E-4CBA-EB0BB1BC865D}"/>
              </a:ext>
            </a:extLst>
          </p:cNvPr>
          <p:cNvSpPr txBox="1">
            <a:spLocks noGrp="1"/>
          </p:cNvSpPr>
          <p:nvPr>
            <p:ph type="title" idx="4294967295"/>
          </p:nvPr>
        </p:nvSpPr>
        <p:spPr>
          <a:xfrm>
            <a:off x="4072379" y="2321204"/>
            <a:ext cx="3761295"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131F73"/>
                </a:solidFill>
                <a:effectLst/>
                <a:uLnTx/>
                <a:uFillTx/>
                <a:latin typeface="Montserrat" panose="02000505000000020004" pitchFamily="2" charset="0"/>
                <a:ea typeface="+mn-ea"/>
                <a:cs typeface="+mn-cs"/>
              </a:rPr>
              <a:t>Q&amp;A</a:t>
            </a:r>
            <a:endParaRPr kumimoji="0" lang="en-US" sz="800" b="0" i="0" u="none" strike="noStrike" kern="1200" cap="none" spc="0" normalizeH="0" baseline="0" noProof="0" dirty="0">
              <a:ln>
                <a:noFill/>
              </a:ln>
              <a:solidFill>
                <a:srgbClr val="131F73"/>
              </a:solidFill>
              <a:effectLst/>
              <a:uLnTx/>
              <a:uFillTx/>
              <a:latin typeface="Montserrat" panose="02000505000000020004" pitchFamily="2" charset="0"/>
              <a:ea typeface="+mn-ea"/>
              <a:cs typeface="+mn-cs"/>
            </a:endParaRPr>
          </a:p>
        </p:txBody>
      </p:sp>
      <p:pic>
        <p:nvPicPr>
          <p:cNvPr id="8" name="Picture 7" descr="ApprenticeshipPHL Logo">
            <a:extLst>
              <a:ext uri="{FF2B5EF4-FFF2-40B4-BE49-F238E27FC236}">
                <a16:creationId xmlns:a16="http://schemas.microsoft.com/office/drawing/2014/main" id="{110255D4-1645-C1FD-548F-0E989120AE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711860"/>
            <a:ext cx="4023360" cy="1609344"/>
          </a:xfrm>
          <a:prstGeom prst="rect">
            <a:avLst/>
          </a:prstGeom>
        </p:spPr>
      </p:pic>
      <p:sp>
        <p:nvSpPr>
          <p:cNvPr id="5" name="Content Placeholder 4">
            <a:extLst>
              <a:ext uri="{FF2B5EF4-FFF2-40B4-BE49-F238E27FC236}">
                <a16:creationId xmlns:a16="http://schemas.microsoft.com/office/drawing/2014/main" id="{E229A5AF-970C-76D4-D9DB-C28CB5979F80}"/>
              </a:ext>
            </a:extLst>
          </p:cNvPr>
          <p:cNvSpPr>
            <a:spLocks noGrp="1"/>
          </p:cNvSpPr>
          <p:nvPr>
            <p:ph idx="1"/>
          </p:nvPr>
        </p:nvSpPr>
        <p:spPr>
          <a:xfrm>
            <a:off x="838200" y="4249888"/>
            <a:ext cx="10515600" cy="1418317"/>
          </a:xfrm>
        </p:spPr>
        <p:txBody>
          <a:bodyPr>
            <a:normAutofit/>
          </a:bodyPr>
          <a:lstStyle/>
          <a:p>
            <a:pPr marL="0" indent="0" algn="ctr">
              <a:buNone/>
            </a:pPr>
            <a:r>
              <a:rPr lang="en-US" sz="4800" b="1">
                <a:solidFill>
                  <a:srgbClr val="131F73"/>
                </a:solidFill>
                <a:latin typeface="Rastanty Cortez" panose="020F0502020204030204" pitchFamily="2" charset="0"/>
              </a:rPr>
              <a:t>Thank You!</a:t>
            </a:r>
            <a:endParaRPr lang="en-US" sz="500">
              <a:solidFill>
                <a:srgbClr val="131F73"/>
              </a:solidFill>
              <a:latin typeface="Rastanty Cortez" panose="020F0502020204030204" pitchFamily="2" charset="0"/>
            </a:endParaRPr>
          </a:p>
        </p:txBody>
      </p:sp>
    </p:spTree>
    <p:custDataLst>
      <p:tags r:id="rId1"/>
    </p:custDataLst>
    <p:extLst>
      <p:ext uri="{BB962C8B-B14F-4D97-AF65-F5344CB8AC3E}">
        <p14:creationId xmlns:p14="http://schemas.microsoft.com/office/powerpoint/2010/main" val="31544873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FE04-D8EE-4B50-10ED-68BF3B5A072A}"/>
              </a:ext>
            </a:extLst>
          </p:cNvPr>
          <p:cNvSpPr>
            <a:spLocks noGrp="1"/>
          </p:cNvSpPr>
          <p:nvPr>
            <p:ph type="title"/>
          </p:nvPr>
        </p:nvSpPr>
        <p:spPr>
          <a:xfrm>
            <a:off x="838200" y="365125"/>
            <a:ext cx="9003632" cy="1325563"/>
          </a:xfrm>
        </p:spPr>
        <p:txBody>
          <a:bodyPr/>
          <a:lstStyle/>
          <a:p>
            <a:r>
              <a:rPr lang="en-US" dirty="0"/>
              <a:t>Center of Excellence Overview</a:t>
            </a:r>
          </a:p>
        </p:txBody>
      </p:sp>
      <p:sp>
        <p:nvSpPr>
          <p:cNvPr id="3" name="Content Placeholder 2">
            <a:extLst>
              <a:ext uri="{FF2B5EF4-FFF2-40B4-BE49-F238E27FC236}">
                <a16:creationId xmlns:a16="http://schemas.microsoft.com/office/drawing/2014/main" id="{2843FABF-0197-E13F-DF65-8F4DD4B5066A}"/>
              </a:ext>
            </a:extLst>
          </p:cNvPr>
          <p:cNvSpPr>
            <a:spLocks noGrp="1"/>
          </p:cNvSpPr>
          <p:nvPr>
            <p:ph sz="half" idx="1"/>
          </p:nvPr>
        </p:nvSpPr>
        <p:spPr>
          <a:xfrm>
            <a:off x="838199" y="1825624"/>
            <a:ext cx="7776411" cy="4456891"/>
          </a:xfrm>
        </p:spPr>
        <p:txBody>
          <a:bodyPr vert="horz" lIns="91440" tIns="45720" rIns="91440" bIns="45720" rtlCol="0" anchor="t">
            <a:normAutofit fontScale="55000" lnSpcReduction="20000"/>
          </a:bodyPr>
          <a:lstStyle/>
          <a:p>
            <a:pPr>
              <a:lnSpc>
                <a:spcPct val="120000"/>
              </a:lnSpc>
              <a:spcBef>
                <a:spcPts val="600"/>
              </a:spcBef>
              <a:spcAft>
                <a:spcPts val="600"/>
              </a:spcAft>
            </a:pPr>
            <a:r>
              <a:rPr lang="en-US" sz="3800">
                <a:solidFill>
                  <a:schemeClr val="tx1"/>
                </a:solidFill>
                <a:latin typeface="Montserrat Medium"/>
                <a:ea typeface="+mn-lt"/>
                <a:cs typeface="Segoe UI"/>
              </a:rPr>
              <a:t>U.S. DOL initiative to increase systems alignment across apprenticeship, education, and workforce</a:t>
            </a:r>
          </a:p>
          <a:p>
            <a:pPr>
              <a:lnSpc>
                <a:spcPct val="120000"/>
              </a:lnSpc>
              <a:spcBef>
                <a:spcPts val="600"/>
              </a:spcBef>
              <a:spcAft>
                <a:spcPts val="600"/>
              </a:spcAft>
            </a:pPr>
            <a:r>
              <a:rPr lang="en-US" sz="3800">
                <a:solidFill>
                  <a:schemeClr val="tx1"/>
                </a:solidFill>
                <a:latin typeface="Montserrat Medium"/>
                <a:ea typeface="+mn-lt"/>
                <a:cs typeface="Segoe UI"/>
              </a:rPr>
              <a:t>Led by Safal Partners</a:t>
            </a:r>
            <a:r>
              <a:rPr lang="en-US" sz="3800">
                <a:solidFill>
                  <a:schemeClr val="tx1"/>
                </a:solidFill>
              </a:rPr>
              <a:t>; </a:t>
            </a:r>
            <a:r>
              <a:rPr lang="en-US" sz="3800">
                <a:solidFill>
                  <a:schemeClr val="tx1"/>
                </a:solidFill>
                <a:latin typeface="Montserrat Medium"/>
                <a:ea typeface="+mn-lt"/>
                <a:cs typeface="Segoe UI"/>
              </a:rPr>
              <a:t>5 national partners</a:t>
            </a:r>
            <a:endParaRPr lang="en-US" sz="3800">
              <a:solidFill>
                <a:schemeClr val="tx1"/>
              </a:solidFill>
              <a:ea typeface="+mn-lt"/>
              <a:cs typeface="Segoe UI"/>
            </a:endParaRPr>
          </a:p>
          <a:p>
            <a:pPr>
              <a:lnSpc>
                <a:spcPct val="120000"/>
              </a:lnSpc>
              <a:spcBef>
                <a:spcPts val="600"/>
              </a:spcBef>
              <a:spcAft>
                <a:spcPts val="600"/>
              </a:spcAft>
            </a:pPr>
            <a:r>
              <a:rPr lang="en-US" sz="3800">
                <a:solidFill>
                  <a:schemeClr val="tx1"/>
                </a:solidFill>
                <a:latin typeface="Montserrat Medium"/>
                <a:ea typeface="+mn-lt"/>
                <a:cs typeface="Segoe UI"/>
              </a:rPr>
              <a:t>We provide </a:t>
            </a:r>
            <a:r>
              <a:rPr lang="en-US" sz="3800" b="1">
                <a:solidFill>
                  <a:schemeClr val="tx1"/>
                </a:solidFill>
                <a:latin typeface="Montserrat Medium"/>
                <a:ea typeface="+mn-lt"/>
                <a:cs typeface="Segoe UI"/>
              </a:rPr>
              <a:t>no-cost</a:t>
            </a:r>
            <a:r>
              <a:rPr lang="en-US" sz="3800">
                <a:solidFill>
                  <a:schemeClr val="tx1"/>
                </a:solidFill>
                <a:latin typeface="Montserrat Medium"/>
                <a:ea typeface="+mn-lt"/>
                <a:cs typeface="Segoe UI"/>
              </a:rPr>
              <a:t> technical assistant (TA), including:</a:t>
            </a:r>
          </a:p>
          <a:p>
            <a:pPr lvl="1">
              <a:lnSpc>
                <a:spcPct val="110000"/>
              </a:lnSpc>
              <a:spcBef>
                <a:spcPts val="600"/>
              </a:spcBef>
              <a:spcAft>
                <a:spcPts val="600"/>
              </a:spcAft>
            </a:pPr>
            <a:r>
              <a:rPr lang="en-US" sz="3600">
                <a:solidFill>
                  <a:schemeClr val="tx1"/>
                </a:solidFill>
                <a:latin typeface="Montserrat Medium"/>
                <a:ea typeface="+mn-lt"/>
                <a:cs typeface="Segoe UI"/>
              </a:rPr>
              <a:t>Monthly webinars</a:t>
            </a:r>
          </a:p>
          <a:p>
            <a:pPr lvl="1">
              <a:lnSpc>
                <a:spcPct val="110000"/>
              </a:lnSpc>
              <a:spcBef>
                <a:spcPts val="600"/>
              </a:spcBef>
              <a:spcAft>
                <a:spcPts val="600"/>
              </a:spcAft>
            </a:pPr>
            <a:r>
              <a:rPr lang="en-US" sz="3600">
                <a:solidFill>
                  <a:schemeClr val="tx1"/>
                </a:solidFill>
                <a:latin typeface="Montserrat Medium"/>
                <a:ea typeface="+mn-lt"/>
                <a:cs typeface="Segoe UI"/>
              </a:rPr>
              <a:t>Quarterly virtual office hours</a:t>
            </a:r>
          </a:p>
          <a:p>
            <a:pPr lvl="1">
              <a:lnSpc>
                <a:spcPct val="110000"/>
              </a:lnSpc>
              <a:spcBef>
                <a:spcPts val="600"/>
              </a:spcBef>
              <a:spcAft>
                <a:spcPts val="600"/>
              </a:spcAft>
            </a:pPr>
            <a:r>
              <a:rPr lang="en-US" sz="3600">
                <a:solidFill>
                  <a:schemeClr val="tx1"/>
                </a:solidFill>
                <a:latin typeface="Montserrat Medium"/>
                <a:ea typeface="+mn-lt"/>
                <a:cs typeface="Segoe UI"/>
              </a:rPr>
              <a:t>Individual TA/coaching sessions</a:t>
            </a:r>
            <a:endParaRPr lang="en-US" sz="3600">
              <a:solidFill>
                <a:schemeClr val="tx1"/>
              </a:solidFill>
              <a:ea typeface="+mn-lt"/>
              <a:cs typeface="Segoe UI"/>
            </a:endParaRPr>
          </a:p>
          <a:p>
            <a:pPr lvl="1">
              <a:lnSpc>
                <a:spcPct val="110000"/>
              </a:lnSpc>
              <a:spcBef>
                <a:spcPts val="600"/>
              </a:spcBef>
              <a:spcAft>
                <a:spcPts val="600"/>
              </a:spcAft>
            </a:pPr>
            <a:r>
              <a:rPr lang="en-US" sz="3600">
                <a:latin typeface="Montserrat Medium"/>
                <a:ea typeface="+mn-lt"/>
                <a:cs typeface="Segoe UI"/>
              </a:rPr>
              <a:t>Online resources (desk aids, guides, frameworks, etc.)</a:t>
            </a:r>
            <a:br>
              <a:rPr lang="en-US" sz="3600">
                <a:latin typeface="Montserrat Medium" panose="00000600000000000000" pitchFamily="2" charset="0"/>
                <a:ea typeface="+mn-lt"/>
                <a:cs typeface="Segoe UI" panose="020B0502040204020203" pitchFamily="34" charset="0"/>
              </a:rPr>
            </a:br>
            <a:endParaRPr lang="en-US"/>
          </a:p>
        </p:txBody>
      </p:sp>
      <p:sp>
        <p:nvSpPr>
          <p:cNvPr id="4" name="Content Placeholder 3">
            <a:extLst>
              <a:ext uri="{FF2B5EF4-FFF2-40B4-BE49-F238E27FC236}">
                <a16:creationId xmlns:a16="http://schemas.microsoft.com/office/drawing/2014/main" id="{F276E798-44A3-4CAF-9EBC-1649EF5E6786}"/>
              </a:ext>
            </a:extLst>
          </p:cNvPr>
          <p:cNvSpPr>
            <a:spLocks noGrp="1"/>
          </p:cNvSpPr>
          <p:nvPr>
            <p:ph sz="half" idx="2"/>
          </p:nvPr>
        </p:nvSpPr>
        <p:spPr>
          <a:xfrm>
            <a:off x="4251960" y="5966603"/>
            <a:ext cx="3917022" cy="315912"/>
          </a:xfrm>
        </p:spPr>
        <p:txBody>
          <a:bodyPr anchor="ctr">
            <a:noAutofit/>
          </a:bodyPr>
          <a:lstStyle/>
          <a:p>
            <a:pPr marL="0" indent="0">
              <a:buNone/>
            </a:pPr>
            <a:r>
              <a:rPr lang="en-US" sz="1600" dirty="0">
                <a:solidFill>
                  <a:srgbClr val="0563C1"/>
                </a:solidFill>
                <a:hlinkClick r:id="rId3" tooltip="https://dolcoe.safalapps.com/">
                  <a:extLst>
                    <a:ext uri="{A12FA001-AC4F-418D-AE19-62706E023703}">
                      <ahyp:hlinkClr xmlns:ahyp="http://schemas.microsoft.com/office/drawing/2018/hyperlinkcolor" val="tx"/>
                    </a:ext>
                  </a:extLst>
                </a:hlinkClick>
              </a:rPr>
              <a:t>Visit our website, request TA</a:t>
            </a:r>
            <a:endParaRPr lang="en-US" sz="1600" dirty="0">
              <a:solidFill>
                <a:srgbClr val="0563C1"/>
              </a:solidFill>
            </a:endParaRPr>
          </a:p>
        </p:txBody>
      </p:sp>
      <p:pic>
        <p:nvPicPr>
          <p:cNvPr id="5" name="Picture 3" descr="U.S. Department of Labor logo">
            <a:extLst>
              <a:ext uri="{FF2B5EF4-FFF2-40B4-BE49-F238E27FC236}">
                <a16:creationId xmlns:a16="http://schemas.microsoft.com/office/drawing/2014/main" id="{D09C23DC-03A7-FDB9-310E-96D69B71B9BE}"/>
              </a:ext>
            </a:extLst>
          </p:cNvPr>
          <p:cNvPicPr>
            <a:picLocks noChangeAspect="1"/>
          </p:cNvPicPr>
          <p:nvPr/>
        </p:nvPicPr>
        <p:blipFill>
          <a:blip r:embed="rId4"/>
          <a:stretch>
            <a:fillRect/>
          </a:stretch>
        </p:blipFill>
        <p:spPr>
          <a:xfrm>
            <a:off x="10007346" y="575484"/>
            <a:ext cx="1563476" cy="1566053"/>
          </a:xfrm>
          <a:prstGeom prst="rect">
            <a:avLst/>
          </a:prstGeom>
        </p:spPr>
      </p:pic>
      <p:pic>
        <p:nvPicPr>
          <p:cNvPr id="8" name="Picture 7" descr="Five logos of different partners.">
            <a:extLst>
              <a:ext uri="{FF2B5EF4-FFF2-40B4-BE49-F238E27FC236}">
                <a16:creationId xmlns:a16="http://schemas.microsoft.com/office/drawing/2014/main" id="{5BE37307-D472-5BF7-AC8B-4DFE01164EC8}"/>
              </a:ext>
            </a:extLst>
          </p:cNvPr>
          <p:cNvPicPr>
            <a:picLocks noChangeAspect="1"/>
          </p:cNvPicPr>
          <p:nvPr/>
        </p:nvPicPr>
        <p:blipFill>
          <a:blip r:embed="rId5"/>
          <a:stretch>
            <a:fillRect/>
          </a:stretch>
        </p:blipFill>
        <p:spPr>
          <a:xfrm>
            <a:off x="8396844" y="2276473"/>
            <a:ext cx="3099645" cy="2227979"/>
          </a:xfrm>
          <a:prstGeom prst="rect">
            <a:avLst/>
          </a:prstGeom>
        </p:spPr>
      </p:pic>
      <p:pic>
        <p:nvPicPr>
          <p:cNvPr id="1026" name="Picture 2" descr="QR code for Center of Excellence Website">
            <a:extLst>
              <a:ext uri="{FF2B5EF4-FFF2-40B4-BE49-F238E27FC236}">
                <a16:creationId xmlns:a16="http://schemas.microsoft.com/office/drawing/2014/main" id="{5D133F86-14F2-6F17-B48B-90D3CFEEAB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05767" y="4639388"/>
            <a:ext cx="1603158" cy="155657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A0592B7C-6528-3B97-73FC-C2C3E714A9BE}"/>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2015899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FCB64-C6EE-5BCB-CF0E-124932A4DB20}"/>
              </a:ext>
            </a:extLst>
          </p:cNvPr>
          <p:cNvSpPr>
            <a:spLocks noGrp="1"/>
          </p:cNvSpPr>
          <p:nvPr>
            <p:ph type="title"/>
          </p:nvPr>
        </p:nvSpPr>
        <p:spPr>
          <a:xfrm>
            <a:off x="463639" y="2532783"/>
            <a:ext cx="11243257" cy="1325563"/>
          </a:xfrm>
        </p:spPr>
        <p:txBody>
          <a:bodyPr/>
          <a:lstStyle/>
          <a:p>
            <a:pPr algn="ctr"/>
            <a:r>
              <a:rPr lang="en-US" b="1" dirty="0">
                <a:solidFill>
                  <a:schemeClr val="bg1"/>
                </a:solidFill>
                <a:latin typeface="Montserrat"/>
              </a:rPr>
              <a:t>Join an Apprenticeship Network!</a:t>
            </a:r>
          </a:p>
        </p:txBody>
      </p:sp>
    </p:spTree>
    <p:extLst>
      <p:ext uri="{BB962C8B-B14F-4D97-AF65-F5344CB8AC3E}">
        <p14:creationId xmlns:p14="http://schemas.microsoft.com/office/powerpoint/2010/main" val="19746686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FE04-D8EE-4B50-10ED-68BF3B5A072A}"/>
              </a:ext>
            </a:extLst>
          </p:cNvPr>
          <p:cNvSpPr>
            <a:spLocks noGrp="1"/>
          </p:cNvSpPr>
          <p:nvPr>
            <p:ph type="title"/>
          </p:nvPr>
        </p:nvSpPr>
        <p:spPr>
          <a:xfrm>
            <a:off x="838199" y="365125"/>
            <a:ext cx="11461125" cy="1325563"/>
          </a:xfrm>
        </p:spPr>
        <p:txBody>
          <a:bodyPr>
            <a:normAutofit/>
          </a:bodyPr>
          <a:lstStyle/>
          <a:p>
            <a:r>
              <a:rPr lang="en-US" sz="3200" dirty="0">
                <a:latin typeface="Montserrat"/>
              </a:rPr>
              <a:t>Apprenticeship Networks- How do I get Involved?</a:t>
            </a:r>
            <a:endParaRPr lang="en-US" sz="3200" dirty="0"/>
          </a:p>
        </p:txBody>
      </p:sp>
      <p:sp>
        <p:nvSpPr>
          <p:cNvPr id="3" name="Content Placeholder 2">
            <a:extLst>
              <a:ext uri="{FF2B5EF4-FFF2-40B4-BE49-F238E27FC236}">
                <a16:creationId xmlns:a16="http://schemas.microsoft.com/office/drawing/2014/main" id="{2843FABF-0197-E13F-DF65-8F4DD4B5066A}"/>
              </a:ext>
            </a:extLst>
          </p:cNvPr>
          <p:cNvSpPr>
            <a:spLocks noGrp="1"/>
          </p:cNvSpPr>
          <p:nvPr>
            <p:ph sz="half" idx="1"/>
          </p:nvPr>
        </p:nvSpPr>
        <p:spPr>
          <a:xfrm>
            <a:off x="838199" y="1825624"/>
            <a:ext cx="6652099" cy="4456891"/>
          </a:xfrm>
        </p:spPr>
        <p:txBody>
          <a:bodyPr vert="horz" lIns="91440" tIns="45720" rIns="91440" bIns="45720" rtlCol="0" anchor="t">
            <a:normAutofit/>
          </a:bodyPr>
          <a:lstStyle/>
          <a:p>
            <a:pPr>
              <a:lnSpc>
                <a:spcPct val="110000"/>
              </a:lnSpc>
            </a:pPr>
            <a:r>
              <a:rPr lang="en-US" sz="32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Participate as a Member</a:t>
            </a:r>
          </a:p>
          <a:p>
            <a:pPr>
              <a:lnSpc>
                <a:spcPct val="110000"/>
              </a:lnSpc>
            </a:pPr>
            <a:r>
              <a:rPr lang="en-US" sz="32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Leverage Network Resources</a:t>
            </a:r>
          </a:p>
          <a:p>
            <a:pPr>
              <a:lnSpc>
                <a:spcPct val="110000"/>
              </a:lnSpc>
            </a:pPr>
            <a:r>
              <a:rPr lang="en-US" sz="32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Collaborate on Initiatives</a:t>
            </a:r>
          </a:p>
          <a:p>
            <a:pPr>
              <a:lnSpc>
                <a:spcPct val="110000"/>
              </a:lnSpc>
            </a:pPr>
            <a:r>
              <a:rPr lang="en-US" sz="32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Provide Funding and Support</a:t>
            </a:r>
          </a:p>
          <a:p>
            <a:pPr>
              <a:lnSpc>
                <a:spcPct val="110000"/>
              </a:lnSpc>
            </a:pPr>
            <a:r>
              <a:rPr lang="en-US" sz="32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Promote the Network</a:t>
            </a:r>
          </a:p>
        </p:txBody>
      </p:sp>
      <p:sp>
        <p:nvSpPr>
          <p:cNvPr id="6" name="Slide Number Placeholder 5">
            <a:extLst>
              <a:ext uri="{FF2B5EF4-FFF2-40B4-BE49-F238E27FC236}">
                <a16:creationId xmlns:a16="http://schemas.microsoft.com/office/drawing/2014/main" id="{A0592B7C-6528-3B97-73FC-C2C3E714A9BE}"/>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pic>
        <p:nvPicPr>
          <p:cNvPr id="4" name="Picture 3" descr="Doctor talking with woman">
            <a:extLst>
              <a:ext uri="{FF2B5EF4-FFF2-40B4-BE49-F238E27FC236}">
                <a16:creationId xmlns:a16="http://schemas.microsoft.com/office/drawing/2014/main" id="{F17E514A-2327-4724-19FB-714436FFB6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50221" y="2137892"/>
            <a:ext cx="4341778" cy="3303431"/>
          </a:xfrm>
          <a:prstGeom prst="rect">
            <a:avLst/>
          </a:prstGeom>
        </p:spPr>
      </p:pic>
    </p:spTree>
    <p:extLst>
      <p:ext uri="{BB962C8B-B14F-4D97-AF65-F5344CB8AC3E}">
        <p14:creationId xmlns:p14="http://schemas.microsoft.com/office/powerpoint/2010/main" val="18006822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FCB64-C6EE-5BCB-CF0E-124932A4DB20}"/>
              </a:ext>
            </a:extLst>
          </p:cNvPr>
          <p:cNvSpPr>
            <a:spLocks noGrp="1"/>
          </p:cNvSpPr>
          <p:nvPr>
            <p:ph type="title"/>
          </p:nvPr>
        </p:nvSpPr>
        <p:spPr>
          <a:xfrm>
            <a:off x="1971675" y="2532783"/>
            <a:ext cx="8708517" cy="1325563"/>
          </a:xfrm>
        </p:spPr>
        <p:txBody>
          <a:bodyPr>
            <a:normAutofit fontScale="90000"/>
          </a:bodyPr>
          <a:lstStyle/>
          <a:p>
            <a:pPr algn="ctr"/>
            <a:r>
              <a:rPr lang="en-US" b="1" dirty="0">
                <a:solidFill>
                  <a:schemeClr val="bg1"/>
                </a:solidFill>
                <a:latin typeface="Montserrat"/>
              </a:rPr>
              <a:t>Beginning Your Apprenticeship Network Action Plan</a:t>
            </a:r>
          </a:p>
        </p:txBody>
      </p:sp>
    </p:spTree>
    <p:extLst>
      <p:ext uri="{BB962C8B-B14F-4D97-AF65-F5344CB8AC3E}">
        <p14:creationId xmlns:p14="http://schemas.microsoft.com/office/powerpoint/2010/main" val="26739805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FE04-D8EE-4B50-10ED-68BF3B5A072A}"/>
              </a:ext>
            </a:extLst>
          </p:cNvPr>
          <p:cNvSpPr>
            <a:spLocks noGrp="1"/>
          </p:cNvSpPr>
          <p:nvPr>
            <p:ph type="title"/>
          </p:nvPr>
        </p:nvSpPr>
        <p:spPr/>
        <p:txBody>
          <a:bodyPr/>
          <a:lstStyle/>
          <a:p>
            <a:r>
              <a:rPr lang="en-US" dirty="0">
                <a:latin typeface="Montserrat"/>
              </a:rPr>
              <a:t>Start Your Own Network</a:t>
            </a:r>
            <a:endParaRPr lang="en-US" dirty="0"/>
          </a:p>
        </p:txBody>
      </p:sp>
      <p:sp>
        <p:nvSpPr>
          <p:cNvPr id="3" name="Content Placeholder 2">
            <a:extLst>
              <a:ext uri="{FF2B5EF4-FFF2-40B4-BE49-F238E27FC236}">
                <a16:creationId xmlns:a16="http://schemas.microsoft.com/office/drawing/2014/main" id="{2843FABF-0197-E13F-DF65-8F4DD4B5066A}"/>
              </a:ext>
            </a:extLst>
          </p:cNvPr>
          <p:cNvSpPr>
            <a:spLocks noGrp="1"/>
          </p:cNvSpPr>
          <p:nvPr>
            <p:ph sz="half" idx="1"/>
          </p:nvPr>
        </p:nvSpPr>
        <p:spPr>
          <a:xfrm>
            <a:off x="838200" y="1825624"/>
            <a:ext cx="6691010" cy="4456891"/>
          </a:xfrm>
        </p:spPr>
        <p:txBody>
          <a:bodyPr vert="horz" lIns="91440" tIns="45720" rIns="91440" bIns="45720" rtlCol="0" anchor="t">
            <a:normAutofit/>
          </a:bodyPr>
          <a:lstStyle/>
          <a:p>
            <a:pPr marL="234950" marR="0">
              <a:lnSpc>
                <a:spcPct val="107000"/>
              </a:lnSpc>
              <a:spcBef>
                <a:spcPts val="0"/>
              </a:spcBef>
              <a:spcAft>
                <a:spcPts val="800"/>
              </a:spcAft>
            </a:pPr>
            <a:r>
              <a:rPr lang="en-US" sz="2400" dirty="0">
                <a:effectLst/>
                <a:latin typeface="Montserrat" panose="00000500000000000000" pitchFamily="2" charset="0"/>
                <a:ea typeface="Calibri" panose="020F0502020204030204" pitchFamily="34" charset="0"/>
                <a:cs typeface="Arial" panose="020B0604020202020204" pitchFamily="34" charset="0"/>
              </a:rPr>
              <a:t>Establish the Network's Goals and Focus Areas</a:t>
            </a:r>
          </a:p>
          <a:p>
            <a:pPr marL="234950" marR="0">
              <a:lnSpc>
                <a:spcPct val="107000"/>
              </a:lnSpc>
              <a:spcBef>
                <a:spcPts val="0"/>
              </a:spcBef>
              <a:spcAft>
                <a:spcPts val="800"/>
              </a:spcAft>
            </a:pPr>
            <a:r>
              <a:rPr lang="en-US" sz="2400" dirty="0">
                <a:effectLst/>
                <a:latin typeface="Montserrat" panose="00000500000000000000" pitchFamily="2" charset="0"/>
                <a:ea typeface="Calibri" panose="020F0502020204030204" pitchFamily="34" charset="0"/>
                <a:cs typeface="Arial" panose="020B0604020202020204" pitchFamily="34" charset="0"/>
              </a:rPr>
              <a:t>Identify the Network Structure and Membership</a:t>
            </a:r>
          </a:p>
          <a:p>
            <a:pPr marL="234950" marR="0">
              <a:lnSpc>
                <a:spcPct val="107000"/>
              </a:lnSpc>
              <a:spcBef>
                <a:spcPts val="0"/>
              </a:spcBef>
              <a:spcAft>
                <a:spcPts val="800"/>
              </a:spcAft>
            </a:pPr>
            <a:r>
              <a:rPr lang="en-US" sz="2400" dirty="0">
                <a:effectLst/>
                <a:latin typeface="Montserrat" panose="00000500000000000000" pitchFamily="2" charset="0"/>
                <a:ea typeface="Calibri" panose="020F0502020204030204" pitchFamily="34" charset="0"/>
                <a:cs typeface="Arial" panose="020B0604020202020204" pitchFamily="34" charset="0"/>
              </a:rPr>
              <a:t>Secure Various Funding Sources</a:t>
            </a:r>
          </a:p>
          <a:p>
            <a:pPr marL="234950" marR="0">
              <a:lnSpc>
                <a:spcPct val="107000"/>
              </a:lnSpc>
              <a:spcBef>
                <a:spcPts val="0"/>
              </a:spcBef>
              <a:spcAft>
                <a:spcPts val="800"/>
              </a:spcAft>
            </a:pPr>
            <a:r>
              <a:rPr lang="en-US" sz="2400" dirty="0">
                <a:effectLst/>
                <a:latin typeface="Montserrat" panose="00000500000000000000" pitchFamily="2" charset="0"/>
                <a:ea typeface="Calibri" panose="020F0502020204030204" pitchFamily="34" charset="0"/>
                <a:cs typeface="Arial" panose="020B0604020202020204" pitchFamily="34" charset="0"/>
              </a:rPr>
              <a:t>Provide Valuable Resources and Services</a:t>
            </a:r>
          </a:p>
          <a:p>
            <a:pPr marL="234950" marR="0">
              <a:lnSpc>
                <a:spcPct val="107000"/>
              </a:lnSpc>
              <a:spcBef>
                <a:spcPts val="0"/>
              </a:spcBef>
              <a:spcAft>
                <a:spcPts val="800"/>
              </a:spcAft>
            </a:pPr>
            <a:r>
              <a:rPr lang="en-US" sz="2400" dirty="0">
                <a:effectLst/>
                <a:latin typeface="Montserrat" panose="00000500000000000000" pitchFamily="2" charset="0"/>
                <a:ea typeface="Calibri" panose="020F0502020204030204" pitchFamily="34" charset="0"/>
                <a:cs typeface="Arial" panose="020B0604020202020204" pitchFamily="34" charset="0"/>
              </a:rPr>
              <a:t>Connect with Your Workforce System</a:t>
            </a:r>
          </a:p>
          <a:p>
            <a:pPr marL="234950" marR="0">
              <a:lnSpc>
                <a:spcPct val="107000"/>
              </a:lnSpc>
              <a:spcBef>
                <a:spcPts val="0"/>
              </a:spcBef>
              <a:spcAft>
                <a:spcPts val="800"/>
              </a:spcAft>
            </a:pPr>
            <a:r>
              <a:rPr lang="en-US" sz="2400" dirty="0">
                <a:effectLst/>
                <a:latin typeface="Montserrat" panose="00000500000000000000" pitchFamily="2" charset="0"/>
                <a:ea typeface="Calibri" panose="020F0502020204030204" pitchFamily="34" charset="0"/>
                <a:cs typeface="Arial" panose="020B0604020202020204" pitchFamily="34" charset="0"/>
              </a:rPr>
              <a:t>Measure and Communicate Impact</a:t>
            </a:r>
          </a:p>
        </p:txBody>
      </p:sp>
      <p:sp>
        <p:nvSpPr>
          <p:cNvPr id="6" name="Slide Number Placeholder 5">
            <a:extLst>
              <a:ext uri="{FF2B5EF4-FFF2-40B4-BE49-F238E27FC236}">
                <a16:creationId xmlns:a16="http://schemas.microsoft.com/office/drawing/2014/main" id="{A0592B7C-6528-3B97-73FC-C2C3E714A9BE}"/>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pic>
        <p:nvPicPr>
          <p:cNvPr id="4" name="Picture 3">
            <a:extLst>
              <a:ext uri="{FF2B5EF4-FFF2-40B4-BE49-F238E27FC236}">
                <a16:creationId xmlns:a16="http://schemas.microsoft.com/office/drawing/2014/main" id="{ADBE4917-4362-A314-E509-11BBC19AD00E}"/>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52144" y="2361759"/>
            <a:ext cx="4839855" cy="3230860"/>
          </a:xfrm>
          <a:prstGeom prst="rect">
            <a:avLst/>
          </a:prstGeom>
        </p:spPr>
      </p:pic>
    </p:spTree>
    <p:extLst>
      <p:ext uri="{BB962C8B-B14F-4D97-AF65-F5344CB8AC3E}">
        <p14:creationId xmlns:p14="http://schemas.microsoft.com/office/powerpoint/2010/main" val="30147051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36120-9F16-A5B2-357C-8EDFB1EBB566}"/>
              </a:ext>
            </a:extLst>
          </p:cNvPr>
          <p:cNvSpPr>
            <a:spLocks noGrp="1"/>
          </p:cNvSpPr>
          <p:nvPr>
            <p:ph type="title"/>
          </p:nvPr>
        </p:nvSpPr>
        <p:spPr/>
        <p:txBody>
          <a:bodyPr/>
          <a:lstStyle/>
          <a:p>
            <a:r>
              <a:rPr lang="en-US" dirty="0"/>
              <a:t>Questions and Discussion</a:t>
            </a:r>
          </a:p>
        </p:txBody>
      </p:sp>
    </p:spTree>
    <p:extLst>
      <p:ext uri="{BB962C8B-B14F-4D97-AF65-F5344CB8AC3E}">
        <p14:creationId xmlns:p14="http://schemas.microsoft.com/office/powerpoint/2010/main" val="1768200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34D4A-3DE4-FD0B-F2F3-88961B62E69B}"/>
              </a:ext>
            </a:extLst>
          </p:cNvPr>
          <p:cNvSpPr>
            <a:spLocks noGrp="1"/>
          </p:cNvSpPr>
          <p:nvPr>
            <p:ph type="title"/>
          </p:nvPr>
        </p:nvSpPr>
        <p:spPr/>
        <p:txBody>
          <a:bodyPr>
            <a:normAutofit/>
          </a:bodyPr>
          <a:lstStyle/>
          <a:p>
            <a:r>
              <a:rPr lang="en-US" sz="4400" kern="100" dirty="0">
                <a:effectLst/>
                <a:latin typeface="Montserrat" panose="00000500000000000000" pitchFamily="2" charset="0"/>
                <a:ea typeface="Calibri" panose="020F0502020204030204" pitchFamily="34" charset="0"/>
                <a:cs typeface="Times New Roman" panose="02020603050405020304" pitchFamily="18" charset="0"/>
              </a:rPr>
              <a:t>Contact Us, Become a Partner</a:t>
            </a:r>
            <a:endParaRPr lang="en-US" dirty="0">
              <a:latin typeface="Montserrat" panose="00000500000000000000" pitchFamily="2" charset="0"/>
            </a:endParaRPr>
          </a:p>
        </p:txBody>
      </p:sp>
      <p:sp>
        <p:nvSpPr>
          <p:cNvPr id="7" name="Content Placeholder 6">
            <a:extLst>
              <a:ext uri="{FF2B5EF4-FFF2-40B4-BE49-F238E27FC236}">
                <a16:creationId xmlns:a16="http://schemas.microsoft.com/office/drawing/2014/main" id="{6E2602DB-9BB1-EF63-8BB6-493ACE35EF5B}"/>
              </a:ext>
            </a:extLst>
          </p:cNvPr>
          <p:cNvSpPr>
            <a:spLocks noGrp="1"/>
          </p:cNvSpPr>
          <p:nvPr>
            <p:ph idx="1"/>
          </p:nvPr>
        </p:nvSpPr>
        <p:spPr>
          <a:xfrm>
            <a:off x="685799" y="1885647"/>
            <a:ext cx="6768349" cy="3981753"/>
          </a:xfrm>
        </p:spPr>
        <p:txBody>
          <a:bodyPr>
            <a:noAutofit/>
          </a:bodyPr>
          <a:lstStyle/>
          <a:p>
            <a:pPr marL="608965" marR="0" lvl="0" indent="-422910" algn="l" defTabSz="914400" rtl="0" eaLnBrk="1" fontAlgn="auto" latinLnBrk="0" hangingPunct="1">
              <a:lnSpc>
                <a:spcPct val="90000"/>
              </a:lnSpc>
              <a:spcBef>
                <a:spcPts val="1000"/>
              </a:spcBef>
              <a:spcAft>
                <a:spcPts val="1200"/>
              </a:spcAft>
              <a:buClr>
                <a:srgbClr val="00005F"/>
              </a:buClr>
              <a:buSzPct val="100000"/>
              <a:buFont typeface="Wingdings" panose="05000000000000000000" pitchFamily="2" charset="2"/>
              <a:buChar char="þ"/>
              <a:tabLst/>
              <a:defRPr/>
            </a:pPr>
            <a:r>
              <a:rPr kumimoji="0" lang="en-US" sz="3200" b="1"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ea typeface="+mn-ea"/>
                <a:cs typeface="+mn-cs"/>
              </a:rPr>
              <a:t>Receive</a:t>
            </a:r>
            <a:r>
              <a:rPr kumimoji="0" lang="en-US" sz="3200" b="0"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ea typeface="+mn-ea"/>
                <a:cs typeface="+mn-cs"/>
              </a:rPr>
              <a:t> no-cost expert TA,  </a:t>
            </a:r>
            <a:br>
              <a:rPr kumimoji="0" lang="en-US" sz="3200" b="0"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ea typeface="+mn-ea"/>
                <a:cs typeface="+mn-cs"/>
              </a:rPr>
            </a:br>
            <a:r>
              <a:rPr kumimoji="0" lang="en-US" sz="3200" b="0"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ea typeface="+mn-ea"/>
                <a:cs typeface="+mn-cs"/>
              </a:rPr>
              <a:t>materials, and assistance</a:t>
            </a:r>
          </a:p>
          <a:p>
            <a:pPr marL="608965" marR="0" lvl="0" indent="-422910" algn="l" defTabSz="914400" rtl="0" eaLnBrk="1" fontAlgn="auto" latinLnBrk="0" hangingPunct="1">
              <a:lnSpc>
                <a:spcPct val="90000"/>
              </a:lnSpc>
              <a:spcBef>
                <a:spcPts val="1000"/>
              </a:spcBef>
              <a:spcAft>
                <a:spcPts val="1200"/>
              </a:spcAft>
              <a:buClr>
                <a:srgbClr val="00005F"/>
              </a:buClr>
              <a:buSzPct val="100000"/>
              <a:buFont typeface="Wingdings" panose="05000000000000000000" pitchFamily="2" charset="2"/>
              <a:buChar char="þ"/>
              <a:tabLst/>
              <a:defRPr/>
            </a:pPr>
            <a:r>
              <a:rPr kumimoji="0" lang="en-US" sz="3200" b="1"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ea typeface="+mn-ea"/>
                <a:cs typeface="+mn-cs"/>
              </a:rPr>
              <a:t>Network </a:t>
            </a:r>
            <a:r>
              <a:rPr kumimoji="0" lang="en-US" sz="3200" b="0"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ea typeface="+mn-ea"/>
                <a:cs typeface="+mn-cs"/>
              </a:rPr>
              <a:t>with potential </a:t>
            </a:r>
            <a:br>
              <a:rPr kumimoji="0" lang="en-US" sz="3200" b="0"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ea typeface="+mn-ea"/>
                <a:cs typeface="+mn-cs"/>
              </a:rPr>
            </a:br>
            <a:r>
              <a:rPr kumimoji="0" lang="en-US" sz="3200" b="0"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ea typeface="+mn-ea"/>
                <a:cs typeface="+mn-cs"/>
              </a:rPr>
              <a:t>partners nationwide</a:t>
            </a:r>
          </a:p>
          <a:p>
            <a:pPr marL="608965" marR="0" lvl="0" indent="-422910" algn="l" defTabSz="914400" rtl="0" eaLnBrk="1" fontAlgn="auto" latinLnBrk="0" hangingPunct="1">
              <a:lnSpc>
                <a:spcPct val="90000"/>
              </a:lnSpc>
              <a:spcBef>
                <a:spcPts val="1000"/>
              </a:spcBef>
              <a:spcAft>
                <a:spcPts val="1200"/>
              </a:spcAft>
              <a:buClr>
                <a:srgbClr val="00005F"/>
              </a:buClr>
              <a:buSzPct val="100000"/>
              <a:buFont typeface="Wingdings" panose="05000000000000000000" pitchFamily="2" charset="2"/>
              <a:buChar char="þ"/>
              <a:tabLst/>
              <a:defRPr/>
            </a:pPr>
            <a:r>
              <a:rPr kumimoji="0" lang="en-US" sz="3200" b="1"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ea typeface="+mn-ea"/>
                <a:cs typeface="+mn-cs"/>
              </a:rPr>
              <a:t>Be </a:t>
            </a:r>
            <a:r>
              <a:rPr kumimoji="0" lang="en-US" sz="3200" b="0"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ea typeface="+mn-ea"/>
                <a:cs typeface="+mn-cs"/>
              </a:rPr>
              <a:t>nationally recognized for your work</a:t>
            </a:r>
          </a:p>
        </p:txBody>
      </p:sp>
      <p:sp>
        <p:nvSpPr>
          <p:cNvPr id="6" name="Rectangle 5">
            <a:extLst>
              <a:ext uri="{FF2B5EF4-FFF2-40B4-BE49-F238E27FC236}">
                <a16:creationId xmlns:a16="http://schemas.microsoft.com/office/drawing/2014/main" id="{029DE638-65ED-08CC-1409-199D9155E4B0}"/>
              </a:ext>
              <a:ext uri="{C183D7F6-B498-43B3-948B-1728B52AA6E4}">
                <adec:decorative xmlns:adec="http://schemas.microsoft.com/office/drawing/2017/decorative" val="1"/>
              </a:ext>
            </a:extLst>
          </p:cNvPr>
          <p:cNvSpPr/>
          <p:nvPr/>
        </p:nvSpPr>
        <p:spPr>
          <a:xfrm>
            <a:off x="7961721" y="1885647"/>
            <a:ext cx="3223260" cy="4079889"/>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EF1EF6F5-F1CD-763C-99F2-B8C82212C983}"/>
              </a:ext>
            </a:extLst>
          </p:cNvPr>
          <p:cNvSpPr>
            <a:spLocks noGrp="1"/>
          </p:cNvSpPr>
          <p:nvPr>
            <p:ph type="body" sz="quarter" idx="14"/>
          </p:nvPr>
        </p:nvSpPr>
        <p:spPr>
          <a:xfrm>
            <a:off x="7961721" y="1885647"/>
            <a:ext cx="3223260" cy="1114943"/>
          </a:xfrm>
        </p:spPr>
        <p:txBody>
          <a:bodyPr anchor="ctr"/>
          <a:lstStyle/>
          <a:p>
            <a:pPr marL="0" indent="0" algn="ctr">
              <a:buNone/>
            </a:pPr>
            <a:r>
              <a:rPr lang="en-US">
                <a:solidFill>
                  <a:prstClr val="white"/>
                </a:solidFill>
                <a:latin typeface="Montserrat" panose="00000500000000000000" pitchFamily="2" charset="0"/>
                <a:cs typeface="Arial" panose="020B0604020202020204" pitchFamily="34" charset="0"/>
              </a:rPr>
              <a:t>Scan for </a:t>
            </a:r>
            <a:br>
              <a:rPr lang="en-US">
                <a:solidFill>
                  <a:prstClr val="white"/>
                </a:solidFill>
                <a:latin typeface="Montserrat" panose="00000500000000000000" pitchFamily="2" charset="0"/>
                <a:cs typeface="Arial" panose="020B0604020202020204" pitchFamily="34" charset="0"/>
              </a:rPr>
            </a:br>
            <a:r>
              <a:rPr lang="en-US">
                <a:solidFill>
                  <a:prstClr val="white"/>
                </a:solidFill>
                <a:latin typeface="Montserrat" panose="00000500000000000000" pitchFamily="2" charset="0"/>
                <a:cs typeface="Arial" panose="020B0604020202020204" pitchFamily="34" charset="0"/>
              </a:rPr>
              <a:t>Partner Form</a:t>
            </a:r>
            <a:endParaRPr lang="en-US">
              <a:solidFill>
                <a:prstClr val="white"/>
              </a:solidFill>
              <a:latin typeface="Montserrat" panose="00000500000000000000" pitchFamily="2" charset="0"/>
              <a:cs typeface="Segoe UI" panose="020B0502040204020203" pitchFamily="34" charset="0"/>
            </a:endParaRPr>
          </a:p>
        </p:txBody>
      </p:sp>
      <p:pic>
        <p:nvPicPr>
          <p:cNvPr id="5" name="Picture 3" descr="Qr code for Partner Form">
            <a:extLst>
              <a:ext uri="{FF2B5EF4-FFF2-40B4-BE49-F238E27FC236}">
                <a16:creationId xmlns:a16="http://schemas.microsoft.com/office/drawing/2014/main" id="{B9197C90-5D7A-C570-CA04-D37FC26D0A8C}"/>
              </a:ext>
            </a:extLst>
          </p:cNvPr>
          <p:cNvPicPr>
            <a:picLocks noChangeAspect="1"/>
          </p:cNvPicPr>
          <p:nvPr/>
        </p:nvPicPr>
        <p:blipFill>
          <a:blip r:embed="rId3"/>
          <a:stretch>
            <a:fillRect/>
          </a:stretch>
        </p:blipFill>
        <p:spPr>
          <a:xfrm>
            <a:off x="8381188" y="3160713"/>
            <a:ext cx="2448622" cy="2511050"/>
          </a:xfrm>
          <a:prstGeom prst="rect">
            <a:avLst/>
          </a:prstGeom>
        </p:spPr>
      </p:pic>
      <p:sp>
        <p:nvSpPr>
          <p:cNvPr id="12" name="Slide Number Placeholder 5">
            <a:extLst>
              <a:ext uri="{FF2B5EF4-FFF2-40B4-BE49-F238E27FC236}">
                <a16:creationId xmlns:a16="http://schemas.microsoft.com/office/drawing/2014/main" id="{88953DE5-4D4F-6BD9-118F-7906F53886E3}"/>
              </a:ext>
            </a:extLst>
          </p:cNvPr>
          <p:cNvSpPr>
            <a:spLocks noGrp="1"/>
          </p:cNvSpPr>
          <p:nvPr>
            <p:ph type="sldNum" sz="quarter" idx="4294967295"/>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8217929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884F70-E12F-6972-62F5-991C90F5C10E}"/>
              </a:ext>
            </a:extLst>
          </p:cNvPr>
          <p:cNvSpPr>
            <a:spLocks noGrp="1"/>
          </p:cNvSpPr>
          <p:nvPr>
            <p:ph type="title"/>
          </p:nvPr>
        </p:nvSpPr>
        <p:spPr>
          <a:xfrm>
            <a:off x="831850" y="1718975"/>
            <a:ext cx="10515600" cy="415746"/>
          </a:xfrm>
        </p:spPr>
        <p:txBody>
          <a:bodyPr>
            <a:normAutofit fontScale="90000"/>
          </a:bodyPr>
          <a:lstStyle/>
          <a:p>
            <a:r>
              <a:rPr lang="en-US" dirty="0"/>
              <a:t>Email us your questions at RA_COE@SafalPartners.com</a:t>
            </a:r>
          </a:p>
        </p:txBody>
      </p:sp>
      <p:sp>
        <p:nvSpPr>
          <p:cNvPr id="2" name="Text Placeholder 1">
            <a:extLst>
              <a:ext uri="{FF2B5EF4-FFF2-40B4-BE49-F238E27FC236}">
                <a16:creationId xmlns:a16="http://schemas.microsoft.com/office/drawing/2014/main" id="{37BC6D76-6797-C7FE-017C-FFAFAB3FAE94}"/>
              </a:ext>
            </a:extLst>
          </p:cNvPr>
          <p:cNvSpPr>
            <a:spLocks noGrp="1"/>
          </p:cNvSpPr>
          <p:nvPr>
            <p:ph type="body" idx="1"/>
          </p:nvPr>
        </p:nvSpPr>
        <p:spPr>
          <a:xfrm>
            <a:off x="838200" y="3870036"/>
            <a:ext cx="10515600" cy="1200711"/>
          </a:xfrm>
        </p:spPr>
        <p:txBody>
          <a:bodyPr/>
          <a:lstStyle/>
          <a:p>
            <a:r>
              <a:rPr lang="en-US" dirty="0"/>
              <a:t>For more information, visit: dolcoe.safalapps.com </a:t>
            </a:r>
          </a:p>
          <a:p>
            <a:endParaRPr lang="en-US" dirty="0"/>
          </a:p>
        </p:txBody>
      </p:sp>
      <p:sp>
        <p:nvSpPr>
          <p:cNvPr id="4" name="Slide Number Placeholder 5">
            <a:extLst>
              <a:ext uri="{FF2B5EF4-FFF2-40B4-BE49-F238E27FC236}">
                <a16:creationId xmlns:a16="http://schemas.microsoft.com/office/drawing/2014/main" id="{FE647BFC-4FA8-02B1-5616-37E052694288}"/>
              </a:ext>
              <a:ext uri="{C183D7F6-B498-43B3-948B-1728B52AA6E4}">
                <adec:decorative xmlns:adec="http://schemas.microsoft.com/office/drawing/2017/decorative" val="1"/>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127786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87A24-D8A0-3BC1-8497-5265ED16F722}"/>
              </a:ext>
            </a:extLst>
          </p:cNvPr>
          <p:cNvSpPr>
            <a:spLocks noGrp="1"/>
          </p:cNvSpPr>
          <p:nvPr>
            <p:ph type="title"/>
          </p:nvPr>
        </p:nvSpPr>
        <p:spPr>
          <a:xfrm>
            <a:off x="838200" y="2588585"/>
            <a:ext cx="10515600" cy="1325563"/>
          </a:xfrm>
        </p:spPr>
        <p:txBody>
          <a:bodyPr>
            <a:noAutofit/>
          </a:bodyPr>
          <a:lstStyle/>
          <a:p>
            <a:pPr algn="ctr"/>
            <a:r>
              <a:rPr lang="en-US" b="1" dirty="0">
                <a:solidFill>
                  <a:schemeClr val="bg1"/>
                </a:solidFill>
                <a:latin typeface="Montserrat"/>
              </a:rPr>
              <a:t>Registered Apprenticeship</a:t>
            </a:r>
          </a:p>
        </p:txBody>
      </p:sp>
      <p:sp>
        <p:nvSpPr>
          <p:cNvPr id="3" name="Slide Number Placeholder 5">
            <a:extLst>
              <a:ext uri="{FF2B5EF4-FFF2-40B4-BE49-F238E27FC236}">
                <a16:creationId xmlns:a16="http://schemas.microsoft.com/office/drawing/2014/main" id="{2451F63B-B749-0D56-256D-B7CFF8C9A199}"/>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4" name="Rectangle 3">
            <a:extLst>
              <a:ext uri="{FF2B5EF4-FFF2-40B4-BE49-F238E27FC236}">
                <a16:creationId xmlns:a16="http://schemas.microsoft.com/office/drawing/2014/main" id="{DC8240C0-53A5-EBD0-B754-F065137A5722}"/>
              </a:ext>
              <a:ext uri="{C183D7F6-B498-43B3-948B-1728B52AA6E4}">
                <adec:decorative xmlns:adec="http://schemas.microsoft.com/office/drawing/2017/decorative" val="1"/>
              </a:ext>
            </a:extLst>
          </p:cNvPr>
          <p:cNvSpPr/>
          <p:nvPr/>
        </p:nvSpPr>
        <p:spPr>
          <a:xfrm>
            <a:off x="3008792" y="6302151"/>
            <a:ext cx="140385" cy="1885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835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p:nvPr>
        </p:nvSpPr>
        <p:spPr/>
        <p:txBody>
          <a:bodyPr>
            <a:normAutofit/>
          </a:bodyPr>
          <a:lstStyle/>
          <a:p>
            <a:r>
              <a:rPr lang="en-US" sz="4000" dirty="0">
                <a:solidFill>
                  <a:schemeClr val="bg1"/>
                </a:solidFill>
                <a:latin typeface="Montserrat"/>
              </a:rPr>
              <a:t>What Is Registered Apprenticeship?</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type="body" sz="quarter" idx="17"/>
          </p:nvPr>
        </p:nvSpPr>
        <p:spPr/>
        <p:txBody>
          <a:bodyPr vert="horz" lIns="91440" tIns="45720" rIns="91440" bIns="45720" rtlCol="0" anchor="t">
            <a:normAutofit fontScale="92500"/>
          </a:bodyPr>
          <a:lstStyle/>
          <a:p>
            <a:pPr marL="0" indent="0" algn="ctr">
              <a:lnSpc>
                <a:spcPct val="100000"/>
              </a:lnSpc>
              <a:spcBef>
                <a:spcPts val="1600"/>
              </a:spcBef>
              <a:buNone/>
            </a:pPr>
            <a:r>
              <a:rPr lang="en-US" sz="3200" b="1">
                <a:solidFill>
                  <a:schemeClr val="tx1"/>
                </a:solidFill>
                <a:latin typeface="Montserrat Medium"/>
                <a:ea typeface="+mn-lt"/>
                <a:cs typeface="Segoe UI"/>
              </a:rPr>
              <a:t>Five Core Components of Registered Apprenticeship</a:t>
            </a:r>
          </a:p>
        </p:txBody>
      </p:sp>
      <p:sp>
        <p:nvSpPr>
          <p:cNvPr id="15" name="Oval 14">
            <a:extLst>
              <a:ext uri="{FF2B5EF4-FFF2-40B4-BE49-F238E27FC236}">
                <a16:creationId xmlns:a16="http://schemas.microsoft.com/office/drawing/2014/main" id="{67D7F8C3-88E7-8FE5-C8FC-053C6DDC8B1A}"/>
              </a:ext>
              <a:ext uri="{C183D7F6-B498-43B3-948B-1728B52AA6E4}">
                <adec:decorative xmlns:adec="http://schemas.microsoft.com/office/drawing/2017/decorative" val="1"/>
              </a:ext>
            </a:extLst>
          </p:cNvPr>
          <p:cNvSpPr/>
          <p:nvPr/>
        </p:nvSpPr>
        <p:spPr>
          <a:xfrm>
            <a:off x="1076807" y="2732085"/>
            <a:ext cx="1371600" cy="1371600"/>
          </a:xfrm>
          <a:prstGeom prst="ellipse">
            <a:avLst/>
          </a:prstGeom>
          <a:noFill/>
          <a:ln w="12700">
            <a:solidFill>
              <a:srgbClr val="0051A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pic>
        <p:nvPicPr>
          <p:cNvPr id="16" name="Graphic 1953081532" descr="Handshake with solid fill">
            <a:extLst>
              <a:ext uri="{FF2B5EF4-FFF2-40B4-BE49-F238E27FC236}">
                <a16:creationId xmlns:a16="http://schemas.microsoft.com/office/drawing/2014/main" id="{F342B3D8-41C4-43EC-B624-02BDC04460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1257" y="2770820"/>
            <a:ext cx="1371600" cy="1371600"/>
          </a:xfrm>
          <a:prstGeom prst="rect">
            <a:avLst/>
          </a:prstGeom>
        </p:spPr>
      </p:pic>
      <p:sp>
        <p:nvSpPr>
          <p:cNvPr id="6" name="Text Placeholder 5">
            <a:extLst>
              <a:ext uri="{FF2B5EF4-FFF2-40B4-BE49-F238E27FC236}">
                <a16:creationId xmlns:a16="http://schemas.microsoft.com/office/drawing/2014/main" id="{1CED882B-26D5-9EB3-32F6-FF0269D899CC}"/>
              </a:ext>
            </a:extLst>
          </p:cNvPr>
          <p:cNvSpPr>
            <a:spLocks noGrp="1"/>
          </p:cNvSpPr>
          <p:nvPr>
            <p:ph type="body" sz="quarter" idx="18"/>
          </p:nvPr>
        </p:nvSpPr>
        <p:spPr>
          <a:xfrm>
            <a:off x="747181" y="4328595"/>
            <a:ext cx="2119751" cy="791336"/>
          </a:xfr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t>Employer Involvement</a:t>
            </a:r>
            <a:endParaRPr kumimoji="0" lang="pl-PL" sz="1900" b="1" i="0" u="none" strike="noStrike" kern="1200" cap="none" spc="0" normalizeH="0" baseline="0" noProof="0">
              <a:ln>
                <a:noFill/>
              </a:ln>
              <a:solidFill>
                <a:srgbClr val="4472C4"/>
              </a:solidFill>
              <a:effectLst/>
              <a:uLnTx/>
              <a:uFillTx/>
              <a:latin typeface="Montserrat" panose="00000500000000000000" pitchFamily="2" charset="0"/>
              <a:ea typeface="+mn-ea"/>
              <a:cs typeface="+mn-cs"/>
            </a:endParaRPr>
          </a:p>
        </p:txBody>
      </p:sp>
      <p:sp>
        <p:nvSpPr>
          <p:cNvPr id="43" name="Oval 42">
            <a:extLst>
              <a:ext uri="{FF2B5EF4-FFF2-40B4-BE49-F238E27FC236}">
                <a16:creationId xmlns:a16="http://schemas.microsoft.com/office/drawing/2014/main" id="{3E8A88B6-D83A-8E63-C6BB-6D95F6E71A50}"/>
              </a:ext>
              <a:ext uri="{C183D7F6-B498-43B3-948B-1728B52AA6E4}">
                <adec:decorative xmlns:adec="http://schemas.microsoft.com/office/drawing/2017/decorative" val="1"/>
              </a:ext>
            </a:extLst>
          </p:cNvPr>
          <p:cNvSpPr/>
          <p:nvPr/>
        </p:nvSpPr>
        <p:spPr>
          <a:xfrm>
            <a:off x="3275671" y="2736540"/>
            <a:ext cx="1371600" cy="1371600"/>
          </a:xfrm>
          <a:prstGeom prst="ellipse">
            <a:avLst/>
          </a:prstGeom>
          <a:noFill/>
          <a:ln w="12700">
            <a:solidFill>
              <a:srgbClr val="0051A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pic>
        <p:nvPicPr>
          <p:cNvPr id="57" name="Graphic 1373769879" descr="Cycle with people with solid fill">
            <a:extLst>
              <a:ext uri="{FF2B5EF4-FFF2-40B4-BE49-F238E27FC236}">
                <a16:creationId xmlns:a16="http://schemas.microsoft.com/office/drawing/2014/main" id="{8377D95E-F458-769C-0EB6-9DF96821676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08458" y="2691580"/>
            <a:ext cx="1371600" cy="1371600"/>
          </a:xfrm>
          <a:prstGeom prst="rect">
            <a:avLst/>
          </a:prstGeom>
        </p:spPr>
      </p:pic>
      <p:sp>
        <p:nvSpPr>
          <p:cNvPr id="7" name="Text Placeholder 6">
            <a:extLst>
              <a:ext uri="{FF2B5EF4-FFF2-40B4-BE49-F238E27FC236}">
                <a16:creationId xmlns:a16="http://schemas.microsoft.com/office/drawing/2014/main" id="{9B7F23A7-F5F3-BD30-1065-C8D6431F0AA4}"/>
              </a:ext>
            </a:extLst>
          </p:cNvPr>
          <p:cNvSpPr>
            <a:spLocks noGrp="1"/>
          </p:cNvSpPr>
          <p:nvPr>
            <p:ph type="body" sz="quarter" idx="19"/>
          </p:nvPr>
        </p:nvSpPr>
        <p:spPr>
          <a:xfrm>
            <a:off x="3009181" y="4328595"/>
            <a:ext cx="2010964" cy="1284116"/>
          </a:xfr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t>Structured </a:t>
            </a:r>
            <a:br>
              <a:rPr kumimoji="0" lang="en-US" sz="18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br>
            <a:r>
              <a:rPr kumimoji="0" lang="en-US" sz="18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t>On-the-Job Learning </a:t>
            </a:r>
            <a:br>
              <a:rPr kumimoji="0" lang="en-US" sz="18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br>
            <a:r>
              <a:rPr kumimoji="0" lang="en-US" sz="18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t>(OJL)</a:t>
            </a:r>
            <a:endParaRPr kumimoji="0" lang="pl-PL" sz="1800" b="1" i="0" u="none" strike="noStrike" kern="1200" cap="none" spc="0" normalizeH="0" baseline="0" noProof="0">
              <a:ln>
                <a:noFill/>
              </a:ln>
              <a:solidFill>
                <a:srgbClr val="4472C4"/>
              </a:solidFill>
              <a:effectLst/>
              <a:uLnTx/>
              <a:uFillTx/>
              <a:latin typeface="Montserrat" panose="00000500000000000000" pitchFamily="2" charset="0"/>
              <a:ea typeface="+mn-ea"/>
              <a:cs typeface="+mn-cs"/>
            </a:endParaRPr>
          </a:p>
        </p:txBody>
      </p:sp>
      <p:sp>
        <p:nvSpPr>
          <p:cNvPr id="65" name="Oval 64">
            <a:extLst>
              <a:ext uri="{FF2B5EF4-FFF2-40B4-BE49-F238E27FC236}">
                <a16:creationId xmlns:a16="http://schemas.microsoft.com/office/drawing/2014/main" id="{91713BE9-5AEF-65D8-C50E-2BA6167C6A01}"/>
              </a:ext>
              <a:ext uri="{C183D7F6-B498-43B3-948B-1728B52AA6E4}">
                <adec:decorative xmlns:adec="http://schemas.microsoft.com/office/drawing/2017/decorative" val="1"/>
              </a:ext>
            </a:extLst>
          </p:cNvPr>
          <p:cNvSpPr/>
          <p:nvPr/>
        </p:nvSpPr>
        <p:spPr>
          <a:xfrm>
            <a:off x="5465364" y="2775614"/>
            <a:ext cx="1371600" cy="1371600"/>
          </a:xfrm>
          <a:prstGeom prst="ellipse">
            <a:avLst/>
          </a:prstGeom>
          <a:noFill/>
          <a:ln w="12700">
            <a:solidFill>
              <a:srgbClr val="0051A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pic>
        <p:nvPicPr>
          <p:cNvPr id="67" name="Graphic 66" descr="Classroom with solid fill">
            <a:extLst>
              <a:ext uri="{FF2B5EF4-FFF2-40B4-BE49-F238E27FC236}">
                <a16:creationId xmlns:a16="http://schemas.microsoft.com/office/drawing/2014/main" id="{EBF7C381-E2DD-2838-6F3B-A64A89A4E21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60592" y="2859212"/>
            <a:ext cx="1113144" cy="1113144"/>
          </a:xfrm>
          <a:prstGeom prst="rect">
            <a:avLst/>
          </a:prstGeom>
        </p:spPr>
      </p:pic>
      <p:sp>
        <p:nvSpPr>
          <p:cNvPr id="9" name="Text Placeholder 8">
            <a:extLst>
              <a:ext uri="{FF2B5EF4-FFF2-40B4-BE49-F238E27FC236}">
                <a16:creationId xmlns:a16="http://schemas.microsoft.com/office/drawing/2014/main" id="{19CBC591-5C40-2519-D4F5-88917D7D9576}"/>
              </a:ext>
            </a:extLst>
          </p:cNvPr>
          <p:cNvSpPr>
            <a:spLocks noGrp="1"/>
          </p:cNvSpPr>
          <p:nvPr>
            <p:ph type="body" sz="quarter" idx="20"/>
          </p:nvPr>
        </p:nvSpPr>
        <p:spPr>
          <a:xfrm>
            <a:off x="5225334" y="4326847"/>
            <a:ext cx="2010964" cy="1159553"/>
          </a:xfr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t>Related Instruction </a:t>
            </a:r>
            <a:br>
              <a:rPr kumimoji="0" lang="en-US" sz="18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br>
            <a:r>
              <a:rPr kumimoji="0" lang="en-US" sz="18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t>(RI)</a:t>
            </a:r>
            <a:endParaRPr kumimoji="0" lang="pl-PL" sz="1800" b="1" i="0" u="none" strike="noStrike" kern="1200" cap="none" spc="0" normalizeH="0" baseline="0" noProof="0">
              <a:ln>
                <a:noFill/>
              </a:ln>
              <a:solidFill>
                <a:srgbClr val="4472C4"/>
              </a:solidFill>
              <a:effectLst/>
              <a:uLnTx/>
              <a:uFillTx/>
              <a:latin typeface="Montserrat" panose="00000500000000000000" pitchFamily="2" charset="0"/>
              <a:ea typeface="+mn-ea"/>
              <a:cs typeface="+mn-cs"/>
            </a:endParaRPr>
          </a:p>
        </p:txBody>
      </p:sp>
      <p:sp>
        <p:nvSpPr>
          <p:cNvPr id="25" name="Oval 24">
            <a:extLst>
              <a:ext uri="{FF2B5EF4-FFF2-40B4-BE49-F238E27FC236}">
                <a16:creationId xmlns:a16="http://schemas.microsoft.com/office/drawing/2014/main" id="{DD2E3B65-6651-9561-368A-C77A09602701}"/>
              </a:ext>
              <a:ext uri="{C183D7F6-B498-43B3-948B-1728B52AA6E4}">
                <adec:decorative xmlns:adec="http://schemas.microsoft.com/office/drawing/2017/decorative" val="1"/>
              </a:ext>
            </a:extLst>
          </p:cNvPr>
          <p:cNvSpPr/>
          <p:nvPr/>
        </p:nvSpPr>
        <p:spPr>
          <a:xfrm>
            <a:off x="7652565" y="2780966"/>
            <a:ext cx="1371600" cy="1371600"/>
          </a:xfrm>
          <a:prstGeom prst="ellipse">
            <a:avLst/>
          </a:prstGeom>
          <a:noFill/>
          <a:ln w="12700">
            <a:solidFill>
              <a:srgbClr val="0051A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grpSp>
        <p:nvGrpSpPr>
          <p:cNvPr id="44" name="Group 43" descr="Money icon for Rewards for Skill Gains.">
            <a:extLst>
              <a:ext uri="{FF2B5EF4-FFF2-40B4-BE49-F238E27FC236}">
                <a16:creationId xmlns:a16="http://schemas.microsoft.com/office/drawing/2014/main" id="{7C3D9BB3-8708-30F6-EDCD-1B580D1187E4}"/>
              </a:ext>
            </a:extLst>
          </p:cNvPr>
          <p:cNvGrpSpPr/>
          <p:nvPr/>
        </p:nvGrpSpPr>
        <p:grpSpPr>
          <a:xfrm>
            <a:off x="7983783" y="2979531"/>
            <a:ext cx="914400" cy="914400"/>
            <a:chOff x="0" y="0"/>
            <a:chExt cx="304050" cy="282000"/>
          </a:xfrm>
          <a:solidFill>
            <a:srgbClr val="0D274D"/>
          </a:solidFill>
        </p:grpSpPr>
        <p:sp>
          <p:nvSpPr>
            <p:cNvPr id="45" name="Google Shape;5017;p59">
              <a:extLst>
                <a:ext uri="{FF2B5EF4-FFF2-40B4-BE49-F238E27FC236}">
                  <a16:creationId xmlns:a16="http://schemas.microsoft.com/office/drawing/2014/main" id="{BF97835A-9FBC-71B9-FA93-29459CE0C78A}"/>
                </a:ext>
              </a:extLst>
            </p:cNvPr>
            <p:cNvSpPr/>
            <p:nvPr/>
          </p:nvSpPr>
          <p:spPr>
            <a:xfrm>
              <a:off x="97675" y="74825"/>
              <a:ext cx="206375" cy="207175"/>
            </a:xfrm>
            <a:custGeom>
              <a:avLst/>
              <a:gdLst/>
              <a:ahLst/>
              <a:cxnLst/>
              <a:rect l="l" t="t" r="r" b="b"/>
              <a:pathLst>
                <a:path w="8255" h="8287" extrusionOk="0">
                  <a:moveTo>
                    <a:pt x="4128" y="1229"/>
                  </a:moveTo>
                  <a:cubicBezTo>
                    <a:pt x="4348" y="1229"/>
                    <a:pt x="4506" y="1418"/>
                    <a:pt x="4506" y="1670"/>
                  </a:cubicBezTo>
                  <a:lnTo>
                    <a:pt x="4506" y="1922"/>
                  </a:lnTo>
                  <a:cubicBezTo>
                    <a:pt x="4978" y="2080"/>
                    <a:pt x="5356" y="2552"/>
                    <a:pt x="5356" y="3119"/>
                  </a:cubicBezTo>
                  <a:cubicBezTo>
                    <a:pt x="5356" y="3340"/>
                    <a:pt x="5136" y="3498"/>
                    <a:pt x="4947" y="3498"/>
                  </a:cubicBezTo>
                  <a:cubicBezTo>
                    <a:pt x="4726" y="3498"/>
                    <a:pt x="4506" y="3308"/>
                    <a:pt x="4506" y="3119"/>
                  </a:cubicBezTo>
                  <a:cubicBezTo>
                    <a:pt x="4506" y="2867"/>
                    <a:pt x="4317" y="2710"/>
                    <a:pt x="4128" y="2710"/>
                  </a:cubicBezTo>
                  <a:cubicBezTo>
                    <a:pt x="3939" y="2710"/>
                    <a:pt x="3687" y="2930"/>
                    <a:pt x="3687" y="3119"/>
                  </a:cubicBezTo>
                  <a:cubicBezTo>
                    <a:pt x="3718" y="3340"/>
                    <a:pt x="4033" y="3592"/>
                    <a:pt x="4411" y="3813"/>
                  </a:cubicBezTo>
                  <a:cubicBezTo>
                    <a:pt x="4821" y="4128"/>
                    <a:pt x="5388" y="4537"/>
                    <a:pt x="5388" y="5199"/>
                  </a:cubicBezTo>
                  <a:cubicBezTo>
                    <a:pt x="5388" y="5766"/>
                    <a:pt x="5041" y="6175"/>
                    <a:pt x="4569" y="6396"/>
                  </a:cubicBezTo>
                  <a:lnTo>
                    <a:pt x="4569" y="6648"/>
                  </a:lnTo>
                  <a:cubicBezTo>
                    <a:pt x="4569" y="6900"/>
                    <a:pt x="4348" y="7089"/>
                    <a:pt x="4159" y="7089"/>
                  </a:cubicBezTo>
                  <a:cubicBezTo>
                    <a:pt x="3970" y="7089"/>
                    <a:pt x="3718" y="6900"/>
                    <a:pt x="3718" y="6648"/>
                  </a:cubicBezTo>
                  <a:lnTo>
                    <a:pt x="3718" y="6396"/>
                  </a:lnTo>
                  <a:cubicBezTo>
                    <a:pt x="3245" y="6238"/>
                    <a:pt x="2899" y="5766"/>
                    <a:pt x="2899" y="5199"/>
                  </a:cubicBezTo>
                  <a:cubicBezTo>
                    <a:pt x="2899" y="4978"/>
                    <a:pt x="3088" y="4821"/>
                    <a:pt x="3308" y="4821"/>
                  </a:cubicBezTo>
                  <a:cubicBezTo>
                    <a:pt x="3498" y="4821"/>
                    <a:pt x="3687" y="5010"/>
                    <a:pt x="3687" y="5199"/>
                  </a:cubicBezTo>
                  <a:cubicBezTo>
                    <a:pt x="3687" y="5451"/>
                    <a:pt x="3876" y="5608"/>
                    <a:pt x="4128" y="5608"/>
                  </a:cubicBezTo>
                  <a:cubicBezTo>
                    <a:pt x="4348" y="5608"/>
                    <a:pt x="4506" y="5388"/>
                    <a:pt x="4506" y="5199"/>
                  </a:cubicBezTo>
                  <a:cubicBezTo>
                    <a:pt x="4506" y="4978"/>
                    <a:pt x="4191" y="4726"/>
                    <a:pt x="3844" y="4506"/>
                  </a:cubicBezTo>
                  <a:cubicBezTo>
                    <a:pt x="3403" y="4191"/>
                    <a:pt x="2867" y="3781"/>
                    <a:pt x="2867" y="3119"/>
                  </a:cubicBezTo>
                  <a:cubicBezTo>
                    <a:pt x="2867" y="2552"/>
                    <a:pt x="3214" y="2143"/>
                    <a:pt x="3687" y="1922"/>
                  </a:cubicBezTo>
                  <a:lnTo>
                    <a:pt x="3687" y="1670"/>
                  </a:lnTo>
                  <a:cubicBezTo>
                    <a:pt x="3687" y="1418"/>
                    <a:pt x="3876" y="1229"/>
                    <a:pt x="4128" y="1229"/>
                  </a:cubicBezTo>
                  <a:close/>
                  <a:moveTo>
                    <a:pt x="4128" y="0"/>
                  </a:moveTo>
                  <a:cubicBezTo>
                    <a:pt x="1828" y="0"/>
                    <a:pt x="0" y="1859"/>
                    <a:pt x="0" y="4128"/>
                  </a:cubicBezTo>
                  <a:cubicBezTo>
                    <a:pt x="0" y="6427"/>
                    <a:pt x="1828" y="8286"/>
                    <a:pt x="4128" y="8286"/>
                  </a:cubicBezTo>
                  <a:cubicBezTo>
                    <a:pt x="6396" y="8286"/>
                    <a:pt x="8255" y="6427"/>
                    <a:pt x="8255" y="4128"/>
                  </a:cubicBezTo>
                  <a:cubicBezTo>
                    <a:pt x="8255" y="1859"/>
                    <a:pt x="6396" y="0"/>
                    <a:pt x="4128" y="0"/>
                  </a:cubicBezTo>
                  <a:close/>
                </a:path>
              </a:pathLst>
            </a:custGeom>
            <a:grpFill/>
            <a:ln>
              <a:noFill/>
            </a:ln>
          </p:spPr>
          <p:txBody>
            <a:bodyPr spcFirstLastPara="1" wrap="square" lIns="62728" tIns="62728" rIns="62728" bIns="62728" anchor="ctr" anchorCtr="0">
              <a:noAutofit/>
            </a:bodyPr>
            <a:lstStyle/>
            <a:p>
              <a:endParaRPr lang="en-US"/>
            </a:p>
          </p:txBody>
        </p:sp>
        <p:sp>
          <p:nvSpPr>
            <p:cNvPr id="46" name="Google Shape;5018;p59">
              <a:extLst>
                <a:ext uri="{FF2B5EF4-FFF2-40B4-BE49-F238E27FC236}">
                  <a16:creationId xmlns:a16="http://schemas.microsoft.com/office/drawing/2014/main" id="{1D0930FB-5165-4667-9DE0-C84E9C2CB8CF}"/>
                </a:ext>
              </a:extLst>
            </p:cNvPr>
            <p:cNvSpPr/>
            <p:nvPr/>
          </p:nvSpPr>
          <p:spPr>
            <a:xfrm>
              <a:off x="800" y="0"/>
              <a:ext cx="159900" cy="74850"/>
            </a:xfrm>
            <a:custGeom>
              <a:avLst/>
              <a:gdLst/>
              <a:ahLst/>
              <a:cxnLst/>
              <a:rect l="l" t="t" r="r" b="b"/>
              <a:pathLst>
                <a:path w="6396" h="2994" extrusionOk="0">
                  <a:moveTo>
                    <a:pt x="3214" y="1"/>
                  </a:moveTo>
                  <a:cubicBezTo>
                    <a:pt x="1450" y="1"/>
                    <a:pt x="0" y="662"/>
                    <a:pt x="0" y="1513"/>
                  </a:cubicBezTo>
                  <a:cubicBezTo>
                    <a:pt x="0" y="2332"/>
                    <a:pt x="1450" y="2993"/>
                    <a:pt x="3214" y="2993"/>
                  </a:cubicBezTo>
                  <a:cubicBezTo>
                    <a:pt x="4947" y="2993"/>
                    <a:pt x="6396" y="2332"/>
                    <a:pt x="6396" y="1513"/>
                  </a:cubicBezTo>
                  <a:cubicBezTo>
                    <a:pt x="6396" y="662"/>
                    <a:pt x="4947" y="1"/>
                    <a:pt x="3214" y="1"/>
                  </a:cubicBezTo>
                  <a:close/>
                </a:path>
              </a:pathLst>
            </a:custGeom>
            <a:grpFill/>
            <a:ln>
              <a:noFill/>
            </a:ln>
          </p:spPr>
          <p:txBody>
            <a:bodyPr spcFirstLastPara="1" wrap="square" lIns="62728" tIns="62728" rIns="62728" bIns="62728" anchor="ctr" anchorCtr="0">
              <a:noAutofit/>
            </a:bodyPr>
            <a:lstStyle/>
            <a:p>
              <a:endParaRPr lang="en-US"/>
            </a:p>
          </p:txBody>
        </p:sp>
        <p:sp>
          <p:nvSpPr>
            <p:cNvPr id="47" name="Google Shape;5019;p59">
              <a:extLst>
                <a:ext uri="{FF2B5EF4-FFF2-40B4-BE49-F238E27FC236}">
                  <a16:creationId xmlns:a16="http://schemas.microsoft.com/office/drawing/2014/main" id="{5B1EC06A-3773-4E95-6D36-CC59007B2329}"/>
                </a:ext>
              </a:extLst>
            </p:cNvPr>
            <p:cNvSpPr/>
            <p:nvPr/>
          </p:nvSpPr>
          <p:spPr>
            <a:xfrm>
              <a:off x="800" y="77975"/>
              <a:ext cx="110275" cy="59875"/>
            </a:xfrm>
            <a:custGeom>
              <a:avLst/>
              <a:gdLst/>
              <a:ahLst/>
              <a:cxnLst/>
              <a:rect l="l" t="t" r="r" b="b"/>
              <a:pathLst>
                <a:path w="4411" h="2395" extrusionOk="0">
                  <a:moveTo>
                    <a:pt x="0" y="0"/>
                  </a:moveTo>
                  <a:lnTo>
                    <a:pt x="0" y="1135"/>
                  </a:lnTo>
                  <a:cubicBezTo>
                    <a:pt x="0" y="1450"/>
                    <a:pt x="347" y="1765"/>
                    <a:pt x="882" y="2017"/>
                  </a:cubicBezTo>
                  <a:cubicBezTo>
                    <a:pt x="1355" y="2237"/>
                    <a:pt x="2332" y="2395"/>
                    <a:pt x="3151" y="2395"/>
                  </a:cubicBezTo>
                  <a:lnTo>
                    <a:pt x="3308" y="2395"/>
                  </a:lnTo>
                  <a:cubicBezTo>
                    <a:pt x="3560" y="1733"/>
                    <a:pt x="3907" y="1135"/>
                    <a:pt x="4411" y="631"/>
                  </a:cubicBezTo>
                  <a:lnTo>
                    <a:pt x="4411" y="631"/>
                  </a:lnTo>
                  <a:cubicBezTo>
                    <a:pt x="4033" y="694"/>
                    <a:pt x="3623" y="757"/>
                    <a:pt x="3182" y="757"/>
                  </a:cubicBezTo>
                  <a:cubicBezTo>
                    <a:pt x="2363" y="757"/>
                    <a:pt x="1261" y="599"/>
                    <a:pt x="567" y="316"/>
                  </a:cubicBezTo>
                  <a:cubicBezTo>
                    <a:pt x="347" y="221"/>
                    <a:pt x="158" y="127"/>
                    <a:pt x="0" y="0"/>
                  </a:cubicBezTo>
                  <a:close/>
                </a:path>
              </a:pathLst>
            </a:custGeom>
            <a:grpFill/>
            <a:ln>
              <a:noFill/>
            </a:ln>
          </p:spPr>
          <p:txBody>
            <a:bodyPr spcFirstLastPara="1" wrap="square" lIns="62728" tIns="62728" rIns="62728" bIns="62728" anchor="ctr" anchorCtr="0">
              <a:noAutofit/>
            </a:bodyPr>
            <a:lstStyle/>
            <a:p>
              <a:endParaRPr lang="en-US"/>
            </a:p>
          </p:txBody>
        </p:sp>
        <p:sp>
          <p:nvSpPr>
            <p:cNvPr id="48" name="Google Shape;5020;p59">
              <a:extLst>
                <a:ext uri="{FF2B5EF4-FFF2-40B4-BE49-F238E27FC236}">
                  <a16:creationId xmlns:a16="http://schemas.microsoft.com/office/drawing/2014/main" id="{277F6AD8-243E-5EEE-8202-2FFA46A18A74}"/>
                </a:ext>
              </a:extLst>
            </p:cNvPr>
            <p:cNvSpPr/>
            <p:nvPr/>
          </p:nvSpPr>
          <p:spPr>
            <a:xfrm>
              <a:off x="800" y="200850"/>
              <a:ext cx="106350" cy="59875"/>
            </a:xfrm>
            <a:custGeom>
              <a:avLst/>
              <a:gdLst/>
              <a:ahLst/>
              <a:cxnLst/>
              <a:rect l="l" t="t" r="r" b="b"/>
              <a:pathLst>
                <a:path w="4254" h="2395" extrusionOk="0">
                  <a:moveTo>
                    <a:pt x="0" y="0"/>
                  </a:moveTo>
                  <a:lnTo>
                    <a:pt x="0" y="1197"/>
                  </a:lnTo>
                  <a:cubicBezTo>
                    <a:pt x="0" y="1701"/>
                    <a:pt x="1355" y="2395"/>
                    <a:pt x="3182" y="2395"/>
                  </a:cubicBezTo>
                  <a:cubicBezTo>
                    <a:pt x="3560" y="2395"/>
                    <a:pt x="3907" y="2363"/>
                    <a:pt x="4254" y="2332"/>
                  </a:cubicBezTo>
                  <a:cubicBezTo>
                    <a:pt x="3875" y="1859"/>
                    <a:pt x="3560" y="1355"/>
                    <a:pt x="3340" y="756"/>
                  </a:cubicBezTo>
                  <a:lnTo>
                    <a:pt x="3182" y="756"/>
                  </a:lnTo>
                  <a:cubicBezTo>
                    <a:pt x="2363" y="756"/>
                    <a:pt x="1261" y="599"/>
                    <a:pt x="567" y="315"/>
                  </a:cubicBezTo>
                  <a:cubicBezTo>
                    <a:pt x="347" y="252"/>
                    <a:pt x="158" y="126"/>
                    <a:pt x="0" y="0"/>
                  </a:cubicBezTo>
                  <a:close/>
                </a:path>
              </a:pathLst>
            </a:custGeom>
            <a:grpFill/>
            <a:ln>
              <a:noFill/>
            </a:ln>
          </p:spPr>
          <p:txBody>
            <a:bodyPr spcFirstLastPara="1" wrap="square" lIns="62728" tIns="62728" rIns="62728" bIns="62728" anchor="ctr" anchorCtr="0">
              <a:noAutofit/>
            </a:bodyPr>
            <a:lstStyle/>
            <a:p>
              <a:endParaRPr lang="en-US"/>
            </a:p>
          </p:txBody>
        </p:sp>
        <p:sp>
          <p:nvSpPr>
            <p:cNvPr id="49" name="Google Shape;5021;p59">
              <a:extLst>
                <a:ext uri="{FF2B5EF4-FFF2-40B4-BE49-F238E27FC236}">
                  <a16:creationId xmlns:a16="http://schemas.microsoft.com/office/drawing/2014/main" id="{1E88F39A-5DB6-CC66-A7DD-99AE314BC118}"/>
                </a:ext>
              </a:extLst>
            </p:cNvPr>
            <p:cNvSpPr/>
            <p:nvPr/>
          </p:nvSpPr>
          <p:spPr>
            <a:xfrm>
              <a:off x="0" y="139400"/>
              <a:ext cx="78000" cy="60675"/>
            </a:xfrm>
            <a:custGeom>
              <a:avLst/>
              <a:gdLst/>
              <a:ahLst/>
              <a:cxnLst/>
              <a:rect l="l" t="t" r="r" b="b"/>
              <a:pathLst>
                <a:path w="3120" h="2427" extrusionOk="0">
                  <a:moveTo>
                    <a:pt x="1" y="1"/>
                  </a:moveTo>
                  <a:lnTo>
                    <a:pt x="1" y="1167"/>
                  </a:lnTo>
                  <a:lnTo>
                    <a:pt x="32" y="1167"/>
                  </a:lnTo>
                  <a:cubicBezTo>
                    <a:pt x="32" y="1482"/>
                    <a:pt x="379" y="1797"/>
                    <a:pt x="914" y="2017"/>
                  </a:cubicBezTo>
                  <a:cubicBezTo>
                    <a:pt x="1387" y="2238"/>
                    <a:pt x="2332" y="2395"/>
                    <a:pt x="3120" y="2427"/>
                  </a:cubicBezTo>
                  <a:cubicBezTo>
                    <a:pt x="3057" y="2143"/>
                    <a:pt x="3025" y="1860"/>
                    <a:pt x="3025" y="1608"/>
                  </a:cubicBezTo>
                  <a:cubicBezTo>
                    <a:pt x="3025" y="1324"/>
                    <a:pt x="3088" y="1041"/>
                    <a:pt x="3120" y="757"/>
                  </a:cubicBezTo>
                  <a:cubicBezTo>
                    <a:pt x="2332" y="757"/>
                    <a:pt x="1230" y="599"/>
                    <a:pt x="536" y="316"/>
                  </a:cubicBezTo>
                  <a:cubicBezTo>
                    <a:pt x="347" y="253"/>
                    <a:pt x="158" y="127"/>
                    <a:pt x="1" y="1"/>
                  </a:cubicBezTo>
                  <a:close/>
                </a:path>
              </a:pathLst>
            </a:custGeom>
            <a:grpFill/>
            <a:ln>
              <a:noFill/>
            </a:ln>
          </p:spPr>
          <p:txBody>
            <a:bodyPr spcFirstLastPara="1" wrap="square" lIns="62728" tIns="62728" rIns="62728" bIns="62728" anchor="ctr" anchorCtr="0">
              <a:noAutofit/>
            </a:bodyPr>
            <a:lstStyle/>
            <a:p>
              <a:endParaRPr lang="en-US"/>
            </a:p>
          </p:txBody>
        </p:sp>
      </p:grpSp>
      <p:sp>
        <p:nvSpPr>
          <p:cNvPr id="10" name="Text Placeholder 9">
            <a:extLst>
              <a:ext uri="{FF2B5EF4-FFF2-40B4-BE49-F238E27FC236}">
                <a16:creationId xmlns:a16="http://schemas.microsoft.com/office/drawing/2014/main" id="{B752AC29-F170-E8A4-4156-44442DCDD615}"/>
              </a:ext>
            </a:extLst>
          </p:cNvPr>
          <p:cNvSpPr>
            <a:spLocks noGrp="1"/>
          </p:cNvSpPr>
          <p:nvPr>
            <p:ph type="body" sz="quarter" idx="21"/>
          </p:nvPr>
        </p:nvSpPr>
        <p:spPr>
          <a:xfrm>
            <a:off x="7332883" y="4333765"/>
            <a:ext cx="2010964" cy="1152635"/>
          </a:xfr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t>Rewards </a:t>
            </a:r>
            <a:br>
              <a:rPr kumimoji="0" lang="en-US" sz="18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br>
            <a:r>
              <a:rPr kumimoji="0" lang="en-US" sz="18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t>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t>Skill Gains</a:t>
            </a:r>
            <a:endParaRPr kumimoji="0" lang="pl-PL" sz="1800" b="1" i="0" u="none" strike="noStrike" kern="1200" cap="none" spc="0" normalizeH="0" baseline="0" noProof="0">
              <a:ln>
                <a:noFill/>
              </a:ln>
              <a:solidFill>
                <a:srgbClr val="4472C4"/>
              </a:solidFill>
              <a:effectLst/>
              <a:uLnTx/>
              <a:uFillTx/>
              <a:latin typeface="Montserrat" panose="00000500000000000000" pitchFamily="2" charset="0"/>
              <a:ea typeface="+mn-ea"/>
              <a:cs typeface="+mn-cs"/>
            </a:endParaRPr>
          </a:p>
        </p:txBody>
      </p:sp>
      <p:sp>
        <p:nvSpPr>
          <p:cNvPr id="34" name="Oval 33">
            <a:extLst>
              <a:ext uri="{FF2B5EF4-FFF2-40B4-BE49-F238E27FC236}">
                <a16:creationId xmlns:a16="http://schemas.microsoft.com/office/drawing/2014/main" id="{741790CF-8E9B-A2F8-034E-88CB3E0B66F4}"/>
              </a:ext>
              <a:ext uri="{C183D7F6-B498-43B3-948B-1728B52AA6E4}">
                <adec:decorative xmlns:adec="http://schemas.microsoft.com/office/drawing/2017/decorative" val="1"/>
              </a:ext>
            </a:extLst>
          </p:cNvPr>
          <p:cNvSpPr/>
          <p:nvPr/>
        </p:nvSpPr>
        <p:spPr>
          <a:xfrm>
            <a:off x="9800588" y="2775614"/>
            <a:ext cx="1371600" cy="1371600"/>
          </a:xfrm>
          <a:prstGeom prst="ellipse">
            <a:avLst/>
          </a:prstGeom>
          <a:noFill/>
          <a:ln w="12700">
            <a:solidFill>
              <a:srgbClr val="0051A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grpSp>
        <p:nvGrpSpPr>
          <p:cNvPr id="50" name="Group 49" descr="Ribbon/seal icon for National Occupational Credential">
            <a:extLst>
              <a:ext uri="{FF2B5EF4-FFF2-40B4-BE49-F238E27FC236}">
                <a16:creationId xmlns:a16="http://schemas.microsoft.com/office/drawing/2014/main" id="{CD2BB4C6-C016-E6CB-DD9A-505746141ABA}"/>
              </a:ext>
            </a:extLst>
          </p:cNvPr>
          <p:cNvGrpSpPr/>
          <p:nvPr/>
        </p:nvGrpSpPr>
        <p:grpSpPr>
          <a:xfrm>
            <a:off x="10029188" y="2975710"/>
            <a:ext cx="914400" cy="914400"/>
            <a:chOff x="0" y="0"/>
            <a:chExt cx="296175" cy="297225"/>
          </a:xfrm>
          <a:solidFill>
            <a:srgbClr val="0D274D"/>
          </a:solidFill>
        </p:grpSpPr>
        <p:sp>
          <p:nvSpPr>
            <p:cNvPr id="51" name="Google Shape;8996;p68">
              <a:extLst>
                <a:ext uri="{FF2B5EF4-FFF2-40B4-BE49-F238E27FC236}">
                  <a16:creationId xmlns:a16="http://schemas.microsoft.com/office/drawing/2014/main" id="{5E5C4679-D86B-B378-383E-A249680E7C8C}"/>
                </a:ext>
              </a:extLst>
            </p:cNvPr>
            <p:cNvSpPr/>
            <p:nvPr/>
          </p:nvSpPr>
          <p:spPr>
            <a:xfrm>
              <a:off x="85850" y="69700"/>
              <a:ext cx="122100" cy="99275"/>
            </a:xfrm>
            <a:custGeom>
              <a:avLst/>
              <a:gdLst/>
              <a:ahLst/>
              <a:cxnLst/>
              <a:rect l="l" t="t" r="r" b="b"/>
              <a:pathLst>
                <a:path w="4884" h="3971" extrusionOk="0">
                  <a:moveTo>
                    <a:pt x="2426" y="1"/>
                  </a:moveTo>
                  <a:cubicBezTo>
                    <a:pt x="1103" y="1"/>
                    <a:pt x="0" y="1104"/>
                    <a:pt x="0" y="2427"/>
                  </a:cubicBezTo>
                  <a:cubicBezTo>
                    <a:pt x="0" y="3025"/>
                    <a:pt x="190" y="3530"/>
                    <a:pt x="536" y="3971"/>
                  </a:cubicBezTo>
                  <a:cubicBezTo>
                    <a:pt x="820" y="3624"/>
                    <a:pt x="1103" y="3309"/>
                    <a:pt x="1481" y="3057"/>
                  </a:cubicBezTo>
                  <a:cubicBezTo>
                    <a:pt x="1261" y="2805"/>
                    <a:pt x="1103" y="2458"/>
                    <a:pt x="1103" y="2112"/>
                  </a:cubicBezTo>
                  <a:cubicBezTo>
                    <a:pt x="1103" y="1356"/>
                    <a:pt x="1733" y="726"/>
                    <a:pt x="2489" y="726"/>
                  </a:cubicBezTo>
                  <a:cubicBezTo>
                    <a:pt x="3214" y="726"/>
                    <a:pt x="3844" y="1356"/>
                    <a:pt x="3844" y="2112"/>
                  </a:cubicBezTo>
                  <a:cubicBezTo>
                    <a:pt x="3844" y="2458"/>
                    <a:pt x="3687" y="2805"/>
                    <a:pt x="3466" y="3057"/>
                  </a:cubicBezTo>
                  <a:cubicBezTo>
                    <a:pt x="3844" y="3246"/>
                    <a:pt x="4128" y="3561"/>
                    <a:pt x="4317" y="3971"/>
                  </a:cubicBezTo>
                  <a:cubicBezTo>
                    <a:pt x="4695" y="3530"/>
                    <a:pt x="4884" y="3025"/>
                    <a:pt x="4884" y="2427"/>
                  </a:cubicBezTo>
                  <a:cubicBezTo>
                    <a:pt x="4884" y="1104"/>
                    <a:pt x="3781" y="1"/>
                    <a:pt x="2426" y="1"/>
                  </a:cubicBezTo>
                  <a:close/>
                </a:path>
              </a:pathLst>
            </a:custGeom>
            <a:grpFill/>
            <a:ln>
              <a:noFill/>
            </a:ln>
          </p:spPr>
          <p:txBody>
            <a:bodyPr spcFirstLastPara="1" wrap="square" lIns="62728" tIns="62728" rIns="62728" bIns="62728" anchor="ctr" anchorCtr="0">
              <a:noAutofit/>
            </a:bodyPr>
            <a:lstStyle/>
            <a:p>
              <a:endParaRPr lang="en-US"/>
            </a:p>
          </p:txBody>
        </p:sp>
        <p:sp>
          <p:nvSpPr>
            <p:cNvPr id="52" name="Google Shape;8997;p68">
              <a:extLst>
                <a:ext uri="{FF2B5EF4-FFF2-40B4-BE49-F238E27FC236}">
                  <a16:creationId xmlns:a16="http://schemas.microsoft.com/office/drawing/2014/main" id="{C9D5B426-1619-FACD-BD04-F7F1746E111A}"/>
                </a:ext>
              </a:extLst>
            </p:cNvPr>
            <p:cNvSpPr/>
            <p:nvPr/>
          </p:nvSpPr>
          <p:spPr>
            <a:xfrm>
              <a:off x="129950" y="105150"/>
              <a:ext cx="35475" cy="35475"/>
            </a:xfrm>
            <a:custGeom>
              <a:avLst/>
              <a:gdLst/>
              <a:ahLst/>
              <a:cxnLst/>
              <a:rect l="l" t="t" r="r" b="b"/>
              <a:pathLst>
                <a:path w="1419" h="1419" extrusionOk="0">
                  <a:moveTo>
                    <a:pt x="725" y="1"/>
                  </a:moveTo>
                  <a:cubicBezTo>
                    <a:pt x="316" y="1"/>
                    <a:pt x="1" y="316"/>
                    <a:pt x="1" y="694"/>
                  </a:cubicBezTo>
                  <a:cubicBezTo>
                    <a:pt x="1" y="1103"/>
                    <a:pt x="316" y="1418"/>
                    <a:pt x="725" y="1418"/>
                  </a:cubicBezTo>
                  <a:cubicBezTo>
                    <a:pt x="1103" y="1418"/>
                    <a:pt x="1418" y="1103"/>
                    <a:pt x="1418" y="694"/>
                  </a:cubicBezTo>
                  <a:cubicBezTo>
                    <a:pt x="1418" y="316"/>
                    <a:pt x="1103" y="1"/>
                    <a:pt x="725" y="1"/>
                  </a:cubicBezTo>
                  <a:close/>
                </a:path>
              </a:pathLst>
            </a:custGeom>
            <a:grpFill/>
            <a:ln>
              <a:noFill/>
            </a:ln>
          </p:spPr>
          <p:txBody>
            <a:bodyPr spcFirstLastPara="1" wrap="square" lIns="62728" tIns="62728" rIns="62728" bIns="62728" anchor="ctr" anchorCtr="0">
              <a:noAutofit/>
            </a:bodyPr>
            <a:lstStyle/>
            <a:p>
              <a:endParaRPr lang="en-US"/>
            </a:p>
          </p:txBody>
        </p:sp>
        <p:sp>
          <p:nvSpPr>
            <p:cNvPr id="53" name="Google Shape;8998;p68">
              <a:extLst>
                <a:ext uri="{FF2B5EF4-FFF2-40B4-BE49-F238E27FC236}">
                  <a16:creationId xmlns:a16="http://schemas.microsoft.com/office/drawing/2014/main" id="{1FA51503-744F-9130-E3E5-F0F85F449A6E}"/>
                </a:ext>
              </a:extLst>
            </p:cNvPr>
            <p:cNvSpPr/>
            <p:nvPr/>
          </p:nvSpPr>
          <p:spPr>
            <a:xfrm>
              <a:off x="18125" y="0"/>
              <a:ext cx="259150" cy="261125"/>
            </a:xfrm>
            <a:custGeom>
              <a:avLst/>
              <a:gdLst/>
              <a:ahLst/>
              <a:cxnLst/>
              <a:rect l="l" t="t" r="r" b="b"/>
              <a:pathLst>
                <a:path w="10366" h="10445" extrusionOk="0">
                  <a:moveTo>
                    <a:pt x="5198" y="2159"/>
                  </a:moveTo>
                  <a:cubicBezTo>
                    <a:pt x="6931" y="2159"/>
                    <a:pt x="8286" y="3514"/>
                    <a:pt x="8286" y="5246"/>
                  </a:cubicBezTo>
                  <a:cubicBezTo>
                    <a:pt x="8286" y="6916"/>
                    <a:pt x="6931" y="8365"/>
                    <a:pt x="5198" y="8365"/>
                  </a:cubicBezTo>
                  <a:cubicBezTo>
                    <a:pt x="3340" y="8365"/>
                    <a:pt x="2079" y="6822"/>
                    <a:pt x="2079" y="5246"/>
                  </a:cubicBezTo>
                  <a:cubicBezTo>
                    <a:pt x="2079" y="3514"/>
                    <a:pt x="3497" y="2159"/>
                    <a:pt x="5198" y="2159"/>
                  </a:cubicBezTo>
                  <a:close/>
                  <a:moveTo>
                    <a:pt x="5167" y="1"/>
                  </a:moveTo>
                  <a:cubicBezTo>
                    <a:pt x="5088" y="1"/>
                    <a:pt x="5009" y="17"/>
                    <a:pt x="4946" y="48"/>
                  </a:cubicBezTo>
                  <a:lnTo>
                    <a:pt x="4001" y="836"/>
                  </a:lnTo>
                  <a:lnTo>
                    <a:pt x="2773" y="678"/>
                  </a:lnTo>
                  <a:cubicBezTo>
                    <a:pt x="2756" y="675"/>
                    <a:pt x="2739" y="673"/>
                    <a:pt x="2723" y="673"/>
                  </a:cubicBezTo>
                  <a:cubicBezTo>
                    <a:pt x="2583" y="673"/>
                    <a:pt x="2454" y="786"/>
                    <a:pt x="2426" y="899"/>
                  </a:cubicBezTo>
                  <a:lnTo>
                    <a:pt x="1953" y="2033"/>
                  </a:lnTo>
                  <a:lnTo>
                    <a:pt x="819" y="2505"/>
                  </a:lnTo>
                  <a:cubicBezTo>
                    <a:pt x="662" y="2568"/>
                    <a:pt x="567" y="2694"/>
                    <a:pt x="630" y="2852"/>
                  </a:cubicBezTo>
                  <a:lnTo>
                    <a:pt x="788" y="4081"/>
                  </a:lnTo>
                  <a:lnTo>
                    <a:pt x="32" y="5026"/>
                  </a:lnTo>
                  <a:cubicBezTo>
                    <a:pt x="0" y="5183"/>
                    <a:pt x="0" y="5341"/>
                    <a:pt x="63" y="5467"/>
                  </a:cubicBezTo>
                  <a:lnTo>
                    <a:pt x="819" y="6381"/>
                  </a:lnTo>
                  <a:lnTo>
                    <a:pt x="662" y="7609"/>
                  </a:lnTo>
                  <a:cubicBezTo>
                    <a:pt x="630" y="7767"/>
                    <a:pt x="725" y="7924"/>
                    <a:pt x="851" y="7956"/>
                  </a:cubicBezTo>
                  <a:lnTo>
                    <a:pt x="1985" y="8428"/>
                  </a:lnTo>
                  <a:lnTo>
                    <a:pt x="2457" y="9594"/>
                  </a:lnTo>
                  <a:cubicBezTo>
                    <a:pt x="2536" y="9725"/>
                    <a:pt x="2637" y="9791"/>
                    <a:pt x="2741" y="9791"/>
                  </a:cubicBezTo>
                  <a:cubicBezTo>
                    <a:pt x="2762" y="9791"/>
                    <a:pt x="2783" y="9788"/>
                    <a:pt x="2804" y="9783"/>
                  </a:cubicBezTo>
                  <a:lnTo>
                    <a:pt x="4033" y="9626"/>
                  </a:lnTo>
                  <a:lnTo>
                    <a:pt x="4978" y="10382"/>
                  </a:lnTo>
                  <a:cubicBezTo>
                    <a:pt x="5072" y="10413"/>
                    <a:pt x="5104" y="10445"/>
                    <a:pt x="5167" y="10445"/>
                  </a:cubicBezTo>
                  <a:cubicBezTo>
                    <a:pt x="5261" y="10445"/>
                    <a:pt x="5324" y="10413"/>
                    <a:pt x="5387" y="10382"/>
                  </a:cubicBezTo>
                  <a:lnTo>
                    <a:pt x="6333" y="9626"/>
                  </a:lnTo>
                  <a:lnTo>
                    <a:pt x="7530" y="9783"/>
                  </a:lnTo>
                  <a:cubicBezTo>
                    <a:pt x="7687" y="9783"/>
                    <a:pt x="7876" y="9689"/>
                    <a:pt x="7908" y="9594"/>
                  </a:cubicBezTo>
                  <a:lnTo>
                    <a:pt x="8380" y="8428"/>
                  </a:lnTo>
                  <a:lnTo>
                    <a:pt x="9515" y="7956"/>
                  </a:lnTo>
                  <a:cubicBezTo>
                    <a:pt x="9672" y="7893"/>
                    <a:pt x="9735" y="7767"/>
                    <a:pt x="9704" y="7609"/>
                  </a:cubicBezTo>
                  <a:lnTo>
                    <a:pt x="9546" y="6381"/>
                  </a:lnTo>
                  <a:lnTo>
                    <a:pt x="10302" y="5467"/>
                  </a:lnTo>
                  <a:cubicBezTo>
                    <a:pt x="10365" y="5341"/>
                    <a:pt x="10365" y="5120"/>
                    <a:pt x="10302" y="5026"/>
                  </a:cubicBezTo>
                  <a:lnTo>
                    <a:pt x="9546" y="4081"/>
                  </a:lnTo>
                  <a:lnTo>
                    <a:pt x="9704" y="2852"/>
                  </a:lnTo>
                  <a:cubicBezTo>
                    <a:pt x="9735" y="2694"/>
                    <a:pt x="9641" y="2537"/>
                    <a:pt x="9515" y="2505"/>
                  </a:cubicBezTo>
                  <a:lnTo>
                    <a:pt x="8380" y="2033"/>
                  </a:lnTo>
                  <a:lnTo>
                    <a:pt x="7908" y="899"/>
                  </a:lnTo>
                  <a:cubicBezTo>
                    <a:pt x="7826" y="762"/>
                    <a:pt x="7719" y="672"/>
                    <a:pt x="7589" y="672"/>
                  </a:cubicBezTo>
                  <a:cubicBezTo>
                    <a:pt x="7570" y="672"/>
                    <a:pt x="7550" y="674"/>
                    <a:pt x="7530" y="678"/>
                  </a:cubicBezTo>
                  <a:lnTo>
                    <a:pt x="6333" y="836"/>
                  </a:lnTo>
                  <a:lnTo>
                    <a:pt x="5387" y="48"/>
                  </a:lnTo>
                  <a:cubicBezTo>
                    <a:pt x="5324" y="17"/>
                    <a:pt x="5246" y="1"/>
                    <a:pt x="5167" y="1"/>
                  </a:cubicBezTo>
                  <a:close/>
                </a:path>
              </a:pathLst>
            </a:custGeom>
            <a:grpFill/>
            <a:ln>
              <a:noFill/>
            </a:ln>
          </p:spPr>
          <p:txBody>
            <a:bodyPr spcFirstLastPara="1" wrap="square" lIns="62728" tIns="62728" rIns="62728" bIns="62728" anchor="ctr" anchorCtr="0">
              <a:noAutofit/>
            </a:bodyPr>
            <a:lstStyle/>
            <a:p>
              <a:endParaRPr lang="en-US"/>
            </a:p>
          </p:txBody>
        </p:sp>
        <p:sp>
          <p:nvSpPr>
            <p:cNvPr id="54" name="Google Shape;8999;p68">
              <a:extLst>
                <a:ext uri="{FF2B5EF4-FFF2-40B4-BE49-F238E27FC236}">
                  <a16:creationId xmlns:a16="http://schemas.microsoft.com/office/drawing/2014/main" id="{B56477C1-1214-4EA4-4A68-B88C81AEC625}"/>
                </a:ext>
              </a:extLst>
            </p:cNvPr>
            <p:cNvSpPr/>
            <p:nvPr/>
          </p:nvSpPr>
          <p:spPr>
            <a:xfrm>
              <a:off x="114200" y="157150"/>
              <a:ext cx="66975" cy="34675"/>
            </a:xfrm>
            <a:custGeom>
              <a:avLst/>
              <a:gdLst/>
              <a:ahLst/>
              <a:cxnLst/>
              <a:rect l="l" t="t" r="r" b="b"/>
              <a:pathLst>
                <a:path w="2679" h="1387" extrusionOk="0">
                  <a:moveTo>
                    <a:pt x="1355" y="0"/>
                  </a:moveTo>
                  <a:cubicBezTo>
                    <a:pt x="725" y="0"/>
                    <a:pt x="190" y="441"/>
                    <a:pt x="1" y="977"/>
                  </a:cubicBezTo>
                  <a:cubicBezTo>
                    <a:pt x="410" y="1229"/>
                    <a:pt x="820" y="1386"/>
                    <a:pt x="1355" y="1386"/>
                  </a:cubicBezTo>
                  <a:cubicBezTo>
                    <a:pt x="1859" y="1386"/>
                    <a:pt x="2301" y="1229"/>
                    <a:pt x="2679" y="977"/>
                  </a:cubicBezTo>
                  <a:cubicBezTo>
                    <a:pt x="2521" y="410"/>
                    <a:pt x="1985" y="0"/>
                    <a:pt x="1355" y="0"/>
                  </a:cubicBezTo>
                  <a:close/>
                </a:path>
              </a:pathLst>
            </a:custGeom>
            <a:grpFill/>
            <a:ln>
              <a:noFill/>
            </a:ln>
          </p:spPr>
          <p:txBody>
            <a:bodyPr spcFirstLastPara="1" wrap="square" lIns="62728" tIns="62728" rIns="62728" bIns="62728" anchor="ctr" anchorCtr="0">
              <a:noAutofit/>
            </a:bodyPr>
            <a:lstStyle/>
            <a:p>
              <a:endParaRPr lang="en-US"/>
            </a:p>
          </p:txBody>
        </p:sp>
        <p:sp>
          <p:nvSpPr>
            <p:cNvPr id="55" name="Google Shape;9000;p68">
              <a:extLst>
                <a:ext uri="{FF2B5EF4-FFF2-40B4-BE49-F238E27FC236}">
                  <a16:creationId xmlns:a16="http://schemas.microsoft.com/office/drawing/2014/main" id="{075DBF6B-D101-43BF-707F-56C06CCFD69E}"/>
                </a:ext>
              </a:extLst>
            </p:cNvPr>
            <p:cNvSpPr/>
            <p:nvPr/>
          </p:nvSpPr>
          <p:spPr>
            <a:xfrm>
              <a:off x="200850" y="208325"/>
              <a:ext cx="95325" cy="86975"/>
            </a:xfrm>
            <a:custGeom>
              <a:avLst/>
              <a:gdLst/>
              <a:ahLst/>
              <a:cxnLst/>
              <a:rect l="l" t="t" r="r" b="b"/>
              <a:pathLst>
                <a:path w="3813" h="3479" extrusionOk="0">
                  <a:moveTo>
                    <a:pt x="2867" y="1"/>
                  </a:moveTo>
                  <a:cubicBezTo>
                    <a:pt x="2741" y="127"/>
                    <a:pt x="2647" y="221"/>
                    <a:pt x="2489" y="284"/>
                  </a:cubicBezTo>
                  <a:lnTo>
                    <a:pt x="1607" y="631"/>
                  </a:lnTo>
                  <a:lnTo>
                    <a:pt x="1260" y="1482"/>
                  </a:lnTo>
                  <a:cubicBezTo>
                    <a:pt x="1103" y="1891"/>
                    <a:pt x="693" y="2112"/>
                    <a:pt x="284" y="2112"/>
                  </a:cubicBezTo>
                  <a:lnTo>
                    <a:pt x="158" y="2112"/>
                  </a:lnTo>
                  <a:lnTo>
                    <a:pt x="0" y="2080"/>
                  </a:lnTo>
                  <a:lnTo>
                    <a:pt x="1166" y="3372"/>
                  </a:lnTo>
                  <a:cubicBezTo>
                    <a:pt x="1237" y="3443"/>
                    <a:pt x="1343" y="3478"/>
                    <a:pt x="1445" y="3478"/>
                  </a:cubicBezTo>
                  <a:cubicBezTo>
                    <a:pt x="1479" y="3478"/>
                    <a:pt x="1512" y="3474"/>
                    <a:pt x="1544" y="3466"/>
                  </a:cubicBezTo>
                  <a:cubicBezTo>
                    <a:pt x="1638" y="3403"/>
                    <a:pt x="1764" y="3340"/>
                    <a:pt x="1764" y="3183"/>
                  </a:cubicBezTo>
                  <a:lnTo>
                    <a:pt x="2080" y="1639"/>
                  </a:lnTo>
                  <a:lnTo>
                    <a:pt x="3497" y="1324"/>
                  </a:lnTo>
                  <a:cubicBezTo>
                    <a:pt x="3532" y="1338"/>
                    <a:pt x="3563" y="1344"/>
                    <a:pt x="3592" y="1344"/>
                  </a:cubicBezTo>
                  <a:cubicBezTo>
                    <a:pt x="3693" y="1344"/>
                    <a:pt x="3756" y="1265"/>
                    <a:pt x="3781" y="1167"/>
                  </a:cubicBezTo>
                  <a:cubicBezTo>
                    <a:pt x="3812" y="1072"/>
                    <a:pt x="3781" y="946"/>
                    <a:pt x="3686" y="820"/>
                  </a:cubicBezTo>
                  <a:lnTo>
                    <a:pt x="2867" y="1"/>
                  </a:lnTo>
                  <a:close/>
                </a:path>
              </a:pathLst>
            </a:custGeom>
            <a:grpFill/>
            <a:ln>
              <a:noFill/>
            </a:ln>
          </p:spPr>
          <p:txBody>
            <a:bodyPr spcFirstLastPara="1" wrap="square" lIns="62728" tIns="62728" rIns="62728" bIns="62728" anchor="ctr" anchorCtr="0">
              <a:noAutofit/>
            </a:bodyPr>
            <a:lstStyle/>
            <a:p>
              <a:endParaRPr lang="en-US"/>
            </a:p>
          </p:txBody>
        </p:sp>
        <p:sp>
          <p:nvSpPr>
            <p:cNvPr id="56" name="Google Shape;9001;p68">
              <a:extLst>
                <a:ext uri="{FF2B5EF4-FFF2-40B4-BE49-F238E27FC236}">
                  <a16:creationId xmlns:a16="http://schemas.microsoft.com/office/drawing/2014/main" id="{7D4096F7-C4C5-7EA5-ED10-093ADB4C6BAF}"/>
                </a:ext>
              </a:extLst>
            </p:cNvPr>
            <p:cNvSpPr/>
            <p:nvPr/>
          </p:nvSpPr>
          <p:spPr>
            <a:xfrm>
              <a:off x="0" y="209900"/>
              <a:ext cx="95325" cy="87325"/>
            </a:xfrm>
            <a:custGeom>
              <a:avLst/>
              <a:gdLst/>
              <a:ahLst/>
              <a:cxnLst/>
              <a:rect l="l" t="t" r="r" b="b"/>
              <a:pathLst>
                <a:path w="3813" h="3493" extrusionOk="0">
                  <a:moveTo>
                    <a:pt x="946" y="1"/>
                  </a:moveTo>
                  <a:lnTo>
                    <a:pt x="126" y="851"/>
                  </a:lnTo>
                  <a:cubicBezTo>
                    <a:pt x="0" y="851"/>
                    <a:pt x="0" y="1009"/>
                    <a:pt x="32" y="1104"/>
                  </a:cubicBezTo>
                  <a:cubicBezTo>
                    <a:pt x="95" y="1230"/>
                    <a:pt x="158" y="1324"/>
                    <a:pt x="315" y="1356"/>
                  </a:cubicBezTo>
                  <a:lnTo>
                    <a:pt x="1733" y="1671"/>
                  </a:lnTo>
                  <a:lnTo>
                    <a:pt x="2048" y="3214"/>
                  </a:lnTo>
                  <a:cubicBezTo>
                    <a:pt x="2080" y="3309"/>
                    <a:pt x="2174" y="3435"/>
                    <a:pt x="2300" y="3466"/>
                  </a:cubicBezTo>
                  <a:cubicBezTo>
                    <a:pt x="2328" y="3485"/>
                    <a:pt x="2361" y="3492"/>
                    <a:pt x="2396" y="3492"/>
                  </a:cubicBezTo>
                  <a:cubicBezTo>
                    <a:pt x="2482" y="3492"/>
                    <a:pt x="2580" y="3448"/>
                    <a:pt x="2647" y="3403"/>
                  </a:cubicBezTo>
                  <a:lnTo>
                    <a:pt x="3813" y="2112"/>
                  </a:lnTo>
                  <a:lnTo>
                    <a:pt x="3813" y="2112"/>
                  </a:lnTo>
                  <a:lnTo>
                    <a:pt x="3624" y="2143"/>
                  </a:lnTo>
                  <a:lnTo>
                    <a:pt x="3561" y="2143"/>
                  </a:lnTo>
                  <a:cubicBezTo>
                    <a:pt x="3119" y="2143"/>
                    <a:pt x="2773" y="1891"/>
                    <a:pt x="2552" y="1513"/>
                  </a:cubicBezTo>
                  <a:lnTo>
                    <a:pt x="2206" y="631"/>
                  </a:lnTo>
                  <a:lnTo>
                    <a:pt x="1355" y="284"/>
                  </a:lnTo>
                  <a:cubicBezTo>
                    <a:pt x="1198" y="221"/>
                    <a:pt x="1072" y="127"/>
                    <a:pt x="946" y="1"/>
                  </a:cubicBezTo>
                  <a:close/>
                </a:path>
              </a:pathLst>
            </a:custGeom>
            <a:grpFill/>
            <a:ln>
              <a:noFill/>
            </a:ln>
          </p:spPr>
          <p:txBody>
            <a:bodyPr spcFirstLastPara="1" wrap="square" lIns="62728" tIns="62728" rIns="62728" bIns="62728" anchor="ctr" anchorCtr="0">
              <a:noAutofit/>
            </a:bodyPr>
            <a:lstStyle/>
            <a:p>
              <a:endParaRPr lang="en-US"/>
            </a:p>
          </p:txBody>
        </p:sp>
      </p:grpSp>
      <p:sp>
        <p:nvSpPr>
          <p:cNvPr id="11" name="Text Placeholder 10">
            <a:extLst>
              <a:ext uri="{FF2B5EF4-FFF2-40B4-BE49-F238E27FC236}">
                <a16:creationId xmlns:a16="http://schemas.microsoft.com/office/drawing/2014/main" id="{12C3F19E-4F6F-C0CE-2C55-E8F1BDED3EFB}"/>
              </a:ext>
            </a:extLst>
          </p:cNvPr>
          <p:cNvSpPr>
            <a:spLocks noGrp="1"/>
          </p:cNvSpPr>
          <p:nvPr>
            <p:ph type="body" sz="quarter" idx="22"/>
          </p:nvPr>
        </p:nvSpPr>
        <p:spPr>
          <a:xfrm>
            <a:off x="9476697" y="4351926"/>
            <a:ext cx="2012047" cy="1325563"/>
          </a:xfr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t>National Occupational Credential</a:t>
            </a:r>
            <a:endParaRPr kumimoji="0" lang="pl-PL" sz="1800" b="1" i="0" u="none" strike="noStrike" kern="1200" cap="none" spc="0" normalizeH="0" baseline="0" noProof="0">
              <a:ln>
                <a:noFill/>
              </a:ln>
              <a:solidFill>
                <a:srgbClr val="4472C4"/>
              </a:solidFill>
              <a:effectLst/>
              <a:uLnTx/>
              <a:uFillTx/>
              <a:latin typeface="Montserrat" panose="00000500000000000000" pitchFamily="2" charset="0"/>
              <a:ea typeface="+mn-ea"/>
              <a:cs typeface="+mn-cs"/>
            </a:endParaRPr>
          </a:p>
        </p:txBody>
      </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2219325" y="5952744"/>
            <a:ext cx="791336" cy="791336"/>
          </a:xfrm>
          <a:prstGeom prst="rect">
            <a:avLst/>
          </a:prstGeom>
        </p:spPr>
      </p:pic>
      <p:sp>
        <p:nvSpPr>
          <p:cNvPr id="68" name="Rectangle 67">
            <a:extLst>
              <a:ext uri="{FF2B5EF4-FFF2-40B4-BE49-F238E27FC236}">
                <a16:creationId xmlns:a16="http://schemas.microsoft.com/office/drawing/2014/main" id="{C0079289-E2A4-3F3E-792F-75A7B8306F6C}"/>
              </a:ext>
              <a:ext uri="{C183D7F6-B498-43B3-948B-1728B52AA6E4}">
                <adec:decorative xmlns:adec="http://schemas.microsoft.com/office/drawing/2017/decorative" val="1"/>
              </a:ext>
            </a:extLst>
          </p:cNvPr>
          <p:cNvSpPr/>
          <p:nvPr/>
        </p:nvSpPr>
        <p:spPr>
          <a:xfrm>
            <a:off x="3008792" y="6302151"/>
            <a:ext cx="140385" cy="1885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EFD0C12C-DFF6-1869-9BA0-7953DB8148C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1455577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p:nvPr>
        </p:nvSpPr>
        <p:spPr>
          <a:xfrm>
            <a:off x="838200" y="365125"/>
            <a:ext cx="11353800" cy="1325563"/>
          </a:xfrm>
        </p:spPr>
        <p:txBody>
          <a:bodyPr>
            <a:normAutofit/>
          </a:bodyPr>
          <a:lstStyle/>
          <a:p>
            <a:r>
              <a:rPr lang="en-US" sz="4000" dirty="0">
                <a:solidFill>
                  <a:schemeClr val="bg1"/>
                </a:solidFill>
                <a:latin typeface="Montserrat"/>
              </a:rPr>
              <a:t>The Roles in Registered Apprenticeship</a:t>
            </a:r>
          </a:p>
        </p:txBody>
      </p:sp>
      <p:sp>
        <p:nvSpPr>
          <p:cNvPr id="62" name="Oval 61">
            <a:extLst>
              <a:ext uri="{FF2B5EF4-FFF2-40B4-BE49-F238E27FC236}">
                <a16:creationId xmlns:a16="http://schemas.microsoft.com/office/drawing/2014/main" id="{164448F9-14E5-2930-892B-F69448603533}"/>
              </a:ext>
              <a:ext uri="{C183D7F6-B498-43B3-948B-1728B52AA6E4}">
                <adec:decorative xmlns:adec="http://schemas.microsoft.com/office/drawing/2017/decorative" val="1"/>
              </a:ext>
            </a:extLst>
          </p:cNvPr>
          <p:cNvSpPr/>
          <p:nvPr/>
        </p:nvSpPr>
        <p:spPr>
          <a:xfrm>
            <a:off x="1395530" y="1712973"/>
            <a:ext cx="1371600" cy="1371600"/>
          </a:xfrm>
          <a:prstGeom prst="ellipse">
            <a:avLst/>
          </a:prstGeom>
          <a:noFill/>
          <a:ln w="12700">
            <a:solidFill>
              <a:srgbClr val="0051A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pic>
        <p:nvPicPr>
          <p:cNvPr id="99" name="Graphic 98" descr="Remote work with solid fill">
            <a:extLst>
              <a:ext uri="{FF2B5EF4-FFF2-40B4-BE49-F238E27FC236}">
                <a16:creationId xmlns:a16="http://schemas.microsoft.com/office/drawing/2014/main" id="{C78AA1B3-981B-611A-9B9F-003BD08451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50338" y="1856064"/>
            <a:ext cx="1135656" cy="1135656"/>
          </a:xfrm>
          <a:prstGeom prst="rect">
            <a:avLst/>
          </a:prstGeom>
        </p:spPr>
      </p:pic>
      <p:sp>
        <p:nvSpPr>
          <p:cNvPr id="6" name="Text Placeholder 5">
            <a:extLst>
              <a:ext uri="{FF2B5EF4-FFF2-40B4-BE49-F238E27FC236}">
                <a16:creationId xmlns:a16="http://schemas.microsoft.com/office/drawing/2014/main" id="{48231ACD-6129-A05F-5B01-868A4C6B9E28}"/>
              </a:ext>
            </a:extLst>
          </p:cNvPr>
          <p:cNvSpPr>
            <a:spLocks noGrp="1"/>
          </p:cNvSpPr>
          <p:nvPr>
            <p:ph type="body" sz="quarter" idx="18"/>
          </p:nvPr>
        </p:nvSpPr>
        <p:spPr>
          <a:xfrm>
            <a:off x="754047" y="3287948"/>
            <a:ext cx="2518431" cy="2250708"/>
          </a:xfrm>
        </p:spPr>
        <p:txBody>
          <a:bodyP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t>Sponsor</a:t>
            </a:r>
            <a:endParaRPr kumimoji="0" lang="pl-PL" sz="1800" b="1" i="0" u="none" strike="noStrike" kern="1200" cap="none" spc="0" normalizeH="0" baseline="0" noProof="0">
              <a:ln>
                <a:noFill/>
              </a:ln>
              <a:solidFill>
                <a:srgbClr val="4472C4"/>
              </a:solidFill>
              <a:effectLst/>
              <a:uLnTx/>
              <a:uFillTx/>
              <a:latin typeface="Montserrat"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a:ea typeface="+mn-ea"/>
                <a:cs typeface="+mn-cs"/>
              </a:rPr>
              <a:t>An organization that agrees to operate an apprenticeship program, and in whose name the program is registered with the U.S. Department of Labor (DOL) or a State Apprenticeship Agency (SAA).</a:t>
            </a:r>
            <a:endParaRPr kumimoji="0" lang="pl-PL" sz="1400" b="0" i="0" u="none" strike="noStrike" kern="1200" cap="none" spc="0" normalizeH="0" baseline="0" noProof="0">
              <a:ln>
                <a:noFill/>
              </a:ln>
              <a:solidFill>
                <a:srgbClr val="4472C4"/>
              </a:solidFill>
              <a:effectLst/>
              <a:uLnTx/>
              <a:uFillTx/>
              <a:latin typeface="Montserrat"/>
              <a:ea typeface="+mn-ea"/>
              <a:cs typeface="+mn-cs"/>
            </a:endParaRPr>
          </a:p>
        </p:txBody>
      </p:sp>
      <p:cxnSp>
        <p:nvCxnSpPr>
          <p:cNvPr id="92" name="Łącznik prosty 26">
            <a:extLst>
              <a:ext uri="{FF2B5EF4-FFF2-40B4-BE49-F238E27FC236}">
                <a16:creationId xmlns:a16="http://schemas.microsoft.com/office/drawing/2014/main" id="{FE0B56C9-C609-BD52-22BA-9AAA94B7C5F0}"/>
              </a:ext>
              <a:ext uri="{C183D7F6-B498-43B3-948B-1728B52AA6E4}">
                <adec:decorative xmlns:adec="http://schemas.microsoft.com/office/drawing/2017/decorative" val="1"/>
              </a:ext>
            </a:extLst>
          </p:cNvPr>
          <p:cNvCxnSpPr>
            <a:cxnSpLocks/>
          </p:cNvCxnSpPr>
          <p:nvPr/>
        </p:nvCxnSpPr>
        <p:spPr>
          <a:xfrm flipH="1">
            <a:off x="3323561" y="3817105"/>
            <a:ext cx="2313" cy="1192394"/>
          </a:xfrm>
          <a:prstGeom prst="line">
            <a:avLst/>
          </a:prstGeom>
          <a:ln w="254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65202D08-22CB-A936-CFB5-2C8C5FD15357}"/>
              </a:ext>
              <a:ext uri="{C183D7F6-B498-43B3-948B-1728B52AA6E4}">
                <adec:decorative xmlns:adec="http://schemas.microsoft.com/office/drawing/2017/decorative" val="1"/>
              </a:ext>
            </a:extLst>
          </p:cNvPr>
          <p:cNvSpPr/>
          <p:nvPr/>
        </p:nvSpPr>
        <p:spPr>
          <a:xfrm>
            <a:off x="4130942" y="1756502"/>
            <a:ext cx="1371600" cy="1371600"/>
          </a:xfrm>
          <a:prstGeom prst="ellipse">
            <a:avLst/>
          </a:prstGeom>
          <a:noFill/>
          <a:ln w="12700">
            <a:solidFill>
              <a:srgbClr val="0051A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pic>
        <p:nvPicPr>
          <p:cNvPr id="96" name="Graphic 95" descr="Customer review with solid fill">
            <a:extLst>
              <a:ext uri="{FF2B5EF4-FFF2-40B4-BE49-F238E27FC236}">
                <a16:creationId xmlns:a16="http://schemas.microsoft.com/office/drawing/2014/main" id="{D784441C-7F8F-3D6D-CCD6-5949F038325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73606" y="1971603"/>
            <a:ext cx="914400" cy="914400"/>
          </a:xfrm>
          <a:prstGeom prst="rect">
            <a:avLst/>
          </a:prstGeom>
        </p:spPr>
      </p:pic>
      <p:sp>
        <p:nvSpPr>
          <p:cNvPr id="7" name="Text Placeholder 6">
            <a:extLst>
              <a:ext uri="{FF2B5EF4-FFF2-40B4-BE49-F238E27FC236}">
                <a16:creationId xmlns:a16="http://schemas.microsoft.com/office/drawing/2014/main" id="{43491D5B-CBF9-EC22-1301-55A81F585188}"/>
              </a:ext>
            </a:extLst>
          </p:cNvPr>
          <p:cNvSpPr>
            <a:spLocks noGrp="1"/>
          </p:cNvSpPr>
          <p:nvPr>
            <p:ph type="body" sz="quarter" idx="19"/>
          </p:nvPr>
        </p:nvSpPr>
        <p:spPr>
          <a:xfrm>
            <a:off x="3374644" y="3287948"/>
            <a:ext cx="2843721" cy="2355022"/>
          </a:xfrm>
        </p:spPr>
        <p:txBody>
          <a:bodyP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t>RI Provider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a:ea typeface="+mn-ea"/>
                <a:cs typeface="+mn-cs"/>
              </a:rPr>
              <a:t>Entity that provides instruction to apprentices in the designated occupation’s core knowledge, skills, and abilities.</a:t>
            </a:r>
            <a:endParaRPr kumimoji="0" lang="pl-PL" sz="1400" b="1" i="0" u="none" strike="noStrike" kern="1200" cap="none" spc="0" normalizeH="0" baseline="0" noProof="0">
              <a:ln>
                <a:noFill/>
              </a:ln>
              <a:solidFill>
                <a:srgbClr val="4472C4"/>
              </a:solidFill>
              <a:effectLst/>
              <a:uLnTx/>
              <a:uFillTx/>
              <a:latin typeface="Montserrat" panose="00000500000000000000" pitchFamily="2" charset="0"/>
              <a:ea typeface="+mn-ea"/>
              <a:cs typeface="+mn-cs"/>
            </a:endParaRPr>
          </a:p>
        </p:txBody>
      </p:sp>
      <p:cxnSp>
        <p:nvCxnSpPr>
          <p:cNvPr id="93" name="Łącznik prosty 26">
            <a:extLst>
              <a:ext uri="{FF2B5EF4-FFF2-40B4-BE49-F238E27FC236}">
                <a16:creationId xmlns:a16="http://schemas.microsoft.com/office/drawing/2014/main" id="{560946E8-CCD8-825A-1AB0-5F5B1B775A3E}"/>
              </a:ext>
              <a:ext uri="{C183D7F6-B498-43B3-948B-1728B52AA6E4}">
                <adec:decorative xmlns:adec="http://schemas.microsoft.com/office/drawing/2017/decorative" val="1"/>
              </a:ext>
            </a:extLst>
          </p:cNvPr>
          <p:cNvCxnSpPr>
            <a:cxnSpLocks/>
          </p:cNvCxnSpPr>
          <p:nvPr/>
        </p:nvCxnSpPr>
        <p:spPr>
          <a:xfrm flipH="1">
            <a:off x="6284472" y="3817105"/>
            <a:ext cx="2313" cy="1192394"/>
          </a:xfrm>
          <a:prstGeom prst="line">
            <a:avLst/>
          </a:prstGeom>
          <a:ln w="254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6702AE0E-BA55-2D17-8AE0-052557C2DB1A}"/>
              </a:ext>
              <a:ext uri="{C183D7F6-B498-43B3-948B-1728B52AA6E4}">
                <adec:decorative xmlns:adec="http://schemas.microsoft.com/office/drawing/2017/decorative" val="1"/>
              </a:ext>
            </a:extLst>
          </p:cNvPr>
          <p:cNvSpPr/>
          <p:nvPr/>
        </p:nvSpPr>
        <p:spPr>
          <a:xfrm>
            <a:off x="7022884" y="1743003"/>
            <a:ext cx="1371600" cy="1371600"/>
          </a:xfrm>
          <a:prstGeom prst="ellipse">
            <a:avLst/>
          </a:prstGeom>
          <a:noFill/>
          <a:ln w="12700">
            <a:solidFill>
              <a:srgbClr val="0051A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pic>
        <p:nvPicPr>
          <p:cNvPr id="98" name="Graphic 97" descr="Group brainstorm with solid fill">
            <a:extLst>
              <a:ext uri="{FF2B5EF4-FFF2-40B4-BE49-F238E27FC236}">
                <a16:creationId xmlns:a16="http://schemas.microsoft.com/office/drawing/2014/main" id="{BFCB6352-2CE8-A6F7-21A3-0E32809CD49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73318" y="1880885"/>
            <a:ext cx="1073036" cy="1073036"/>
          </a:xfrm>
          <a:prstGeom prst="rect">
            <a:avLst/>
          </a:prstGeom>
        </p:spPr>
      </p:pic>
      <p:sp>
        <p:nvSpPr>
          <p:cNvPr id="10" name="Text Placeholder 9">
            <a:extLst>
              <a:ext uri="{FF2B5EF4-FFF2-40B4-BE49-F238E27FC236}">
                <a16:creationId xmlns:a16="http://schemas.microsoft.com/office/drawing/2014/main" id="{50AE1FE8-F92E-7759-9554-79F87BA6C1F9}"/>
              </a:ext>
            </a:extLst>
          </p:cNvPr>
          <p:cNvSpPr>
            <a:spLocks noGrp="1"/>
          </p:cNvSpPr>
          <p:nvPr>
            <p:ph type="body" sz="quarter" idx="21"/>
          </p:nvPr>
        </p:nvSpPr>
        <p:spPr>
          <a:xfrm>
            <a:off x="6503413" y="3290125"/>
            <a:ext cx="2492911" cy="2355022"/>
          </a:xfrm>
        </p:spPr>
        <p:txBody>
          <a:bodyP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t>Employer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Hires and provides paid on-the-job learning (OJL) for apprentices under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supervision of a designated mentor who is a skilled professional 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that occupation.</a:t>
            </a:r>
            <a:endParaRPr kumimoji="0" lang="pl-PL" sz="1400" b="0" i="0" u="none" strike="noStrike" kern="1200" cap="none" spc="0" normalizeH="0" baseline="0" noProof="0">
              <a:ln>
                <a:noFill/>
              </a:ln>
              <a:solidFill>
                <a:srgbClr val="4472C4"/>
              </a:solidFill>
              <a:effectLst/>
              <a:uLnTx/>
              <a:uFillTx/>
              <a:latin typeface="Montserrat" panose="00000500000000000000" pitchFamily="2" charset="0"/>
              <a:ea typeface="+mn-ea"/>
              <a:cs typeface="+mn-cs"/>
            </a:endParaRPr>
          </a:p>
        </p:txBody>
      </p:sp>
      <p:cxnSp>
        <p:nvCxnSpPr>
          <p:cNvPr id="94" name="Łącznik prosty 26">
            <a:extLst>
              <a:ext uri="{FF2B5EF4-FFF2-40B4-BE49-F238E27FC236}">
                <a16:creationId xmlns:a16="http://schemas.microsoft.com/office/drawing/2014/main" id="{DBE16908-3E89-FFE6-331C-BB0348FFF098}"/>
              </a:ext>
              <a:ext uri="{C183D7F6-B498-43B3-948B-1728B52AA6E4}">
                <adec:decorative xmlns:adec="http://schemas.microsoft.com/office/drawing/2017/decorative" val="1"/>
              </a:ext>
            </a:extLst>
          </p:cNvPr>
          <p:cNvCxnSpPr>
            <a:cxnSpLocks/>
          </p:cNvCxnSpPr>
          <p:nvPr/>
        </p:nvCxnSpPr>
        <p:spPr>
          <a:xfrm flipH="1">
            <a:off x="9121306" y="3751465"/>
            <a:ext cx="2313" cy="1192394"/>
          </a:xfrm>
          <a:prstGeom prst="line">
            <a:avLst/>
          </a:prstGeom>
          <a:ln w="254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5C9A088D-1F0C-85AD-8112-651326704083}"/>
              </a:ext>
              <a:ext uri="{C183D7F6-B498-43B3-948B-1728B52AA6E4}">
                <adec:decorative xmlns:adec="http://schemas.microsoft.com/office/drawing/2017/decorative" val="1"/>
              </a:ext>
            </a:extLst>
          </p:cNvPr>
          <p:cNvSpPr/>
          <p:nvPr/>
        </p:nvSpPr>
        <p:spPr>
          <a:xfrm>
            <a:off x="9702851" y="1749888"/>
            <a:ext cx="1371600" cy="1371600"/>
          </a:xfrm>
          <a:prstGeom prst="ellipse">
            <a:avLst/>
          </a:prstGeom>
          <a:noFill/>
          <a:ln w="12700">
            <a:solidFill>
              <a:srgbClr val="0051A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pic>
        <p:nvPicPr>
          <p:cNvPr id="97" name="Graphic 96" descr="Connections with solid fill">
            <a:extLst>
              <a:ext uri="{FF2B5EF4-FFF2-40B4-BE49-F238E27FC236}">
                <a16:creationId xmlns:a16="http://schemas.microsoft.com/office/drawing/2014/main" id="{64452094-544B-3047-2C60-6C36574E159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14826" y="1943322"/>
            <a:ext cx="1016996" cy="1016996"/>
          </a:xfrm>
          <a:prstGeom prst="rect">
            <a:avLst/>
          </a:prstGeom>
        </p:spPr>
      </p:pic>
      <p:sp>
        <p:nvSpPr>
          <p:cNvPr id="11" name="Text Placeholder 10">
            <a:extLst>
              <a:ext uri="{FF2B5EF4-FFF2-40B4-BE49-F238E27FC236}">
                <a16:creationId xmlns:a16="http://schemas.microsoft.com/office/drawing/2014/main" id="{15C6FF4D-5B04-4762-07CF-7DBE8B1D8C9F}"/>
              </a:ext>
            </a:extLst>
          </p:cNvPr>
          <p:cNvSpPr>
            <a:spLocks noGrp="1"/>
          </p:cNvSpPr>
          <p:nvPr>
            <p:ph type="body" sz="quarter" idx="22"/>
          </p:nvPr>
        </p:nvSpPr>
        <p:spPr>
          <a:xfrm>
            <a:off x="9281372" y="3287123"/>
            <a:ext cx="2280897" cy="2250708"/>
          </a:xfrm>
        </p:spPr>
        <p:txBody>
          <a:bodyP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t>Partner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Organizations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committed to assisting RA programs. They can play one or more roles. </a:t>
            </a:r>
            <a:endParaRPr kumimoji="0" lang="pl-PL" sz="1400" b="0" i="0" u="none" strike="noStrike" kern="1200" cap="none" spc="0" normalizeH="0" baseline="0" noProof="0">
              <a:ln>
                <a:noFill/>
              </a:ln>
              <a:solidFill>
                <a:srgbClr val="4472C4"/>
              </a:solidFill>
              <a:effectLst/>
              <a:uLnTx/>
              <a:uFillTx/>
              <a:latin typeface="Montserrat" panose="00000500000000000000" pitchFamily="2" charset="0"/>
              <a:ea typeface="+mn-ea"/>
              <a:cs typeface="+mn-cs"/>
            </a:endParaRPr>
          </a:p>
        </p:txBody>
      </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2219325" y="5952744"/>
            <a:ext cx="791336" cy="791336"/>
          </a:xfrm>
          <a:prstGeom prst="rect">
            <a:avLst/>
          </a:prstGeom>
        </p:spPr>
      </p:pic>
      <p:sp>
        <p:nvSpPr>
          <p:cNvPr id="3" name="Rectangle 2">
            <a:extLst>
              <a:ext uri="{FF2B5EF4-FFF2-40B4-BE49-F238E27FC236}">
                <a16:creationId xmlns:a16="http://schemas.microsoft.com/office/drawing/2014/main" id="{E6B93427-2C31-DB85-5ED5-5285BE9E13BD}"/>
              </a:ext>
              <a:ext uri="{C183D7F6-B498-43B3-948B-1728B52AA6E4}">
                <adec:decorative xmlns:adec="http://schemas.microsoft.com/office/drawing/2017/decorative" val="1"/>
              </a:ext>
            </a:extLst>
          </p:cNvPr>
          <p:cNvSpPr/>
          <p:nvPr/>
        </p:nvSpPr>
        <p:spPr>
          <a:xfrm>
            <a:off x="3008792" y="6302151"/>
            <a:ext cx="140385" cy="1885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063904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87A24-D8A0-3BC1-8497-5265ED16F722}"/>
              </a:ext>
            </a:extLst>
          </p:cNvPr>
          <p:cNvSpPr>
            <a:spLocks noGrp="1"/>
          </p:cNvSpPr>
          <p:nvPr>
            <p:ph type="title"/>
          </p:nvPr>
        </p:nvSpPr>
        <p:spPr>
          <a:xfrm>
            <a:off x="838200" y="2588585"/>
            <a:ext cx="10515600" cy="1325563"/>
          </a:xfrm>
        </p:spPr>
        <p:txBody>
          <a:bodyPr>
            <a:noAutofit/>
          </a:bodyPr>
          <a:lstStyle/>
          <a:p>
            <a:pPr algn="ctr"/>
            <a:r>
              <a:rPr lang="en-US" b="1" dirty="0">
                <a:solidFill>
                  <a:schemeClr val="bg1"/>
                </a:solidFill>
                <a:latin typeface="Montserrat"/>
              </a:rPr>
              <a:t>Apprenticeship Networks- Understanding Who They Are</a:t>
            </a:r>
          </a:p>
        </p:txBody>
      </p:sp>
      <p:sp>
        <p:nvSpPr>
          <p:cNvPr id="3" name="Slide Number Placeholder 5">
            <a:extLst>
              <a:ext uri="{FF2B5EF4-FFF2-40B4-BE49-F238E27FC236}">
                <a16:creationId xmlns:a16="http://schemas.microsoft.com/office/drawing/2014/main" id="{2451F63B-B749-0D56-256D-B7CFF8C9A199}"/>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681608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199" y="365760"/>
            <a:ext cx="10773697" cy="1325563"/>
          </a:xfrm>
        </p:spPr>
        <p:txBody>
          <a:bodyPr>
            <a:normAutofit/>
          </a:bodyPr>
          <a:lstStyle/>
          <a:p>
            <a:r>
              <a:rPr lang="en-US" dirty="0">
                <a:solidFill>
                  <a:schemeClr val="bg1"/>
                </a:solidFill>
                <a:latin typeface="Montserrat"/>
              </a:rPr>
              <a:t>What Safal Did</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674416" y="1753485"/>
            <a:ext cx="5762652" cy="4497057"/>
          </a:xfrm>
        </p:spPr>
        <p:txBody>
          <a:bodyPr vert="horz" lIns="91440" tIns="45720" rIns="91440" bIns="45720" rtlCol="0" anchor="t">
            <a:noAutofit/>
          </a:bodyPr>
          <a:lstStyle/>
          <a:p>
            <a:pPr>
              <a:lnSpc>
                <a:spcPct val="100000"/>
              </a:lnSpc>
              <a:spcBef>
                <a:spcPts val="600"/>
              </a:spcBef>
              <a:spcAft>
                <a:spcPts val="600"/>
              </a:spcAft>
            </a:pPr>
            <a:r>
              <a:rPr lang="en-US" sz="22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Beginning in October 2023, Safal Partners began to identify apprenticeship networks throughout the country to understand:</a:t>
            </a:r>
          </a:p>
          <a:p>
            <a:pPr lvl="1">
              <a:lnSpc>
                <a:spcPct val="100000"/>
              </a:lnSpc>
              <a:spcBef>
                <a:spcPts val="300"/>
              </a:spcBef>
              <a:spcAft>
                <a:spcPts val="300"/>
              </a:spcAft>
            </a:pPr>
            <a:r>
              <a:rPr lang="en-US" sz="1800">
                <a:solidFill>
                  <a:srgbClr val="0D0D0D"/>
                </a:solidFill>
                <a:latin typeface="Montserrat" panose="00000500000000000000" pitchFamily="2" charset="0"/>
                <a:ea typeface="Calibri" panose="020F0502020204030204" pitchFamily="34" charset="0"/>
                <a:cs typeface="Times New Roman" panose="02020603050405020304" pitchFamily="18" charset="0"/>
              </a:rPr>
              <a:t>W</a:t>
            </a:r>
            <a:r>
              <a:rPr lang="en-US" sz="18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ho they were</a:t>
            </a:r>
          </a:p>
          <a:p>
            <a:pPr lvl="1">
              <a:lnSpc>
                <a:spcPct val="100000"/>
              </a:lnSpc>
              <a:spcBef>
                <a:spcPts val="300"/>
              </a:spcBef>
              <a:spcAft>
                <a:spcPts val="300"/>
              </a:spcAft>
            </a:pPr>
            <a:r>
              <a:rPr lang="en-US" sz="1800">
                <a:solidFill>
                  <a:srgbClr val="0D0D0D"/>
                </a:solidFill>
                <a:latin typeface="Montserrat" panose="00000500000000000000" pitchFamily="2" charset="0"/>
                <a:ea typeface="Calibri" panose="020F0502020204030204" pitchFamily="34" charset="0"/>
                <a:cs typeface="Times New Roman" panose="02020603050405020304" pitchFamily="18" charset="0"/>
              </a:rPr>
              <a:t>W</a:t>
            </a:r>
            <a:r>
              <a:rPr lang="en-US" sz="18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hat services they provided</a:t>
            </a:r>
          </a:p>
          <a:p>
            <a:pPr lvl="1">
              <a:lnSpc>
                <a:spcPct val="100000"/>
              </a:lnSpc>
              <a:spcBef>
                <a:spcPts val="300"/>
              </a:spcBef>
              <a:spcAft>
                <a:spcPts val="300"/>
              </a:spcAft>
            </a:pPr>
            <a:r>
              <a:rPr lang="en-US" sz="1800">
                <a:solidFill>
                  <a:srgbClr val="0D0D0D"/>
                </a:solidFill>
                <a:latin typeface="Montserrat" panose="00000500000000000000" pitchFamily="2" charset="0"/>
                <a:ea typeface="Calibri" panose="020F0502020204030204" pitchFamily="34" charset="0"/>
                <a:cs typeface="Times New Roman" panose="02020603050405020304" pitchFamily="18" charset="0"/>
              </a:rPr>
              <a:t>W</a:t>
            </a:r>
            <a:r>
              <a:rPr lang="en-US" sz="18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hat their membership consisted of</a:t>
            </a:r>
          </a:p>
          <a:p>
            <a:pPr>
              <a:lnSpc>
                <a:spcPct val="100000"/>
              </a:lnSpc>
              <a:spcBef>
                <a:spcPts val="600"/>
              </a:spcBef>
              <a:spcAft>
                <a:spcPts val="600"/>
              </a:spcAft>
            </a:pPr>
            <a:r>
              <a:rPr lang="en-US" sz="2200">
                <a:solidFill>
                  <a:srgbClr val="0D0D0D"/>
                </a:solidFill>
                <a:latin typeface="Montserrat" panose="00000500000000000000" pitchFamily="2" charset="0"/>
                <a:ea typeface="+mn-lt"/>
                <a:cs typeface="Times New Roman" panose="02020603050405020304" pitchFamily="18" charset="0"/>
              </a:rPr>
              <a:t>After identifying several networks, the team reached out through social media so networks could self-identify</a:t>
            </a:r>
          </a:p>
        </p:txBody>
      </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3074" name="Picture 2" descr="SafalPartners on X: &quot;The @USDOL RA TA Center of Excellence is identifying #apprenticeship  networks that involve #IndustryCollaboration, #WorkforceDevelopment, and  #Educationinstitutions. If you're a part of this type of apprenticeship  ecosystem, please ...">
            <a:extLst>
              <a:ext uri="{FF2B5EF4-FFF2-40B4-BE49-F238E27FC236}">
                <a16:creationId xmlns:a16="http://schemas.microsoft.com/office/drawing/2014/main" id="{97334670-9223-0D77-EFE1-0A6634FFAD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6848" y="2281481"/>
            <a:ext cx="4830736" cy="2830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6613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65DFDB39333340A6C821E1EFAF7E53" ma:contentTypeVersion="17" ma:contentTypeDescription="Create a new document." ma:contentTypeScope="" ma:versionID="3ac759074c6a86585099b25e885aa940">
  <xsd:schema xmlns:xsd="http://www.w3.org/2001/XMLSchema" xmlns:xs="http://www.w3.org/2001/XMLSchema" xmlns:p="http://schemas.microsoft.com/office/2006/metadata/properties" xmlns:ns2="2f00f82b-dce9-458f-ab1d-1c5fd145e219" xmlns:ns3="4cd59d27-ca2b-4708-b9c7-7fa281384922" targetNamespace="http://schemas.microsoft.com/office/2006/metadata/properties" ma:root="true" ma:fieldsID="3663b68fabe1147433f80d2870c2f93c" ns2:_="" ns3:_="">
    <xsd:import namespace="2f00f82b-dce9-458f-ab1d-1c5fd145e219"/>
    <xsd:import namespace="4cd59d27-ca2b-4708-b9c7-7fa28138492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_Flow_SignoffStatus" minOccurs="0"/>
                <xsd:element ref="ns2:ClassificationLeve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00f82b-dce9-458f-ab1d-1c5fd145e2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40efca0-e4bb-4e8d-9d61-7e4cbb849eb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ClassificationLevel" ma:index="23" nillable="true" ma:displayName="Classification Level" ma:format="Dropdown" ma:internalName="ClassificationLevel">
      <xsd:simpleType>
        <xsd:restriction base="dms:Text">
          <xsd:maxLength value="255"/>
        </xsd:restriction>
      </xsd:simpleType>
    </xsd:element>
    <xsd:element name="MediaServiceLocation" ma:index="24"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d59d27-ca2b-4708-b9c7-7fa28138492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87ad012-c776-41ed-a0f8-f6cf97c34fbd}" ma:internalName="TaxCatchAll" ma:showField="CatchAllData" ma:web="4cd59d27-ca2b-4708-b9c7-7fa28138492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f00f82b-dce9-458f-ab1d-1c5fd145e219">
      <Terms xmlns="http://schemas.microsoft.com/office/infopath/2007/PartnerControls"/>
    </lcf76f155ced4ddcb4097134ff3c332f>
    <TaxCatchAll xmlns="4cd59d27-ca2b-4708-b9c7-7fa281384922" xsi:nil="true"/>
    <SharedWithUsers xmlns="4cd59d27-ca2b-4708-b9c7-7fa281384922">
      <UserInfo>
        <DisplayName>Colleen Beck</DisplayName>
        <AccountId>39</AccountId>
        <AccountType/>
      </UserInfo>
      <UserInfo>
        <DisplayName>Lisa Rice</DisplayName>
        <AccountId>106</AccountId>
        <AccountType/>
      </UserInfo>
      <UserInfo>
        <DisplayName>Judy Blanchard</DisplayName>
        <AccountId>26</AccountId>
        <AccountType/>
      </UserInfo>
      <UserInfo>
        <DisplayName>Katie Adams</DisplayName>
        <AccountId>15</AccountId>
        <AccountType/>
      </UserInfo>
      <UserInfo>
        <DisplayName>Clare Vanderpool</DisplayName>
        <AccountId>48</AccountId>
        <AccountType/>
      </UserInfo>
      <UserInfo>
        <DisplayName>Melissa Aguilar-Southard</DisplayName>
        <AccountId>33</AccountId>
        <AccountType/>
      </UserInfo>
      <UserInfo>
        <DisplayName>Alan Dodkowitz</DisplayName>
        <AccountId>34</AccountId>
        <AccountType/>
      </UserInfo>
      <UserInfo>
        <DisplayName>Jana Bauer</DisplayName>
        <AccountId>45</AccountId>
        <AccountType/>
      </UserInfo>
    </SharedWithUsers>
    <_Flow_SignoffStatus xmlns="2f00f82b-dce9-458f-ab1d-1c5fd145e219" xsi:nil="true"/>
    <ClassificationLevel xmlns="2f00f82b-dce9-458f-ab1d-1c5fd145e21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0DBAD31-E6A5-442E-A029-0BA0DD3F6F3A}">
  <ds:schemaRefs>
    <ds:schemaRef ds:uri="2f00f82b-dce9-458f-ab1d-1c5fd145e219"/>
    <ds:schemaRef ds:uri="4cd59d27-ca2b-4708-b9c7-7fa2813849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073452F-5C8F-425C-B03A-6F781C54F726}">
  <ds:schemaRefs>
    <ds:schemaRef ds:uri="http://purl.org/dc/terms/"/>
    <ds:schemaRef ds:uri="http://www.w3.org/XML/1998/namespace"/>
    <ds:schemaRef ds:uri="http://schemas.microsoft.com/office/2006/metadata/properties"/>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4cd59d27-ca2b-4708-b9c7-7fa281384922"/>
    <ds:schemaRef ds:uri="2f00f82b-dce9-458f-ab1d-1c5fd145e219"/>
    <ds:schemaRef ds:uri="http://purl.org/dc/elements/1.1/"/>
  </ds:schemaRefs>
</ds:datastoreItem>
</file>

<file path=customXml/itemProps3.xml><?xml version="1.0" encoding="utf-8"?>
<ds:datastoreItem xmlns:ds="http://schemas.openxmlformats.org/officeDocument/2006/customXml" ds:itemID="{E6E31030-0F86-49B6-8F64-CD211F09BAB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130</TotalTime>
  <Words>2373</Words>
  <Application>Microsoft Office PowerPoint</Application>
  <PresentationFormat>Widescreen</PresentationFormat>
  <Paragraphs>333</Paragraphs>
  <Slides>46</Slides>
  <Notes>36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46</vt:i4>
      </vt:variant>
    </vt:vector>
  </HeadingPairs>
  <TitlesOfParts>
    <vt:vector size="58" baseType="lpstr">
      <vt:lpstr>Arial</vt:lpstr>
      <vt:lpstr>Calibri</vt:lpstr>
      <vt:lpstr>Calibri Light</vt:lpstr>
      <vt:lpstr>Montserrat</vt:lpstr>
      <vt:lpstr>Montserrat Medium</vt:lpstr>
      <vt:lpstr>Montserrat SemiBold</vt:lpstr>
      <vt:lpstr>Rastanty Cortez</vt:lpstr>
      <vt:lpstr>Symbol</vt:lpstr>
      <vt:lpstr>Times New Roman</vt:lpstr>
      <vt:lpstr>Wingdings</vt:lpstr>
      <vt:lpstr>Wingdings 2</vt:lpstr>
      <vt:lpstr>Office Theme</vt:lpstr>
      <vt:lpstr>Creating and Sustaining Momentum Through Registered Apprenticeship Networks </vt:lpstr>
      <vt:lpstr>Presenters</vt:lpstr>
      <vt:lpstr>Welcome and Agenda</vt:lpstr>
      <vt:lpstr>Center of Excellence Overview</vt:lpstr>
      <vt:lpstr>Registered Apprenticeship</vt:lpstr>
      <vt:lpstr>What Is Registered Apprenticeship?</vt:lpstr>
      <vt:lpstr>The Roles in Registered Apprenticeship</vt:lpstr>
      <vt:lpstr>Apprenticeship Networks- Understanding Who They Are</vt:lpstr>
      <vt:lpstr>What Safal Did</vt:lpstr>
      <vt:lpstr>Who Did We Speak To?</vt:lpstr>
      <vt:lpstr>Apprenticeship Networks- What Did We Learn?</vt:lpstr>
      <vt:lpstr>What are Apprenticeship Networks?</vt:lpstr>
      <vt:lpstr>Two Primary Types of Networks</vt:lpstr>
      <vt:lpstr>The Chicago Apprenticeship Network/National Apprenticeship Network</vt:lpstr>
      <vt:lpstr>Lessons from the Field</vt:lpstr>
      <vt:lpstr>Goals of Apprenticeship Networks</vt:lpstr>
      <vt:lpstr>How are they Structured?</vt:lpstr>
      <vt:lpstr>Attracting Various Sources of Funding </vt:lpstr>
      <vt:lpstr>A Wide Array of Services</vt:lpstr>
      <vt:lpstr>Aligning with the Apprenticeship System</vt:lpstr>
      <vt:lpstr>Ambitious Goals</vt:lpstr>
      <vt:lpstr>ApprenticeshipPHL-A Case Study</vt:lpstr>
      <vt:lpstr>ApprenticeshipPHL</vt:lpstr>
      <vt:lpstr>Philadelphia Works: LWDB </vt:lpstr>
      <vt:lpstr>ApprenticeshipPHL 2</vt:lpstr>
      <vt:lpstr>History of APHL</vt:lpstr>
      <vt:lpstr>ApprenticeshipPHL 3</vt:lpstr>
      <vt:lpstr>Current Happenings</vt:lpstr>
      <vt:lpstr>APHL-Building Together, Growing Stronger</vt:lpstr>
      <vt:lpstr>APHL Committees</vt:lpstr>
      <vt:lpstr>Apprenticeship Building America Grant</vt:lpstr>
      <vt:lpstr>Shared Vision</vt:lpstr>
      <vt:lpstr>Partners</vt:lpstr>
      <vt:lpstr>ABA Project Outputs </vt:lpstr>
      <vt:lpstr>Highlights Two Years In</vt:lpstr>
      <vt:lpstr>Upcoming Events</vt:lpstr>
      <vt:lpstr>ApprenticeshipPHL Member Organizations</vt:lpstr>
      <vt:lpstr>Connect with APHL!</vt:lpstr>
      <vt:lpstr>Q&amp;A</vt:lpstr>
      <vt:lpstr>Join an Apprenticeship Network!</vt:lpstr>
      <vt:lpstr>Apprenticeship Networks- How do I get Involved?</vt:lpstr>
      <vt:lpstr>Beginning Your Apprenticeship Network Action Plan</vt:lpstr>
      <vt:lpstr>Start Your Own Network</vt:lpstr>
      <vt:lpstr>Questions and Discussion</vt:lpstr>
      <vt:lpstr>Contact Us, Become a Partner</vt:lpstr>
      <vt:lpstr>Email us your questions at RA_COE@SafalPartners.com</vt:lpstr>
    </vt:vector>
  </TitlesOfParts>
  <Manager>Jana Bauer, Judy Blanchard</Manager>
  <Company>Safal Partners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NAWDP Annual Conference 2024</dc:title>
  <dc:creator>Fleet, Abby</dc:creator>
  <cp:lastModifiedBy>Colleen Beck</cp:lastModifiedBy>
  <cp:revision>3</cp:revision>
  <dcterms:created xsi:type="dcterms:W3CDTF">2022-12-02T14:40:35Z</dcterms:created>
  <dcterms:modified xsi:type="dcterms:W3CDTF">2025-05-29T20:26:36Z</dcterms:modified>
  <cp:category>Workforce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0x010100FD65DFDB39333340A6C821E1EFAF7E53</vt:lpwstr>
  </property>
  <property fmtid="{D5CDD505-2E9C-101B-9397-08002B2CF9AE}" pid="3" name="MediaServiceImageTags">
    <vt:lpwstr/>
  </property>
</Properties>
</file>