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</p:sldMasterIdLst>
  <p:notesMasterIdLst>
    <p:notesMasterId r:id="rId39"/>
  </p:notesMasterIdLst>
  <p:sldIdLst>
    <p:sldId id="1854" r:id="rId6"/>
    <p:sldId id="1859" r:id="rId7"/>
    <p:sldId id="1855" r:id="rId8"/>
    <p:sldId id="2147327695" r:id="rId9"/>
    <p:sldId id="1835" r:id="rId10"/>
    <p:sldId id="2147478532" r:id="rId11"/>
    <p:sldId id="2147327702" r:id="rId12"/>
    <p:sldId id="1861" r:id="rId13"/>
    <p:sldId id="2147327703" r:id="rId14"/>
    <p:sldId id="2147327704" r:id="rId15"/>
    <p:sldId id="2147327705" r:id="rId16"/>
    <p:sldId id="2147327706" r:id="rId17"/>
    <p:sldId id="1863" r:id="rId18"/>
    <p:sldId id="2147327185" r:id="rId19"/>
    <p:sldId id="2147478527" r:id="rId20"/>
    <p:sldId id="2147478528" r:id="rId21"/>
    <p:sldId id="2147478529" r:id="rId22"/>
    <p:sldId id="2147478530" r:id="rId23"/>
    <p:sldId id="2147478531" r:id="rId24"/>
    <p:sldId id="2147478533" r:id="rId25"/>
    <p:sldId id="1864" r:id="rId26"/>
    <p:sldId id="2147478534" r:id="rId27"/>
    <p:sldId id="2147478535" r:id="rId28"/>
    <p:sldId id="2147478536" r:id="rId29"/>
    <p:sldId id="2147478537" r:id="rId30"/>
    <p:sldId id="2147478545" r:id="rId31"/>
    <p:sldId id="2147478543" r:id="rId32"/>
    <p:sldId id="2147478540" r:id="rId33"/>
    <p:sldId id="2147478541" r:id="rId34"/>
    <p:sldId id="2147478542" r:id="rId35"/>
    <p:sldId id="270" r:id="rId36"/>
    <p:sldId id="2147327677" r:id="rId37"/>
    <p:sldId id="21473276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0E845-E284-4119-9F28-9E23BBF2E20F}" v="3" dt="2025-05-02T16:23:22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09" autoAdjust="0"/>
  </p:normalViewPr>
  <p:slideViewPr>
    <p:cSldViewPr snapToGrid="0">
      <p:cViewPr varScale="1">
        <p:scale>
          <a:sx n="93" d="100"/>
          <a:sy n="93" d="100"/>
        </p:scale>
        <p:origin x="6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78BD9-54F3-4B26-99E1-6879D207F7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F3774-8775-49AC-A631-A2C1AFFF2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F3774-8775-49AC-A631-A2C1AFFF2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72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7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F3774-8775-49AC-A631-A2C1AFFF2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8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F3774-8775-49AC-A631-A2C1AFFF2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9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2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16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8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8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3B20-C79B-4B6A-AC77-E14B4C42D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6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C062-9F86-3E96-53A7-EBEFEF797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8B0B-5C67-B6AA-7544-B36616224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9CB5D-5BE8-B14A-F8A5-CDA17B7A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5285A-8E94-D6DB-4CF9-6791B308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67C13-49F7-3462-571A-F1BF89BB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AFC6-4670-D49C-6C29-3D08CFD0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0750-1721-731D-A459-F5009FECD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FC1DA-7DE9-76A8-BFD8-863DF51E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0C7B7-2FDF-BBCD-283F-94B26520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67F7-7400-514F-73C1-9F3D6C77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16679-F406-FDE5-2B28-6960372F8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23D7D-0327-D350-34E2-7B46501C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EFDE-EB5C-E517-49D7-98D317A7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E008-E4CC-5939-AD54-DFBCAD68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DBD7B-D262-6DCC-7DFB-7C692D62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5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563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18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9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010B9-7803-4BB5-631D-125C1ACC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2473D-DFEC-C3F9-0359-D26CFAEB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5CCF-D5DB-9617-8F5F-8D0F2EEB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5D7DC-A604-88CC-C21C-7B70506A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9FE17-18A5-6574-F7AD-09CCF6EB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9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53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27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4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60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8F9EC9-7A23-CC34-5C11-710769EAAC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438C6D4-528A-42A9-D3D5-5FE852B62B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0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98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44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1D3BC-DE3A-D3B7-06EF-470569BD34A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40A587A-59CB-D8FF-5D84-0989452B38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3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9BC942-3061-7AA5-70D4-077E9C596AC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90431A5-956A-3296-C21F-095BBA8873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8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B404-9EF6-F04A-431B-1AB0D4F4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EF188-1041-6A4F-9617-1B6CB6ECA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DBE90-EA0F-27E0-14F0-C179712D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93FCA-C2F4-13F7-47FF-0D25759A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5CF16-F960-FA0F-4895-841EBEF1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46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23323-A791-3E6F-E9B3-8CCA882362D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779511-95E1-BBC2-8835-203D3AB142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0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B868E3-A376-06B3-7833-D3DF1D56CD2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EDFFAF7-6129-0016-47AE-A94DAE8E19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86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8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75595-9513-170A-6EDA-9D9CCBEFF2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4B51792-0220-9FD3-78F3-D797AE7E4C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0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10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6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172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AC39FC-8F36-2385-EF53-F403625FDA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967" y="2065462"/>
            <a:ext cx="4170962" cy="4792538"/>
          </a:xfrm>
          <a:custGeom>
            <a:avLst/>
            <a:gdLst>
              <a:gd name="connsiteX0" fmla="*/ 0 w 4170961"/>
              <a:gd name="connsiteY0" fmla="*/ 0 h 4792538"/>
              <a:gd name="connsiteX1" fmla="*/ 4170961 w 4170961"/>
              <a:gd name="connsiteY1" fmla="*/ 0 h 4792538"/>
              <a:gd name="connsiteX2" fmla="*/ 4170961 w 4170961"/>
              <a:gd name="connsiteY2" fmla="*/ 4792538 h 4792538"/>
              <a:gd name="connsiteX3" fmla="*/ 0 w 4170961"/>
              <a:gd name="connsiteY3" fmla="*/ 4792538 h 479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0961" h="4792538">
                <a:moveTo>
                  <a:pt x="0" y="0"/>
                </a:moveTo>
                <a:lnTo>
                  <a:pt x="4170961" y="0"/>
                </a:lnTo>
                <a:lnTo>
                  <a:pt x="4170961" y="4792538"/>
                </a:lnTo>
                <a:lnTo>
                  <a:pt x="0" y="47925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8323-6B1D-DA23-357A-293A0FCE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5CFD-F3CE-EBCE-4CE7-50A67407A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2186D-0860-55E5-7DBA-61AAA6C2A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05F2-7FC7-A404-AF83-5126736F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97830-A5A4-AFC9-9C0C-131A71B1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A530A-BC8D-B4F2-428B-6D0811BA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7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E6FC-A23F-9DCC-A655-5E3F3201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CDCAC-7F65-84EB-7819-3171DD002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6307E-2A6F-5358-FCB3-62104AA2B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494CD-2F75-D31B-CE9B-EA57159EC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19594-7189-E6CF-F304-1166FA3CE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B2591-B112-1F27-E8C8-4F0F5C42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8E0F6-4D56-FA09-A9CA-FE5785C1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18A0B-3C96-A775-7F01-F443FD64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45A4-A390-40FB-0555-ECCBBC74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DC76F-75C8-D4CD-C50C-708735BD4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56425-E3BB-52B7-F1B1-5B1D8197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16B18-6153-2438-4199-0239F750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FB7F9-EB65-102E-F749-5B388368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971C4-AECB-7B6B-06BD-AE72F5D9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93A66-6DC5-C724-165D-2811C960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9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12A2-01D5-B69A-4BFD-B39B68C5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9B5C-8D25-3CE1-097B-A36C907A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F5E58-4F59-281F-9E48-674046468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99FED-44CB-3026-1109-DDE44DA7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B48D-260B-7DE2-25F4-4977ABD1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4BE58-307E-EF9B-5445-7C1C18F2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7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88CA-9674-043B-357B-E2C1FADC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EC09F9-82A8-596B-F80E-766EF5BE0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31746-BB2B-7EC1-ACF6-055B1A687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4219-9954-2179-A0A3-C0FDEB9A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3AA08-B182-5F75-D2C3-BB2E703ED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86559-2E2F-CEA4-FF17-F1EB2CFB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2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4B2BB-C128-90DA-C036-032AAD37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07C3F-43E5-B9FF-E802-59B5FDC1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5023F-13C5-905A-CB7A-7B3F16FAC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FDFD1B-87FF-4C70-9B57-862E344C4B1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7220-4AD8-6360-C2C4-D1B5FB358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65E7D-7149-03B9-2912-C2837BA56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260E42-86A3-4725-9487-F23B48A9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s://www.linkedin.com/pulse/top-10-jobs-gen-z-2024-barefootstudent-vi9ac/" TargetMode="External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ress.thumbtack.com/announcements/new-report-from-thumbtack-examines-forces-behind-skilled-trade-labor-shortage-offering-optimistic-outlook-for-the-future/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lcoe.safalapps.com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DFC8-DA88-8647-B93B-D9D2C0F6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538" y="1853687"/>
            <a:ext cx="10005848" cy="13782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a School to Apprenticeship Pipeline for Opportunity Youth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238ED-6027-E1EC-389B-CA97F24586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NYEC Forum</a:t>
            </a:r>
          </a:p>
          <a:p>
            <a:r>
              <a:rPr lang="en-US" dirty="0"/>
              <a:t>May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7A87-47B9-8981-503A-D36C2FF0819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79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6" y="402447"/>
            <a:ext cx="10515600" cy="1325563"/>
          </a:xfrm>
        </p:spPr>
        <p:txBody>
          <a:bodyPr/>
          <a:lstStyle/>
          <a:p>
            <a:r>
              <a:rPr lang="en-US" dirty="0"/>
              <a:t>Opportunity Youth –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796" y="1651366"/>
            <a:ext cx="10868408" cy="494676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Estimate in 2021: </a:t>
            </a:r>
            <a:r>
              <a:rPr lang="en-US" sz="2400" dirty="0">
                <a:solidFill>
                  <a:schemeClr val="bg1"/>
                </a:solidFill>
              </a:rPr>
              <a:t>1.9 million students dropped out of high school (3.46m in 2016)</a:t>
            </a:r>
          </a:p>
        </p:txBody>
      </p:sp>
      <p:pic>
        <p:nvPicPr>
          <p:cNvPr id="8" name="Picture 7" descr="Line graph showing demographics of high school drop outs from 2010-2021. Native Americans are highest at 10.2 percent and Asian being the lowest at 2.1 percent.">
            <a:extLst>
              <a:ext uri="{FF2B5EF4-FFF2-40B4-BE49-F238E27FC236}">
                <a16:creationId xmlns:a16="http://schemas.microsoft.com/office/drawing/2014/main" id="{E38A28E4-82FF-9D8C-C6CE-4E72A5CB9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28" y="2170705"/>
            <a:ext cx="6810626" cy="37210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26EB4-2269-3E68-3DB4-0444C7683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7854" y="4874857"/>
            <a:ext cx="1487116" cy="66355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/>
              <a:t>16-24 </a:t>
            </a:r>
          </a:p>
          <a:p>
            <a:pPr marL="0" indent="0" algn="ctr">
              <a:buNone/>
            </a:pPr>
            <a:r>
              <a:rPr lang="en-US" sz="2000" b="1" dirty="0"/>
              <a:t>year olds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FD248-5864-2BF4-36E1-DD790DD32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6378" y="6019110"/>
            <a:ext cx="3452326" cy="49467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Source:  </a:t>
            </a:r>
            <a:r>
              <a:rPr lang="en-US" sz="2400" dirty="0">
                <a:hlinkClick r:id="rId3" tooltip="https://nces.ed.gov/"/>
              </a:rPr>
              <a:t>https://nces.ed.gov/</a:t>
            </a:r>
            <a:endParaRPr lang="en-US" sz="2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021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DB0E-3663-7995-29CC-AD9F55B90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8D88-B1F3-8D0D-43B4-E02AB0BD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8094"/>
            <a:ext cx="12099637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Apprenticeship: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Way to Engage Opportunity Youth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D51E9B-E4DB-475B-519F-AA2F28188B90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939412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71" y="465486"/>
            <a:ext cx="10515600" cy="1325563"/>
          </a:xfrm>
        </p:spPr>
        <p:txBody>
          <a:bodyPr/>
          <a:lstStyle/>
          <a:p>
            <a:r>
              <a:rPr lang="en-US" dirty="0"/>
              <a:t>What is Registered Apprenticeship?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971" y="2374036"/>
            <a:ext cx="6402355" cy="2787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Registered Apprenticeship (RA) is a proven, customizable, and industry-relevant and US Department of Labor-approved model for organizations to </a:t>
            </a:r>
            <a:r>
              <a:rPr lang="en-US" b="1" i="1" dirty="0">
                <a:solidFill>
                  <a:srgbClr val="00015E"/>
                </a:solidFill>
              </a:rPr>
              <a:t>find, train and retain new talent</a:t>
            </a:r>
            <a:r>
              <a:rPr lang="en-US" dirty="0">
                <a:solidFill>
                  <a:srgbClr val="00015E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as well as </a:t>
            </a:r>
            <a:r>
              <a:rPr lang="en-US" b="1" i="1" dirty="0">
                <a:solidFill>
                  <a:srgbClr val="00015E"/>
                </a:solidFill>
              </a:rPr>
              <a:t>upskill current workers </a:t>
            </a:r>
            <a:r>
              <a:rPr lang="en-US" dirty="0">
                <a:solidFill>
                  <a:schemeClr val="tx1"/>
                </a:solidFill>
              </a:rPr>
              <a:t>in critical occupations.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8" name="Picture 7" descr="Doctor talking with woman">
            <a:extLst>
              <a:ext uri="{FF2B5EF4-FFF2-40B4-BE49-F238E27FC236}">
                <a16:creationId xmlns:a16="http://schemas.microsoft.com/office/drawing/2014/main" id="{25367E79-F5EC-6B49-641A-7748B97A24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92" y="2162861"/>
            <a:ext cx="4356137" cy="2904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520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A413-948B-EB08-99D6-200B70C9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Five Core Components of Apprenticeship</a:t>
            </a:r>
          </a:p>
        </p:txBody>
      </p:sp>
      <p:grpSp>
        <p:nvGrpSpPr>
          <p:cNvPr id="7" name="Group 6" descr="Employer Involvement&#10;">
            <a:extLst>
              <a:ext uri="{FF2B5EF4-FFF2-40B4-BE49-F238E27FC236}">
                <a16:creationId xmlns:a16="http://schemas.microsoft.com/office/drawing/2014/main" id="{438B52B0-1996-3347-8D44-573F2DD890EF}"/>
              </a:ext>
            </a:extLst>
          </p:cNvPr>
          <p:cNvGrpSpPr/>
          <p:nvPr/>
        </p:nvGrpSpPr>
        <p:grpSpPr>
          <a:xfrm>
            <a:off x="701629" y="2716568"/>
            <a:ext cx="1842411" cy="2331008"/>
            <a:chOff x="878605" y="2716568"/>
            <a:chExt cx="1842411" cy="2331008"/>
          </a:xfrm>
        </p:grpSpPr>
        <p:sp>
          <p:nvSpPr>
            <p:cNvPr id="8" name="pole tekstowe 13">
              <a:extLst>
                <a:ext uri="{FF2B5EF4-FFF2-40B4-BE49-F238E27FC236}">
                  <a16:creationId xmlns:a16="http://schemas.microsoft.com/office/drawing/2014/main" id="{71CA86B7-3C5A-A4F8-896C-11A94F8BDDC8}"/>
                </a:ext>
              </a:extLst>
            </p:cNvPr>
            <p:cNvSpPr txBox="1"/>
            <p:nvPr userDrawn="1"/>
          </p:nvSpPr>
          <p:spPr>
            <a:xfrm>
              <a:off x="878605" y="4401245"/>
              <a:ext cx="1842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Employer Involvement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C422A4-65F0-21B2-6D52-2125DB9761AC}"/>
                </a:ext>
              </a:extLst>
            </p:cNvPr>
            <p:cNvGrpSpPr/>
            <p:nvPr/>
          </p:nvGrpSpPr>
          <p:grpSpPr>
            <a:xfrm>
              <a:off x="1114010" y="2716568"/>
              <a:ext cx="1371600" cy="1371601"/>
              <a:chOff x="1114010" y="2732085"/>
              <a:chExt cx="1371600" cy="1410335"/>
            </a:xfrm>
          </p:grpSpPr>
          <p:sp>
            <p:nvSpPr>
              <p:cNvPr id="10" name="AutoShape 23">
                <a:extLst>
                  <a:ext uri="{FF2B5EF4-FFF2-40B4-BE49-F238E27FC236}">
                    <a16:creationId xmlns:a16="http://schemas.microsoft.com/office/drawing/2014/main" id="{CD4C4168-361E-2B58-60CE-BA3EE309C4A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529142" y="3103967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1" name="Grupa 65">
                <a:extLst>
                  <a:ext uri="{FF2B5EF4-FFF2-40B4-BE49-F238E27FC236}">
                    <a16:creationId xmlns:a16="http://schemas.microsoft.com/office/drawing/2014/main" id="{E3C3751D-F9DE-BDF9-72B3-BC2622BAFEC2}"/>
                  </a:ext>
                </a:extLst>
              </p:cNvPr>
              <p:cNvGrpSpPr/>
              <p:nvPr userDrawn="1"/>
            </p:nvGrpSpPr>
            <p:grpSpPr>
              <a:xfrm>
                <a:off x="1529142" y="3103967"/>
                <a:ext cx="541337" cy="412750"/>
                <a:chOff x="906463" y="3402013"/>
                <a:chExt cx="541337" cy="412750"/>
              </a:xfrm>
            </p:grpSpPr>
            <p:sp>
              <p:nvSpPr>
                <p:cNvPr id="14" name="Freeform 25">
                  <a:extLst>
                    <a:ext uri="{FF2B5EF4-FFF2-40B4-BE49-F238E27FC236}">
                      <a16:creationId xmlns:a16="http://schemas.microsoft.com/office/drawing/2014/main" id="{D890C573-7CBC-5752-9A6B-18B74DF5C9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167676DD-0875-8DBF-D54B-CF56FA6E5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27">
                  <a:extLst>
                    <a:ext uri="{FF2B5EF4-FFF2-40B4-BE49-F238E27FC236}">
                      <a16:creationId xmlns:a16="http://schemas.microsoft.com/office/drawing/2014/main" id="{5AE3D91E-540B-80E8-AA47-B29CED80C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28">
                  <a:extLst>
                    <a:ext uri="{FF2B5EF4-FFF2-40B4-BE49-F238E27FC236}">
                      <a16:creationId xmlns:a16="http://schemas.microsoft.com/office/drawing/2014/main" id="{851E0092-FB4F-E87D-0165-64E98ED2E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29">
                  <a:extLst>
                    <a:ext uri="{FF2B5EF4-FFF2-40B4-BE49-F238E27FC236}">
                      <a16:creationId xmlns:a16="http://schemas.microsoft.com/office/drawing/2014/main" id="{FAB50BC4-AA1A-7125-0D63-7563FA2BD8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D51D5A6-52AE-00FC-5C67-2DDE1E2D4464}"/>
                  </a:ext>
                </a:extLst>
              </p:cNvPr>
              <p:cNvSpPr/>
              <p:nvPr userDrawn="1"/>
            </p:nvSpPr>
            <p:spPr>
              <a:xfrm>
                <a:off x="1114010" y="2732085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13" name="Graphic 1953081532" descr="Handshake with solid fill">
                <a:extLst>
                  <a:ext uri="{FF2B5EF4-FFF2-40B4-BE49-F238E27FC236}">
                    <a16:creationId xmlns:a16="http://schemas.microsoft.com/office/drawing/2014/main" id="{4808F87E-38A3-4DA1-BA18-42B89A3A06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4010" y="2770820"/>
                <a:ext cx="1371600" cy="137160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 descr="Structured On-the-Job Learning (OJL)">
            <a:extLst>
              <a:ext uri="{FF2B5EF4-FFF2-40B4-BE49-F238E27FC236}">
                <a16:creationId xmlns:a16="http://schemas.microsoft.com/office/drawing/2014/main" id="{C415E132-E053-824A-5572-12B5D334C4EA}"/>
              </a:ext>
            </a:extLst>
          </p:cNvPr>
          <p:cNvGrpSpPr/>
          <p:nvPr/>
        </p:nvGrpSpPr>
        <p:grpSpPr>
          <a:xfrm>
            <a:off x="3166192" y="2716564"/>
            <a:ext cx="1561801" cy="2885010"/>
            <a:chOff x="3162164" y="2716564"/>
            <a:chExt cx="1561801" cy="2885010"/>
          </a:xfrm>
        </p:grpSpPr>
        <p:sp>
          <p:nvSpPr>
            <p:cNvPr id="55" name="pole tekstowe 13">
              <a:extLst>
                <a:ext uri="{FF2B5EF4-FFF2-40B4-BE49-F238E27FC236}">
                  <a16:creationId xmlns:a16="http://schemas.microsoft.com/office/drawing/2014/main" id="{974FA30C-87D2-FBAA-99A9-2CCD43E95E39}"/>
                </a:ext>
              </a:extLst>
            </p:cNvPr>
            <p:cNvSpPr txBox="1"/>
            <p:nvPr userDrawn="1"/>
          </p:nvSpPr>
          <p:spPr>
            <a:xfrm>
              <a:off x="3162164" y="4401245"/>
              <a:ext cx="15618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Structured On-the-Job Learning (OJL)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DE73AD-2EE6-0871-6A70-AA9A8279A06A}"/>
                </a:ext>
              </a:extLst>
            </p:cNvPr>
            <p:cNvGrpSpPr/>
            <p:nvPr/>
          </p:nvGrpSpPr>
          <p:grpSpPr>
            <a:xfrm>
              <a:off x="3257264" y="2716564"/>
              <a:ext cx="1371600" cy="1371599"/>
              <a:chOff x="3257264" y="2652166"/>
              <a:chExt cx="1371600" cy="1455974"/>
            </a:xfrm>
          </p:grpSpPr>
          <p:sp>
            <p:nvSpPr>
              <p:cNvPr id="57" name="AutoShape 23">
                <a:extLst>
                  <a:ext uri="{FF2B5EF4-FFF2-40B4-BE49-F238E27FC236}">
                    <a16:creationId xmlns:a16="http://schemas.microsoft.com/office/drawing/2014/main" id="{26F139B6-259D-250B-326A-205918C4111D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3672396" y="3108422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58" name="Grupa 65">
                <a:extLst>
                  <a:ext uri="{FF2B5EF4-FFF2-40B4-BE49-F238E27FC236}">
                    <a16:creationId xmlns:a16="http://schemas.microsoft.com/office/drawing/2014/main" id="{2A6B0990-9689-A2A8-CB83-8EFEAA5D9646}"/>
                  </a:ext>
                </a:extLst>
              </p:cNvPr>
              <p:cNvGrpSpPr/>
              <p:nvPr userDrawn="1"/>
            </p:nvGrpSpPr>
            <p:grpSpPr>
              <a:xfrm>
                <a:off x="3672396" y="3108422"/>
                <a:ext cx="541337" cy="412750"/>
                <a:chOff x="906463" y="3402013"/>
                <a:chExt cx="541337" cy="412750"/>
              </a:xfrm>
            </p:grpSpPr>
            <p:sp>
              <p:nvSpPr>
                <p:cNvPr id="61" name="Freeform 25">
                  <a:extLst>
                    <a:ext uri="{FF2B5EF4-FFF2-40B4-BE49-F238E27FC236}">
                      <a16:creationId xmlns:a16="http://schemas.microsoft.com/office/drawing/2014/main" id="{0B743257-4946-2F0E-6BCF-205444B74E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6">
                  <a:extLst>
                    <a:ext uri="{FF2B5EF4-FFF2-40B4-BE49-F238E27FC236}">
                      <a16:creationId xmlns:a16="http://schemas.microsoft.com/office/drawing/2014/main" id="{49A98FD4-3D9B-6DF4-B4DC-F07932BBC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27">
                  <a:extLst>
                    <a:ext uri="{FF2B5EF4-FFF2-40B4-BE49-F238E27FC236}">
                      <a16:creationId xmlns:a16="http://schemas.microsoft.com/office/drawing/2014/main" id="{7D7E916A-B55D-3CF9-512A-3FC8CE878E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28">
                  <a:extLst>
                    <a:ext uri="{FF2B5EF4-FFF2-40B4-BE49-F238E27FC236}">
                      <a16:creationId xmlns:a16="http://schemas.microsoft.com/office/drawing/2014/main" id="{8164B9D0-F878-A900-ABD1-FA8EAEAD84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9">
                  <a:extLst>
                    <a:ext uri="{FF2B5EF4-FFF2-40B4-BE49-F238E27FC236}">
                      <a16:creationId xmlns:a16="http://schemas.microsoft.com/office/drawing/2014/main" id="{1282C37D-8115-E600-1E46-36B891BE1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F47B16B-A449-82A9-D9F2-A355D1674182}"/>
                  </a:ext>
                </a:extLst>
              </p:cNvPr>
              <p:cNvSpPr/>
              <p:nvPr userDrawn="1"/>
            </p:nvSpPr>
            <p:spPr>
              <a:xfrm>
                <a:off x="3257264" y="2736540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60" name="Graphic 1373769879" descr="Cycle with people with solid fill">
                <a:extLst>
                  <a:ext uri="{FF2B5EF4-FFF2-40B4-BE49-F238E27FC236}">
                    <a16:creationId xmlns:a16="http://schemas.microsoft.com/office/drawing/2014/main" id="{F4AEFA9C-BD66-028D-5C1F-05D52A30C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257264" y="2652166"/>
                <a:ext cx="1371600" cy="1371600"/>
              </a:xfrm>
              <a:prstGeom prst="rect">
                <a:avLst/>
              </a:prstGeom>
            </p:spPr>
          </p:pic>
        </p:grpSp>
      </p:grpSp>
      <p:grpSp>
        <p:nvGrpSpPr>
          <p:cNvPr id="66" name="Group 65" descr="Related Instruction">
            <a:extLst>
              <a:ext uri="{FF2B5EF4-FFF2-40B4-BE49-F238E27FC236}">
                <a16:creationId xmlns:a16="http://schemas.microsoft.com/office/drawing/2014/main" id="{AEDE0ED2-B735-480A-D0D1-FA842F90DA93}"/>
              </a:ext>
            </a:extLst>
          </p:cNvPr>
          <p:cNvGrpSpPr/>
          <p:nvPr/>
        </p:nvGrpSpPr>
        <p:grpSpPr>
          <a:xfrm>
            <a:off x="5350145" y="2716566"/>
            <a:ext cx="1561801" cy="2608009"/>
            <a:chOff x="5331326" y="2716566"/>
            <a:chExt cx="1561801" cy="2608009"/>
          </a:xfrm>
        </p:grpSpPr>
        <p:sp>
          <p:nvSpPr>
            <p:cNvPr id="67" name="pole tekstowe 13">
              <a:extLst>
                <a:ext uri="{FF2B5EF4-FFF2-40B4-BE49-F238E27FC236}">
                  <a16:creationId xmlns:a16="http://schemas.microsoft.com/office/drawing/2014/main" id="{AF56D5C8-E721-C970-DEA4-C356AAE403E1}"/>
                </a:ext>
              </a:extLst>
            </p:cNvPr>
            <p:cNvSpPr txBox="1"/>
            <p:nvPr userDrawn="1"/>
          </p:nvSpPr>
          <p:spPr>
            <a:xfrm>
              <a:off x="5331326" y="4401245"/>
              <a:ext cx="15618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Related Instruction (RI)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2F03667-C164-B0C1-F731-76F0A3F67738}"/>
                </a:ext>
              </a:extLst>
            </p:cNvPr>
            <p:cNvGrpSpPr/>
            <p:nvPr/>
          </p:nvGrpSpPr>
          <p:grpSpPr>
            <a:xfrm>
              <a:off x="5426426" y="2716566"/>
              <a:ext cx="1371600" cy="1371600"/>
              <a:chOff x="5426426" y="2775614"/>
              <a:chExt cx="1371600" cy="1371600"/>
            </a:xfrm>
          </p:grpSpPr>
          <p:sp>
            <p:nvSpPr>
              <p:cNvPr id="69" name="AutoShape 23">
                <a:extLst>
                  <a:ext uri="{FF2B5EF4-FFF2-40B4-BE49-F238E27FC236}">
                    <a16:creationId xmlns:a16="http://schemas.microsoft.com/office/drawing/2014/main" id="{8461923C-41AD-3B6E-E7B9-DB68CB316985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5841558" y="3147496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70" name="Grupa 65">
                <a:extLst>
                  <a:ext uri="{FF2B5EF4-FFF2-40B4-BE49-F238E27FC236}">
                    <a16:creationId xmlns:a16="http://schemas.microsoft.com/office/drawing/2014/main" id="{45092DF6-2BEF-C0CE-1862-4ECC04ED9ECC}"/>
                  </a:ext>
                </a:extLst>
              </p:cNvPr>
              <p:cNvGrpSpPr/>
              <p:nvPr userDrawn="1"/>
            </p:nvGrpSpPr>
            <p:grpSpPr>
              <a:xfrm>
                <a:off x="5841558" y="3147496"/>
                <a:ext cx="541337" cy="412750"/>
                <a:chOff x="906463" y="3402013"/>
                <a:chExt cx="541337" cy="412750"/>
              </a:xfrm>
            </p:grpSpPr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29C09DD4-FD9F-2B11-154A-DAC5A883A6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6">
                  <a:extLst>
                    <a:ext uri="{FF2B5EF4-FFF2-40B4-BE49-F238E27FC236}">
                      <a16:creationId xmlns:a16="http://schemas.microsoft.com/office/drawing/2014/main" id="{E974BC92-A8CC-8100-03C5-014C6BC2B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7">
                  <a:extLst>
                    <a:ext uri="{FF2B5EF4-FFF2-40B4-BE49-F238E27FC236}">
                      <a16:creationId xmlns:a16="http://schemas.microsoft.com/office/drawing/2014/main" id="{A2636519-FC48-1CB6-1340-7A3C695FA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8">
                  <a:extLst>
                    <a:ext uri="{FF2B5EF4-FFF2-40B4-BE49-F238E27FC236}">
                      <a16:creationId xmlns:a16="http://schemas.microsoft.com/office/drawing/2014/main" id="{CC74B4C6-14A6-0DAB-B68C-295E01067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AA92BAB8-AA9D-0A99-0603-13841CA872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DB905CF-3D83-866F-F6CF-F956B446F94B}"/>
                  </a:ext>
                </a:extLst>
              </p:cNvPr>
              <p:cNvSpPr/>
              <p:nvPr userDrawn="1"/>
            </p:nvSpPr>
            <p:spPr>
              <a:xfrm>
                <a:off x="5426426" y="2775614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pic>
            <p:nvPicPr>
              <p:cNvPr id="72" name="Graphic 71" descr="Classroom with solid fill">
                <a:extLst>
                  <a:ext uri="{FF2B5EF4-FFF2-40B4-BE49-F238E27FC236}">
                    <a16:creationId xmlns:a16="http://schemas.microsoft.com/office/drawing/2014/main" id="{BAC2A212-7CFE-E54C-61E5-D078948524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555654" y="2859212"/>
                <a:ext cx="1113144" cy="111314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 descr="Rewards for Skill Gains">
            <a:extLst>
              <a:ext uri="{FF2B5EF4-FFF2-40B4-BE49-F238E27FC236}">
                <a16:creationId xmlns:a16="http://schemas.microsoft.com/office/drawing/2014/main" id="{FDAFAD04-6991-B4F1-C977-1A0BF781DDA7}"/>
              </a:ext>
            </a:extLst>
          </p:cNvPr>
          <p:cNvGrpSpPr/>
          <p:nvPr/>
        </p:nvGrpSpPr>
        <p:grpSpPr>
          <a:xfrm>
            <a:off x="7534098" y="2716566"/>
            <a:ext cx="1474908" cy="2331010"/>
            <a:chOff x="7652154" y="2716566"/>
            <a:chExt cx="1474908" cy="2331010"/>
          </a:xfrm>
        </p:grpSpPr>
        <p:sp>
          <p:nvSpPr>
            <p:cNvPr id="20" name="pole tekstowe 13">
              <a:extLst>
                <a:ext uri="{FF2B5EF4-FFF2-40B4-BE49-F238E27FC236}">
                  <a16:creationId xmlns:a16="http://schemas.microsoft.com/office/drawing/2014/main" id="{80216F1B-D5E8-36BB-B4FC-45A70AFAFAA9}"/>
                </a:ext>
              </a:extLst>
            </p:cNvPr>
            <p:cNvSpPr txBox="1"/>
            <p:nvPr userDrawn="1"/>
          </p:nvSpPr>
          <p:spPr>
            <a:xfrm>
              <a:off x="7652154" y="4401245"/>
              <a:ext cx="1474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Rewards for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Skill Gains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6D7711-A01C-31A8-DBA6-FAE5D8D3E57B}"/>
                </a:ext>
              </a:extLst>
            </p:cNvPr>
            <p:cNvGrpSpPr/>
            <p:nvPr/>
          </p:nvGrpSpPr>
          <p:grpSpPr>
            <a:xfrm>
              <a:off x="7703808" y="2716566"/>
              <a:ext cx="1371600" cy="1371600"/>
              <a:chOff x="7703808" y="2780966"/>
              <a:chExt cx="1371600" cy="1371600"/>
            </a:xfrm>
          </p:grpSpPr>
          <p:sp>
            <p:nvSpPr>
              <p:cNvPr id="22" name="AutoShape 23">
                <a:extLst>
                  <a:ext uri="{FF2B5EF4-FFF2-40B4-BE49-F238E27FC236}">
                    <a16:creationId xmlns:a16="http://schemas.microsoft.com/office/drawing/2014/main" id="{2A7BAE16-12E5-493F-0CC5-5676FAF9210A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8118940" y="3123993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3" name="Grupa 65">
                <a:extLst>
                  <a:ext uri="{FF2B5EF4-FFF2-40B4-BE49-F238E27FC236}">
                    <a16:creationId xmlns:a16="http://schemas.microsoft.com/office/drawing/2014/main" id="{A28CFBB9-D633-71E5-F16D-C888A5C91C0A}"/>
                  </a:ext>
                </a:extLst>
              </p:cNvPr>
              <p:cNvGrpSpPr/>
              <p:nvPr userDrawn="1"/>
            </p:nvGrpSpPr>
            <p:grpSpPr>
              <a:xfrm>
                <a:off x="8118940" y="3123993"/>
                <a:ext cx="541337" cy="412750"/>
                <a:chOff x="906463" y="3402013"/>
                <a:chExt cx="541337" cy="412750"/>
              </a:xfrm>
            </p:grpSpPr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C59C4F32-1B94-3DB8-5221-4033899247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E83B80C1-D824-FA6F-C244-A991A2706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6CF6D3F1-B3DA-E491-5CA6-A9CD663CD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8">
                  <a:extLst>
                    <a:ext uri="{FF2B5EF4-FFF2-40B4-BE49-F238E27FC236}">
                      <a16:creationId xmlns:a16="http://schemas.microsoft.com/office/drawing/2014/main" id="{1121D5D9-0DBA-2939-A0EC-2D7469B06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8AF9E299-6925-1BF5-E4F6-7F4D0CBD1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6F178A0-2623-DE4A-6586-06489652748C}"/>
                  </a:ext>
                </a:extLst>
              </p:cNvPr>
              <p:cNvSpPr/>
              <p:nvPr userDrawn="1"/>
            </p:nvSpPr>
            <p:spPr>
              <a:xfrm>
                <a:off x="7703808" y="2780966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DA839E6-4FD2-3A5A-C288-4F51BF46B306}"/>
                  </a:ext>
                </a:extLst>
              </p:cNvPr>
              <p:cNvGrpSpPr/>
              <p:nvPr userDrawn="1"/>
            </p:nvGrpSpPr>
            <p:grpSpPr>
              <a:xfrm>
                <a:off x="7932408" y="2979531"/>
                <a:ext cx="914400" cy="914400"/>
                <a:chOff x="0" y="0"/>
                <a:chExt cx="304050" cy="282000"/>
              </a:xfrm>
              <a:solidFill>
                <a:srgbClr val="4472C4"/>
              </a:solidFill>
            </p:grpSpPr>
            <p:sp>
              <p:nvSpPr>
                <p:cNvPr id="26" name="Google Shape;5017;p59">
                  <a:extLst>
                    <a:ext uri="{FF2B5EF4-FFF2-40B4-BE49-F238E27FC236}">
                      <a16:creationId xmlns:a16="http://schemas.microsoft.com/office/drawing/2014/main" id="{D2355FE4-CB1D-B930-609E-3D170C9230BF}"/>
                    </a:ext>
                  </a:extLst>
                </p:cNvPr>
                <p:cNvSpPr/>
                <p:nvPr/>
              </p:nvSpPr>
              <p:spPr>
                <a:xfrm>
                  <a:off x="97675" y="74825"/>
                  <a:ext cx="206375" cy="20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" h="8287" extrusionOk="0">
                      <a:moveTo>
                        <a:pt x="4128" y="1229"/>
                      </a:moveTo>
                      <a:cubicBezTo>
                        <a:pt x="4348" y="1229"/>
                        <a:pt x="4506" y="1418"/>
                        <a:pt x="4506" y="1670"/>
                      </a:cubicBezTo>
                      <a:lnTo>
                        <a:pt x="4506" y="1922"/>
                      </a:lnTo>
                      <a:cubicBezTo>
                        <a:pt x="4978" y="2080"/>
                        <a:pt x="5356" y="2552"/>
                        <a:pt x="5356" y="3119"/>
                      </a:cubicBezTo>
                      <a:cubicBezTo>
                        <a:pt x="5356" y="3340"/>
                        <a:pt x="5136" y="3498"/>
                        <a:pt x="4947" y="3498"/>
                      </a:cubicBezTo>
                      <a:cubicBezTo>
                        <a:pt x="4726" y="3498"/>
                        <a:pt x="4506" y="3308"/>
                        <a:pt x="4506" y="3119"/>
                      </a:cubicBezTo>
                      <a:cubicBezTo>
                        <a:pt x="4506" y="2867"/>
                        <a:pt x="4317" y="2710"/>
                        <a:pt x="4128" y="2710"/>
                      </a:cubicBezTo>
                      <a:cubicBezTo>
                        <a:pt x="3939" y="2710"/>
                        <a:pt x="3687" y="2930"/>
                        <a:pt x="3687" y="3119"/>
                      </a:cubicBezTo>
                      <a:cubicBezTo>
                        <a:pt x="3718" y="3340"/>
                        <a:pt x="4033" y="3592"/>
                        <a:pt x="4411" y="3813"/>
                      </a:cubicBezTo>
                      <a:cubicBezTo>
                        <a:pt x="4821" y="4128"/>
                        <a:pt x="5388" y="4537"/>
                        <a:pt x="5388" y="5199"/>
                      </a:cubicBezTo>
                      <a:cubicBezTo>
                        <a:pt x="5388" y="5766"/>
                        <a:pt x="5041" y="6175"/>
                        <a:pt x="4569" y="6396"/>
                      </a:cubicBezTo>
                      <a:lnTo>
                        <a:pt x="4569" y="6648"/>
                      </a:lnTo>
                      <a:cubicBezTo>
                        <a:pt x="4569" y="6900"/>
                        <a:pt x="4348" y="7089"/>
                        <a:pt x="4159" y="7089"/>
                      </a:cubicBezTo>
                      <a:cubicBezTo>
                        <a:pt x="3970" y="7089"/>
                        <a:pt x="3718" y="6900"/>
                        <a:pt x="3718" y="6648"/>
                      </a:cubicBezTo>
                      <a:lnTo>
                        <a:pt x="3718" y="6396"/>
                      </a:lnTo>
                      <a:cubicBezTo>
                        <a:pt x="3245" y="6238"/>
                        <a:pt x="2899" y="5766"/>
                        <a:pt x="2899" y="5199"/>
                      </a:cubicBezTo>
                      <a:cubicBezTo>
                        <a:pt x="2899" y="4978"/>
                        <a:pt x="3088" y="4821"/>
                        <a:pt x="3308" y="4821"/>
                      </a:cubicBezTo>
                      <a:cubicBezTo>
                        <a:pt x="3498" y="4821"/>
                        <a:pt x="3687" y="5010"/>
                        <a:pt x="3687" y="5199"/>
                      </a:cubicBezTo>
                      <a:cubicBezTo>
                        <a:pt x="3687" y="5451"/>
                        <a:pt x="3876" y="5608"/>
                        <a:pt x="4128" y="5608"/>
                      </a:cubicBezTo>
                      <a:cubicBezTo>
                        <a:pt x="4348" y="5608"/>
                        <a:pt x="4506" y="5388"/>
                        <a:pt x="4506" y="5199"/>
                      </a:cubicBezTo>
                      <a:cubicBezTo>
                        <a:pt x="4506" y="4978"/>
                        <a:pt x="4191" y="4726"/>
                        <a:pt x="3844" y="4506"/>
                      </a:cubicBezTo>
                      <a:cubicBezTo>
                        <a:pt x="3403" y="4191"/>
                        <a:pt x="2867" y="3781"/>
                        <a:pt x="2867" y="3119"/>
                      </a:cubicBezTo>
                      <a:cubicBezTo>
                        <a:pt x="2867" y="2552"/>
                        <a:pt x="3214" y="2143"/>
                        <a:pt x="3687" y="1922"/>
                      </a:cubicBezTo>
                      <a:lnTo>
                        <a:pt x="3687" y="1670"/>
                      </a:lnTo>
                      <a:cubicBezTo>
                        <a:pt x="3687" y="1418"/>
                        <a:pt x="3876" y="1229"/>
                        <a:pt x="4128" y="1229"/>
                      </a:cubicBezTo>
                      <a:close/>
                      <a:moveTo>
                        <a:pt x="4128" y="0"/>
                      </a:moveTo>
                      <a:cubicBezTo>
                        <a:pt x="1828" y="0"/>
                        <a:pt x="0" y="1859"/>
                        <a:pt x="0" y="4128"/>
                      </a:cubicBezTo>
                      <a:cubicBezTo>
                        <a:pt x="0" y="6427"/>
                        <a:pt x="1828" y="8286"/>
                        <a:pt x="4128" y="8286"/>
                      </a:cubicBezTo>
                      <a:cubicBezTo>
                        <a:pt x="6396" y="8286"/>
                        <a:pt x="8255" y="6427"/>
                        <a:pt x="8255" y="4128"/>
                      </a:cubicBezTo>
                      <a:cubicBezTo>
                        <a:pt x="8255" y="1859"/>
                        <a:pt x="6396" y="0"/>
                        <a:pt x="4128" y="0"/>
                      </a:cubicBezTo>
                      <a:close/>
                    </a:path>
                  </a:pathLst>
                </a:custGeom>
                <a:solidFill>
                  <a:srgbClr val="00015E"/>
                </a:solidFill>
                <a:ln>
                  <a:solidFill>
                    <a:srgbClr val="00015E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5018;p59">
                  <a:extLst>
                    <a:ext uri="{FF2B5EF4-FFF2-40B4-BE49-F238E27FC236}">
                      <a16:creationId xmlns:a16="http://schemas.microsoft.com/office/drawing/2014/main" id="{4C24F5D3-B856-662D-CE0B-4C9CD9869E33}"/>
                    </a:ext>
                  </a:extLst>
                </p:cNvPr>
                <p:cNvSpPr/>
                <p:nvPr/>
              </p:nvSpPr>
              <p:spPr>
                <a:xfrm>
                  <a:off x="800" y="0"/>
                  <a:ext cx="15990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6" h="2994" extrusionOk="0">
                      <a:moveTo>
                        <a:pt x="3214" y="1"/>
                      </a:moveTo>
                      <a:cubicBezTo>
                        <a:pt x="1450" y="1"/>
                        <a:pt x="0" y="662"/>
                        <a:pt x="0" y="1513"/>
                      </a:cubicBezTo>
                      <a:cubicBezTo>
                        <a:pt x="0" y="2332"/>
                        <a:pt x="1450" y="2993"/>
                        <a:pt x="3214" y="2993"/>
                      </a:cubicBezTo>
                      <a:cubicBezTo>
                        <a:pt x="4947" y="2993"/>
                        <a:pt x="6396" y="2332"/>
                        <a:pt x="6396" y="1513"/>
                      </a:cubicBezTo>
                      <a:cubicBezTo>
                        <a:pt x="6396" y="662"/>
                        <a:pt x="4947" y="1"/>
                        <a:pt x="3214" y="1"/>
                      </a:cubicBezTo>
                      <a:close/>
                    </a:path>
                  </a:pathLst>
                </a:custGeom>
                <a:solidFill>
                  <a:srgbClr val="FAAB1C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5019;p59">
                  <a:extLst>
                    <a:ext uri="{FF2B5EF4-FFF2-40B4-BE49-F238E27FC236}">
                      <a16:creationId xmlns:a16="http://schemas.microsoft.com/office/drawing/2014/main" id="{D4CB1613-56E5-3FB3-DEAB-BDDCDCDC84B9}"/>
                    </a:ext>
                  </a:extLst>
                </p:cNvPr>
                <p:cNvSpPr/>
                <p:nvPr/>
              </p:nvSpPr>
              <p:spPr>
                <a:xfrm>
                  <a:off x="800" y="77975"/>
                  <a:ext cx="110275" cy="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" h="2395" extrusionOk="0">
                      <a:moveTo>
                        <a:pt x="0" y="0"/>
                      </a:moveTo>
                      <a:lnTo>
                        <a:pt x="0" y="1135"/>
                      </a:lnTo>
                      <a:cubicBezTo>
                        <a:pt x="0" y="1450"/>
                        <a:pt x="347" y="1765"/>
                        <a:pt x="882" y="2017"/>
                      </a:cubicBezTo>
                      <a:cubicBezTo>
                        <a:pt x="1355" y="2237"/>
                        <a:pt x="2332" y="2395"/>
                        <a:pt x="3151" y="2395"/>
                      </a:cubicBezTo>
                      <a:lnTo>
                        <a:pt x="3308" y="2395"/>
                      </a:lnTo>
                      <a:cubicBezTo>
                        <a:pt x="3560" y="1733"/>
                        <a:pt x="3907" y="1135"/>
                        <a:pt x="4411" y="631"/>
                      </a:cubicBezTo>
                      <a:lnTo>
                        <a:pt x="4411" y="631"/>
                      </a:lnTo>
                      <a:cubicBezTo>
                        <a:pt x="4033" y="694"/>
                        <a:pt x="3623" y="757"/>
                        <a:pt x="3182" y="757"/>
                      </a:cubicBezTo>
                      <a:cubicBezTo>
                        <a:pt x="2363" y="757"/>
                        <a:pt x="1261" y="599"/>
                        <a:pt x="567" y="316"/>
                      </a:cubicBezTo>
                      <a:cubicBezTo>
                        <a:pt x="347" y="221"/>
                        <a:pt x="158" y="127"/>
                        <a:pt x="0" y="0"/>
                      </a:cubicBezTo>
                      <a:close/>
                    </a:path>
                  </a:pathLst>
                </a:custGeom>
                <a:solidFill>
                  <a:srgbClr val="FAAB1C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5020;p59">
                  <a:extLst>
                    <a:ext uri="{FF2B5EF4-FFF2-40B4-BE49-F238E27FC236}">
                      <a16:creationId xmlns:a16="http://schemas.microsoft.com/office/drawing/2014/main" id="{9BAD04FC-1138-2526-E6A9-37776B16189A}"/>
                    </a:ext>
                  </a:extLst>
                </p:cNvPr>
                <p:cNvSpPr/>
                <p:nvPr/>
              </p:nvSpPr>
              <p:spPr>
                <a:xfrm>
                  <a:off x="800" y="200850"/>
                  <a:ext cx="106350" cy="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2395" extrusionOk="0">
                      <a:moveTo>
                        <a:pt x="0" y="0"/>
                      </a:moveTo>
                      <a:lnTo>
                        <a:pt x="0" y="1197"/>
                      </a:lnTo>
                      <a:cubicBezTo>
                        <a:pt x="0" y="1701"/>
                        <a:pt x="1355" y="2395"/>
                        <a:pt x="3182" y="2395"/>
                      </a:cubicBezTo>
                      <a:cubicBezTo>
                        <a:pt x="3560" y="2395"/>
                        <a:pt x="3907" y="2363"/>
                        <a:pt x="4254" y="2332"/>
                      </a:cubicBezTo>
                      <a:cubicBezTo>
                        <a:pt x="3875" y="1859"/>
                        <a:pt x="3560" y="1355"/>
                        <a:pt x="3340" y="756"/>
                      </a:cubicBezTo>
                      <a:lnTo>
                        <a:pt x="3182" y="756"/>
                      </a:lnTo>
                      <a:cubicBezTo>
                        <a:pt x="2363" y="756"/>
                        <a:pt x="1261" y="599"/>
                        <a:pt x="567" y="315"/>
                      </a:cubicBezTo>
                      <a:cubicBezTo>
                        <a:pt x="347" y="252"/>
                        <a:pt x="158" y="126"/>
                        <a:pt x="0" y="0"/>
                      </a:cubicBezTo>
                      <a:close/>
                    </a:path>
                  </a:pathLst>
                </a:custGeom>
                <a:solidFill>
                  <a:srgbClr val="FAAB1C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5021;p59">
                  <a:extLst>
                    <a:ext uri="{FF2B5EF4-FFF2-40B4-BE49-F238E27FC236}">
                      <a16:creationId xmlns:a16="http://schemas.microsoft.com/office/drawing/2014/main" id="{CA22E4D4-6860-827B-CE63-821B06AD5020}"/>
                    </a:ext>
                  </a:extLst>
                </p:cNvPr>
                <p:cNvSpPr/>
                <p:nvPr/>
              </p:nvSpPr>
              <p:spPr>
                <a:xfrm>
                  <a:off x="0" y="139400"/>
                  <a:ext cx="78000" cy="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2427" extrusionOk="0">
                      <a:moveTo>
                        <a:pt x="1" y="1"/>
                      </a:moveTo>
                      <a:lnTo>
                        <a:pt x="1" y="1167"/>
                      </a:lnTo>
                      <a:lnTo>
                        <a:pt x="32" y="1167"/>
                      </a:lnTo>
                      <a:cubicBezTo>
                        <a:pt x="32" y="1482"/>
                        <a:pt x="379" y="1797"/>
                        <a:pt x="914" y="2017"/>
                      </a:cubicBezTo>
                      <a:cubicBezTo>
                        <a:pt x="1387" y="2238"/>
                        <a:pt x="2332" y="2395"/>
                        <a:pt x="3120" y="2427"/>
                      </a:cubicBezTo>
                      <a:cubicBezTo>
                        <a:pt x="3057" y="2143"/>
                        <a:pt x="3025" y="1860"/>
                        <a:pt x="3025" y="1608"/>
                      </a:cubicBezTo>
                      <a:cubicBezTo>
                        <a:pt x="3025" y="1324"/>
                        <a:pt x="3088" y="1041"/>
                        <a:pt x="3120" y="757"/>
                      </a:cubicBezTo>
                      <a:cubicBezTo>
                        <a:pt x="2332" y="757"/>
                        <a:pt x="1230" y="599"/>
                        <a:pt x="536" y="316"/>
                      </a:cubicBezTo>
                      <a:cubicBezTo>
                        <a:pt x="347" y="253"/>
                        <a:pt x="158" y="127"/>
                        <a:pt x="1" y="1"/>
                      </a:cubicBezTo>
                      <a:close/>
                    </a:path>
                  </a:pathLst>
                </a:custGeom>
                <a:solidFill>
                  <a:srgbClr val="FAAB1C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" name="Group 35" descr="National Occupational Credential">
            <a:extLst>
              <a:ext uri="{FF2B5EF4-FFF2-40B4-BE49-F238E27FC236}">
                <a16:creationId xmlns:a16="http://schemas.microsoft.com/office/drawing/2014/main" id="{DF7473BB-6C1C-57F9-8ED6-DF0EB6ECBA5C}"/>
              </a:ext>
            </a:extLst>
          </p:cNvPr>
          <p:cNvGrpSpPr/>
          <p:nvPr/>
        </p:nvGrpSpPr>
        <p:grpSpPr>
          <a:xfrm>
            <a:off x="9631158" y="2716566"/>
            <a:ext cx="1877287" cy="2608009"/>
            <a:chOff x="9562334" y="2716566"/>
            <a:chExt cx="1877287" cy="2608009"/>
          </a:xfrm>
        </p:grpSpPr>
        <p:sp>
          <p:nvSpPr>
            <p:cNvPr id="37" name="pole tekstowe 13">
              <a:extLst>
                <a:ext uri="{FF2B5EF4-FFF2-40B4-BE49-F238E27FC236}">
                  <a16:creationId xmlns:a16="http://schemas.microsoft.com/office/drawing/2014/main" id="{E1B4A4D8-C877-68D6-1F51-005F4FBAED74}"/>
                </a:ext>
              </a:extLst>
            </p:cNvPr>
            <p:cNvSpPr txBox="1"/>
            <p:nvPr userDrawn="1"/>
          </p:nvSpPr>
          <p:spPr>
            <a:xfrm>
              <a:off x="9562334" y="4401245"/>
              <a:ext cx="187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National Occupational Credential</a:t>
              </a:r>
              <a:endPara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0DA649-D314-D232-7A38-A24F6B0A6FA4}"/>
                </a:ext>
              </a:extLst>
            </p:cNvPr>
            <p:cNvGrpSpPr/>
            <p:nvPr/>
          </p:nvGrpSpPr>
          <p:grpSpPr>
            <a:xfrm>
              <a:off x="9815177" y="2716566"/>
              <a:ext cx="1371600" cy="1371600"/>
              <a:chOff x="9815177" y="2775614"/>
              <a:chExt cx="1371600" cy="1371600"/>
            </a:xfrm>
          </p:grpSpPr>
          <p:sp>
            <p:nvSpPr>
              <p:cNvPr id="39" name="AutoShape 23">
                <a:extLst>
                  <a:ext uri="{FF2B5EF4-FFF2-40B4-BE49-F238E27FC236}">
                    <a16:creationId xmlns:a16="http://schemas.microsoft.com/office/drawing/2014/main" id="{C92859B9-0F11-37FA-C44C-51AECB98767D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0230309" y="3147496"/>
                <a:ext cx="541337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0" name="Grupa 65">
                <a:extLst>
                  <a:ext uri="{FF2B5EF4-FFF2-40B4-BE49-F238E27FC236}">
                    <a16:creationId xmlns:a16="http://schemas.microsoft.com/office/drawing/2014/main" id="{C489E20D-1A91-35AF-977A-0D7563341590}"/>
                  </a:ext>
                </a:extLst>
              </p:cNvPr>
              <p:cNvGrpSpPr/>
              <p:nvPr userDrawn="1"/>
            </p:nvGrpSpPr>
            <p:grpSpPr>
              <a:xfrm>
                <a:off x="10230309" y="3147496"/>
                <a:ext cx="541337" cy="412750"/>
                <a:chOff x="906463" y="3402013"/>
                <a:chExt cx="541337" cy="412750"/>
              </a:xfrm>
            </p:grpSpPr>
            <p:sp>
              <p:nvSpPr>
                <p:cNvPr id="49" name="Freeform 25">
                  <a:extLst>
                    <a:ext uri="{FF2B5EF4-FFF2-40B4-BE49-F238E27FC236}">
                      <a16:creationId xmlns:a16="http://schemas.microsoft.com/office/drawing/2014/main" id="{8FD5D1D8-619F-9C72-6897-5CC023E725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013" y="3402013"/>
                  <a:ext cx="376237" cy="412750"/>
                </a:xfrm>
                <a:custGeom>
                  <a:avLst/>
                  <a:gdLst>
                    <a:gd name="T0" fmla="*/ 1523 w 1656"/>
                    <a:gd name="T1" fmla="*/ 1474 h 1814"/>
                    <a:gd name="T2" fmla="*/ 1409 w 1656"/>
                    <a:gd name="T3" fmla="*/ 1100 h 1814"/>
                    <a:gd name="T4" fmla="*/ 1409 w 1656"/>
                    <a:gd name="T5" fmla="*/ 721 h 1814"/>
                    <a:gd name="T6" fmla="*/ 1238 w 1656"/>
                    <a:gd name="T7" fmla="*/ 309 h 1814"/>
                    <a:gd name="T8" fmla="*/ 896 w 1656"/>
                    <a:gd name="T9" fmla="*/ 144 h 1814"/>
                    <a:gd name="T10" fmla="*/ 896 w 1656"/>
                    <a:gd name="T11" fmla="*/ 0 h 1814"/>
                    <a:gd name="T12" fmla="*/ 756 w 1656"/>
                    <a:gd name="T13" fmla="*/ 0 h 1814"/>
                    <a:gd name="T14" fmla="*/ 756 w 1656"/>
                    <a:gd name="T15" fmla="*/ 144 h 1814"/>
                    <a:gd name="T16" fmla="*/ 247 w 1656"/>
                    <a:gd name="T17" fmla="*/ 727 h 1814"/>
                    <a:gd name="T18" fmla="*/ 247 w 1656"/>
                    <a:gd name="T19" fmla="*/ 1100 h 1814"/>
                    <a:gd name="T20" fmla="*/ 133 w 1656"/>
                    <a:gd name="T21" fmla="*/ 1474 h 1814"/>
                    <a:gd name="T22" fmla="*/ 0 w 1656"/>
                    <a:gd name="T23" fmla="*/ 1674 h 1814"/>
                    <a:gd name="T24" fmla="*/ 631 w 1656"/>
                    <a:gd name="T25" fmla="*/ 1674 h 1814"/>
                    <a:gd name="T26" fmla="*/ 828 w 1656"/>
                    <a:gd name="T27" fmla="*/ 1814 h 1814"/>
                    <a:gd name="T28" fmla="*/ 1025 w 1656"/>
                    <a:gd name="T29" fmla="*/ 1674 h 1814"/>
                    <a:gd name="T30" fmla="*/ 1656 w 1656"/>
                    <a:gd name="T31" fmla="*/ 1674 h 1814"/>
                    <a:gd name="T32" fmla="*/ 1523 w 1656"/>
                    <a:gd name="T33" fmla="*/ 1474 h 1814"/>
                    <a:gd name="T34" fmla="*/ 260 w 1656"/>
                    <a:gd name="T35" fmla="*/ 1535 h 1814"/>
                    <a:gd name="T36" fmla="*/ 386 w 1656"/>
                    <a:gd name="T37" fmla="*/ 1100 h 1814"/>
                    <a:gd name="T38" fmla="*/ 386 w 1656"/>
                    <a:gd name="T39" fmla="*/ 727 h 1814"/>
                    <a:gd name="T40" fmla="*/ 826 w 1656"/>
                    <a:gd name="T41" fmla="*/ 279 h 1814"/>
                    <a:gd name="T42" fmla="*/ 828 w 1656"/>
                    <a:gd name="T43" fmla="*/ 279 h 1814"/>
                    <a:gd name="T44" fmla="*/ 1140 w 1656"/>
                    <a:gd name="T45" fmla="*/ 408 h 1814"/>
                    <a:gd name="T46" fmla="*/ 1270 w 1656"/>
                    <a:gd name="T47" fmla="*/ 721 h 1814"/>
                    <a:gd name="T48" fmla="*/ 1270 w 1656"/>
                    <a:gd name="T49" fmla="*/ 1100 h 1814"/>
                    <a:gd name="T50" fmla="*/ 1396 w 1656"/>
                    <a:gd name="T51" fmla="*/ 1535 h 1814"/>
                    <a:gd name="T52" fmla="*/ 260 w 1656"/>
                    <a:gd name="T53" fmla="*/ 1535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56" h="1814">
                      <a:moveTo>
                        <a:pt x="1523" y="1474"/>
                      </a:moveTo>
                      <a:cubicBezTo>
                        <a:pt x="1448" y="1363"/>
                        <a:pt x="1409" y="1234"/>
                        <a:pt x="1409" y="1100"/>
                      </a:cubicBezTo>
                      <a:cubicBezTo>
                        <a:pt x="1409" y="721"/>
                        <a:pt x="1409" y="721"/>
                        <a:pt x="1409" y="721"/>
                      </a:cubicBezTo>
                      <a:cubicBezTo>
                        <a:pt x="1409" y="565"/>
                        <a:pt x="1349" y="419"/>
                        <a:pt x="1238" y="309"/>
                      </a:cubicBezTo>
                      <a:cubicBezTo>
                        <a:pt x="1145" y="216"/>
                        <a:pt x="1025" y="159"/>
                        <a:pt x="896" y="144"/>
                      </a:cubicBezTo>
                      <a:cubicBezTo>
                        <a:pt x="896" y="0"/>
                        <a:pt x="896" y="0"/>
                        <a:pt x="896" y="0"/>
                      </a:cubicBezTo>
                      <a:cubicBezTo>
                        <a:pt x="756" y="0"/>
                        <a:pt x="756" y="0"/>
                        <a:pt x="756" y="0"/>
                      </a:cubicBezTo>
                      <a:cubicBezTo>
                        <a:pt x="756" y="144"/>
                        <a:pt x="756" y="144"/>
                        <a:pt x="756" y="144"/>
                      </a:cubicBezTo>
                      <a:cubicBezTo>
                        <a:pt x="470" y="180"/>
                        <a:pt x="247" y="428"/>
                        <a:pt x="247" y="727"/>
                      </a:cubicBezTo>
                      <a:cubicBezTo>
                        <a:pt x="247" y="1100"/>
                        <a:pt x="247" y="1100"/>
                        <a:pt x="247" y="1100"/>
                      </a:cubicBezTo>
                      <a:cubicBezTo>
                        <a:pt x="247" y="1234"/>
                        <a:pt x="208" y="1363"/>
                        <a:pt x="133" y="1474"/>
                      </a:cubicBezTo>
                      <a:cubicBezTo>
                        <a:pt x="0" y="1674"/>
                        <a:pt x="0" y="1674"/>
                        <a:pt x="0" y="1674"/>
                      </a:cubicBezTo>
                      <a:cubicBezTo>
                        <a:pt x="631" y="1674"/>
                        <a:pt x="631" y="1674"/>
                        <a:pt x="631" y="1674"/>
                      </a:cubicBezTo>
                      <a:cubicBezTo>
                        <a:pt x="660" y="1756"/>
                        <a:pt x="737" y="1814"/>
                        <a:pt x="828" y="1814"/>
                      </a:cubicBezTo>
                      <a:cubicBezTo>
                        <a:pt x="919" y="1814"/>
                        <a:pt x="996" y="1756"/>
                        <a:pt x="1025" y="1674"/>
                      </a:cubicBezTo>
                      <a:cubicBezTo>
                        <a:pt x="1656" y="1674"/>
                        <a:pt x="1656" y="1674"/>
                        <a:pt x="1656" y="1674"/>
                      </a:cubicBezTo>
                      <a:lnTo>
                        <a:pt x="1523" y="1474"/>
                      </a:lnTo>
                      <a:close/>
                      <a:moveTo>
                        <a:pt x="260" y="1535"/>
                      </a:moveTo>
                      <a:cubicBezTo>
                        <a:pt x="343" y="1405"/>
                        <a:pt x="386" y="1255"/>
                        <a:pt x="386" y="1100"/>
                      </a:cubicBezTo>
                      <a:cubicBezTo>
                        <a:pt x="386" y="727"/>
                        <a:pt x="386" y="727"/>
                        <a:pt x="386" y="727"/>
                      </a:cubicBezTo>
                      <a:cubicBezTo>
                        <a:pt x="386" y="481"/>
                        <a:pt x="584" y="280"/>
                        <a:pt x="826" y="279"/>
                      </a:cubicBezTo>
                      <a:cubicBezTo>
                        <a:pt x="827" y="279"/>
                        <a:pt x="827" y="279"/>
                        <a:pt x="828" y="279"/>
                      </a:cubicBezTo>
                      <a:cubicBezTo>
                        <a:pt x="946" y="279"/>
                        <a:pt x="1056" y="325"/>
                        <a:pt x="1140" y="408"/>
                      </a:cubicBezTo>
                      <a:cubicBezTo>
                        <a:pt x="1224" y="492"/>
                        <a:pt x="1270" y="603"/>
                        <a:pt x="1270" y="721"/>
                      </a:cubicBezTo>
                      <a:cubicBezTo>
                        <a:pt x="1270" y="1100"/>
                        <a:pt x="1270" y="1100"/>
                        <a:pt x="1270" y="1100"/>
                      </a:cubicBezTo>
                      <a:cubicBezTo>
                        <a:pt x="1270" y="1255"/>
                        <a:pt x="1313" y="1405"/>
                        <a:pt x="1396" y="1535"/>
                      </a:cubicBezTo>
                      <a:lnTo>
                        <a:pt x="260" y="15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26">
                  <a:extLst>
                    <a:ext uri="{FF2B5EF4-FFF2-40B4-BE49-F238E27FC236}">
                      <a16:creationId xmlns:a16="http://schemas.microsoft.com/office/drawing/2014/main" id="{E722C440-FDC3-6E15-FAFF-D812E3DD3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538" y="3500438"/>
                  <a:ext cx="68262" cy="214313"/>
                </a:xfrm>
                <a:custGeom>
                  <a:avLst/>
                  <a:gdLst>
                    <a:gd name="T0" fmla="*/ 99 w 297"/>
                    <a:gd name="T1" fmla="*/ 0 h 946"/>
                    <a:gd name="T2" fmla="*/ 0 w 297"/>
                    <a:gd name="T3" fmla="*/ 99 h 946"/>
                    <a:gd name="T4" fmla="*/ 157 w 297"/>
                    <a:gd name="T5" fmla="*/ 477 h 946"/>
                    <a:gd name="T6" fmla="*/ 6 w 297"/>
                    <a:gd name="T7" fmla="*/ 849 h 946"/>
                    <a:gd name="T8" fmla="*/ 106 w 297"/>
                    <a:gd name="T9" fmla="*/ 946 h 946"/>
                    <a:gd name="T10" fmla="*/ 297 w 297"/>
                    <a:gd name="T11" fmla="*/ 477 h 946"/>
                    <a:gd name="T12" fmla="*/ 99 w 297"/>
                    <a:gd name="T13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101" y="200"/>
                        <a:pt x="157" y="334"/>
                        <a:pt x="157" y="477"/>
                      </a:cubicBezTo>
                      <a:cubicBezTo>
                        <a:pt x="157" y="617"/>
                        <a:pt x="103" y="749"/>
                        <a:pt x="6" y="849"/>
                      </a:cubicBezTo>
                      <a:cubicBezTo>
                        <a:pt x="106" y="946"/>
                        <a:pt x="106" y="946"/>
                        <a:pt x="106" y="946"/>
                      </a:cubicBezTo>
                      <a:cubicBezTo>
                        <a:pt x="229" y="820"/>
                        <a:pt x="297" y="653"/>
                        <a:pt x="297" y="477"/>
                      </a:cubicBezTo>
                      <a:cubicBezTo>
                        <a:pt x="297" y="297"/>
                        <a:pt x="226" y="128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27">
                  <a:extLst>
                    <a:ext uri="{FF2B5EF4-FFF2-40B4-BE49-F238E27FC236}">
                      <a16:creationId xmlns:a16="http://schemas.microsoft.com/office/drawing/2014/main" id="{7E498BA7-2727-DB16-EA2B-229393B54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088" y="3544888"/>
                  <a:ext cx="49212" cy="125413"/>
                </a:xfrm>
                <a:custGeom>
                  <a:avLst/>
                  <a:gdLst>
                    <a:gd name="T0" fmla="*/ 99 w 215"/>
                    <a:gd name="T1" fmla="*/ 0 h 556"/>
                    <a:gd name="T2" fmla="*/ 0 w 215"/>
                    <a:gd name="T3" fmla="*/ 99 h 556"/>
                    <a:gd name="T4" fmla="*/ 75 w 215"/>
                    <a:gd name="T5" fmla="*/ 280 h 556"/>
                    <a:gd name="T6" fmla="*/ 2 w 215"/>
                    <a:gd name="T7" fmla="*/ 459 h 556"/>
                    <a:gd name="T8" fmla="*/ 102 w 215"/>
                    <a:gd name="T9" fmla="*/ 556 h 556"/>
                    <a:gd name="T10" fmla="*/ 215 w 215"/>
                    <a:gd name="T11" fmla="*/ 280 h 556"/>
                    <a:gd name="T12" fmla="*/ 99 w 215"/>
                    <a:gd name="T1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99" y="0"/>
                      </a:move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48" y="147"/>
                        <a:pt x="75" y="212"/>
                        <a:pt x="75" y="280"/>
                      </a:cubicBezTo>
                      <a:cubicBezTo>
                        <a:pt x="75" y="347"/>
                        <a:pt x="49" y="411"/>
                        <a:pt x="2" y="459"/>
                      </a:cubicBezTo>
                      <a:cubicBezTo>
                        <a:pt x="102" y="556"/>
                        <a:pt x="102" y="556"/>
                        <a:pt x="102" y="556"/>
                      </a:cubicBezTo>
                      <a:cubicBezTo>
                        <a:pt x="175" y="482"/>
                        <a:pt x="215" y="384"/>
                        <a:pt x="215" y="280"/>
                      </a:cubicBezTo>
                      <a:cubicBezTo>
                        <a:pt x="215" y="174"/>
                        <a:pt x="173" y="75"/>
                        <a:pt x="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28">
                  <a:extLst>
                    <a:ext uri="{FF2B5EF4-FFF2-40B4-BE49-F238E27FC236}">
                      <a16:creationId xmlns:a16="http://schemas.microsoft.com/office/drawing/2014/main" id="{67CD0AFA-71AA-D280-EA61-F7D1BD104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463" y="3500438"/>
                  <a:ext cx="66675" cy="214313"/>
                </a:xfrm>
                <a:custGeom>
                  <a:avLst/>
                  <a:gdLst>
                    <a:gd name="T0" fmla="*/ 297 w 297"/>
                    <a:gd name="T1" fmla="*/ 99 h 946"/>
                    <a:gd name="T2" fmla="*/ 198 w 297"/>
                    <a:gd name="T3" fmla="*/ 0 h 946"/>
                    <a:gd name="T4" fmla="*/ 0 w 297"/>
                    <a:gd name="T5" fmla="*/ 477 h 946"/>
                    <a:gd name="T6" fmla="*/ 191 w 297"/>
                    <a:gd name="T7" fmla="*/ 946 h 946"/>
                    <a:gd name="T8" fmla="*/ 291 w 297"/>
                    <a:gd name="T9" fmla="*/ 849 h 946"/>
                    <a:gd name="T10" fmla="*/ 140 w 297"/>
                    <a:gd name="T11" fmla="*/ 477 h 946"/>
                    <a:gd name="T12" fmla="*/ 297 w 297"/>
                    <a:gd name="T13" fmla="*/ 99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946">
                      <a:moveTo>
                        <a:pt x="297" y="99"/>
                      </a:move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71" y="128"/>
                        <a:pt x="0" y="297"/>
                        <a:pt x="0" y="477"/>
                      </a:cubicBezTo>
                      <a:cubicBezTo>
                        <a:pt x="0" y="653"/>
                        <a:pt x="68" y="820"/>
                        <a:pt x="191" y="946"/>
                      </a:cubicBezTo>
                      <a:cubicBezTo>
                        <a:pt x="291" y="849"/>
                        <a:pt x="291" y="849"/>
                        <a:pt x="291" y="849"/>
                      </a:cubicBezTo>
                      <a:cubicBezTo>
                        <a:pt x="194" y="749"/>
                        <a:pt x="140" y="617"/>
                        <a:pt x="140" y="477"/>
                      </a:cubicBezTo>
                      <a:cubicBezTo>
                        <a:pt x="140" y="334"/>
                        <a:pt x="196" y="200"/>
                        <a:pt x="297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1C0FB7B6-5106-C78D-A37A-67F0696E7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963" y="3544888"/>
                  <a:ext cx="49212" cy="125413"/>
                </a:xfrm>
                <a:custGeom>
                  <a:avLst/>
                  <a:gdLst>
                    <a:gd name="T0" fmla="*/ 215 w 215"/>
                    <a:gd name="T1" fmla="*/ 99 h 556"/>
                    <a:gd name="T2" fmla="*/ 116 w 215"/>
                    <a:gd name="T3" fmla="*/ 0 h 556"/>
                    <a:gd name="T4" fmla="*/ 0 w 215"/>
                    <a:gd name="T5" fmla="*/ 280 h 556"/>
                    <a:gd name="T6" fmla="*/ 113 w 215"/>
                    <a:gd name="T7" fmla="*/ 556 h 556"/>
                    <a:gd name="T8" fmla="*/ 213 w 215"/>
                    <a:gd name="T9" fmla="*/ 459 h 556"/>
                    <a:gd name="T10" fmla="*/ 140 w 215"/>
                    <a:gd name="T11" fmla="*/ 280 h 556"/>
                    <a:gd name="T12" fmla="*/ 215 w 215"/>
                    <a:gd name="T13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556">
                      <a:moveTo>
                        <a:pt x="215" y="99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42" y="75"/>
                        <a:pt x="0" y="174"/>
                        <a:pt x="0" y="280"/>
                      </a:cubicBezTo>
                      <a:cubicBezTo>
                        <a:pt x="0" y="384"/>
                        <a:pt x="41" y="482"/>
                        <a:pt x="113" y="556"/>
                      </a:cubicBezTo>
                      <a:cubicBezTo>
                        <a:pt x="213" y="459"/>
                        <a:pt x="213" y="459"/>
                        <a:pt x="213" y="459"/>
                      </a:cubicBezTo>
                      <a:cubicBezTo>
                        <a:pt x="166" y="411"/>
                        <a:pt x="140" y="347"/>
                        <a:pt x="140" y="280"/>
                      </a:cubicBezTo>
                      <a:cubicBezTo>
                        <a:pt x="140" y="212"/>
                        <a:pt x="167" y="147"/>
                        <a:pt x="215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83B9580-0D31-21D5-9F17-A1625D046C96}"/>
                  </a:ext>
                </a:extLst>
              </p:cNvPr>
              <p:cNvSpPr/>
              <p:nvPr userDrawn="1"/>
            </p:nvSpPr>
            <p:spPr>
              <a:xfrm>
                <a:off x="9815177" y="2775614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rgbClr val="0927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3185D97-E28A-05FE-44CC-8A882C15460A}"/>
                  </a:ext>
                </a:extLst>
              </p:cNvPr>
              <p:cNvGrpSpPr/>
              <p:nvPr userDrawn="1"/>
            </p:nvGrpSpPr>
            <p:grpSpPr>
              <a:xfrm>
                <a:off x="10043777" y="2975710"/>
                <a:ext cx="914400" cy="914400"/>
                <a:chOff x="0" y="0"/>
                <a:chExt cx="296175" cy="297225"/>
              </a:xfrm>
              <a:solidFill>
                <a:srgbClr val="4472C4"/>
              </a:solidFill>
            </p:grpSpPr>
            <p:sp>
              <p:nvSpPr>
                <p:cNvPr id="43" name="Google Shape;8996;p68">
                  <a:extLst>
                    <a:ext uri="{FF2B5EF4-FFF2-40B4-BE49-F238E27FC236}">
                      <a16:creationId xmlns:a16="http://schemas.microsoft.com/office/drawing/2014/main" id="{FB27B84E-7E19-6D57-F13E-5A8C66B0FFA4}"/>
                    </a:ext>
                  </a:extLst>
                </p:cNvPr>
                <p:cNvSpPr/>
                <p:nvPr/>
              </p:nvSpPr>
              <p:spPr>
                <a:xfrm>
                  <a:off x="85850" y="69700"/>
                  <a:ext cx="1221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3971" extrusionOk="0">
                      <a:moveTo>
                        <a:pt x="2426" y="1"/>
                      </a:moveTo>
                      <a:cubicBezTo>
                        <a:pt x="1103" y="1"/>
                        <a:pt x="0" y="1104"/>
                        <a:pt x="0" y="2427"/>
                      </a:cubicBezTo>
                      <a:cubicBezTo>
                        <a:pt x="0" y="3025"/>
                        <a:pt x="190" y="3530"/>
                        <a:pt x="536" y="3971"/>
                      </a:cubicBezTo>
                      <a:cubicBezTo>
                        <a:pt x="820" y="3624"/>
                        <a:pt x="1103" y="3309"/>
                        <a:pt x="1481" y="3057"/>
                      </a:cubicBezTo>
                      <a:cubicBezTo>
                        <a:pt x="1261" y="2805"/>
                        <a:pt x="1103" y="2458"/>
                        <a:pt x="1103" y="2112"/>
                      </a:cubicBezTo>
                      <a:cubicBezTo>
                        <a:pt x="1103" y="1356"/>
                        <a:pt x="1733" y="726"/>
                        <a:pt x="2489" y="726"/>
                      </a:cubicBezTo>
                      <a:cubicBezTo>
                        <a:pt x="3214" y="726"/>
                        <a:pt x="3844" y="1356"/>
                        <a:pt x="3844" y="2112"/>
                      </a:cubicBezTo>
                      <a:cubicBezTo>
                        <a:pt x="3844" y="2458"/>
                        <a:pt x="3687" y="2805"/>
                        <a:pt x="3466" y="3057"/>
                      </a:cubicBezTo>
                      <a:cubicBezTo>
                        <a:pt x="3844" y="3246"/>
                        <a:pt x="4128" y="3561"/>
                        <a:pt x="4317" y="3971"/>
                      </a:cubicBezTo>
                      <a:cubicBezTo>
                        <a:pt x="4695" y="3530"/>
                        <a:pt x="4884" y="3025"/>
                        <a:pt x="4884" y="2427"/>
                      </a:cubicBezTo>
                      <a:cubicBezTo>
                        <a:pt x="4884" y="1104"/>
                        <a:pt x="3781" y="1"/>
                        <a:pt x="2426" y="1"/>
                      </a:cubicBezTo>
                      <a:close/>
                    </a:path>
                  </a:pathLst>
                </a:custGeom>
                <a:solidFill>
                  <a:srgbClr val="00015E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8997;p68">
                  <a:extLst>
                    <a:ext uri="{FF2B5EF4-FFF2-40B4-BE49-F238E27FC236}">
                      <a16:creationId xmlns:a16="http://schemas.microsoft.com/office/drawing/2014/main" id="{A86D52A8-150E-2D43-91EF-A8B9008D5CEE}"/>
                    </a:ext>
                  </a:extLst>
                </p:cNvPr>
                <p:cNvSpPr/>
                <p:nvPr/>
              </p:nvSpPr>
              <p:spPr>
                <a:xfrm>
                  <a:off x="129950" y="105150"/>
                  <a:ext cx="35475" cy="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1419" extrusionOk="0">
                      <a:moveTo>
                        <a:pt x="725" y="1"/>
                      </a:moveTo>
                      <a:cubicBezTo>
                        <a:pt x="316" y="1"/>
                        <a:pt x="1" y="316"/>
                        <a:pt x="1" y="694"/>
                      </a:cubicBezTo>
                      <a:cubicBezTo>
                        <a:pt x="1" y="1103"/>
                        <a:pt x="316" y="1418"/>
                        <a:pt x="725" y="1418"/>
                      </a:cubicBezTo>
                      <a:cubicBezTo>
                        <a:pt x="1103" y="1418"/>
                        <a:pt x="1418" y="1103"/>
                        <a:pt x="1418" y="694"/>
                      </a:cubicBezTo>
                      <a:cubicBezTo>
                        <a:pt x="1418" y="316"/>
                        <a:pt x="1103" y="1"/>
                        <a:pt x="72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8998;p68">
                  <a:extLst>
                    <a:ext uri="{FF2B5EF4-FFF2-40B4-BE49-F238E27FC236}">
                      <a16:creationId xmlns:a16="http://schemas.microsoft.com/office/drawing/2014/main" id="{CA90C679-B0D4-83F4-150B-60FD9E86A026}"/>
                    </a:ext>
                  </a:extLst>
                </p:cNvPr>
                <p:cNvSpPr/>
                <p:nvPr/>
              </p:nvSpPr>
              <p:spPr>
                <a:xfrm>
                  <a:off x="18125" y="0"/>
                  <a:ext cx="259150" cy="26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" h="10445" extrusionOk="0">
                      <a:moveTo>
                        <a:pt x="5198" y="2159"/>
                      </a:moveTo>
                      <a:cubicBezTo>
                        <a:pt x="6931" y="2159"/>
                        <a:pt x="8286" y="3514"/>
                        <a:pt x="8286" y="5246"/>
                      </a:cubicBezTo>
                      <a:cubicBezTo>
                        <a:pt x="8286" y="6916"/>
                        <a:pt x="6931" y="8365"/>
                        <a:pt x="5198" y="8365"/>
                      </a:cubicBezTo>
                      <a:cubicBezTo>
                        <a:pt x="3340" y="8365"/>
                        <a:pt x="2079" y="6822"/>
                        <a:pt x="2079" y="5246"/>
                      </a:cubicBezTo>
                      <a:cubicBezTo>
                        <a:pt x="2079" y="3514"/>
                        <a:pt x="3497" y="2159"/>
                        <a:pt x="5198" y="2159"/>
                      </a:cubicBezTo>
                      <a:close/>
                      <a:moveTo>
                        <a:pt x="5167" y="1"/>
                      </a:moveTo>
                      <a:cubicBezTo>
                        <a:pt x="5088" y="1"/>
                        <a:pt x="5009" y="17"/>
                        <a:pt x="4946" y="48"/>
                      </a:cubicBezTo>
                      <a:lnTo>
                        <a:pt x="4001" y="836"/>
                      </a:lnTo>
                      <a:lnTo>
                        <a:pt x="2773" y="678"/>
                      </a:lnTo>
                      <a:cubicBezTo>
                        <a:pt x="2756" y="675"/>
                        <a:pt x="2739" y="673"/>
                        <a:pt x="2723" y="673"/>
                      </a:cubicBezTo>
                      <a:cubicBezTo>
                        <a:pt x="2583" y="673"/>
                        <a:pt x="2454" y="786"/>
                        <a:pt x="2426" y="899"/>
                      </a:cubicBezTo>
                      <a:lnTo>
                        <a:pt x="1953" y="2033"/>
                      </a:lnTo>
                      <a:lnTo>
                        <a:pt x="819" y="2505"/>
                      </a:lnTo>
                      <a:cubicBezTo>
                        <a:pt x="662" y="2568"/>
                        <a:pt x="567" y="2694"/>
                        <a:pt x="630" y="2852"/>
                      </a:cubicBezTo>
                      <a:lnTo>
                        <a:pt x="788" y="4081"/>
                      </a:lnTo>
                      <a:lnTo>
                        <a:pt x="32" y="5026"/>
                      </a:lnTo>
                      <a:cubicBezTo>
                        <a:pt x="0" y="5183"/>
                        <a:pt x="0" y="5341"/>
                        <a:pt x="63" y="5467"/>
                      </a:cubicBezTo>
                      <a:lnTo>
                        <a:pt x="819" y="6381"/>
                      </a:lnTo>
                      <a:lnTo>
                        <a:pt x="662" y="7609"/>
                      </a:lnTo>
                      <a:cubicBezTo>
                        <a:pt x="630" y="7767"/>
                        <a:pt x="725" y="7924"/>
                        <a:pt x="851" y="7956"/>
                      </a:cubicBezTo>
                      <a:lnTo>
                        <a:pt x="1985" y="8428"/>
                      </a:lnTo>
                      <a:lnTo>
                        <a:pt x="2457" y="9594"/>
                      </a:lnTo>
                      <a:cubicBezTo>
                        <a:pt x="2536" y="9725"/>
                        <a:pt x="2637" y="9791"/>
                        <a:pt x="2741" y="9791"/>
                      </a:cubicBezTo>
                      <a:cubicBezTo>
                        <a:pt x="2762" y="9791"/>
                        <a:pt x="2783" y="9788"/>
                        <a:pt x="2804" y="9783"/>
                      </a:cubicBezTo>
                      <a:lnTo>
                        <a:pt x="4033" y="9626"/>
                      </a:lnTo>
                      <a:lnTo>
                        <a:pt x="4978" y="10382"/>
                      </a:lnTo>
                      <a:cubicBezTo>
                        <a:pt x="5072" y="10413"/>
                        <a:pt x="5104" y="10445"/>
                        <a:pt x="5167" y="10445"/>
                      </a:cubicBezTo>
                      <a:cubicBezTo>
                        <a:pt x="5261" y="10445"/>
                        <a:pt x="5324" y="10413"/>
                        <a:pt x="5387" y="10382"/>
                      </a:cubicBezTo>
                      <a:lnTo>
                        <a:pt x="6333" y="9626"/>
                      </a:lnTo>
                      <a:lnTo>
                        <a:pt x="7530" y="9783"/>
                      </a:lnTo>
                      <a:cubicBezTo>
                        <a:pt x="7687" y="9783"/>
                        <a:pt x="7876" y="9689"/>
                        <a:pt x="7908" y="9594"/>
                      </a:cubicBezTo>
                      <a:lnTo>
                        <a:pt x="8380" y="8428"/>
                      </a:lnTo>
                      <a:lnTo>
                        <a:pt x="9515" y="7956"/>
                      </a:lnTo>
                      <a:cubicBezTo>
                        <a:pt x="9672" y="7893"/>
                        <a:pt x="9735" y="7767"/>
                        <a:pt x="9704" y="7609"/>
                      </a:cubicBezTo>
                      <a:lnTo>
                        <a:pt x="9546" y="6381"/>
                      </a:lnTo>
                      <a:lnTo>
                        <a:pt x="10302" y="5467"/>
                      </a:lnTo>
                      <a:cubicBezTo>
                        <a:pt x="10365" y="5341"/>
                        <a:pt x="10365" y="5120"/>
                        <a:pt x="10302" y="5026"/>
                      </a:cubicBezTo>
                      <a:lnTo>
                        <a:pt x="9546" y="4081"/>
                      </a:lnTo>
                      <a:lnTo>
                        <a:pt x="9704" y="2852"/>
                      </a:lnTo>
                      <a:cubicBezTo>
                        <a:pt x="9735" y="2694"/>
                        <a:pt x="9641" y="2537"/>
                        <a:pt x="9515" y="2505"/>
                      </a:cubicBezTo>
                      <a:lnTo>
                        <a:pt x="8380" y="2033"/>
                      </a:lnTo>
                      <a:lnTo>
                        <a:pt x="7908" y="899"/>
                      </a:lnTo>
                      <a:cubicBezTo>
                        <a:pt x="7826" y="762"/>
                        <a:pt x="7719" y="672"/>
                        <a:pt x="7589" y="672"/>
                      </a:cubicBezTo>
                      <a:cubicBezTo>
                        <a:pt x="7570" y="672"/>
                        <a:pt x="7550" y="674"/>
                        <a:pt x="7530" y="678"/>
                      </a:cubicBezTo>
                      <a:lnTo>
                        <a:pt x="6333" y="836"/>
                      </a:lnTo>
                      <a:lnTo>
                        <a:pt x="5387" y="48"/>
                      </a:lnTo>
                      <a:cubicBezTo>
                        <a:pt x="5324" y="17"/>
                        <a:pt x="5246" y="1"/>
                        <a:pt x="5167" y="1"/>
                      </a:cubicBezTo>
                      <a:close/>
                    </a:path>
                  </a:pathLst>
                </a:custGeom>
                <a:solidFill>
                  <a:srgbClr val="00015E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8999;p68">
                  <a:extLst>
                    <a:ext uri="{FF2B5EF4-FFF2-40B4-BE49-F238E27FC236}">
                      <a16:creationId xmlns:a16="http://schemas.microsoft.com/office/drawing/2014/main" id="{7CCCB98C-C0CD-CB05-E2C4-B322B55EFAE2}"/>
                    </a:ext>
                  </a:extLst>
                </p:cNvPr>
                <p:cNvSpPr/>
                <p:nvPr/>
              </p:nvSpPr>
              <p:spPr>
                <a:xfrm>
                  <a:off x="114200" y="157150"/>
                  <a:ext cx="6697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387" extrusionOk="0">
                      <a:moveTo>
                        <a:pt x="1355" y="0"/>
                      </a:moveTo>
                      <a:cubicBezTo>
                        <a:pt x="725" y="0"/>
                        <a:pt x="190" y="441"/>
                        <a:pt x="1" y="977"/>
                      </a:cubicBezTo>
                      <a:cubicBezTo>
                        <a:pt x="410" y="1229"/>
                        <a:pt x="820" y="1386"/>
                        <a:pt x="1355" y="1386"/>
                      </a:cubicBezTo>
                      <a:cubicBezTo>
                        <a:pt x="1859" y="1386"/>
                        <a:pt x="2301" y="1229"/>
                        <a:pt x="2679" y="977"/>
                      </a:cubicBezTo>
                      <a:cubicBezTo>
                        <a:pt x="2521" y="410"/>
                        <a:pt x="1985" y="0"/>
                        <a:pt x="135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9000;p68">
                  <a:extLst>
                    <a:ext uri="{FF2B5EF4-FFF2-40B4-BE49-F238E27FC236}">
                      <a16:creationId xmlns:a16="http://schemas.microsoft.com/office/drawing/2014/main" id="{D1393B12-11C1-C7C7-A086-2C4FE21DB70B}"/>
                    </a:ext>
                  </a:extLst>
                </p:cNvPr>
                <p:cNvSpPr/>
                <p:nvPr/>
              </p:nvSpPr>
              <p:spPr>
                <a:xfrm>
                  <a:off x="200850" y="208325"/>
                  <a:ext cx="95325" cy="8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" h="3479" extrusionOk="0">
                      <a:moveTo>
                        <a:pt x="2867" y="1"/>
                      </a:moveTo>
                      <a:cubicBezTo>
                        <a:pt x="2741" y="127"/>
                        <a:pt x="2647" y="221"/>
                        <a:pt x="2489" y="284"/>
                      </a:cubicBezTo>
                      <a:lnTo>
                        <a:pt x="1607" y="631"/>
                      </a:lnTo>
                      <a:lnTo>
                        <a:pt x="1260" y="1482"/>
                      </a:lnTo>
                      <a:cubicBezTo>
                        <a:pt x="1103" y="1891"/>
                        <a:pt x="693" y="2112"/>
                        <a:pt x="284" y="2112"/>
                      </a:cubicBezTo>
                      <a:lnTo>
                        <a:pt x="158" y="2112"/>
                      </a:lnTo>
                      <a:lnTo>
                        <a:pt x="0" y="2080"/>
                      </a:lnTo>
                      <a:lnTo>
                        <a:pt x="1166" y="3372"/>
                      </a:lnTo>
                      <a:cubicBezTo>
                        <a:pt x="1237" y="3443"/>
                        <a:pt x="1343" y="3478"/>
                        <a:pt x="1445" y="3478"/>
                      </a:cubicBezTo>
                      <a:cubicBezTo>
                        <a:pt x="1479" y="3478"/>
                        <a:pt x="1512" y="3474"/>
                        <a:pt x="1544" y="3466"/>
                      </a:cubicBezTo>
                      <a:cubicBezTo>
                        <a:pt x="1638" y="3403"/>
                        <a:pt x="1764" y="3340"/>
                        <a:pt x="1764" y="3183"/>
                      </a:cubicBezTo>
                      <a:lnTo>
                        <a:pt x="2080" y="1639"/>
                      </a:lnTo>
                      <a:lnTo>
                        <a:pt x="3497" y="1324"/>
                      </a:lnTo>
                      <a:cubicBezTo>
                        <a:pt x="3532" y="1338"/>
                        <a:pt x="3563" y="1344"/>
                        <a:pt x="3592" y="1344"/>
                      </a:cubicBezTo>
                      <a:cubicBezTo>
                        <a:pt x="3693" y="1344"/>
                        <a:pt x="3756" y="1265"/>
                        <a:pt x="3781" y="1167"/>
                      </a:cubicBezTo>
                      <a:cubicBezTo>
                        <a:pt x="3812" y="1072"/>
                        <a:pt x="3781" y="946"/>
                        <a:pt x="3686" y="820"/>
                      </a:cubicBezTo>
                      <a:lnTo>
                        <a:pt x="2867" y="1"/>
                      </a:lnTo>
                      <a:close/>
                    </a:path>
                  </a:pathLst>
                </a:custGeom>
                <a:solidFill>
                  <a:srgbClr val="00015E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9001;p68">
                  <a:extLst>
                    <a:ext uri="{FF2B5EF4-FFF2-40B4-BE49-F238E27FC236}">
                      <a16:creationId xmlns:a16="http://schemas.microsoft.com/office/drawing/2014/main" id="{54A7A20A-D7E2-D8ED-B030-63086FE347D6}"/>
                    </a:ext>
                  </a:extLst>
                </p:cNvPr>
                <p:cNvSpPr/>
                <p:nvPr/>
              </p:nvSpPr>
              <p:spPr>
                <a:xfrm>
                  <a:off x="0" y="209900"/>
                  <a:ext cx="95325" cy="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" h="3493" extrusionOk="0">
                      <a:moveTo>
                        <a:pt x="946" y="1"/>
                      </a:moveTo>
                      <a:lnTo>
                        <a:pt x="126" y="851"/>
                      </a:lnTo>
                      <a:cubicBezTo>
                        <a:pt x="0" y="851"/>
                        <a:pt x="0" y="1009"/>
                        <a:pt x="32" y="1104"/>
                      </a:cubicBezTo>
                      <a:cubicBezTo>
                        <a:pt x="95" y="1230"/>
                        <a:pt x="158" y="1324"/>
                        <a:pt x="315" y="1356"/>
                      </a:cubicBezTo>
                      <a:lnTo>
                        <a:pt x="1733" y="1671"/>
                      </a:lnTo>
                      <a:lnTo>
                        <a:pt x="2048" y="3214"/>
                      </a:lnTo>
                      <a:cubicBezTo>
                        <a:pt x="2080" y="3309"/>
                        <a:pt x="2174" y="3435"/>
                        <a:pt x="2300" y="3466"/>
                      </a:cubicBezTo>
                      <a:cubicBezTo>
                        <a:pt x="2328" y="3485"/>
                        <a:pt x="2361" y="3492"/>
                        <a:pt x="2396" y="3492"/>
                      </a:cubicBezTo>
                      <a:cubicBezTo>
                        <a:pt x="2482" y="3492"/>
                        <a:pt x="2580" y="3448"/>
                        <a:pt x="2647" y="3403"/>
                      </a:cubicBezTo>
                      <a:lnTo>
                        <a:pt x="3813" y="2112"/>
                      </a:lnTo>
                      <a:lnTo>
                        <a:pt x="3813" y="2112"/>
                      </a:lnTo>
                      <a:lnTo>
                        <a:pt x="3624" y="2143"/>
                      </a:lnTo>
                      <a:lnTo>
                        <a:pt x="3561" y="2143"/>
                      </a:lnTo>
                      <a:cubicBezTo>
                        <a:pt x="3119" y="2143"/>
                        <a:pt x="2773" y="1891"/>
                        <a:pt x="2552" y="1513"/>
                      </a:cubicBezTo>
                      <a:lnTo>
                        <a:pt x="2206" y="631"/>
                      </a:lnTo>
                      <a:lnTo>
                        <a:pt x="1355" y="284"/>
                      </a:lnTo>
                      <a:cubicBezTo>
                        <a:pt x="1198" y="221"/>
                        <a:pt x="1072" y="127"/>
                        <a:pt x="946" y="1"/>
                      </a:cubicBezTo>
                      <a:close/>
                    </a:path>
                  </a:pathLst>
                </a:custGeom>
                <a:solidFill>
                  <a:srgbClr val="00015E"/>
                </a:solidFill>
                <a:ln>
                  <a:solidFill>
                    <a:srgbClr val="09271C"/>
                  </a:solidFill>
                </a:ln>
              </p:spPr>
              <p:txBody>
                <a:bodyPr spcFirstLastPara="1" wrap="square" lIns="62728" tIns="62728" rIns="62728" bIns="62728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9064D42A-ECA3-ED62-4D73-F4BB99486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70211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 descr="Industrial center of city">
            <a:extLst>
              <a:ext uri="{FF2B5EF4-FFF2-40B4-BE49-F238E27FC236}">
                <a16:creationId xmlns:a16="http://schemas.microsoft.com/office/drawing/2014/main" id="{37C7EC90-AFB0-4697-F580-F870174F0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22404" y="-2711594"/>
            <a:ext cx="6857999" cy="122811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03" y="859445"/>
            <a:ext cx="10515600" cy="1325563"/>
          </a:xfrm>
        </p:spPr>
        <p:txBody>
          <a:bodyPr/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A WIDE RANGE OF INDUSTRIES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CD0C58A-3EB7-E60B-46A0-7C644DE8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10" y="3352893"/>
            <a:ext cx="1318186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B05FB94-85DF-F15A-22CB-658BF28170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72993" y="4761161"/>
            <a:ext cx="1120414" cy="46541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3C224140-4CF0-ED1A-E845-CCFFC0BE2D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53470" y="3355133"/>
            <a:ext cx="1281852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224412A-29AC-0C49-75B3-1A1ADC113CA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12589" y="4757913"/>
            <a:ext cx="1963615" cy="627592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EC995B9-77ED-7015-C550-8B4E8B6B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6561" y="3350070"/>
            <a:ext cx="152400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endParaRPr lang="en-US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3B311AA-0953-724C-5115-BCE7BEF4234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079193" y="4761161"/>
            <a:ext cx="140666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Education</a:t>
            </a:r>
          </a:p>
          <a:p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6547B36-A571-0D7D-581C-7D3DB65D239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11727" y="3350070"/>
            <a:ext cx="171562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8821C08-3611-224B-A199-FA1EADF02BE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229327" y="4737321"/>
            <a:ext cx="1835745" cy="68822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Advanced </a:t>
            </a:r>
            <a:br>
              <a:rPr lang="en-US" sz="1400" b="1">
                <a:solidFill>
                  <a:srgbClr val="5E5E5E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Manufacturing</a:t>
            </a:r>
          </a:p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1E57ACB-FE9D-D642-9D76-B974F82EF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70077" y="3374847"/>
            <a:ext cx="1963615" cy="500743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BA1EA8-45E5-A3BA-A0F9-DC01DD2BA3B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424008" y="3343522"/>
            <a:ext cx="145187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EEDC20E5-31AE-1C22-91DC-0500D1AEA03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480486" y="4746344"/>
            <a:ext cx="1963615" cy="72114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  <a:p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9EBBAC2C-4C15-8CD7-33A9-8E91B3D882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144609" y="4761161"/>
            <a:ext cx="1419266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Infrastructure</a:t>
            </a:r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ADFB8293-C38B-C309-76F9-3FB81347B62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96543" y="3352053"/>
            <a:ext cx="846206" cy="402865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616E94E-A3FF-9CDF-42C7-F1EE9442C0B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19218" y="4751936"/>
            <a:ext cx="1963615" cy="465417"/>
          </a:xfrm>
        </p:spPr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1F1559D-7E71-A519-6A38-3C6F0A3FC89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998701" y="3368591"/>
            <a:ext cx="1163305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3E92FAA8-B21A-EE2E-0367-F7B85E95214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999267" y="4739097"/>
            <a:ext cx="3162171" cy="41126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Telecommunications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13580" y="4042305"/>
            <a:ext cx="46712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pprenticeshipUSA logo">
            <a:extLst>
              <a:ext uri="{FF2B5EF4-FFF2-40B4-BE49-F238E27FC236}">
                <a16:creationId xmlns:a16="http://schemas.microsoft.com/office/drawing/2014/main" id="{53BB5450-97D3-45A4-0729-64EDF92B46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AABEC-672F-4B68-B914-690DA978312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1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6" y="727264"/>
            <a:ext cx="10515600" cy="956681"/>
          </a:xfrm>
        </p:spPr>
        <p:txBody>
          <a:bodyPr/>
          <a:lstStyle/>
          <a:p>
            <a:r>
              <a:rPr lang="en-US" dirty="0"/>
              <a:t>Apprenticeships for Opportunity Youth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09C3BFB-A470-A774-7B2A-06F0FC8CF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4090" y="2013104"/>
            <a:ext cx="9610344" cy="443412"/>
          </a:xfrm>
          <a:solidFill>
            <a:srgbClr val="00015E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     Connection to employment and education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E2F67-121F-EA3D-73B8-F21EC7981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4090" y="2739877"/>
            <a:ext cx="9610344" cy="627865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     C</a:t>
            </a:r>
            <a:r>
              <a:rPr lang="en-US" sz="2200" i="0" dirty="0">
                <a:solidFill>
                  <a:schemeClr val="bg1"/>
                </a:solidFill>
                <a:effectLst/>
                <a:latin typeface="+mj-lt"/>
              </a:rPr>
              <a:t>areer pathway beyond RA Program completion for occupations that provide a </a:t>
            </a:r>
            <a:br>
              <a:rPr lang="en-US" sz="2200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2200" i="0" dirty="0">
                <a:solidFill>
                  <a:schemeClr val="bg1"/>
                </a:solidFill>
                <a:effectLst/>
                <a:latin typeface="+mj-lt"/>
              </a:rPr>
              <a:t>     family-supporting wage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73511-1A70-E5B8-CDFC-E5F17141FD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54090" y="3701729"/>
            <a:ext cx="9610344" cy="433917"/>
          </a:xfrm>
          <a:solidFill>
            <a:srgbClr val="00015E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     Roadmap to credential, certification, and degree attainment</a:t>
            </a:r>
            <a:endParaRPr lang="en-US" sz="220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9457D-218A-BB80-1A87-623EDFF9BC6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90716" y="4587983"/>
            <a:ext cx="9610344" cy="432461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     Connection to mentors who can offer support and guidance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8328C7-BAC9-665F-3F20-E2BFD5AC6F2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90716" y="5457348"/>
            <a:ext cx="9610344" cy="360624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i="0" dirty="0">
                <a:solidFill>
                  <a:schemeClr val="bg1"/>
                </a:solidFill>
                <a:effectLst/>
                <a:latin typeface="+mj-lt"/>
              </a:rPr>
              <a:t>     Linkages to critical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200" i="0" dirty="0">
                <a:solidFill>
                  <a:schemeClr val="bg1"/>
                </a:solidFill>
                <a:effectLst/>
                <a:latin typeface="+mj-lt"/>
              </a:rPr>
              <a:t>upports to assist them in their learning and earning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2200" i="0" dirty="0">
                <a:solidFill>
                  <a:schemeClr val="bg1"/>
                </a:solidFill>
                <a:effectLst/>
                <a:latin typeface="+mj-lt"/>
              </a:rPr>
              <a:t>athway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5D450-EC8E-C961-1CFF-89D657075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93DAB8-31F6-EE43-159E-39A58DDD8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7566" y="1811325"/>
            <a:ext cx="733331" cy="7552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A106F2-42BA-CFF3-9C0A-7E10DC5A7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519" y="2676202"/>
            <a:ext cx="733331" cy="7552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EAEE9F-7661-D31A-A64C-C5C4A4AEB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519" y="3541079"/>
            <a:ext cx="733331" cy="7552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397C57-21B9-9E9A-ACF6-670F5AA2B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518" y="4405956"/>
            <a:ext cx="733331" cy="7552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6AB5B-EE96-9C38-F621-4221CD927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518" y="5270833"/>
            <a:ext cx="733331" cy="7552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B8BDBA5-0FC3-0E67-BB0F-4CC1A96FE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83" y="1921023"/>
            <a:ext cx="524800" cy="5248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7231B49-F2FB-8113-8A0D-F1F81BE7A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860" y="3679420"/>
            <a:ext cx="518458" cy="51845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C8C1E32-B620-20A2-1851-E72E97027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83" y="2815195"/>
            <a:ext cx="516642" cy="51664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E5D6B50-50AA-B13D-F847-DABCFF27E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0940" y="4499566"/>
            <a:ext cx="623179" cy="62317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4F014B3-FC82-BB33-967A-FBBAB37A8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5416" y="5337753"/>
            <a:ext cx="621375" cy="6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1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18AB5-4A55-D0AB-793F-568EB8AC1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317D-627E-1EB7-8B25-B75003ED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8094"/>
            <a:ext cx="12099637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Can We Get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Opportunity Youth Into Apprenticeships?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F70FCAE-BBD2-73AD-2DB1-21550A4AA79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85427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0" y="869133"/>
            <a:ext cx="10515600" cy="740074"/>
          </a:xfrm>
        </p:spPr>
        <p:txBody>
          <a:bodyPr anchor="ctr">
            <a:normAutofit/>
          </a:bodyPr>
          <a:lstStyle/>
          <a:p>
            <a:r>
              <a:rPr lang="en-US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0769-82A7-DC80-F6C0-1B70EB0B3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75372"/>
            <a:ext cx="552543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How can we engage the workforce system to recruit Opportunity Youth?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What partnerships do we need? What partners do we already have that can support a program?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How can we bring employers in and support them in employing Opportunity Youth? What occupations are they interested in?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How will we integrate industry needs/occupation requirements into our RI?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What can we do to reduce barriers for Opportunity Youth?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0D35173-3637-805C-E6D1-DB16359F7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4CE210-4FED-332A-2E44-7E795C1A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2" y="2173604"/>
            <a:ext cx="5112492" cy="341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6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8" y="737385"/>
            <a:ext cx="10515600" cy="866823"/>
          </a:xfrm>
        </p:spPr>
        <p:txBody>
          <a:bodyPr/>
          <a:lstStyle/>
          <a:p>
            <a:r>
              <a:rPr lang="en-US" dirty="0"/>
              <a:t>Engage the Local Workforce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0769-82A7-DC80-F6C0-1B70EB0B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58" y="1850123"/>
            <a:ext cx="10129544" cy="101815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15E"/>
                </a:solidFill>
              </a:rPr>
              <a:t>Utilize the Local Workforce System: </a:t>
            </a:r>
            <a:r>
              <a:rPr lang="en-US" sz="2000" dirty="0"/>
              <a:t>Local Workforce Boards (LWDBs) oversee local workforce agencies, including American Job Centers (AJCs), which manage various programs serving Opportunity Youth.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E2F67-121F-EA3D-73B8-F21EC7981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6981" y="3074145"/>
            <a:ext cx="7085884" cy="1741167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15E"/>
                </a:solidFill>
              </a:rPr>
              <a:t>AJCs administer key initiatives such as:</a:t>
            </a:r>
            <a:endParaRPr lang="en-US" sz="2000" dirty="0">
              <a:solidFill>
                <a:srgbClr val="00015E"/>
              </a:solidFill>
            </a:endParaRPr>
          </a:p>
          <a:p>
            <a:pPr lvl="1"/>
            <a:r>
              <a:rPr lang="en-US" sz="2000" dirty="0"/>
              <a:t>Workforce Innovation and Opportunity Act (WIOA) Title 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Youth Program</a:t>
            </a:r>
          </a:p>
          <a:p>
            <a:pPr lvl="1"/>
            <a:r>
              <a:rPr lang="en-US" sz="2000" dirty="0"/>
              <a:t>YouthBuild</a:t>
            </a:r>
          </a:p>
          <a:p>
            <a:pPr lvl="1"/>
            <a:r>
              <a:rPr lang="en-US" sz="2000" dirty="0"/>
              <a:t>Other state and local workforce initiatives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73511-1A70-E5B8-CDFC-E5F17141FD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36981" y="5021179"/>
            <a:ext cx="10245578" cy="86917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15E"/>
                </a:solidFill>
              </a:rPr>
              <a:t>Recruitment into Registered Apprenticeship (RA) Programs:</a:t>
            </a:r>
          </a:p>
          <a:p>
            <a:pPr lvl="1"/>
            <a:r>
              <a:rPr lang="en-US" sz="2000" dirty="0"/>
              <a:t>AJC staff can actively recruit Opportunity Youth into RA programs.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919A73-243C-8415-689C-26A49F801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3"/>
          <a:stretch>
            <a:fillRect/>
          </a:stretch>
        </p:blipFill>
        <p:spPr>
          <a:xfrm>
            <a:off x="7822865" y="2564089"/>
            <a:ext cx="3793030" cy="238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DD9DC8-6595-D08E-E371-2A28BEF9479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84660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88" y="790642"/>
            <a:ext cx="10515600" cy="876772"/>
          </a:xfrm>
        </p:spPr>
        <p:txBody>
          <a:bodyPr/>
          <a:lstStyle/>
          <a:p>
            <a:r>
              <a:rPr lang="en-US" dirty="0"/>
              <a:t>Work with Other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0769-82A7-DC80-F6C0-1B70EB0B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488" y="1854946"/>
            <a:ext cx="7830254" cy="716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15E"/>
                </a:solidFill>
              </a:rPr>
              <a:t>Opportunity Youth are more likely than their peers to rely on public assistance programs such as: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E2F67-121F-EA3D-73B8-F21EC7981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32991" y="2492040"/>
            <a:ext cx="7235973" cy="1118298"/>
          </a:xfrm>
        </p:spPr>
        <p:txBody>
          <a:bodyPr>
            <a:normAutofit/>
          </a:bodyPr>
          <a:lstStyle/>
          <a:p>
            <a:r>
              <a:rPr lang="en-US" sz="1800" dirty="0"/>
              <a:t>Supplemental Nutrition Assistance Program (SNAP)</a:t>
            </a:r>
          </a:p>
          <a:p>
            <a:r>
              <a:rPr lang="en-US" sz="1800" dirty="0"/>
              <a:t>Temporary Assistance for Needy Families (TANF)</a:t>
            </a:r>
          </a:p>
          <a:p>
            <a:r>
              <a:rPr lang="en-US" sz="1800" dirty="0"/>
              <a:t>Medicaid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73511-1A70-E5B8-CDFC-E5F17141FD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88" y="3530579"/>
            <a:ext cx="8522406" cy="716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15E"/>
                </a:solidFill>
              </a:rPr>
              <a:t>Work with community organizations, schools, and social service providers including: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C551D4-26FC-6CED-D0A1-F509CF82DCA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032991" y="4077958"/>
            <a:ext cx="3863197" cy="1821563"/>
          </a:xfrm>
        </p:spPr>
        <p:txBody>
          <a:bodyPr>
            <a:noAutofit/>
          </a:bodyPr>
          <a:lstStyle/>
          <a:p>
            <a:r>
              <a:rPr lang="en-US" sz="1800" dirty="0"/>
              <a:t>Youth shelters</a:t>
            </a:r>
          </a:p>
          <a:p>
            <a:r>
              <a:rPr lang="en-US" sz="1800" dirty="0"/>
              <a:t>Foster care agencies</a:t>
            </a:r>
          </a:p>
          <a:p>
            <a:r>
              <a:rPr lang="en-US" sz="1800" dirty="0"/>
              <a:t>Alternative education programs</a:t>
            </a:r>
          </a:p>
          <a:p>
            <a:r>
              <a:rPr lang="en-US" sz="1800" dirty="0"/>
              <a:t>Workforce development initiatives</a:t>
            </a:r>
          </a:p>
          <a:p>
            <a:r>
              <a:rPr lang="en-US" sz="1800" dirty="0"/>
              <a:t>Mentorship organizations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B911C1-D741-FA59-DDFE-A8B40687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B8089C5-B932-0FF9-C569-B1EEA1884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8" y="2388315"/>
            <a:ext cx="3545562" cy="3379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3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130-B6DE-CAAD-B7E6-04315037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4" y="545774"/>
            <a:ext cx="10515600" cy="1325563"/>
          </a:xfrm>
        </p:spPr>
        <p:txBody>
          <a:bodyPr/>
          <a:lstStyle/>
          <a:p>
            <a:r>
              <a:rPr lang="en-US" dirty="0"/>
              <a:t>Presenter</a:t>
            </a:r>
          </a:p>
        </p:txBody>
      </p:sp>
      <p:pic>
        <p:nvPicPr>
          <p:cNvPr id="14" name="Picture 13" descr="Alan Dodkowitz">
            <a:extLst>
              <a:ext uri="{FF2B5EF4-FFF2-40B4-BE49-F238E27FC236}">
                <a16:creationId xmlns:a16="http://schemas.microsoft.com/office/drawing/2014/main" id="{7BBC938B-6768-C2FF-85A1-692E15BB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14" y="2022177"/>
            <a:ext cx="2595773" cy="2585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4CC3-FF8C-492F-0030-C3AD69555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7995" y="4835823"/>
            <a:ext cx="3176011" cy="422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015E"/>
                </a:solidFill>
              </a:rPr>
              <a:t>Alan Dodkowitz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BFFC1-1FCF-A8DB-8788-B6F57EDFF6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19075" y="5258397"/>
            <a:ext cx="2953849" cy="7675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Subject Matter Expert</a:t>
            </a:r>
          </a:p>
          <a:p>
            <a:pPr marL="0" indent="0" algn="ctr">
              <a:buNone/>
            </a:pPr>
            <a:r>
              <a:rPr lang="en-US" sz="2000" dirty="0"/>
              <a:t>Safal Partners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5D33DB-9932-9FA8-7D62-9BBBE8C39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8292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847493"/>
            <a:ext cx="10515600" cy="798590"/>
          </a:xfrm>
        </p:spPr>
        <p:txBody>
          <a:bodyPr/>
          <a:lstStyle/>
          <a:p>
            <a:r>
              <a:rPr lang="en-US" dirty="0"/>
              <a:t>Recruit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0769-82A7-DC80-F6C0-1B70EB0B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2245" y="1968046"/>
            <a:ext cx="10515600" cy="662936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15E"/>
                </a:solidFill>
              </a:rPr>
              <a:t>	</a:t>
            </a:r>
            <a:r>
              <a:rPr lang="en-US" sz="1800" b="1" dirty="0">
                <a:solidFill>
                  <a:schemeClr val="bg1"/>
                </a:solidFill>
              </a:rPr>
              <a:t>Highlight Business Benefits: </a:t>
            </a:r>
            <a:r>
              <a:rPr lang="en-US" sz="1800" dirty="0">
                <a:solidFill>
                  <a:schemeClr val="bg1"/>
                </a:solidFill>
              </a:rPr>
              <a:t>Educate employers on how hiring Opportunity Youth can address 	workforce shortages and increase retention.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E2F67-121F-EA3D-73B8-F21EC7981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162" y="3021350"/>
            <a:ext cx="10435682" cy="662936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15E"/>
                </a:solidFill>
              </a:rPr>
              <a:t>	</a:t>
            </a:r>
            <a:r>
              <a:rPr lang="en-US" sz="1800" b="1" dirty="0">
                <a:solidFill>
                  <a:schemeClr val="bg1"/>
                </a:solidFill>
              </a:rPr>
              <a:t>Offer Financial Incentives &amp; Support: </a:t>
            </a:r>
            <a:r>
              <a:rPr lang="en-US" sz="1800" dirty="0">
                <a:solidFill>
                  <a:schemeClr val="bg1"/>
                </a:solidFill>
              </a:rPr>
              <a:t>Inform employers about available tax credits, wage 	subsidies, grants and funds that offset registered apprenticeship costs.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73511-1A70-E5B8-CDFC-E5F17141FD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82164" y="4052982"/>
            <a:ext cx="10435681" cy="662936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	Provide Training &amp; Mentorship Resources: </a:t>
            </a:r>
            <a:r>
              <a:rPr lang="en-US" sz="1800" dirty="0">
                <a:solidFill>
                  <a:schemeClr val="bg1"/>
                </a:solidFill>
              </a:rPr>
              <a:t>Assist employers in developing structured 	mentorship and support systems to help Opportunity Youth succeed in the workplace.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9457D-218A-BB80-1A87-623EDFF9BC6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01229" y="4991937"/>
            <a:ext cx="10472003" cy="853122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15E"/>
                </a:solidFill>
              </a:rPr>
              <a:t>	</a:t>
            </a:r>
            <a:r>
              <a:rPr lang="en-US" sz="1800" b="1" dirty="0">
                <a:solidFill>
                  <a:schemeClr val="bg1"/>
                </a:solidFill>
              </a:rPr>
              <a:t>Leverage Community Partnerships: </a:t>
            </a:r>
            <a:r>
              <a:rPr lang="en-US" sz="1800" dirty="0">
                <a:solidFill>
                  <a:schemeClr val="bg1"/>
                </a:solidFill>
              </a:rPr>
              <a:t>Encourage employers to collaborate with local 	workforce boards, schools, and community-based organizations that work with Opportunity 	Youth to create direct recruitment pathways.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A1BED4-BC55-EA77-0594-6F5E7926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839" y="1823742"/>
            <a:ext cx="993161" cy="9774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34CCBC-A2AB-2F94-4F31-C90A05FCD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3258" y="2863350"/>
            <a:ext cx="993161" cy="9774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EBC004-56C0-896F-AF65-47D7BB790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834" y="3917577"/>
            <a:ext cx="993161" cy="9774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958EF1-06B4-3463-8D39-B18FD357E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768" y="4946218"/>
            <a:ext cx="993161" cy="9774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A54DF96-2553-52F2-DA3A-99F53C4E7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DFE0A5-8FED-E2B3-F2D4-90EE7D7DC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881" y="1948981"/>
            <a:ext cx="701065" cy="70106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BB2C0A7-CDBD-A989-640E-DB8188BEF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881" y="2952945"/>
            <a:ext cx="699225" cy="69922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6068CF2-AF33-F668-A29C-788D073AF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881" y="4060958"/>
            <a:ext cx="662937" cy="66293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7700902-BE96-CD04-DD0B-1CFF02163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881" y="5100534"/>
            <a:ext cx="626253" cy="6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25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Gen-Z: Interested in Different Occupations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525"/>
            <a:ext cx="6195797" cy="4193513"/>
          </a:xfrm>
        </p:spPr>
        <p:txBody>
          <a:bodyPr>
            <a:normAutofit fontScale="92500" lnSpcReduction="10000"/>
          </a:bodyPr>
          <a:lstStyle/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Sustainable Energy Specialist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Digital Content Creator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Health and Wellness Coach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Cybersecurity Analyst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App Developer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Social Impact Consultant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User Experience (UX) Designer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Remote Work Specialist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E-Sports Professional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algn="l">
              <a:spcBef>
                <a:spcPts val="600"/>
              </a:spcBef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 Mental Health Professional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943D5-02B7-4A6A-EE88-F102C3145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3699" y="5841418"/>
            <a:ext cx="2286000" cy="406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Source: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3"/>
              </a:rPr>
              <a:t>LinkedIn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4F423C-5BEE-19E6-E423-B1B46E46C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02" y="1588905"/>
            <a:ext cx="2425786" cy="161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0D6B71-FB16-F045-0FBC-3B94F8340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17" y="1564155"/>
            <a:ext cx="2311660" cy="154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341E49-5F0E-47C1-B1DC-E1576086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557" y="2724805"/>
            <a:ext cx="2444142" cy="181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6C1BD-C91A-7415-82CE-D903664EA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48" y="4187796"/>
            <a:ext cx="2219093" cy="148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29486-9349-DB08-0CAE-29E26DBED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08" y="4098623"/>
            <a:ext cx="2310475" cy="154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99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6D5-932B-27CC-9161-71C57BD5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3" y="822391"/>
            <a:ext cx="9119840" cy="860323"/>
          </a:xfrm>
        </p:spPr>
        <p:txBody>
          <a:bodyPr>
            <a:noAutofit/>
          </a:bodyPr>
          <a:lstStyle/>
          <a:p>
            <a:r>
              <a:rPr lang="en-US" sz="3600" dirty="0"/>
              <a:t>But They Are Also The “Toolbelt Generation”</a:t>
            </a:r>
          </a:p>
        </p:txBody>
      </p:sp>
      <p:pic>
        <p:nvPicPr>
          <p:cNvPr id="10" name="Content Placeholder 9" descr="47 percent">
            <a:extLst>
              <a:ext uri="{FF2B5EF4-FFF2-40B4-BE49-F238E27FC236}">
                <a16:creationId xmlns:a16="http://schemas.microsoft.com/office/drawing/2014/main" id="{B9733C94-FD59-3FD7-1D29-10C6A7A2F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4" y="1999690"/>
            <a:ext cx="1076475" cy="10955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E7ED3-A8BC-331B-C896-E15ADA1D77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14172" y="2118618"/>
            <a:ext cx="3840480" cy="93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Young adults interested in trades career</a:t>
            </a:r>
          </a:p>
        </p:txBody>
      </p:sp>
      <p:pic>
        <p:nvPicPr>
          <p:cNvPr id="11" name="Content Placeholder 10" descr="23 percent">
            <a:extLst>
              <a:ext uri="{FF2B5EF4-FFF2-40B4-BE49-F238E27FC236}">
                <a16:creationId xmlns:a16="http://schemas.microsoft.com/office/drawing/2014/main" id="{16A06269-9A5E-11A0-C8F0-8D69FD056C0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0" y="3375282"/>
            <a:ext cx="1066949" cy="108600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AEDD7-38B6-1001-F87B-620688DEF0E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967575" y="3463856"/>
            <a:ext cx="3840480" cy="93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Students studying construction trades rose from 2018 to 2024</a:t>
            </a:r>
            <a:endParaRPr lang="en-US" sz="2400" dirty="0"/>
          </a:p>
        </p:txBody>
      </p:sp>
      <p:pic>
        <p:nvPicPr>
          <p:cNvPr id="12" name="Content Placeholder 11" descr="299,000">
            <a:extLst>
              <a:ext uri="{FF2B5EF4-FFF2-40B4-BE49-F238E27FC236}">
                <a16:creationId xmlns:a16="http://schemas.microsoft.com/office/drawing/2014/main" id="{45CE4E73-DE15-3AC2-CE65-32749E77C3CA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0" y="4738884"/>
            <a:ext cx="1076475" cy="10764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63DB9C-7B03-D611-6B3F-FC4CC78836E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967575" y="4958904"/>
            <a:ext cx="4012872" cy="93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More electricians than 2014 - median age fell by 2.9 years</a:t>
            </a:r>
          </a:p>
        </p:txBody>
      </p:sp>
      <p:pic>
        <p:nvPicPr>
          <p:cNvPr id="14" name="Picture 13" descr="5.1 percent">
            <a:extLst>
              <a:ext uri="{FF2B5EF4-FFF2-40B4-BE49-F238E27FC236}">
                <a16:creationId xmlns:a16="http://schemas.microsoft.com/office/drawing/2014/main" id="{C7D1B259-CA51-B2A3-98B3-38B4749CBE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32" y="1985881"/>
            <a:ext cx="1099996" cy="1087175"/>
          </a:xfrm>
          <a:prstGeom prst="rect">
            <a:avLst/>
          </a:prstGeom>
        </p:spPr>
      </p:pic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9F41513E-94B6-7CAE-3B83-14C63F88AB56}"/>
              </a:ext>
            </a:extLst>
          </p:cNvPr>
          <p:cNvSpPr txBox="1">
            <a:spLocks/>
          </p:cNvSpPr>
          <p:nvPr/>
        </p:nvSpPr>
        <p:spPr>
          <a:xfrm>
            <a:off x="7685590" y="2010567"/>
            <a:ext cx="3840480" cy="9326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Pay increase for new construction hires vs. 2.7% in professional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16 percent">
            <a:extLst>
              <a:ext uri="{FF2B5EF4-FFF2-40B4-BE49-F238E27FC236}">
                <a16:creationId xmlns:a16="http://schemas.microsoft.com/office/drawing/2014/main" id="{8A913764-79D6-D333-A04E-7DFF699704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74" y="3309243"/>
            <a:ext cx="1158732" cy="116998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F4545AD-23D5-1415-07E1-F58FC57BE7D8}"/>
              </a:ext>
            </a:extLst>
          </p:cNvPr>
          <p:cNvSpPr txBox="1">
            <a:spLocks/>
          </p:cNvSpPr>
          <p:nvPr/>
        </p:nvSpPr>
        <p:spPr>
          <a:xfrm>
            <a:off x="7685590" y="3502120"/>
            <a:ext cx="3840480" cy="93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Vocational-focused community colleges increase in enrollment</a:t>
            </a:r>
          </a:p>
        </p:txBody>
      </p:sp>
      <p:pic>
        <p:nvPicPr>
          <p:cNvPr id="18" name="Picture 17" descr="95 percent">
            <a:extLst>
              <a:ext uri="{FF2B5EF4-FFF2-40B4-BE49-F238E27FC236}">
                <a16:creationId xmlns:a16="http://schemas.microsoft.com/office/drawing/2014/main" id="{5838DEE9-544F-9A16-A16F-20F7B1C119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29" y="4762865"/>
            <a:ext cx="1158732" cy="1172300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EE698D4-2ADF-35CE-403D-5828474EB9A5}"/>
              </a:ext>
            </a:extLst>
          </p:cNvPr>
          <p:cNvSpPr txBox="1">
            <a:spLocks/>
          </p:cNvSpPr>
          <p:nvPr/>
        </p:nvSpPr>
        <p:spPr>
          <a:xfrm>
            <a:off x="7685590" y="4882671"/>
            <a:ext cx="4527983" cy="93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Optimistic about job security and believe they won’t be replaced by AI -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8" tooltip="https://press.thumbtack.com/announcements/new-report-from-thumbtack-examines-forces-behind-skilled-trade-labor-shortage-offering-optimistic-outlook-for-the-future/"/>
              </a:rPr>
              <a:t>Thumbtack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0A182C-6AA4-5450-FB7C-1F4F1EA0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D17BBF1-DEAB-D0D5-C320-6626C3208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7988" y="143184"/>
            <a:ext cx="2614336" cy="186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2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84" y="1642150"/>
            <a:ext cx="8699196" cy="42902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2060"/>
                </a:solidFill>
              </a:rPr>
              <a:t>Align Curriculum with Industry Needs: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Incorporate CTE standards by aligning the curriculum with current industry needs.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2060"/>
                </a:solidFill>
              </a:rPr>
              <a:t>Integrate Work-Based Learning: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tx1"/>
                </a:solidFill>
              </a:rPr>
              <a:t>Embed work-based learning opportunities within CTE programs, allowing students to gain hands-on experience in real-world settings.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1900" b="1" dirty="0">
                <a:solidFill>
                  <a:srgbClr val="002060"/>
                </a:solidFill>
              </a:rPr>
              <a:t>Collaborate with Industry Partners: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Partner with local businesses to design apprenticeship programs that meet both educational and industry requirements.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1900" b="1" dirty="0">
                <a:solidFill>
                  <a:srgbClr val="002060"/>
                </a:solidFill>
              </a:rPr>
              <a:t>Incorporate Industry-Recognized Credentials</a:t>
            </a:r>
            <a:r>
              <a:rPr lang="en-US" sz="1900" dirty="0">
                <a:solidFill>
                  <a:srgbClr val="002060"/>
                </a:solidFill>
              </a:rPr>
              <a:t>: </a:t>
            </a:r>
            <a:r>
              <a:rPr lang="en-US" sz="1900" dirty="0">
                <a:solidFill>
                  <a:schemeClr val="tx1"/>
                </a:solidFill>
              </a:rPr>
              <a:t>Include industry-recognized credentials in apprenticeship programs to validate students' skills and competencies according to CTE standards.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08" y="500062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Align with CTE Standards and Ensure Hands-On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7" name="Picture Placeholder 6" descr="Remote work with solid fill">
            <a:extLst>
              <a:ext uri="{FF2B5EF4-FFF2-40B4-BE49-F238E27FC236}">
                <a16:creationId xmlns:a16="http://schemas.microsoft.com/office/drawing/2014/main" id="{7E7B4BB3-4380-4038-EE82-BB773583DC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0" r="2890"/>
          <a:stretch>
            <a:fillRect/>
          </a:stretch>
        </p:blipFill>
        <p:spPr>
          <a:xfrm flipH="1">
            <a:off x="9259180" y="2243716"/>
            <a:ext cx="2372836" cy="25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37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6D5-932B-27CC-9161-71C57BD5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585"/>
            <a:ext cx="10515600" cy="832044"/>
          </a:xfrm>
        </p:spPr>
        <p:txBody>
          <a:bodyPr/>
          <a:lstStyle/>
          <a:p>
            <a:r>
              <a:rPr lang="en-US" dirty="0"/>
              <a:t>Reduce their Barriers through WIOA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CBE6-DAAA-099A-FA83-BACD90699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6443"/>
            <a:ext cx="5142416" cy="1349946"/>
          </a:xfrm>
          <a:solidFill>
            <a:srgbClr val="00015E"/>
          </a:solidFill>
          <a:ln>
            <a:solidFill>
              <a:srgbClr val="00015E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Transportation Assistance: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</a:rPr>
              <a:t>Providing transit passes, ride-share credits, or direct transportation options ensuring youth can commute to RA training sites or workplaces.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E7ED3-A8BC-331B-C896-E15ADA1D77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14872" y="1853077"/>
            <a:ext cx="5138928" cy="1353312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Childcare Support or Referrals: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Support for childcare costs and/or referral to childcare programs such as Head Start Early Childhood Learning Centers.  </a:t>
            </a:r>
            <a:endParaRPr lang="en-US" sz="1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79BE3D-261A-8ACC-F556-E2C67066ED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285631"/>
            <a:ext cx="5142415" cy="1435277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Necessary Work Equipment and Tools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LWDBs and the local workforce system may utilize WIOA funding to assist with purchasing (or reimburse the cost for) tools and uniforms RA programs require.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AEDD7-38B6-1001-F87B-620688DEF0E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1387" y="3285631"/>
            <a:ext cx="5192635" cy="1435277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Stipends During Pre-Apprenticeship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availability of stipends for pre-apprenticeship programs often determines whether an Opportunity Youth will be able to participate.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81535C-943A-52A9-4071-6FE0ABD4391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665289" y="4800150"/>
            <a:ext cx="5142415" cy="1435277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Emergency Assistance Funds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LWDBs can ensure WIOA Title I Youth funds are offered to provide immediate financial relief for healthcare needs, car repairs, or housing issues</a:t>
            </a:r>
            <a:r>
              <a:rPr lang="en-U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DA248F-A5A6-FC96-2839-4FC01FDEB55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272911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21"/>
            <a:ext cx="10515600" cy="832044"/>
          </a:xfrm>
        </p:spPr>
        <p:txBody>
          <a:bodyPr/>
          <a:lstStyle/>
          <a:p>
            <a:r>
              <a:rPr lang="en-US" dirty="0"/>
              <a:t>Other Supports to Reduce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38928" cy="1798522"/>
          </a:xfrm>
          <a:solidFill>
            <a:srgbClr val="00015E"/>
          </a:solidFill>
          <a:ln>
            <a:solidFill>
              <a:srgbClr val="00015E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Housing Assistance: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Refer participants to the U.S. Department of Housing and Urban Development. Additionally, Section 8 housing vouchers are available for those who qualify through their local public housing agency.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26EB4-2269-3E68-3DB4-0444C7683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4873" y="1825624"/>
            <a:ext cx="5138928" cy="1801368"/>
          </a:xfrm>
          <a:solidFill>
            <a:srgbClr val="00015E"/>
          </a:solidFill>
          <a:ln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Documentation and Paperwork Assistance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LWDBs can support youth participants with obtaining identification documents, completing forms, and understanding program requirements.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FD248-5864-2BF4-36E1-DD790DD32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7927" y="3883308"/>
            <a:ext cx="5138928" cy="1801368"/>
          </a:xfrm>
          <a:solidFill>
            <a:srgbClr val="00015E"/>
          </a:solidFill>
          <a:ln>
            <a:solidFill>
              <a:srgbClr val="00015E"/>
            </a:solidFill>
          </a:ln>
        </p:spPr>
        <p:txBody>
          <a:bodyPr>
            <a:normAutofit fontScale="92500" lnSpcReduction="20000"/>
          </a:bodyPr>
          <a:lstStyle/>
          <a:p>
            <a:pPr marL="0" marR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9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Additional Supports: </a:t>
            </a:r>
          </a:p>
          <a:p>
            <a:pPr marL="0" marR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Work with other partners including: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Vocational Rehabilitation – WIOA Title IV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9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Adult Education- </a:t>
            </a:r>
            <a:r>
              <a:rPr lang="en-U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WIOA Title II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350121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EFDE-1F83-F5D5-6002-0C4B177B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2554881"/>
            <a:ext cx="113792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Workforce Boards: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Key Ingredient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047385-E275-976E-69C0-FAC0CE82316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3877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6D5-932B-27CC-9161-71C57BD5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2" y="874643"/>
            <a:ext cx="11353800" cy="77628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How Workforce Boards Can Help </a:t>
            </a:r>
            <a:r>
              <a:rPr lang="en-US" sz="3600" b="1" dirty="0">
                <a:latin typeface="Aptos" panose="020B0004020202020204" pitchFamily="34" charset="0"/>
              </a:rPr>
              <a:t>Education Providers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CBE6-DAAA-099A-FA83-BACD90699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6552" y="1959904"/>
            <a:ext cx="6227559" cy="217818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Provide WIOA Individual Training Account (ITA) funding to support apprentices' RI costs. 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Make connections with employers, sponsors.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Host convenings between education and industry.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E7ED3-A8BC-331B-C896-E15ADA1D77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8992" y="4234070"/>
            <a:ext cx="10926179" cy="17197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Provide pipeline of Opportunity Youth to enroll in programs.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Add programs to the Eligible Training Provider List (ETPL).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Support the development of RI curriculum using labor market information and industry standards.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9BDEB88-A4B5-57B4-C7DD-C22E5143B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2" y="1928191"/>
            <a:ext cx="4713642" cy="230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AEAA8F-23C5-072D-724E-F7F0173E2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56927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52" y="374661"/>
            <a:ext cx="1112851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How Workforce Boards Can Help </a:t>
            </a:r>
            <a:r>
              <a:rPr lang="en-US" sz="3600" b="1" dirty="0"/>
              <a:t>Employers/Sponsors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0079"/>
            <a:ext cx="6945905" cy="445273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Provide a pipeline of Opportunity Youth Apprentices: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Publicize RA program opening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Screen candidates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Provide pre-apprenticeship training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Provide supportive services to Opportunity Youth.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Provide WIOA OJT contract funding to support percentage of apprentice wages.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Build partnerships w/training providers on ETPL for RI; utilize ITAs to pay for all/portion of apprentices' RI costs.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Support registering and implementing RA programs.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Host convenings (job fairs, recruiting events, etc.) to connect potential apprentices and employers.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0242" name="Picture 2" descr="9 Types of Business Meetings and How to Conduct Them | RingCentral UK Blog">
            <a:extLst>
              <a:ext uri="{FF2B5EF4-FFF2-40B4-BE49-F238E27FC236}">
                <a16:creationId xmlns:a16="http://schemas.microsoft.com/office/drawing/2014/main" id="{2877218E-74A9-B58C-DF99-2DE98226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05" y="2384590"/>
            <a:ext cx="4226079" cy="269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02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35" y="649787"/>
            <a:ext cx="11492948" cy="875679"/>
          </a:xfrm>
        </p:spPr>
        <p:txBody>
          <a:bodyPr>
            <a:noAutofit/>
          </a:bodyPr>
          <a:lstStyle/>
          <a:p>
            <a:r>
              <a:rPr lang="en-US" sz="3000"/>
              <a:t>How Workforce Boards Can Help </a:t>
            </a:r>
            <a:r>
              <a:rPr lang="en-US" sz="3000" b="1"/>
              <a:t>Community-Based Organizations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456" y="1582843"/>
            <a:ext cx="8713083" cy="12859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Provide education on RA.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Connect potential apprentices with employers.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26EB4-2269-3E68-3DB4-0444C7683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456" y="3286343"/>
            <a:ext cx="7579746" cy="60295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Provide supportive services to apprentices.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FD248-5864-2BF4-36E1-DD790DD32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8306" y="4208498"/>
            <a:ext cx="7184970" cy="8908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Connect potential apprentices to other resources available within the community.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0DFCAB-2627-F40E-1A66-759BDB17B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8306" y="5333286"/>
            <a:ext cx="6932134" cy="5313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Leverage funding programs.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9361D8FB-E665-D69A-D711-EC6E96917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21" y="1759372"/>
            <a:ext cx="3176120" cy="2129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75CB17-0D2F-DDC6-1A94-A97C63B04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225FA0D6-8A48-4CF9-DABD-363758EED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3" y="3799700"/>
            <a:ext cx="3246563" cy="206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8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E7B57-7F5F-09FD-AC10-C4CB3C82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97EF2-0642-95E8-33E1-A6EEC1C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21605" cy="4005314"/>
          </a:xfrm>
        </p:spPr>
        <p:txBody>
          <a:bodyPr>
            <a:normAutofit/>
          </a:bodyPr>
          <a:lstStyle/>
          <a:p>
            <a:r>
              <a:rPr lang="en-US" dirty="0"/>
              <a:t>Center of Excellence Overview</a:t>
            </a:r>
          </a:p>
          <a:p>
            <a:r>
              <a:rPr lang="en-US" dirty="0"/>
              <a:t>What are Opportunity Youth?</a:t>
            </a:r>
          </a:p>
          <a:p>
            <a:r>
              <a:rPr lang="en-US" dirty="0"/>
              <a:t>Why Registered Apprenticeship is a way to engage them</a:t>
            </a:r>
          </a:p>
          <a:p>
            <a:r>
              <a:rPr lang="en-US" dirty="0"/>
              <a:t>How can we get Opportunity Youth into Registered Apprenticeships?</a:t>
            </a:r>
          </a:p>
          <a:p>
            <a:r>
              <a:rPr lang="en-US" dirty="0"/>
              <a:t>The Role of the Workforce System</a:t>
            </a:r>
          </a:p>
          <a:p>
            <a:r>
              <a:rPr lang="en-US" dirty="0"/>
              <a:t>Questions and Wrap-Up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 descr="Center of Excellence Logo">
            <a:extLst>
              <a:ext uri="{FF2B5EF4-FFF2-40B4-BE49-F238E27FC236}">
                <a16:creationId xmlns:a16="http://schemas.microsoft.com/office/drawing/2014/main" id="{CD5E1C60-2338-4680-3F55-3812DE38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67" y="1725524"/>
            <a:ext cx="3938674" cy="39242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83968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6D5-932B-27CC-9161-71C57BD5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35" y="904461"/>
            <a:ext cx="10515600" cy="756410"/>
          </a:xfrm>
        </p:spPr>
        <p:txBody>
          <a:bodyPr/>
          <a:lstStyle/>
          <a:p>
            <a:r>
              <a:rPr lang="en-US" dirty="0"/>
              <a:t>Get to Know Your Workforce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CBE6-DAAA-099A-FA83-BACD90699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7570"/>
            <a:ext cx="10253870" cy="63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015E"/>
                </a:solidFill>
              </a:rPr>
              <a:t>Each Workforce Board has: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E7ED3-A8BC-331B-C896-E15ADA1D77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60843" y="2409305"/>
            <a:ext cx="6937514" cy="3802652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Sector strategies: priority occupations and key industries.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Policies on OJT contracts, which WIOA and non-WIOA funding "buckets" and services they will apply to RA.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Funding levels, fiscal year cycle and how quickly they anticipate spending funds.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Supportive services offered and how that maps to your program's needs.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Candidate pool – IS and OS Youth Programs.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ETPL program registration process.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CD9110-4106-BA03-481E-9050EBBDB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A79C19B-95FB-B086-201C-C6EEF16D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3" y="3048585"/>
            <a:ext cx="4616072" cy="2308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35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BD924-397F-FB99-8850-ED3A1F1E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No-Cost Resources</a:t>
            </a:r>
          </a:p>
        </p:txBody>
      </p:sp>
      <p:pic>
        <p:nvPicPr>
          <p:cNvPr id="7" name="Picture 6" descr="Workforce Board Guide front cover ">
            <a:extLst>
              <a:ext uri="{FF2B5EF4-FFF2-40B4-BE49-F238E27FC236}">
                <a16:creationId xmlns:a16="http://schemas.microsoft.com/office/drawing/2014/main" id="{2D00E7E7-CE6B-4974-BFC1-7B33EE51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95" y="1719398"/>
            <a:ext cx="3562503" cy="419562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9BE095-466B-DC9C-6CED-F4376700E8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6602" y="1825626"/>
            <a:ext cx="4817198" cy="530226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15E"/>
                </a:solidFill>
              </a:rPr>
              <a:t>Guide to Identifying Partners</a:t>
            </a:r>
          </a:p>
          <a:p>
            <a:pPr marL="0" indent="0">
              <a:buNone/>
            </a:pPr>
            <a:endParaRPr lang="en-US">
              <a:solidFill>
                <a:srgbClr val="00015E"/>
              </a:solidFill>
            </a:endParaRPr>
          </a:p>
        </p:txBody>
      </p:sp>
      <p:pic>
        <p:nvPicPr>
          <p:cNvPr id="8" name="Picture 7" descr="QR Code to https://dolcoe.safalapps.com/sites/default/files/2023-09/Technical%20Assistance%20Guide.pdf&#10; ">
            <a:extLst>
              <a:ext uri="{FF2B5EF4-FFF2-40B4-BE49-F238E27FC236}">
                <a16:creationId xmlns:a16="http://schemas.microsoft.com/office/drawing/2014/main" id="{9DC7C673-7716-1941-24FC-6C73B264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100" y="2860518"/>
            <a:ext cx="3092609" cy="30545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C4BDB-2EBC-7872-7B31-2E14FDD95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07759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5524"/>
            <a:ext cx="6902513" cy="39295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200">
                <a:solidFill>
                  <a:schemeClr val="tx1"/>
                </a:solidFill>
              </a:rPr>
              <a:t>; 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2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etc.)</a:t>
            </a:r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4" name="Group 3" descr="Logos for National Association of Workforce Development Professionals, Coalition On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559F0035-5A62-2812-0D00-8E614540664E}"/>
              </a:ext>
            </a:extLst>
          </p:cNvPr>
          <p:cNvGrpSpPr/>
          <p:nvPr/>
        </p:nvGrpSpPr>
        <p:grpSpPr>
          <a:xfrm>
            <a:off x="7220780" y="1986885"/>
            <a:ext cx="4434328" cy="2360017"/>
            <a:chOff x="7220780" y="1986885"/>
            <a:chExt cx="4434328" cy="236001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62B1A32-AA60-3B33-FC32-B390C399B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16" b="33328"/>
            <a:stretch/>
          </p:blipFill>
          <p:spPr bwMode="auto">
            <a:xfrm>
              <a:off x="9471859" y="3631750"/>
              <a:ext cx="2183249" cy="71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8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2590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DFC55-5D74-3F4B-A43C-BD6A3107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" y="392361"/>
            <a:ext cx="10515600" cy="1325563"/>
          </a:xfrm>
        </p:spPr>
        <p:txBody>
          <a:bodyPr/>
          <a:lstStyle/>
          <a:p>
            <a:r>
              <a:rPr lang="en-US" dirty="0"/>
              <a:t>Quick Pulse 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46531-2B2B-B39D-51E9-699AAB7C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62" y="1717924"/>
            <a:ext cx="6395721" cy="4241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rgbClr val="002060"/>
                </a:solidFill>
                <a:latin typeface="+mj-lt"/>
              </a:rPr>
              <a:t>Are you a….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Workforce Board Staff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Service Provider Staff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Educational Partner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Vocational Rehabilitation Partner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Employer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Board Member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Registered Apprenticeship Staff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Other</a:t>
            </a:r>
          </a:p>
        </p:txBody>
      </p:sp>
      <p:pic>
        <p:nvPicPr>
          <p:cNvPr id="6" name="Picture 5" descr="Happy team members">
            <a:extLst>
              <a:ext uri="{FF2B5EF4-FFF2-40B4-BE49-F238E27FC236}">
                <a16:creationId xmlns:a16="http://schemas.microsoft.com/office/drawing/2014/main" id="{7E87AE4D-6E8E-F00F-94FE-6600EDB1B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65" y="2015126"/>
            <a:ext cx="5417772" cy="361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3E246F-B590-6F5F-5B7F-3E57EC2CE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3815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E1D3-CEE4-28AC-DDF1-C63A3F6F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836341"/>
            <a:ext cx="10515600" cy="809742"/>
          </a:xfrm>
        </p:spPr>
        <p:txBody>
          <a:bodyPr/>
          <a:lstStyle/>
          <a:p>
            <a:r>
              <a:rPr lang="en-US" dirty="0"/>
              <a:t>Quick Pulse Poll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0769-82A7-DC80-F6C0-1B70EB0B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569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15E"/>
                </a:solidFill>
              </a:rPr>
              <a:t>When it comes to Registered Apprenticeship I am…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9" name="Picture 2" descr="Image result for someone mentioning i dont know">
            <a:extLst>
              <a:ext uri="{FF2B5EF4-FFF2-40B4-BE49-F238E27FC236}">
                <a16:creationId xmlns:a16="http://schemas.microsoft.com/office/drawing/2014/main" id="{14EB57D7-DACE-48D6-7F94-E1993B55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9" y="2613749"/>
            <a:ext cx="4296618" cy="302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E2F67-121F-EA3D-73B8-F21EC79814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66345" y="2539740"/>
            <a:ext cx="6477943" cy="316907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Just starting out</a:t>
            </a:r>
          </a:p>
          <a:p>
            <a:r>
              <a:rPr lang="en-US" sz="3000" dirty="0">
                <a:solidFill>
                  <a:schemeClr val="tx1"/>
                </a:solidFill>
              </a:rPr>
              <a:t>Somewhat familiar with the basics but don’t utilize it often</a:t>
            </a:r>
          </a:p>
          <a:p>
            <a:r>
              <a:rPr lang="en-US" sz="3000" dirty="0">
                <a:solidFill>
                  <a:schemeClr val="tx1"/>
                </a:solidFill>
              </a:rPr>
              <a:t>Very knowledgeable and often refer people to programs</a:t>
            </a:r>
          </a:p>
          <a:p>
            <a:r>
              <a:rPr lang="en-US" sz="3000" dirty="0">
                <a:solidFill>
                  <a:schemeClr val="tx1"/>
                </a:solidFill>
              </a:rPr>
              <a:t>What is Registered Apprenticeship??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6372D76-4872-3D6C-A7D6-858387CDC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91946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68A15-15EC-7B2F-8660-F26462DC5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A66E4-F461-5526-F81C-5012FDBE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19575"/>
            <a:ext cx="12099637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Opportunity Youth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Meeting Them Where They Are with Innovative Solutions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9D06C3-C8FB-9B07-58BA-CD906E558516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37802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Youth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8721" y="2751915"/>
            <a:ext cx="10274559" cy="22518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1"/>
                </a:solidFill>
              </a:rPr>
              <a:t>Young people between the ages of 16 and 24 who are neither enrolled in school nor participating in the labor market.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7798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They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515600" cy="4196928"/>
          </a:xfrm>
        </p:spPr>
        <p:txBody>
          <a:bodyPr>
            <a:noAutofit/>
          </a:bodyPr>
          <a:lstStyle/>
          <a:p>
            <a:r>
              <a:rPr lang="en-US" sz="2000" b="1" i="0" u="sng" dirty="0">
                <a:solidFill>
                  <a:schemeClr val="tx1"/>
                </a:solidFill>
                <a:effectLst/>
              </a:rPr>
              <a:t>Disability:</a:t>
            </a:r>
            <a:r>
              <a:rPr lang="en-US" sz="2000" b="1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Over 16% of disconnected youth have a disability, while only 5% of connected youth face similar challenges.</a:t>
            </a:r>
          </a:p>
          <a:p>
            <a:pPr algn="l"/>
            <a:r>
              <a:rPr lang="en-US" sz="2000" b="1" i="0" u="sng" dirty="0">
                <a:solidFill>
                  <a:schemeClr val="tx1"/>
                </a:solidFill>
                <a:effectLst/>
              </a:rPr>
              <a:t>Expectant and Parenting Youth and Young Adults</a:t>
            </a:r>
            <a:r>
              <a:rPr lang="en-US" sz="2000" b="1" i="0" dirty="0">
                <a:solidFill>
                  <a:schemeClr val="tx1"/>
                </a:solidFill>
                <a:effectLst/>
              </a:rPr>
              <a:t>: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Approximately 28% of opportunity youth are expectant or parenting- four times more likely to be mothers than their connected counterparts.</a:t>
            </a:r>
          </a:p>
          <a:p>
            <a:pPr algn="l"/>
            <a:r>
              <a:rPr lang="en-US" sz="2000" b="1" i="0" u="sng" dirty="0">
                <a:solidFill>
                  <a:schemeClr val="tx1"/>
                </a:solidFill>
                <a:effectLst/>
              </a:rPr>
              <a:t>Homelessness</a:t>
            </a:r>
            <a:r>
              <a:rPr lang="en-US" sz="2000" b="1" i="0" dirty="0">
                <a:solidFill>
                  <a:schemeClr val="tx1"/>
                </a:solidFill>
                <a:effectLst/>
              </a:rPr>
              <a:t>: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A significant portion of youth experiencing homelessness are also disconnected from school due to substantial disruptions in their education.</a:t>
            </a:r>
          </a:p>
          <a:p>
            <a:pPr algn="l"/>
            <a:r>
              <a:rPr lang="en-US" sz="2000" b="1" i="0" u="sng" dirty="0">
                <a:solidFill>
                  <a:schemeClr val="tx1"/>
                </a:solidFill>
                <a:effectLst/>
              </a:rPr>
              <a:t>Incarceration</a:t>
            </a:r>
            <a:r>
              <a:rPr lang="en-US" sz="2000" b="1" i="0" dirty="0">
                <a:solidFill>
                  <a:schemeClr val="tx1"/>
                </a:solidFill>
                <a:effectLst/>
              </a:rPr>
              <a:t>: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 Youth with a history of incarceration face an elevated risk of disconnection from their communities, with a higher representation of Black individuals (12%) compared to white peers (7%).</a:t>
            </a:r>
          </a:p>
          <a:p>
            <a:pPr algn="l"/>
            <a:r>
              <a:rPr lang="en-US" sz="2000" b="1" i="0" u="sng" dirty="0">
                <a:solidFill>
                  <a:schemeClr val="tx1"/>
                </a:solidFill>
                <a:effectLst/>
              </a:rPr>
              <a:t>Impoverished</a:t>
            </a:r>
            <a:r>
              <a:rPr lang="en-US" sz="2000" b="1" i="0" dirty="0">
                <a:solidFill>
                  <a:schemeClr val="tx1"/>
                </a:solidFill>
                <a:effectLst/>
              </a:rPr>
              <a:t>: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Nearly twice as likely to live in poverty. </a:t>
            </a: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ndividuals from high-poverty areas are significantly more likely (21%) to be opportunity youth compared to their peers from low-poverty areas (6%).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513448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FDE4DC1-ACA6-44A6-BE57-EBAD53B7CB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C3674E-F26F-4B31-9E14-9988015509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332E28-6160-4014-AC6D-2E74CAD9BE0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2f00f82b-dce9-458f-ab1d-1c5fd145e219"/>
    <ds:schemaRef ds:uri="http://schemas.openxmlformats.org/package/2006/metadata/core-properties"/>
    <ds:schemaRef ds:uri="4cd59d27-ca2b-4708-b9c7-7fa28138492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1825</Words>
  <Application>Microsoft Office PowerPoint</Application>
  <PresentationFormat>Widescreen</PresentationFormat>
  <Paragraphs>246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Calibri Light</vt:lpstr>
      <vt:lpstr>Montserrat Light</vt:lpstr>
      <vt:lpstr>Symbol</vt:lpstr>
      <vt:lpstr>Wingdings</vt:lpstr>
      <vt:lpstr>Wingdings 2</vt:lpstr>
      <vt:lpstr>1_Office Theme</vt:lpstr>
      <vt:lpstr>6_Office Theme</vt:lpstr>
      <vt:lpstr>Building a School to Apprenticeship Pipeline for Opportunity Youth</vt:lpstr>
      <vt:lpstr>Presenter</vt:lpstr>
      <vt:lpstr>Welcome and Agenda</vt:lpstr>
      <vt:lpstr>Center of Excellence Overview</vt:lpstr>
      <vt:lpstr>Quick Pulse Poll #1</vt:lpstr>
      <vt:lpstr>Quick Pulse Poll #2</vt:lpstr>
      <vt:lpstr>Opportunity Youth Meeting Them Where They Are with Innovative Solutions</vt:lpstr>
      <vt:lpstr>Opportunity Youth Defined</vt:lpstr>
      <vt:lpstr>Challenges They Face</vt:lpstr>
      <vt:lpstr>Opportunity Youth – The Numbers</vt:lpstr>
      <vt:lpstr>Apprenticeship: A Way to Engage Opportunity Youth</vt:lpstr>
      <vt:lpstr>What is Registered Apprenticeship?</vt:lpstr>
      <vt:lpstr>Five Core Components of Apprenticeship</vt:lpstr>
      <vt:lpstr>A WIDE RANGE OF INDUSTRIES</vt:lpstr>
      <vt:lpstr>Apprenticeships for Opportunity Youth</vt:lpstr>
      <vt:lpstr>How Can We Get  Opportunity Youth Into Apprenticeships?</vt:lpstr>
      <vt:lpstr>Key Questions</vt:lpstr>
      <vt:lpstr>Engage the Local Workforce System</vt:lpstr>
      <vt:lpstr>Work with Other Providers</vt:lpstr>
      <vt:lpstr>Recruit Employers</vt:lpstr>
      <vt:lpstr>Gen-Z: Interested in Different Occupations</vt:lpstr>
      <vt:lpstr>But They Are Also The “Toolbelt Generation”</vt:lpstr>
      <vt:lpstr>Align with CTE Standards and Ensure Hands-On Training</vt:lpstr>
      <vt:lpstr>Reduce their Barriers through WIOA</vt:lpstr>
      <vt:lpstr>Other Supports to Reduce Barriers</vt:lpstr>
      <vt:lpstr>Workforce Boards: The Key Ingredient</vt:lpstr>
      <vt:lpstr>How Workforce Boards Can Help Education Providers</vt:lpstr>
      <vt:lpstr>How Workforce Boards Can Help Employers/Sponsors</vt:lpstr>
      <vt:lpstr>How Workforce Boards Can Help Community-Based Organizations</vt:lpstr>
      <vt:lpstr>Get to Know Your Workforce Board</vt:lpstr>
      <vt:lpstr>Questions and Discussion</vt:lpstr>
      <vt:lpstr>No-Cost Resources</vt:lpstr>
      <vt:lpstr>Email us your questions at RA_COE@SafalPartners.com</vt:lpstr>
    </vt:vector>
  </TitlesOfParts>
  <Manager>Judy Blanchard,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NYEC 2025 Building a School to Apprenticeship Pipeline for Opportunity Youth</dc:title>
  <dc:subject>Registered Apprenticeship, Pre-Apprenticeship, Opportunity Youth</dc:subject>
  <dc:creator>Alan Dodkowitz</dc:creator>
  <cp:keywords>Registered Apprenticeship, apprenticeship, opportunity youth</cp:keywords>
  <cp:lastModifiedBy>Colleen Beck</cp:lastModifiedBy>
  <cp:revision>2</cp:revision>
  <dcterms:created xsi:type="dcterms:W3CDTF">2025-04-01T12:15:48Z</dcterms:created>
  <dcterms:modified xsi:type="dcterms:W3CDTF">2025-05-13T13:23:39Z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