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1854" r:id="rId5"/>
    <p:sldId id="1859" r:id="rId6"/>
    <p:sldId id="1855" r:id="rId7"/>
    <p:sldId id="2147327695" r:id="rId8"/>
    <p:sldId id="2147327696" r:id="rId9"/>
    <p:sldId id="1860" r:id="rId10"/>
    <p:sldId id="2147327697" r:id="rId11"/>
    <p:sldId id="2147327908" r:id="rId12"/>
    <p:sldId id="2147327909" r:id="rId13"/>
    <p:sldId id="2147327185" r:id="rId14"/>
    <p:sldId id="2147327910" r:id="rId15"/>
    <p:sldId id="2147478586" r:id="rId16"/>
    <p:sldId id="2147327911" r:id="rId17"/>
    <p:sldId id="2147327896" r:id="rId18"/>
    <p:sldId id="2147327912" r:id="rId19"/>
    <p:sldId id="2147327913" r:id="rId20"/>
    <p:sldId id="2147327914" r:id="rId21"/>
    <p:sldId id="2147327915" r:id="rId22"/>
    <p:sldId id="2147327917" r:id="rId23"/>
    <p:sldId id="2147327918" r:id="rId24"/>
    <p:sldId id="2147327919" r:id="rId25"/>
    <p:sldId id="2147327920" r:id="rId26"/>
    <p:sldId id="2147327921" r:id="rId27"/>
    <p:sldId id="2147327922" r:id="rId28"/>
    <p:sldId id="2147327923" r:id="rId29"/>
    <p:sldId id="2147327924" r:id="rId30"/>
    <p:sldId id="2147327925" r:id="rId31"/>
    <p:sldId id="2147327927" r:id="rId32"/>
    <p:sldId id="2147327928" r:id="rId33"/>
    <p:sldId id="2147327929" r:id="rId34"/>
    <p:sldId id="2147327930" r:id="rId35"/>
    <p:sldId id="2147327931" r:id="rId36"/>
    <p:sldId id="2147327932" r:id="rId37"/>
    <p:sldId id="2147327933" r:id="rId38"/>
    <p:sldId id="2147327934" r:id="rId39"/>
    <p:sldId id="2147327935" r:id="rId40"/>
    <p:sldId id="2147327936" r:id="rId41"/>
    <p:sldId id="2147327937" r:id="rId42"/>
    <p:sldId id="2147327938" r:id="rId43"/>
    <p:sldId id="2147327939" r:id="rId44"/>
    <p:sldId id="2147327940" r:id="rId45"/>
    <p:sldId id="270" r:id="rId46"/>
    <p:sldId id="2147327694" r:id="rId47"/>
    <p:sldId id="21473276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94660"/>
  </p:normalViewPr>
  <p:slideViewPr>
    <p:cSldViewPr snapToGrid="0">
      <p:cViewPr varScale="1">
        <p:scale>
          <a:sx n="100" d="100"/>
          <a:sy n="100" d="100"/>
        </p:scale>
        <p:origin x="1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E88C0-99F7-4A3E-860E-FFEB6C1D866C}"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BFE8A-8F87-4439-B8AD-DBB8DAD14D0D}" type="slidenum">
              <a:rPr lang="en-US" smtClean="0"/>
              <a:t>‹#›</a:t>
            </a:fld>
            <a:endParaRPr lang="en-US"/>
          </a:p>
        </p:txBody>
      </p:sp>
    </p:spTree>
    <p:extLst>
      <p:ext uri="{BB962C8B-B14F-4D97-AF65-F5344CB8AC3E}">
        <p14:creationId xmlns:p14="http://schemas.microsoft.com/office/powerpoint/2010/main" val="884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Recently updated verbiage on apprenticeship.gov - https://www.apprenticeship.gov/employers/registered-apprenticeship-program</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1. Industry Led – Programs are industry-vetted and approved to ensure alignment with industry standards and that apprentices are trained for highly skilled, high-demand occupations. </a:t>
            </a:r>
            <a:endParaRPr lang="en-US" sz="1800" dirty="0">
              <a:effectLst/>
              <a:latin typeface="Arial" panose="020B0604020202020204" pitchFamily="34" charset="0"/>
            </a:endParaRPr>
          </a:p>
          <a:p>
            <a:r>
              <a:rPr lang="en-US" sz="1800" dirty="0">
                <a:effectLst/>
                <a:latin typeface="Segoe UI" panose="020B0502040204020203" pitchFamily="34" charset="0"/>
              </a:rPr>
              <a:t>2. Paid Job – Registered Apprenticeships are jobs! Apprentices earn progressive wages as their skills and productivity increase. </a:t>
            </a:r>
            <a:endParaRPr lang="en-US" sz="1800" dirty="0">
              <a:effectLst/>
              <a:latin typeface="Arial" panose="020B0604020202020204" pitchFamily="34" charset="0"/>
            </a:endParaRPr>
          </a:p>
          <a:p>
            <a:r>
              <a:rPr lang="en-US" sz="1800" dirty="0">
                <a:effectLst/>
                <a:latin typeface="Segoe UI" panose="020B0502040204020203" pitchFamily="34" charset="0"/>
              </a:rPr>
              <a:t>3.Structured On-the-Job Learning/Mentorship – Programs provide structured on-the-job training to prepare for a successful career, which includes instruction from an experienced mentor. </a:t>
            </a:r>
            <a:endParaRPr lang="en-US" sz="1800" dirty="0">
              <a:effectLst/>
              <a:latin typeface="Arial" panose="020B0604020202020204" pitchFamily="34" charset="0"/>
            </a:endParaRPr>
          </a:p>
          <a:p>
            <a:r>
              <a:rPr lang="en-US" sz="1800" dirty="0">
                <a:effectLst/>
                <a:latin typeface="Segoe UI" panose="020B0502040204020203" pitchFamily="34" charset="0"/>
              </a:rPr>
              <a:t>4.Supplemental Education – Apprentices are provided supplemental classroom education based on employers’ unique training needs to ensure quality and success. </a:t>
            </a:r>
            <a:endParaRPr lang="en-US" sz="1800" dirty="0">
              <a:effectLst/>
              <a:latin typeface="Arial" panose="020B0604020202020204" pitchFamily="34" charset="0"/>
            </a:endParaRPr>
          </a:p>
          <a:p>
            <a:r>
              <a:rPr lang="en-US" sz="1800" dirty="0">
                <a:effectLst/>
                <a:latin typeface="Segoe UI" panose="020B0502040204020203" pitchFamily="34" charset="0"/>
              </a:rPr>
              <a:t>5.Credentials – Apprentices earn a portable, nationally recognized credential within their industry.</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9BEF1-B919-412D-AA9B-C66F48BF41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313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64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607" rtl="0" eaLnBrk="1" fontAlgn="base" latinLnBrk="0" hangingPunct="1">
              <a:lnSpc>
                <a:spcPct val="100000"/>
              </a:lnSpc>
              <a:spcBef>
                <a:spcPct val="0"/>
              </a:spcBef>
              <a:spcAft>
                <a:spcPct val="0"/>
              </a:spcAft>
              <a:buClrTx/>
              <a:buSzTx/>
              <a:buFontTx/>
              <a:buNone/>
              <a:tabLst/>
              <a:defRPr/>
            </a:pPr>
            <a:fld id="{31E048EE-F6E1-1C4C-9881-042DFC316FD7}" type="slidenum">
              <a:rPr kumimoji="0" lang="en-US" altLang="en-US"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3607"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8032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9864D-4FB0-1038-8EFF-A0136B78E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348C0-2E0F-2A94-095A-70030C920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71DA6-D259-4249-2A7F-36CD61CECF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58D1A9-CFD3-D0F7-9A09-8C6D3059A7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DA30C-B1F5-4AF1-A97A-0DD1751DA7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242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r>
              <a:rPr lang="en-US" dirty="0"/>
              <a:t> </a:t>
            </a:r>
          </a:p>
          <a:p>
            <a:pPr>
              <a:buNone/>
            </a:pPr>
            <a:r>
              <a:rPr lang="en-US" b="1" dirty="0"/>
              <a:t>Talking Points / Speaker Notes:</a:t>
            </a:r>
            <a:endParaRPr lang="en-US" dirty="0"/>
          </a:p>
          <a:p>
            <a:pPr>
              <a:buFont typeface="Arial" panose="020B0604020202020204" pitchFamily="34" charset="0"/>
              <a:buChar char="•"/>
            </a:pPr>
            <a:r>
              <a:rPr lang="en-US" dirty="0"/>
              <a:t>For students and job seekers, RA offers multiple advantages:</a:t>
            </a:r>
          </a:p>
          <a:p>
            <a:pPr marL="742950" lvl="1" indent="-285750">
              <a:buFont typeface="Arial" panose="020B0604020202020204" pitchFamily="34" charset="0"/>
              <a:buChar char="•"/>
            </a:pPr>
            <a:r>
              <a:rPr lang="en-US" dirty="0"/>
              <a:t>It’s a paid, structured training model with a strong job placement record.</a:t>
            </a:r>
          </a:p>
          <a:p>
            <a:pPr marL="742950" lvl="1" indent="-285750">
              <a:buFont typeface="Arial" panose="020B0604020202020204" pitchFamily="34" charset="0"/>
              <a:buChar char="•"/>
            </a:pPr>
            <a:r>
              <a:rPr lang="en-US" dirty="0"/>
              <a:t>94% of apprentices retain employment post-completion.</a:t>
            </a:r>
          </a:p>
          <a:p>
            <a:pPr marL="742950" lvl="1" indent="-285750">
              <a:buFont typeface="Arial" panose="020B0604020202020204" pitchFamily="34" charset="0"/>
              <a:buChar char="•"/>
            </a:pPr>
            <a:r>
              <a:rPr lang="en-US" dirty="0"/>
              <a:t>The wage and earnings data speak for themselves: it’s a pathway to upward mobility.</a:t>
            </a:r>
          </a:p>
          <a:p>
            <a:pPr>
              <a:buFont typeface="Arial" panose="020B0604020202020204" pitchFamily="34" charset="0"/>
              <a:buChar char="•"/>
            </a:pPr>
            <a:r>
              <a:rPr lang="en-US" dirty="0"/>
              <a:t>Importantly, RA also reduces or eliminates student debt while delivering credentials of value.</a:t>
            </a:r>
          </a:p>
          <a:p>
            <a:pPr>
              <a:buNone/>
            </a:pPr>
            <a:r>
              <a:rPr lang="en-US" b="1" dirty="0"/>
              <a:t>Suggested Group Questions:</a:t>
            </a:r>
            <a:endParaRPr lang="en-US" dirty="0"/>
          </a:p>
          <a:p>
            <a:pPr>
              <a:buFont typeface="Arial" panose="020B0604020202020204" pitchFamily="34" charset="0"/>
              <a:buChar char="•"/>
            </a:pPr>
            <a:r>
              <a:rPr lang="en-US" dirty="0"/>
              <a:t>How do you communicate the value of RA to job seekers?</a:t>
            </a:r>
          </a:p>
          <a:p>
            <a:pPr>
              <a:buFont typeface="Arial" panose="020B0604020202020204" pitchFamily="34" charset="0"/>
              <a:buChar char="•"/>
            </a:pPr>
            <a:r>
              <a:rPr lang="en-US" dirty="0"/>
              <a:t>How could these benefits influence conversations with youth, parents, or school counselors?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C4B27-7E4C-49A8-8ACA-4378FE07AE4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473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executive 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731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million for pre-apprenticeship and CTE, $4 million for the ABA grant for Penn College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91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Slide 2: Key Strategies for Alignment</a:t>
            </a:r>
          </a:p>
          <a:p>
            <a:pPr>
              <a:buFont typeface="Arial" panose="020B0604020202020204" pitchFamily="34" charset="0"/>
              <a:buChar char="•"/>
            </a:pPr>
            <a:r>
              <a:rPr lang="en-US" b="1" dirty="0"/>
              <a:t>Develop formal articulation agreements</a:t>
            </a:r>
            <a:r>
              <a:rPr lang="en-US" dirty="0"/>
              <a:t> between CTE and RA programs</a:t>
            </a:r>
          </a:p>
          <a:p>
            <a:pPr>
              <a:buFont typeface="Arial" panose="020B0604020202020204" pitchFamily="34" charset="0"/>
              <a:buChar char="•"/>
            </a:pPr>
            <a:r>
              <a:rPr lang="en-US" b="1" dirty="0"/>
              <a:t>Embed apprenticeship-ready curriculum</a:t>
            </a:r>
            <a:r>
              <a:rPr lang="en-US" dirty="0"/>
              <a:t> in high school or community college pathways</a:t>
            </a:r>
          </a:p>
          <a:p>
            <a:pPr>
              <a:buFont typeface="Arial" panose="020B0604020202020204" pitchFamily="34" charset="0"/>
              <a:buChar char="•"/>
            </a:pPr>
            <a:r>
              <a:rPr lang="en-US" b="1" dirty="0"/>
              <a:t>Leverage pre-apprenticeship models</a:t>
            </a:r>
            <a:r>
              <a:rPr lang="en-US" dirty="0"/>
              <a:t> to prepare students for RA entry</a:t>
            </a:r>
          </a:p>
          <a:p>
            <a:pPr>
              <a:buFont typeface="Arial" panose="020B0604020202020204" pitchFamily="34" charset="0"/>
              <a:buChar char="•"/>
            </a:pPr>
            <a:r>
              <a:rPr lang="en-US" dirty="0"/>
              <a:t>Coordinate with employers to define skill standards and pathways</a:t>
            </a:r>
          </a:p>
          <a:p>
            <a:pPr>
              <a:buFont typeface="Arial" panose="020B0604020202020204" pitchFamily="34" charset="0"/>
              <a:buChar char="•"/>
            </a:pPr>
            <a:r>
              <a:rPr lang="en-US" dirty="0"/>
              <a:t>Use </a:t>
            </a:r>
            <a:r>
              <a:rPr lang="en-US" b="1" dirty="0"/>
              <a:t>dual credit</a:t>
            </a:r>
            <a:r>
              <a:rPr lang="en-US" dirty="0"/>
              <a:t> or </a:t>
            </a:r>
            <a:r>
              <a:rPr lang="en-US" b="1" dirty="0"/>
              <a:t>credit for prior learning (CPL)</a:t>
            </a:r>
            <a:r>
              <a:rPr lang="en-US" dirty="0"/>
              <a:t> to accelerate transitions</a:t>
            </a:r>
          </a:p>
          <a:p>
            <a:pPr>
              <a:buNone/>
            </a:pPr>
            <a:r>
              <a:rPr lang="en-US" b="1" dirty="0"/>
              <a:t>Slide 3: Roles of Stakeholders</a:t>
            </a:r>
          </a:p>
          <a:p>
            <a:pPr>
              <a:buFont typeface="Arial" panose="020B0604020202020204" pitchFamily="34" charset="0"/>
              <a:buChar char="•"/>
            </a:pPr>
            <a:r>
              <a:rPr lang="en-US" b="1" dirty="0"/>
              <a:t>CTE Providers</a:t>
            </a:r>
            <a:r>
              <a:rPr lang="en-US" dirty="0"/>
              <a:t>: Align coursework, prepare students, support career exploration</a:t>
            </a:r>
          </a:p>
          <a:p>
            <a:pPr>
              <a:buFont typeface="Arial" panose="020B0604020202020204" pitchFamily="34" charset="0"/>
              <a:buChar char="•"/>
            </a:pPr>
            <a:r>
              <a:rPr lang="en-US" b="1" dirty="0"/>
              <a:t>Apprenticeship Sponsors</a:t>
            </a:r>
            <a:r>
              <a:rPr lang="en-US" dirty="0"/>
              <a:t>: Offer structured OJT, mentorship, and career advancement</a:t>
            </a:r>
          </a:p>
          <a:p>
            <a:pPr>
              <a:buFont typeface="Arial" panose="020B0604020202020204" pitchFamily="34" charset="0"/>
              <a:buChar char="•"/>
            </a:pPr>
            <a:r>
              <a:rPr lang="en-US" b="1" dirty="0"/>
              <a:t>Employers</a:t>
            </a:r>
            <a:r>
              <a:rPr lang="en-US" dirty="0"/>
              <a:t>: Co-design programs, offer placements, and ensure skill relevance</a:t>
            </a:r>
          </a:p>
          <a:p>
            <a:pPr>
              <a:buFont typeface="Arial" panose="020B0604020202020204" pitchFamily="34" charset="0"/>
              <a:buChar char="•"/>
            </a:pPr>
            <a:r>
              <a:rPr lang="en-US" b="1" dirty="0"/>
              <a:t>Workforce Boards</a:t>
            </a:r>
            <a:r>
              <a:rPr lang="en-US" dirty="0"/>
              <a:t>: Provide funding, wraparound services, and labor market insight</a:t>
            </a:r>
          </a:p>
          <a:p>
            <a:pPr>
              <a:buFont typeface="Arial" panose="020B0604020202020204" pitchFamily="34" charset="0"/>
              <a:buChar char="•"/>
            </a:pPr>
            <a:r>
              <a:rPr lang="en-US" b="1" dirty="0"/>
              <a:t>State Agencies</a:t>
            </a:r>
            <a:r>
              <a:rPr lang="en-US" dirty="0"/>
              <a:t>: Support policy, coordination, and program approval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005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quality pre-apprenticeship program is designed to effectively prepare individuals for success in Registered Apprenticeships and ultimately, skilled employment. Key components include:</a:t>
            </a:r>
          </a:p>
          <a:p>
            <a:r>
              <a:rPr lang="en-US" b="1" dirty="0"/>
              <a:t>1. Industry Alignment and Collaboration:</a:t>
            </a:r>
            <a:endParaRPr lang="en-US" dirty="0"/>
          </a:p>
          <a:p>
            <a:pPr marL="171450" indent="-171450">
              <a:buFont typeface="Arial"/>
              <a:buChar char="•"/>
            </a:pPr>
            <a:r>
              <a:rPr lang="en-US" b="1" dirty="0"/>
              <a:t>Employer Involvement:</a:t>
            </a:r>
            <a:r>
              <a:rPr lang="en-US" dirty="0"/>
              <a:t> Active participation from employers and apprenticeship sponsors in program design and implementation.</a:t>
            </a:r>
          </a:p>
          <a:p>
            <a:pPr marL="171450" indent="-171450">
              <a:buFont typeface="Arial"/>
              <a:buChar char="•"/>
            </a:pPr>
            <a:r>
              <a:rPr lang="en-US" b="1" dirty="0"/>
              <a:t>Alignment with RA Standards:</a:t>
            </a:r>
            <a:r>
              <a:rPr lang="en-US" dirty="0"/>
              <a:t> Curriculum and training aligned with the requirements and standards of the targeted Registered Apprenticeship programs.</a:t>
            </a:r>
          </a:p>
          <a:p>
            <a:pPr marL="171450" indent="-171450">
              <a:buFont typeface="Arial"/>
              <a:buChar char="•"/>
            </a:pPr>
            <a:r>
              <a:rPr lang="en-US" b="1" dirty="0"/>
              <a:t>Industry-Recognized Credentials:</a:t>
            </a:r>
            <a:r>
              <a:rPr lang="en-US" dirty="0"/>
              <a:t> Incorporation of industry-recognized certifications and credentials that demonstrate relevant skills.</a:t>
            </a:r>
          </a:p>
          <a:p>
            <a:r>
              <a:rPr lang="en-US" b="1" dirty="0"/>
              <a:t>2. Foundational Skills Development:</a:t>
            </a:r>
            <a:endParaRPr lang="en-US" dirty="0"/>
          </a:p>
          <a:p>
            <a:pPr marL="171450" indent="-171450">
              <a:buFont typeface="Arial"/>
              <a:buChar char="•"/>
            </a:pPr>
            <a:r>
              <a:rPr lang="en-US" b="1" dirty="0"/>
              <a:t>Basic Skills Remediation:</a:t>
            </a:r>
            <a:r>
              <a:rPr lang="en-US" dirty="0"/>
              <a:t> Addressing potential gaps in reading, writing, math, and digital literacy.</a:t>
            </a:r>
          </a:p>
          <a:p>
            <a:pPr marL="171450" indent="-171450">
              <a:buFont typeface="Arial"/>
              <a:buChar char="•"/>
            </a:pPr>
            <a:r>
              <a:rPr lang="en-US" b="1" dirty="0"/>
              <a:t>Work Readiness Training:</a:t>
            </a:r>
            <a:r>
              <a:rPr lang="en-US" dirty="0"/>
              <a:t> Developing essential workplace skills, such as communication, teamwork, problem-solving, and time management.</a:t>
            </a:r>
          </a:p>
          <a:p>
            <a:pPr marL="171450" indent="-171450">
              <a:buFont typeface="Arial"/>
              <a:buChar char="•"/>
            </a:pPr>
            <a:r>
              <a:rPr lang="en-US" b="1" dirty="0"/>
              <a:t>Safety Training:</a:t>
            </a:r>
            <a:r>
              <a:rPr lang="en-US" dirty="0"/>
              <a:t> Providing safety training relevant to the targeted trade or industry.</a:t>
            </a:r>
          </a:p>
          <a:p>
            <a:r>
              <a:rPr lang="en-US" b="1" dirty="0"/>
              <a:t>3. Occupational Skills Introduction:</a:t>
            </a:r>
            <a:endParaRPr lang="en-US" dirty="0"/>
          </a:p>
          <a:p>
            <a:pPr marL="171450" indent="-171450">
              <a:buFont typeface="Arial"/>
              <a:buChar char="•"/>
            </a:pPr>
            <a:r>
              <a:rPr lang="en-US" b="1" dirty="0"/>
              <a:t>Hands-On Training:</a:t>
            </a:r>
            <a:r>
              <a:rPr lang="en-US" dirty="0"/>
              <a:t> Providing practical, hands-on training that introduces participants to the tools, equipment, and processes used in the trade.</a:t>
            </a:r>
          </a:p>
          <a:p>
            <a:pPr marL="171450" indent="-171450">
              <a:buFont typeface="Arial"/>
              <a:buChar char="•"/>
            </a:pPr>
            <a:r>
              <a:rPr lang="en-US" b="1" dirty="0"/>
              <a:t>Trade-Specific Knowledge:</a:t>
            </a:r>
            <a:r>
              <a:rPr lang="en-US" dirty="0"/>
              <a:t> Introducing participants to the terminology, concepts, and practices of the targeted occupation.</a:t>
            </a:r>
          </a:p>
          <a:p>
            <a:pPr marL="171450" indent="-171450">
              <a:buFont typeface="Arial"/>
              <a:buChar char="•"/>
            </a:pPr>
            <a:r>
              <a:rPr lang="en-US" b="1" dirty="0"/>
              <a:t>Exposure to Work Environment:</a:t>
            </a:r>
            <a:r>
              <a:rPr lang="en-US" dirty="0"/>
              <a:t> Providing opportunities for participants to experience the work environment through site visits, job shadowing, or internships.</a:t>
            </a:r>
          </a:p>
          <a:p>
            <a:r>
              <a:rPr lang="en-US" b="1" dirty="0"/>
              <a:t>4. Mentorship and Support Services:</a:t>
            </a:r>
            <a:endParaRPr lang="en-US" dirty="0"/>
          </a:p>
          <a:p>
            <a:pPr marL="171450" indent="-171450">
              <a:buFont typeface="Arial"/>
              <a:buChar char="•"/>
            </a:pPr>
            <a:r>
              <a:rPr lang="en-US" b="1" dirty="0"/>
              <a:t>Mentorship Opportunities:</a:t>
            </a:r>
            <a:r>
              <a:rPr lang="en-US" dirty="0"/>
              <a:t> Connecting participants with experienced journeyworkers or apprenticeship graduates for guidance and support.</a:t>
            </a:r>
          </a:p>
          <a:p>
            <a:pPr marL="171450" indent="-171450">
              <a:buFont typeface="Arial"/>
              <a:buChar char="•"/>
            </a:pPr>
            <a:r>
              <a:rPr lang="en-US" b="1" dirty="0"/>
              <a:t>Support Services:</a:t>
            </a:r>
            <a:r>
              <a:rPr lang="en-US" dirty="0"/>
              <a:t> Providing support services to address potential barriers to success, such as transportation, childcare, and financial assistance.</a:t>
            </a:r>
          </a:p>
          <a:p>
            <a:pPr marL="171450" indent="-171450">
              <a:buFont typeface="Arial"/>
              <a:buChar char="•"/>
            </a:pPr>
            <a:r>
              <a:rPr lang="en-US" b="1" dirty="0"/>
              <a:t>Career Counseling:</a:t>
            </a:r>
            <a:r>
              <a:rPr lang="en-US" dirty="0"/>
              <a:t> Offering career counseling and guidance to help participants explore career options and develop career pathways.</a:t>
            </a:r>
          </a:p>
          <a:p>
            <a:r>
              <a:rPr lang="en-US" b="1" dirty="0"/>
              <a:t>5. Program Structure and Delivery:</a:t>
            </a:r>
            <a:endParaRPr lang="en-US" dirty="0"/>
          </a:p>
          <a:p>
            <a:pPr marL="171450" indent="-171450">
              <a:buFont typeface="Arial"/>
              <a:buChar char="•"/>
            </a:pPr>
            <a:r>
              <a:rPr lang="en-US" b="1" dirty="0"/>
              <a:t>Structured Curriculum:</a:t>
            </a:r>
            <a:r>
              <a:rPr lang="en-US" dirty="0"/>
              <a:t> A well-defined curriculum that outlines learning objectives, training activities, and assessment methods.</a:t>
            </a:r>
          </a:p>
          <a:p>
            <a:pPr marL="171450" indent="-171450">
              <a:buFont typeface="Arial"/>
              <a:buChar char="•"/>
            </a:pPr>
            <a:r>
              <a:rPr lang="en-US" b="1" dirty="0"/>
              <a:t>Qualified Instructors:</a:t>
            </a:r>
            <a:r>
              <a:rPr lang="en-US" dirty="0"/>
              <a:t> Experienced and qualified instructors who can effectively deliver training and provide guidance.</a:t>
            </a:r>
          </a:p>
          <a:p>
            <a:pPr marL="171450" indent="-171450">
              <a:buFont typeface="Arial"/>
              <a:buChar char="•"/>
            </a:pPr>
            <a:r>
              <a:rPr lang="en-US" b="1" dirty="0"/>
              <a:t>Adequate Resources:</a:t>
            </a:r>
            <a:r>
              <a:rPr lang="en-US" dirty="0"/>
              <a:t> Access to appropriate training facilities, equipment, and materials.</a:t>
            </a:r>
          </a:p>
          <a:p>
            <a:pPr marL="171450" indent="-171450">
              <a:buFont typeface="Arial"/>
              <a:buChar char="•"/>
            </a:pPr>
            <a:r>
              <a:rPr lang="en-US" b="1" dirty="0"/>
              <a:t>Clear Transition Plan:</a:t>
            </a:r>
            <a:r>
              <a:rPr lang="en-US" dirty="0"/>
              <a:t> A plan to facilitate a smooth transition from the pre-apprenticeship to a Registered Apprenticeship.</a:t>
            </a:r>
          </a:p>
          <a:p>
            <a:r>
              <a:rPr lang="en-US" b="1" dirty="0"/>
              <a:t>6. Evaluation and Continuous Improvement:</a:t>
            </a:r>
            <a:endParaRPr lang="en-US" dirty="0"/>
          </a:p>
          <a:p>
            <a:pPr marL="171450" indent="-171450">
              <a:buFont typeface="Arial"/>
              <a:buChar char="•"/>
            </a:pPr>
            <a:r>
              <a:rPr lang="en-US" b="1" dirty="0"/>
              <a:t>Feedback Mechanisms:</a:t>
            </a:r>
            <a:r>
              <a:rPr lang="en-US" dirty="0"/>
              <a:t> Implementing feedback mechanisms to gather input from participants, employers, and instructors.</a:t>
            </a:r>
          </a:p>
          <a:p>
            <a:pPr marL="171450" indent="-171450">
              <a:buFont typeface="Arial"/>
              <a:buChar char="•"/>
            </a:pPr>
            <a:r>
              <a:rPr lang="en-US" b="1" dirty="0"/>
              <a:t>Data Tracking:</a:t>
            </a:r>
            <a:r>
              <a:rPr lang="en-US" dirty="0"/>
              <a:t> Tracking participant outcomes, such as completion rates and placement in Registered Apprenticeships.</a:t>
            </a:r>
          </a:p>
          <a:p>
            <a:pPr marL="171450" indent="-171450">
              <a:buFont typeface="Arial"/>
              <a:buChar char="•"/>
            </a:pPr>
            <a:r>
              <a:rPr lang="en-US" b="1" dirty="0"/>
              <a:t>Regular Review:</a:t>
            </a:r>
            <a:r>
              <a:rPr lang="en-US" dirty="0"/>
              <a:t> Regularly reviewing and updating the program curriculum and delivery methods to ensure alignment with industry needs and best 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069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Description of image found in Alt text</a:t>
            </a:r>
          </a:p>
          <a:p>
            <a:endParaRPr lang="en-US" dirty="0">
              <a:ea typeface="Calibri"/>
              <a:cs typeface="Calibri"/>
            </a:endParaRPr>
          </a:p>
          <a:p>
            <a:r>
              <a:rPr lang="en-US" dirty="0">
                <a:ea typeface="Calibri"/>
                <a:cs typeface="Calibri"/>
              </a:rPr>
              <a:t>Both focus on practical skills and hands on training, industry-driven training </a:t>
            </a:r>
          </a:p>
          <a:p>
            <a:r>
              <a:rPr lang="en-US" dirty="0">
                <a:ea typeface="Calibri"/>
                <a:cs typeface="Calibri"/>
              </a:rPr>
              <a:t>CTE increasingly incorporates partnerships and input to ensure curriculum and training are aligned with employer needs</a:t>
            </a:r>
          </a:p>
          <a:p>
            <a:r>
              <a:rPr lang="en-US" dirty="0">
                <a:ea typeface="Calibri"/>
                <a:cs typeface="Calibri"/>
              </a:rPr>
              <a:t>Pre-apprenticeship is inherently industry-driven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BD774-2E39-4C4A-9BB6-3EB2586D21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43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A577-8D88-F00D-1605-4D3BA5A34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E40539-4AD6-3E39-E31E-CA73BF32F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7E95C0-6CC0-89F2-4A22-919D93C7401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925ABA-E350-4952-AD60-0BD4E00778CD}" type="datetimeFigureOut">
              <a:rPr lang="en-US" smtClean="0"/>
              <a:pPr/>
              <a:t>5/2/2025</a:t>
            </a:fld>
            <a:endParaRPr lang="en-US" dirty="0"/>
          </a:p>
        </p:txBody>
      </p:sp>
      <p:sp>
        <p:nvSpPr>
          <p:cNvPr id="5" name="Footer Placeholder 4">
            <a:extLst>
              <a:ext uri="{FF2B5EF4-FFF2-40B4-BE49-F238E27FC236}">
                <a16:creationId xmlns:a16="http://schemas.microsoft.com/office/drawing/2014/main" id="{2DFD50D3-9C41-8F81-0BC3-CD2FF7F9C40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B91B3E21-E903-6A03-C83C-1A9C24744C6C}"/>
              </a:ext>
            </a:extLst>
          </p:cNvPr>
          <p:cNvSpPr>
            <a:spLocks noGrp="1"/>
          </p:cNvSpPr>
          <p:nvPr>
            <p:ph type="sldNum" sz="quarter" idx="12"/>
          </p:nvPr>
        </p:nvSpPr>
        <p:spPr/>
        <p:txBody>
          <a:bodyPr/>
          <a:lstStyle/>
          <a:p>
            <a:fld id="{405EBF48-9508-4AE9-9B4A-5A1892C14165}" type="slidenum">
              <a:rPr lang="en-US" smtClean="0"/>
              <a:t>‹#›</a:t>
            </a:fld>
            <a:endParaRPr lang="en-US" dirty="0"/>
          </a:p>
        </p:txBody>
      </p:sp>
      <p:pic>
        <p:nvPicPr>
          <p:cNvPr id="7" name="Picture 6" descr="Title page with a close-up of two hands shaking as a greeting and shows the Safal Partners' logo and Center of Excellence Seal.">
            <a:extLst>
              <a:ext uri="{FF2B5EF4-FFF2-40B4-BE49-F238E27FC236}">
                <a16:creationId xmlns:a16="http://schemas.microsoft.com/office/drawing/2014/main" id="{D79A9817-D988-E165-64FA-E61079E1B2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pic>
        <p:nvPicPr>
          <p:cNvPr id="8" name="Picture 7" descr="Close-up of a handshake&#10;&#10;Description automatically generated">
            <a:extLst>
              <a:ext uri="{FF2B5EF4-FFF2-40B4-BE49-F238E27FC236}">
                <a16:creationId xmlns:a16="http://schemas.microsoft.com/office/drawing/2014/main" id="{51556559-BF7D-F1BF-4791-B63F2B86F488}"/>
              </a:ext>
            </a:extLst>
          </p:cNvPr>
          <p:cNvPicPr>
            <a:picLocks noChangeAspect="1"/>
          </p:cNvPicPr>
          <p:nvPr userDrawn="1"/>
        </p:nvPicPr>
        <p:blipFill>
          <a:blip r:embed="rId3" cstate="email">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640080" y="628188"/>
            <a:ext cx="10929299" cy="6316714"/>
          </a:xfrm>
          <a:prstGeom prst="rect">
            <a:avLst/>
          </a:prstGeom>
        </p:spPr>
      </p:pic>
      <p:sp>
        <p:nvSpPr>
          <p:cNvPr id="9" name="Isosceles Triangle 8">
            <a:extLst>
              <a:ext uri="{FF2B5EF4-FFF2-40B4-BE49-F238E27FC236}">
                <a16:creationId xmlns:a16="http://schemas.microsoft.com/office/drawing/2014/main" id="{E883B995-E7CA-048B-1AD6-58FED6BFBC99}"/>
              </a:ext>
            </a:extLst>
          </p:cNvPr>
          <p:cNvSpPr/>
          <p:nvPr userDrawn="1"/>
        </p:nvSpPr>
        <p:spPr>
          <a:xfrm rot="20691595">
            <a:off x="-3368713" y="-2793227"/>
            <a:ext cx="8489148" cy="3855172"/>
          </a:xfrm>
          <a:prstGeom prst="triangle">
            <a:avLst/>
          </a:prstGeom>
          <a:solidFill>
            <a:srgbClr val="FAA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25ACE32-0760-CF5D-A2EA-49432872CA41}"/>
              </a:ext>
            </a:extLst>
          </p:cNvPr>
          <p:cNvGrpSpPr/>
          <p:nvPr userDrawn="1"/>
        </p:nvGrpSpPr>
        <p:grpSpPr>
          <a:xfrm>
            <a:off x="3980185" y="3340592"/>
            <a:ext cx="4231630" cy="1409191"/>
            <a:chOff x="4392326" y="3605739"/>
            <a:chExt cx="4231630" cy="1409191"/>
          </a:xfrm>
        </p:grpSpPr>
        <p:sp>
          <p:nvSpPr>
            <p:cNvPr id="11" name="Oval 10">
              <a:extLst>
                <a:ext uri="{FF2B5EF4-FFF2-40B4-BE49-F238E27FC236}">
                  <a16:creationId xmlns:a16="http://schemas.microsoft.com/office/drawing/2014/main" id="{BA84DCF2-B4D7-F293-A123-53837DB847E7}"/>
                </a:ext>
              </a:extLst>
            </p:cNvPr>
            <p:cNvSpPr/>
            <p:nvPr/>
          </p:nvSpPr>
          <p:spPr>
            <a:xfrm>
              <a:off x="7200437" y="3605739"/>
              <a:ext cx="1423519" cy="14091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ue and yellow circle with white text&#10;&#10;Description automatically generated">
              <a:extLst>
                <a:ext uri="{FF2B5EF4-FFF2-40B4-BE49-F238E27FC236}">
                  <a16:creationId xmlns:a16="http://schemas.microsoft.com/office/drawing/2014/main" id="{F4F06F74-700B-EA4B-5E1D-C06ED2D8F2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5384" y="3633931"/>
              <a:ext cx="1363241" cy="1363241"/>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D2B7B062-A7A1-C11A-A89A-3BBAB70942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2326" y="3843721"/>
              <a:ext cx="2556761" cy="991525"/>
            </a:xfrm>
            <a:prstGeom prst="rect">
              <a:avLst/>
            </a:prstGeom>
          </p:spPr>
        </p:pic>
      </p:grpSp>
      <p:sp>
        <p:nvSpPr>
          <p:cNvPr id="17" name="Text Placeholder 14">
            <a:extLst>
              <a:ext uri="{FF2B5EF4-FFF2-40B4-BE49-F238E27FC236}">
                <a16:creationId xmlns:a16="http://schemas.microsoft.com/office/drawing/2014/main" id="{F914FDC6-4DBF-380C-E69C-D94448BE1354}"/>
              </a:ext>
            </a:extLst>
          </p:cNvPr>
          <p:cNvSpPr>
            <a:spLocks noGrp="1"/>
          </p:cNvSpPr>
          <p:nvPr>
            <p:ph type="body" sz="quarter" idx="14"/>
          </p:nvPr>
        </p:nvSpPr>
        <p:spPr>
          <a:xfrm>
            <a:off x="2358187" y="5004313"/>
            <a:ext cx="7475626" cy="1463065"/>
          </a:xfrm>
        </p:spPr>
        <p:txBody>
          <a:bodyPr>
            <a:normAutofit/>
          </a:bodyPr>
          <a:lstStyle>
            <a:lvl1pPr marL="0" indent="0" algn="ctr">
              <a:buNone/>
              <a:defRPr sz="3200">
                <a:solidFill>
                  <a:schemeClr val="bg1"/>
                </a:solidFill>
              </a:defRPr>
            </a:lvl1pPr>
          </a:lstStyle>
          <a:p>
            <a:pPr lvl="0"/>
            <a:endParaRPr lang="en-US"/>
          </a:p>
        </p:txBody>
      </p:sp>
      <p:sp>
        <p:nvSpPr>
          <p:cNvPr id="15" name="Text Placeholder 14">
            <a:extLst>
              <a:ext uri="{FF2B5EF4-FFF2-40B4-BE49-F238E27FC236}">
                <a16:creationId xmlns:a16="http://schemas.microsoft.com/office/drawing/2014/main" id="{902EB8A8-F61D-71FC-0C6F-7D5D5A5CD933}"/>
              </a:ext>
            </a:extLst>
          </p:cNvPr>
          <p:cNvSpPr>
            <a:spLocks noGrp="1"/>
          </p:cNvSpPr>
          <p:nvPr>
            <p:ph type="body" sz="quarter" idx="13"/>
          </p:nvPr>
        </p:nvSpPr>
        <p:spPr>
          <a:xfrm>
            <a:off x="2436471" y="1589698"/>
            <a:ext cx="7475626" cy="1463065"/>
          </a:xfrm>
        </p:spPr>
        <p:txBody>
          <a:bodyPr>
            <a:normAutofit/>
          </a:bodyPr>
          <a:lstStyle>
            <a:lvl1pPr marL="0" indent="0" algn="ctr">
              <a:buNone/>
              <a:defRPr sz="4400">
                <a:solidFill>
                  <a:schemeClr val="bg1"/>
                </a:solidFill>
              </a:defRPr>
            </a:lvl1pPr>
          </a:lstStyle>
          <a:p>
            <a:pPr lvl="0"/>
            <a:endParaRPr lang="en-US"/>
          </a:p>
        </p:txBody>
      </p:sp>
      <p:sp>
        <p:nvSpPr>
          <p:cNvPr id="19" name="Isosceles Triangle 18">
            <a:extLst>
              <a:ext uri="{FF2B5EF4-FFF2-40B4-BE49-F238E27FC236}">
                <a16:creationId xmlns:a16="http://schemas.microsoft.com/office/drawing/2014/main" id="{0D0FE85B-93B3-E74E-FBB6-AD93969234BB}"/>
              </a:ext>
            </a:extLst>
          </p:cNvPr>
          <p:cNvSpPr/>
          <p:nvPr userDrawn="1"/>
        </p:nvSpPr>
        <p:spPr>
          <a:xfrm rot="9934473">
            <a:off x="5966227" y="6034249"/>
            <a:ext cx="8489148" cy="3855172"/>
          </a:xfrm>
          <a:prstGeom prst="triangle">
            <a:avLst/>
          </a:prstGeom>
          <a:solidFill>
            <a:srgbClr val="FAA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07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Aptos" panose="020B0004020202020204" pitchFamily="34" charset="0"/>
              </a:rPr>
              <a:t>Safal Partners © 2025</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dirty="0">
                <a:latin typeface="Aptos" panose="020B0004020202020204" pitchFamily="34" charset="0"/>
              </a:rPr>
              <a:t>Receive</a:t>
            </a:r>
            <a:r>
              <a:rPr lang="en-US" sz="2800" dirty="0">
                <a:latin typeface="Aptos" panose="020B0004020202020204" pitchFamily="34" charset="0"/>
              </a:rPr>
              <a:t> no-cost expert TA,  </a:t>
            </a:r>
            <a:br>
              <a:rPr lang="en-US" sz="2800" dirty="0">
                <a:latin typeface="Aptos" panose="020B0004020202020204" pitchFamily="34" charset="0"/>
              </a:rPr>
            </a:br>
            <a:r>
              <a:rPr lang="en-US" sz="2800" dirty="0">
                <a:latin typeface="Aptos" panose="020B0004020202020204" pitchFamily="34"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dirty="0">
                <a:latin typeface="Aptos" panose="020B0004020202020204" pitchFamily="34" charset="0"/>
              </a:rPr>
              <a:t>Network </a:t>
            </a:r>
            <a:r>
              <a:rPr lang="en-US" sz="2800" dirty="0">
                <a:latin typeface="Aptos" panose="020B0004020202020204" pitchFamily="34" charset="0"/>
              </a:rPr>
              <a:t>with potential </a:t>
            </a:r>
            <a:br>
              <a:rPr lang="en-US" sz="2800" dirty="0">
                <a:latin typeface="Aptos" panose="020B0004020202020204" pitchFamily="34" charset="0"/>
              </a:rPr>
            </a:br>
            <a:r>
              <a:rPr lang="en-US" sz="2800" dirty="0">
                <a:latin typeface="Aptos" panose="020B0004020202020204" pitchFamily="34"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dirty="0">
                <a:latin typeface="Aptos" panose="020B0004020202020204" pitchFamily="34" charset="0"/>
              </a:rPr>
              <a:t>Be </a:t>
            </a:r>
            <a:r>
              <a:rPr lang="en-US" sz="2800" dirty="0">
                <a:latin typeface="Aptos" panose="020B0004020202020204" pitchFamily="34" charset="0"/>
              </a:rPr>
              <a:t>nationally recognized for </a:t>
            </a:r>
            <a:br>
              <a:rPr lang="en-US" sz="2800" dirty="0">
                <a:latin typeface="Aptos" panose="020B0004020202020204" pitchFamily="34" charset="0"/>
              </a:rPr>
            </a:br>
            <a:r>
              <a:rPr lang="en-US" sz="2800" dirty="0">
                <a:latin typeface="Aptos" panose="020B0004020202020204" pitchFamily="34" charset="0"/>
              </a:rPr>
              <a:t>your work</a:t>
            </a:r>
            <a:endParaRPr lang="en-US" sz="2800" dirty="0">
              <a:latin typeface="Aptos" panose="020B0004020202020204" pitchFamily="34"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3" name="Rectangle 2">
            <a:extLst>
              <a:ext uri="{FF2B5EF4-FFF2-40B4-BE49-F238E27FC236}">
                <a16:creationId xmlns:a16="http://schemas.microsoft.com/office/drawing/2014/main" id="{5A9BC942-3061-7AA5-70D4-077E9C596ACD}"/>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text on a black background&#10;&#10;Description automatically generated">
            <a:extLst>
              <a:ext uri="{FF2B5EF4-FFF2-40B4-BE49-F238E27FC236}">
                <a16:creationId xmlns:a16="http://schemas.microsoft.com/office/drawing/2014/main" id="{B90431A5-956A-3296-C21F-095BBA88736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49319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Aptos" panose="020B0004020202020204" pitchFamily="34" charset="0"/>
              </a:rPr>
              <a:t>Safal Partners © 2025</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Aptos" panose="020B0004020202020204" pitchFamily="34" charset="0"/>
              </a:rPr>
              <a:t>Answers </a:t>
            </a:r>
            <a:r>
              <a:rPr lang="en-US" sz="2800" b="0" dirty="0">
                <a:solidFill>
                  <a:schemeClr val="tx1"/>
                </a:solidFill>
                <a:latin typeface="Aptos" panose="020B0004020202020204" pitchFamily="34" charset="0"/>
              </a:rPr>
              <a:t>to building strategic partnerships to expand RA</a:t>
            </a:r>
            <a:endParaRPr lang="en-US" sz="2800" dirty="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Aptos" panose="020B0004020202020204" pitchFamily="34" charset="0"/>
              </a:rPr>
              <a:t>Solutions </a:t>
            </a:r>
            <a:r>
              <a:rPr lang="en-US" sz="2800" b="0" dirty="0">
                <a:solidFill>
                  <a:schemeClr val="tx1"/>
                </a:solidFill>
                <a:latin typeface="Aptos" panose="020B0004020202020204" pitchFamily="34" charset="0"/>
              </a:rPr>
              <a:t>to effectively build a sustainable RA program</a:t>
            </a:r>
            <a:endParaRPr lang="en-US" sz="2800" dirty="0">
              <a:solidFill>
                <a:schemeClr val="tx1"/>
              </a:solidFill>
              <a:latin typeface="Aptos" panose="020B0004020202020204" pitchFamily="34" charset="0"/>
            </a:endParaRPr>
          </a:p>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Aptos" panose="020B0004020202020204" pitchFamily="34" charset="0"/>
              </a:rPr>
              <a:t>Align </a:t>
            </a:r>
            <a:r>
              <a:rPr lang="en-US" sz="2800" dirty="0">
                <a:solidFill>
                  <a:schemeClr val="tx1"/>
                </a:solidFill>
                <a:latin typeface="Aptos" panose="020B0004020202020204" pitchFamily="34" charset="0"/>
              </a:rPr>
              <a:t>with your local workforce and/or education systems</a:t>
            </a:r>
            <a:endParaRPr lang="en-US" sz="2800" dirty="0">
              <a:solidFill>
                <a:schemeClr val="tx1"/>
              </a:solidFill>
              <a:latin typeface="Aptos" panose="020B0004020202020204" pitchFamily="34"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5" name="Rectangle 4">
            <a:extLst>
              <a:ext uri="{FF2B5EF4-FFF2-40B4-BE49-F238E27FC236}">
                <a16:creationId xmlns:a16="http://schemas.microsoft.com/office/drawing/2014/main" id="{A9223323-A791-3E6F-E9B3-8CCA882362D3}"/>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yellow text on a black background&#10;&#10;Description automatically generated">
            <a:extLst>
              <a:ext uri="{FF2B5EF4-FFF2-40B4-BE49-F238E27FC236}">
                <a16:creationId xmlns:a16="http://schemas.microsoft.com/office/drawing/2014/main" id="{C0779511-95E1-BBC2-8835-203D3AB1425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1432587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Aptos" panose="020B0004020202020204" pitchFamily="34" charset="0"/>
              </a:rPr>
              <a:t>Safal Partners © 2025</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5"/>
            <a:ext cx="809206" cy="809206"/>
          </a:xfrm>
          <a:prstGeom prst="rect">
            <a:avLst/>
          </a:prstGeom>
        </p:spPr>
      </p:pic>
      <p:sp>
        <p:nvSpPr>
          <p:cNvPr id="8" name="Rectangle 7">
            <a:extLst>
              <a:ext uri="{FF2B5EF4-FFF2-40B4-BE49-F238E27FC236}">
                <a16:creationId xmlns:a16="http://schemas.microsoft.com/office/drawing/2014/main" id="{50B868E3-A376-06B3-7833-D3DF1D56CD25}"/>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and yellow text on a black background&#10;&#10;Description automatically generated">
            <a:extLst>
              <a:ext uri="{FF2B5EF4-FFF2-40B4-BE49-F238E27FC236}">
                <a16:creationId xmlns:a16="http://schemas.microsoft.com/office/drawing/2014/main" id="{0EDFFAF7-6129-0016-47AE-A94DAE8E195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330308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8" name="Rectangle 7">
            <a:extLst>
              <a:ext uri="{FF2B5EF4-FFF2-40B4-BE49-F238E27FC236}">
                <a16:creationId xmlns:a16="http://schemas.microsoft.com/office/drawing/2014/main" id="{1A9BE1BE-D1DD-35E6-9804-D92B3643B34C}"/>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ue and yellow text on a black background&#10;&#10;Description automatically generated">
            <a:extLst>
              <a:ext uri="{FF2B5EF4-FFF2-40B4-BE49-F238E27FC236}">
                <a16:creationId xmlns:a16="http://schemas.microsoft.com/office/drawing/2014/main" id="{671599B6-21AA-99AD-AEDC-E7ACEA629FB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210448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5" name="Rectangle 4">
            <a:extLst>
              <a:ext uri="{FF2B5EF4-FFF2-40B4-BE49-F238E27FC236}">
                <a16:creationId xmlns:a16="http://schemas.microsoft.com/office/drawing/2014/main" id="{47E75595-9513-170A-6EDA-9D9CCBEFF248}"/>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yellow text on a black background&#10;&#10;Description automatically generated">
            <a:extLst>
              <a:ext uri="{FF2B5EF4-FFF2-40B4-BE49-F238E27FC236}">
                <a16:creationId xmlns:a16="http://schemas.microsoft.com/office/drawing/2014/main" id="{E4B51792-0220-9FD3-78F3-D797AE7E4CC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149508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41964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Aptos" panose="020B0004020202020204" pitchFamily="34" charset="0"/>
              </a:rPr>
              <a:t>Safal Partners © 2025</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
        <p:nvSpPr>
          <p:cNvPr id="8" name="Rectangle 7">
            <a:extLst>
              <a:ext uri="{FF2B5EF4-FFF2-40B4-BE49-F238E27FC236}">
                <a16:creationId xmlns:a16="http://schemas.microsoft.com/office/drawing/2014/main" id="{51381A48-443E-0751-1EA8-A1061DA2F052}"/>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and yellow circle with white text&#10;&#10;Description automatically generated">
            <a:extLst>
              <a:ext uri="{FF2B5EF4-FFF2-40B4-BE49-F238E27FC236}">
                <a16:creationId xmlns:a16="http://schemas.microsoft.com/office/drawing/2014/main" id="{E5D92458-15A0-A459-9C5C-D365275834C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7" name="Rectangle 6">
            <a:extLst>
              <a:ext uri="{FF2B5EF4-FFF2-40B4-BE49-F238E27FC236}">
                <a16:creationId xmlns:a16="http://schemas.microsoft.com/office/drawing/2014/main" id="{65A3933E-D1AB-0CA3-F463-1CF446693B0B}"/>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ue and yellow text on a black background&#10;&#10;Description automatically generated">
            <a:extLst>
              <a:ext uri="{FF2B5EF4-FFF2-40B4-BE49-F238E27FC236}">
                <a16:creationId xmlns:a16="http://schemas.microsoft.com/office/drawing/2014/main" id="{A1D79AAD-88F9-077C-93B5-5234F5FE6A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2957624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87225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5/2/2025</a:t>
            </a:fld>
            <a:endParaRPr lang="en-US" dirty="0"/>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19934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DAC39FC-8F36-2385-EF53-F403625FDADC}"/>
              </a:ext>
            </a:extLst>
          </p:cNvPr>
          <p:cNvSpPr>
            <a:spLocks noGrp="1"/>
          </p:cNvSpPr>
          <p:nvPr>
            <p:ph type="pic" sz="quarter" idx="10"/>
          </p:nvPr>
        </p:nvSpPr>
        <p:spPr>
          <a:xfrm>
            <a:off x="7105967" y="2065462"/>
            <a:ext cx="4170962" cy="4792538"/>
          </a:xfrm>
          <a:custGeom>
            <a:avLst/>
            <a:gdLst>
              <a:gd name="connsiteX0" fmla="*/ 0 w 4170961"/>
              <a:gd name="connsiteY0" fmla="*/ 0 h 4792538"/>
              <a:gd name="connsiteX1" fmla="*/ 4170961 w 4170961"/>
              <a:gd name="connsiteY1" fmla="*/ 0 h 4792538"/>
              <a:gd name="connsiteX2" fmla="*/ 4170961 w 4170961"/>
              <a:gd name="connsiteY2" fmla="*/ 4792538 h 4792538"/>
              <a:gd name="connsiteX3" fmla="*/ 0 w 4170961"/>
              <a:gd name="connsiteY3" fmla="*/ 4792538 h 4792538"/>
            </a:gdLst>
            <a:ahLst/>
            <a:cxnLst>
              <a:cxn ang="0">
                <a:pos x="connsiteX0" y="connsiteY0"/>
              </a:cxn>
              <a:cxn ang="0">
                <a:pos x="connsiteX1" y="connsiteY1"/>
              </a:cxn>
              <a:cxn ang="0">
                <a:pos x="connsiteX2" y="connsiteY2"/>
              </a:cxn>
              <a:cxn ang="0">
                <a:pos x="connsiteX3" y="connsiteY3"/>
              </a:cxn>
            </a:cxnLst>
            <a:rect l="l" t="t" r="r" b="b"/>
            <a:pathLst>
              <a:path w="4170961" h="4792538">
                <a:moveTo>
                  <a:pt x="0" y="0"/>
                </a:moveTo>
                <a:lnTo>
                  <a:pt x="4170961" y="0"/>
                </a:lnTo>
                <a:lnTo>
                  <a:pt x="4170961" y="4792538"/>
                </a:lnTo>
                <a:lnTo>
                  <a:pt x="0" y="4792538"/>
                </a:lnTo>
                <a:close/>
              </a:path>
            </a:pathLst>
          </a:custGeom>
        </p:spPr>
        <p:txBody>
          <a:bodyPr wrap="square">
            <a:noAutofit/>
          </a:bodyPr>
          <a:lstStyle/>
          <a:p>
            <a:endParaRPr lang="en-US" dirty="0"/>
          </a:p>
        </p:txBody>
      </p:sp>
    </p:spTree>
    <p:extLst>
      <p:ext uri="{BB962C8B-B14F-4D97-AF65-F5344CB8AC3E}">
        <p14:creationId xmlns:p14="http://schemas.microsoft.com/office/powerpoint/2010/main" val="191914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dirty="0"/>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6" name="Rectangle 5">
            <a:extLst>
              <a:ext uri="{FF2B5EF4-FFF2-40B4-BE49-F238E27FC236}">
                <a16:creationId xmlns:a16="http://schemas.microsoft.com/office/drawing/2014/main" id="{2589E172-406E-855D-A2ED-9800AD0E35E1}"/>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and yellow text on a black background&#10;&#10;Description automatically generated">
            <a:extLst>
              <a:ext uri="{FF2B5EF4-FFF2-40B4-BE49-F238E27FC236}">
                <a16:creationId xmlns:a16="http://schemas.microsoft.com/office/drawing/2014/main" id="{D9F87E7D-427D-62E1-E9A8-D0157C81CE5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88516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2024</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
        <p:nvSpPr>
          <p:cNvPr id="19" name="Rectangle 18">
            <a:extLst>
              <a:ext uri="{FF2B5EF4-FFF2-40B4-BE49-F238E27FC236}">
                <a16:creationId xmlns:a16="http://schemas.microsoft.com/office/drawing/2014/main" id="{55475A51-AD74-7CE5-490D-EA454E1ED516}"/>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ue and yellow text on a black background&#10;&#10;Description automatically generated">
            <a:extLst>
              <a:ext uri="{FF2B5EF4-FFF2-40B4-BE49-F238E27FC236}">
                <a16:creationId xmlns:a16="http://schemas.microsoft.com/office/drawing/2014/main" id="{A8E76C48-7432-64B8-6E16-7937DEF55F9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88396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FC049-3492-680E-2583-AA90AE44562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925ABA-E350-4952-AD60-0BD4E00778CD}" type="datetimeFigureOut">
              <a:rPr lang="en-US" smtClean="0"/>
              <a:pPr/>
              <a:t>5/2/2025</a:t>
            </a:fld>
            <a:endParaRPr lang="en-US" dirty="0"/>
          </a:p>
        </p:txBody>
      </p:sp>
      <p:sp>
        <p:nvSpPr>
          <p:cNvPr id="3" name="Footer Placeholder 2">
            <a:extLst>
              <a:ext uri="{FF2B5EF4-FFF2-40B4-BE49-F238E27FC236}">
                <a16:creationId xmlns:a16="http://schemas.microsoft.com/office/drawing/2014/main" id="{967A228E-51F1-E83F-A4F6-7A9F0ADE6F9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4C6F0DF1-3007-9822-A3B6-63CF56979F17}"/>
              </a:ext>
            </a:extLst>
          </p:cNvPr>
          <p:cNvSpPr>
            <a:spLocks noGrp="1"/>
          </p:cNvSpPr>
          <p:nvPr>
            <p:ph type="sldNum" sz="quarter" idx="12"/>
          </p:nvPr>
        </p:nvSpPr>
        <p:spPr/>
        <p:txBody>
          <a:bodyPr/>
          <a:lstStyle/>
          <a:p>
            <a:fld id="{405EBF48-9508-4AE9-9B4A-5A1892C14165}" type="slidenum">
              <a:rPr lang="en-US" smtClean="0"/>
              <a:t>‹#›</a:t>
            </a:fld>
            <a:endParaRPr lang="en-US" dirty="0"/>
          </a:p>
        </p:txBody>
      </p:sp>
      <p:pic>
        <p:nvPicPr>
          <p:cNvPr id="5" name="Picture 4">
            <a:extLst>
              <a:ext uri="{FF2B5EF4-FFF2-40B4-BE49-F238E27FC236}">
                <a16:creationId xmlns:a16="http://schemas.microsoft.com/office/drawing/2014/main" id="{3579E17D-EB36-969F-C87A-70F58BB16212}"/>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l="-4419"/>
          <a:stretch/>
        </p:blipFill>
        <p:spPr bwMode="auto">
          <a:xfrm>
            <a:off x="-677322" y="2319871"/>
            <a:ext cx="12869322" cy="4775196"/>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5D90798B-8318-8768-3698-5C318561B96A}"/>
              </a:ext>
            </a:extLst>
          </p:cNvPr>
          <p:cNvSpPr/>
          <p:nvPr userDrawn="1"/>
        </p:nvSpPr>
        <p:spPr>
          <a:xfrm>
            <a:off x="-351677" y="2474943"/>
            <a:ext cx="12769576" cy="4836358"/>
          </a:xfrm>
          <a:prstGeom prst="rect">
            <a:avLst/>
          </a:prstGeom>
          <a:solidFill>
            <a:schemeClr val="tx1">
              <a:lumMod val="75000"/>
              <a:lumOff val="25000"/>
              <a:alpha val="6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1532ADBA-7569-AAB4-F00F-2A6C356E2347}"/>
              </a:ext>
            </a:extLst>
          </p:cNvPr>
          <p:cNvSpPr/>
          <p:nvPr userDrawn="1"/>
        </p:nvSpPr>
        <p:spPr>
          <a:xfrm rot="20691595">
            <a:off x="-3368713" y="-2793227"/>
            <a:ext cx="8489148" cy="3855172"/>
          </a:xfrm>
          <a:prstGeom prst="triangle">
            <a:avLst/>
          </a:prstGeom>
          <a:solidFill>
            <a:srgbClr val="FAA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4CB9101-441D-6539-A6EA-5AB73695BAB3}"/>
              </a:ext>
            </a:extLst>
          </p:cNvPr>
          <p:cNvCxnSpPr>
            <a:cxnSpLocks/>
          </p:cNvCxnSpPr>
          <p:nvPr userDrawn="1"/>
        </p:nvCxnSpPr>
        <p:spPr>
          <a:xfrm>
            <a:off x="11719690" y="451413"/>
            <a:ext cx="0" cy="5993278"/>
          </a:xfrm>
          <a:prstGeom prst="line">
            <a:avLst/>
          </a:prstGeom>
          <a:ln w="28575">
            <a:solidFill>
              <a:srgbClr val="FAAB1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C57C4CE-F40D-4C01-2BDB-5609D72A9077}"/>
              </a:ext>
            </a:extLst>
          </p:cNvPr>
          <p:cNvCxnSpPr>
            <a:cxnSpLocks/>
          </p:cNvCxnSpPr>
          <p:nvPr userDrawn="1"/>
        </p:nvCxnSpPr>
        <p:spPr>
          <a:xfrm>
            <a:off x="11723163" y="450198"/>
            <a:ext cx="0" cy="5993278"/>
          </a:xfrm>
          <a:prstGeom prst="line">
            <a:avLst/>
          </a:prstGeom>
          <a:ln w="28575">
            <a:solidFill>
              <a:srgbClr val="FAAB1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51E5747-B14E-ECEE-842D-3569699C3037}"/>
              </a:ext>
            </a:extLst>
          </p:cNvPr>
          <p:cNvCxnSpPr>
            <a:cxnSpLocks/>
          </p:cNvCxnSpPr>
          <p:nvPr userDrawn="1"/>
        </p:nvCxnSpPr>
        <p:spPr>
          <a:xfrm>
            <a:off x="490118" y="464713"/>
            <a:ext cx="11242985" cy="0"/>
          </a:xfrm>
          <a:prstGeom prst="line">
            <a:avLst/>
          </a:prstGeom>
          <a:ln w="28575">
            <a:solidFill>
              <a:srgbClr val="FAAB1B"/>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815896-9654-6324-F471-30FCDDA80152}"/>
              </a:ext>
            </a:extLst>
          </p:cNvPr>
          <p:cNvCxnSpPr>
            <a:cxnSpLocks/>
          </p:cNvCxnSpPr>
          <p:nvPr userDrawn="1"/>
        </p:nvCxnSpPr>
        <p:spPr>
          <a:xfrm>
            <a:off x="474507" y="6400936"/>
            <a:ext cx="11242985" cy="0"/>
          </a:xfrm>
          <a:prstGeom prst="line">
            <a:avLst/>
          </a:prstGeom>
          <a:ln w="28575">
            <a:solidFill>
              <a:srgbClr val="FAAB1B"/>
            </a:solidFill>
          </a:ln>
        </p:spPr>
        <p:style>
          <a:lnRef idx="2">
            <a:schemeClr val="accent1"/>
          </a:lnRef>
          <a:fillRef idx="0">
            <a:schemeClr val="accent1"/>
          </a:fillRef>
          <a:effectRef idx="1">
            <a:schemeClr val="accent1"/>
          </a:effectRef>
          <a:fontRef idx="minor">
            <a:schemeClr val="tx1"/>
          </a:fontRef>
        </p:style>
      </p:cxnSp>
      <p:sp>
        <p:nvSpPr>
          <p:cNvPr id="17" name="Isosceles Triangle 16">
            <a:extLst>
              <a:ext uri="{FF2B5EF4-FFF2-40B4-BE49-F238E27FC236}">
                <a16:creationId xmlns:a16="http://schemas.microsoft.com/office/drawing/2014/main" id="{06860FA9-166D-AF24-4F88-891CA8C4412E}"/>
              </a:ext>
            </a:extLst>
          </p:cNvPr>
          <p:cNvSpPr/>
          <p:nvPr userDrawn="1"/>
        </p:nvSpPr>
        <p:spPr>
          <a:xfrm rot="9934473">
            <a:off x="6103719" y="6224444"/>
            <a:ext cx="8489148" cy="3855172"/>
          </a:xfrm>
          <a:prstGeom prst="triangle">
            <a:avLst/>
          </a:prstGeom>
          <a:solidFill>
            <a:srgbClr val="FAA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DA8456A6-4F06-9DDF-4890-870F606A2593}"/>
              </a:ext>
            </a:extLst>
          </p:cNvPr>
          <p:cNvCxnSpPr>
            <a:cxnSpLocks/>
          </p:cNvCxnSpPr>
          <p:nvPr userDrawn="1"/>
        </p:nvCxnSpPr>
        <p:spPr>
          <a:xfrm>
            <a:off x="489829" y="419594"/>
            <a:ext cx="0" cy="5993278"/>
          </a:xfrm>
          <a:prstGeom prst="line">
            <a:avLst/>
          </a:prstGeom>
          <a:ln w="28575">
            <a:solidFill>
              <a:srgbClr val="FAAB1B"/>
            </a:solidFill>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9CB05888-457D-CA0B-2941-4853FD5BB73E}"/>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dirty="0">
                <a:solidFill>
                  <a:srgbClr val="00015E"/>
                </a:solidFill>
                <a:latin typeface="Aptos" panose="020B0004020202020204" pitchFamily="34" charset="0"/>
              </a:rPr>
              <a:t>THANK YOU FOR JOINING US</a:t>
            </a:r>
          </a:p>
        </p:txBody>
      </p:sp>
      <p:sp>
        <p:nvSpPr>
          <p:cNvPr id="20" name="Title 1">
            <a:extLst>
              <a:ext uri="{FF2B5EF4-FFF2-40B4-BE49-F238E27FC236}">
                <a16:creationId xmlns:a16="http://schemas.microsoft.com/office/drawing/2014/main" id="{18656490-E151-189D-2D19-06045FA04607}"/>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Aptos" panose="020B0004020202020204" pitchFamily="34" charset="0"/>
              </a:defRPr>
            </a:lvl1pPr>
          </a:lstStyle>
          <a:p>
            <a:endParaRPr lang="en-US"/>
          </a:p>
        </p:txBody>
      </p:sp>
      <p:sp>
        <p:nvSpPr>
          <p:cNvPr id="21" name="Rectangle 20" descr="Decorative">
            <a:extLst>
              <a:ext uri="{FF2B5EF4-FFF2-40B4-BE49-F238E27FC236}">
                <a16:creationId xmlns:a16="http://schemas.microsoft.com/office/drawing/2014/main" id="{24F78415-2906-C1B6-3F23-506754A72655}"/>
              </a:ext>
            </a:extLst>
          </p:cNvPr>
          <p:cNvSpPr/>
          <p:nvPr userDrawn="1"/>
        </p:nvSpPr>
        <p:spPr>
          <a:xfrm>
            <a:off x="-351677" y="2306882"/>
            <a:ext cx="13373401" cy="168061"/>
          </a:xfrm>
          <a:prstGeom prst="rect">
            <a:avLst/>
          </a:prstGeom>
          <a:solidFill>
            <a:srgbClr val="009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7102E999-DBCC-E856-0AFD-2FB13E740A8D}"/>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grpSp>
        <p:nvGrpSpPr>
          <p:cNvPr id="28" name="Group 27">
            <a:extLst>
              <a:ext uri="{FF2B5EF4-FFF2-40B4-BE49-F238E27FC236}">
                <a16:creationId xmlns:a16="http://schemas.microsoft.com/office/drawing/2014/main" id="{4828CE00-D8F5-A2AF-D081-C59788708EBD}"/>
              </a:ext>
            </a:extLst>
          </p:cNvPr>
          <p:cNvGrpSpPr/>
          <p:nvPr userDrawn="1"/>
        </p:nvGrpSpPr>
        <p:grpSpPr>
          <a:xfrm>
            <a:off x="3980185" y="4627522"/>
            <a:ext cx="4231630" cy="1409191"/>
            <a:chOff x="4392326" y="3605739"/>
            <a:chExt cx="4231630" cy="1409191"/>
          </a:xfrm>
        </p:grpSpPr>
        <p:sp>
          <p:nvSpPr>
            <p:cNvPr id="29" name="Oval 28">
              <a:extLst>
                <a:ext uri="{FF2B5EF4-FFF2-40B4-BE49-F238E27FC236}">
                  <a16:creationId xmlns:a16="http://schemas.microsoft.com/office/drawing/2014/main" id="{2C52E834-633B-7E62-1DD0-F42FDDE35DCE}"/>
                </a:ext>
              </a:extLst>
            </p:cNvPr>
            <p:cNvSpPr/>
            <p:nvPr/>
          </p:nvSpPr>
          <p:spPr>
            <a:xfrm>
              <a:off x="7200437" y="3605739"/>
              <a:ext cx="1423519" cy="14091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blue and yellow circle with white text&#10;&#10;Description automatically generated">
              <a:extLst>
                <a:ext uri="{FF2B5EF4-FFF2-40B4-BE49-F238E27FC236}">
                  <a16:creationId xmlns:a16="http://schemas.microsoft.com/office/drawing/2014/main" id="{83FFCFD7-371C-B479-7B31-3B368A87B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5384" y="3633931"/>
              <a:ext cx="1363241" cy="1363241"/>
            </a:xfrm>
            <a:prstGeom prst="rect">
              <a:avLst/>
            </a:prstGeom>
          </p:spPr>
        </p:pic>
        <p:pic>
          <p:nvPicPr>
            <p:cNvPr id="31" name="Picture 30" descr="A black and white logo&#10;&#10;Description automatically generated">
              <a:extLst>
                <a:ext uri="{FF2B5EF4-FFF2-40B4-BE49-F238E27FC236}">
                  <a16:creationId xmlns:a16="http://schemas.microsoft.com/office/drawing/2014/main" id="{5E9ADAC3-34D3-6D8B-5836-4704CA175F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2326" y="3843721"/>
              <a:ext cx="2556761" cy="991525"/>
            </a:xfrm>
            <a:prstGeom prst="rect">
              <a:avLst/>
            </a:prstGeom>
          </p:spPr>
        </p:pic>
      </p:grpSp>
    </p:spTree>
    <p:extLst>
      <p:ext uri="{BB962C8B-B14F-4D97-AF65-F5344CB8AC3E}">
        <p14:creationId xmlns:p14="http://schemas.microsoft.com/office/powerpoint/2010/main" val="298649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4645"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
        <p:nvSpPr>
          <p:cNvPr id="5" name="Rectangle 4">
            <a:extLst>
              <a:ext uri="{FF2B5EF4-FFF2-40B4-BE49-F238E27FC236}">
                <a16:creationId xmlns:a16="http://schemas.microsoft.com/office/drawing/2014/main" id="{0B35F13F-5B94-0DC7-9C81-10A211350C22}"/>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yellow text on a black background&#10;&#10;Description automatically generated">
            <a:extLst>
              <a:ext uri="{FF2B5EF4-FFF2-40B4-BE49-F238E27FC236}">
                <a16:creationId xmlns:a16="http://schemas.microsoft.com/office/drawing/2014/main" id="{CA851504-52C0-3838-9E06-88384FBFA6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24541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5" name="Rectangle 4">
            <a:extLst>
              <a:ext uri="{FF2B5EF4-FFF2-40B4-BE49-F238E27FC236}">
                <a16:creationId xmlns:a16="http://schemas.microsoft.com/office/drawing/2014/main" id="{608F9EC9-7A23-CC34-5C11-710769EAAC8B}"/>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yellow text on a black background&#10;&#10;Description automatically generated">
            <a:extLst>
              <a:ext uri="{FF2B5EF4-FFF2-40B4-BE49-F238E27FC236}">
                <a16:creationId xmlns:a16="http://schemas.microsoft.com/office/drawing/2014/main" id="{C438C6D4-528A-42A9-D3D5-5FE852B62B6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52030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8C568E-EA81-8A9D-3E12-F8022663AA55}"/>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and yellow text on a black background&#10;&#10;Description automatically generated">
            <a:extLst>
              <a:ext uri="{FF2B5EF4-FFF2-40B4-BE49-F238E27FC236}">
                <a16:creationId xmlns:a16="http://schemas.microsoft.com/office/drawing/2014/main" id="{FAD71183-15AD-3811-1337-C1938EE1D97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88960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
        <p:nvSpPr>
          <p:cNvPr id="5" name="Rectangle 4">
            <a:extLst>
              <a:ext uri="{FF2B5EF4-FFF2-40B4-BE49-F238E27FC236}">
                <a16:creationId xmlns:a16="http://schemas.microsoft.com/office/drawing/2014/main" id="{207E39E3-622F-A555-049E-A518C2DBDF8B}"/>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and yellow text on a black background&#10;&#10;Description automatically generated">
            <a:extLst>
              <a:ext uri="{FF2B5EF4-FFF2-40B4-BE49-F238E27FC236}">
                <a16:creationId xmlns:a16="http://schemas.microsoft.com/office/drawing/2014/main" id="{E5EC1E43-2F16-C736-8A25-97411AF5686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319294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latin typeface="Aptos" panose="020B0004020202020204" pitchFamily="34" charset="0"/>
              </a:defRPr>
            </a:lvl1pPr>
          </a:lstStyle>
          <a:p>
            <a:r>
              <a:rPr lang="en-US" b="0" dirty="0">
                <a:solidFill>
                  <a:schemeClr val="tx1"/>
                </a:solidFill>
              </a:rPr>
              <a:t>Safal Partners © 2025</a:t>
            </a: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
        <p:nvSpPr>
          <p:cNvPr id="4" name="Rectangle 3">
            <a:extLst>
              <a:ext uri="{FF2B5EF4-FFF2-40B4-BE49-F238E27FC236}">
                <a16:creationId xmlns:a16="http://schemas.microsoft.com/office/drawing/2014/main" id="{EFE1D3BC-DE3A-D3B7-06EF-470569BD34AB}"/>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and yellow text on a black background&#10;&#10;Description automatically generated">
            <a:extLst>
              <a:ext uri="{FF2B5EF4-FFF2-40B4-BE49-F238E27FC236}">
                <a16:creationId xmlns:a16="http://schemas.microsoft.com/office/drawing/2014/main" id="{940A587A-59CB-D8FF-5D84-0989452B38B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153814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5/2/2025</a:t>
            </a:fld>
            <a:endParaRPr lang="en-US" dirty="0"/>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dirty="0"/>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dirty="0"/>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dirty="0"/>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dirty="0"/>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dirty="0"/>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Aptos" panose="020B0004020202020204" pitchFamily="34" charset="0"/>
              </a:rPr>
              <a:t>Safal Partners © 2025</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7090" y="5915025"/>
            <a:ext cx="806029" cy="806029"/>
          </a:xfrm>
          <a:prstGeom prst="rect">
            <a:avLst/>
          </a:prstGeom>
        </p:spPr>
      </p:pic>
      <p:sp>
        <p:nvSpPr>
          <p:cNvPr id="14" name="Rectangle 13">
            <a:extLst>
              <a:ext uri="{FF2B5EF4-FFF2-40B4-BE49-F238E27FC236}">
                <a16:creationId xmlns:a16="http://schemas.microsoft.com/office/drawing/2014/main" id="{EB9E3F7F-3235-4369-5DCB-414308FDCFA6}"/>
              </a:ext>
            </a:extLst>
          </p:cNvPr>
          <p:cNvSpPr/>
          <p:nvPr userDrawn="1"/>
        </p:nvSpPr>
        <p:spPr>
          <a:xfrm>
            <a:off x="642296" y="6042792"/>
            <a:ext cx="1525435" cy="678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blue and yellow text on a black background&#10;&#10;Description automatically generated">
            <a:extLst>
              <a:ext uri="{FF2B5EF4-FFF2-40B4-BE49-F238E27FC236}">
                <a16:creationId xmlns:a16="http://schemas.microsoft.com/office/drawing/2014/main" id="{CB281683-1F3B-A8A7-7FD6-29E811CE002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0861" y="6196461"/>
            <a:ext cx="1334165" cy="312626"/>
          </a:xfrm>
          <a:prstGeom prst="rect">
            <a:avLst/>
          </a:prstGeom>
        </p:spPr>
      </p:pic>
    </p:spTree>
    <p:extLst>
      <p:ext uri="{BB962C8B-B14F-4D97-AF65-F5344CB8AC3E}">
        <p14:creationId xmlns:p14="http://schemas.microsoft.com/office/powerpoint/2010/main" val="363137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Aptos" panose="020B0004020202020204" pitchFamily="34" charset="0"/>
              </a:defRPr>
            </a:lvl1pPr>
          </a:lstStyle>
          <a:p>
            <a:fld id="{5DC376C7-CCAB-4A43-82C7-E28708528D9E}" type="slidenum">
              <a:rPr lang="en-US" smtClean="0"/>
              <a:pPr/>
              <a:t>‹#›</a:t>
            </a:fld>
            <a:endParaRPr lang="en-US" dirty="0"/>
          </a:p>
        </p:txBody>
      </p:sp>
    </p:spTree>
    <p:extLst>
      <p:ext uri="{BB962C8B-B14F-4D97-AF65-F5344CB8AC3E}">
        <p14:creationId xmlns:p14="http://schemas.microsoft.com/office/powerpoint/2010/main" val="173176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rgbClr val="00015E"/>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jpeg"/><Relationship Id="rId21" Type="http://schemas.openxmlformats.org/officeDocument/2006/relationships/image" Target="../media/image56.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2.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sv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21.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emf"/></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80.svg"/><Relationship Id="rId11" Type="http://schemas.openxmlformats.org/officeDocument/2006/relationships/image" Target="../media/image85.svg"/><Relationship Id="rId5" Type="http://schemas.openxmlformats.org/officeDocument/2006/relationships/image" Target="../media/image79.png"/><Relationship Id="rId15" Type="http://schemas.openxmlformats.org/officeDocument/2006/relationships/image" Target="../media/image89.svg"/><Relationship Id="rId10" Type="http://schemas.openxmlformats.org/officeDocument/2006/relationships/image" Target="../media/image84.png"/><Relationship Id="rId4" Type="http://schemas.openxmlformats.org/officeDocument/2006/relationships/image" Target="../media/image78.svg"/><Relationship Id="rId9" Type="http://schemas.openxmlformats.org/officeDocument/2006/relationships/image" Target="../media/image83.sv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3" Type="http://schemas.openxmlformats.org/officeDocument/2006/relationships/image" Target="../media/image91.svg"/><Relationship Id="rId7" Type="http://schemas.openxmlformats.org/officeDocument/2006/relationships/image" Target="../media/image95.sv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s>
</file>

<file path=ppt/slides/_rels/slide16.xml.rels><?xml version="1.0" encoding="UTF-8" standalone="yes"?>
<Relationships xmlns="http://schemas.openxmlformats.org/package/2006/relationships"><Relationship Id="rId3" Type="http://schemas.openxmlformats.org/officeDocument/2006/relationships/hyperlink" Target="https://www.apprenticeship.gov/sites/default/files/playbook.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hyperlink" Target="https://www.apprenticeship.gov/career-seekers/service-members-and-veterans" TargetMode="External"/><Relationship Id="rId4" Type="http://schemas.openxmlformats.org/officeDocument/2006/relationships/hyperlink" Target="https://www.apprenticeship.gov/investments-tax-credits-and-tuition-support/state-tax-credits-and-tuition-sup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svg"/><Relationship Id="rId7" Type="http://schemas.openxmlformats.org/officeDocument/2006/relationships/image" Target="../media/image103.sv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5" Type="http://schemas.openxmlformats.org/officeDocument/2006/relationships/image" Target="../media/image101.svg"/><Relationship Id="rId10" Type="http://schemas.openxmlformats.org/officeDocument/2006/relationships/image" Target="../media/image21.png"/><Relationship Id="rId4" Type="http://schemas.openxmlformats.org/officeDocument/2006/relationships/image" Target="../media/image100.png"/><Relationship Id="rId9" Type="http://schemas.openxmlformats.org/officeDocument/2006/relationships/image" Target="../media/image105.sv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jpeg"/><Relationship Id="rId1" Type="http://schemas.openxmlformats.org/officeDocument/2006/relationships/slideLayout" Target="../slideLayouts/slideLayout4.xml"/><Relationship Id="rId6" Type="http://schemas.openxmlformats.org/officeDocument/2006/relationships/image" Target="../media/image110.svg"/><Relationship Id="rId11" Type="http://schemas.openxmlformats.org/officeDocument/2006/relationships/image" Target="../media/image21.pn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hyperlink" Target="https://www.linkedin.com/pulse/top-10-jobs-gen-z-2024-barefootstudent-vi9ac/" TargetMode="External"/><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24.xml.rels><?xml version="1.0" encoding="UTF-8" standalone="yes"?>
<Relationships xmlns="http://schemas.openxmlformats.org/package/2006/relationships"><Relationship Id="rId8" Type="http://schemas.openxmlformats.org/officeDocument/2006/relationships/hyperlink" Target="https://press.thumbtack.com/announcements/new-report-from-thumbtack-examines-forces-behind-skilled-trade-labor-shortage-offering-optimistic-outlook-for-the-future/" TargetMode="External"/><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28.sv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svg"/><Relationship Id="rId7" Type="http://schemas.openxmlformats.org/officeDocument/2006/relationships/image" Target="../media/image138.svg"/><Relationship Id="rId2" Type="http://schemas.openxmlformats.org/officeDocument/2006/relationships/image" Target="../media/image133.png"/><Relationship Id="rId1" Type="http://schemas.openxmlformats.org/officeDocument/2006/relationships/slideLayout" Target="../slideLayouts/slideLayout9.xml"/><Relationship Id="rId6" Type="http://schemas.openxmlformats.org/officeDocument/2006/relationships/image" Target="../media/image137.png"/><Relationship Id="rId5" Type="http://schemas.openxmlformats.org/officeDocument/2006/relationships/image" Target="../media/image136.svg"/><Relationship Id="rId10" Type="http://schemas.openxmlformats.org/officeDocument/2006/relationships/image" Target="../media/image21.png"/><Relationship Id="rId4" Type="http://schemas.openxmlformats.org/officeDocument/2006/relationships/image" Target="../media/image135.png"/><Relationship Id="rId9" Type="http://schemas.openxmlformats.org/officeDocument/2006/relationships/image" Target="../media/image140.svg"/></Relationships>
</file>

<file path=ppt/slides/_rels/slide31.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dolcoe.safalapps.com/"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9.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3.svg"/></Relationships>
</file>

<file path=ppt/slides/_rels/slide4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hyperlink" Target="https://dolcoe.safalapps.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DFC8-DA88-8647-B93B-D9D2C0F6DEF5}"/>
              </a:ext>
            </a:extLst>
          </p:cNvPr>
          <p:cNvSpPr>
            <a:spLocks noGrp="1"/>
          </p:cNvSpPr>
          <p:nvPr>
            <p:ph type="ctrTitle"/>
          </p:nvPr>
        </p:nvSpPr>
        <p:spPr>
          <a:xfrm>
            <a:off x="1146747" y="1805510"/>
            <a:ext cx="9898505" cy="1378241"/>
          </a:xfrm>
        </p:spPr>
        <p:txBody>
          <a:bodyPr>
            <a:noAutofit/>
          </a:bodyPr>
          <a:lstStyle/>
          <a:p>
            <a:r>
              <a:rPr lang="en-US" sz="4800" dirty="0">
                <a:solidFill>
                  <a:schemeClr val="bg1"/>
                </a:solidFill>
              </a:rPr>
              <a:t>Registered Apprenticeship and CTE: How Can We Connect the Two?</a:t>
            </a:r>
          </a:p>
        </p:txBody>
      </p:sp>
      <p:sp>
        <p:nvSpPr>
          <p:cNvPr id="4" name="Text Placeholder 3">
            <a:extLst>
              <a:ext uri="{FF2B5EF4-FFF2-40B4-BE49-F238E27FC236}">
                <a16:creationId xmlns:a16="http://schemas.microsoft.com/office/drawing/2014/main" id="{346238ED-6027-E1EC-389B-CA97F24586A9}"/>
              </a:ext>
            </a:extLst>
          </p:cNvPr>
          <p:cNvSpPr>
            <a:spLocks noGrp="1"/>
          </p:cNvSpPr>
          <p:nvPr>
            <p:ph type="body" sz="quarter" idx="14"/>
          </p:nvPr>
        </p:nvSpPr>
        <p:spPr/>
        <p:txBody>
          <a:bodyPr/>
          <a:lstStyle/>
          <a:p>
            <a:r>
              <a:rPr lang="en-US" dirty="0"/>
              <a:t>PWDA 41</a:t>
            </a:r>
            <a:r>
              <a:rPr lang="en-US" baseline="30000" dirty="0"/>
              <a:t>st</a:t>
            </a:r>
            <a:r>
              <a:rPr lang="en-US" dirty="0"/>
              <a:t> Annual Conference</a:t>
            </a:r>
          </a:p>
          <a:p>
            <a:r>
              <a:rPr lang="en-US" dirty="0"/>
              <a:t>Thursday, May 1</a:t>
            </a:r>
            <a:r>
              <a:rPr lang="en-US" baseline="30000" dirty="0"/>
              <a:t>st</a:t>
            </a:r>
            <a:r>
              <a:rPr lang="en-US" dirty="0"/>
              <a:t>, 2025</a:t>
            </a:r>
          </a:p>
        </p:txBody>
      </p:sp>
      <p:sp>
        <p:nvSpPr>
          <p:cNvPr id="6" name="Slide Number Placeholder 5">
            <a:extLst>
              <a:ext uri="{FF2B5EF4-FFF2-40B4-BE49-F238E27FC236}">
                <a16:creationId xmlns:a16="http://schemas.microsoft.com/office/drawing/2014/main" id="{71377A87-47B9-8981-503A-D36C2FF08194}"/>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spTree>
    <p:extLst>
      <p:ext uri="{BB962C8B-B14F-4D97-AF65-F5344CB8AC3E}">
        <p14:creationId xmlns:p14="http://schemas.microsoft.com/office/powerpoint/2010/main" val="249793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85" descr="Industrial center of city">
            <a:extLst>
              <a:ext uri="{FF2B5EF4-FFF2-40B4-BE49-F238E27FC236}">
                <a16:creationId xmlns:a16="http://schemas.microsoft.com/office/drawing/2014/main" id="{37C7EC90-AFB0-4697-F580-F870174F05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622404" y="-2711594"/>
            <a:ext cx="6857999" cy="12281190"/>
          </a:xfrm>
          <a:prstGeom prst="rect">
            <a:avLst/>
          </a:prstGeom>
        </p:spPr>
      </p:pic>
      <p:sp>
        <p:nvSpPr>
          <p:cNvPr id="34" name="Rectangle 33">
            <a:extLst>
              <a:ext uri="{FF2B5EF4-FFF2-40B4-BE49-F238E27FC236}">
                <a16:creationId xmlns:a16="http://schemas.microsoft.com/office/drawing/2014/main" id="{15777F37-94A0-FC7A-BAEA-363A39095375}"/>
              </a:ext>
              <a:ext uri="{C183D7F6-B498-43B3-948B-1728B52AA6E4}">
                <adec:decorative xmlns:adec="http://schemas.microsoft.com/office/drawing/2017/decorative" val="1"/>
              </a:ext>
            </a:extLst>
          </p:cNvPr>
          <p:cNvSpPr/>
          <p:nvPr/>
        </p:nvSpPr>
        <p:spPr>
          <a:xfrm>
            <a:off x="648413" y="828742"/>
            <a:ext cx="10879138" cy="5298565"/>
          </a:xfrm>
          <a:prstGeom prst="rect">
            <a:avLst/>
          </a:prstGeom>
          <a:solidFill>
            <a:schemeClr val="bg1">
              <a:alpha val="90000"/>
            </a:schemeClr>
          </a:solidFill>
          <a:ln>
            <a:noFill/>
          </a:ln>
          <a:effectLst>
            <a:outerShdw blurRad="50800" dist="38100" dir="2700000" sx="60000" sy="6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Montserrat Light" charset="0"/>
              <a:ea typeface="+mn-ea"/>
              <a:cs typeface="+mn-cs"/>
            </a:endParaRPr>
          </a:p>
        </p:txBody>
      </p:sp>
      <p:sp>
        <p:nvSpPr>
          <p:cNvPr id="4" name="Title 3">
            <a:extLst>
              <a:ext uri="{FF2B5EF4-FFF2-40B4-BE49-F238E27FC236}">
                <a16:creationId xmlns:a16="http://schemas.microsoft.com/office/drawing/2014/main" id="{5663432A-E17D-906E-0936-D509A7F3980E}"/>
              </a:ext>
            </a:extLst>
          </p:cNvPr>
          <p:cNvSpPr>
            <a:spLocks noGrp="1"/>
          </p:cNvSpPr>
          <p:nvPr>
            <p:ph type="title"/>
          </p:nvPr>
        </p:nvSpPr>
        <p:spPr>
          <a:xfrm>
            <a:off x="793603" y="859445"/>
            <a:ext cx="10515600" cy="1325563"/>
          </a:xfrm>
        </p:spPr>
        <p:txBody>
          <a:bodyPr/>
          <a:lstStyle/>
          <a:p>
            <a:pPr algn="ctr"/>
            <a:r>
              <a:rPr lang="en-US" sz="3000" dirty="0">
                <a:solidFill>
                  <a:schemeClr val="tx1"/>
                </a:solidFill>
              </a:rPr>
              <a:t>A WIDE RANGE OF INDUSTRIES</a:t>
            </a:r>
          </a:p>
        </p:txBody>
      </p:sp>
      <p:sp>
        <p:nvSpPr>
          <p:cNvPr id="39" name="Content Placeholder 38">
            <a:extLst>
              <a:ext uri="{FF2B5EF4-FFF2-40B4-BE49-F238E27FC236}">
                <a16:creationId xmlns:a16="http://schemas.microsoft.com/office/drawing/2014/main" id="{3CD0C58A-3EB7-E60B-46A0-7C644DE875E6}"/>
              </a:ext>
            </a:extLst>
          </p:cNvPr>
          <p:cNvSpPr>
            <a:spLocks noGrp="1"/>
          </p:cNvSpPr>
          <p:nvPr>
            <p:ph sz="half" idx="1"/>
          </p:nvPr>
        </p:nvSpPr>
        <p:spPr>
          <a:xfrm>
            <a:off x="776810" y="3352893"/>
            <a:ext cx="1318186" cy="39252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E5E5E"/>
                </a:solidFill>
                <a:effectLst/>
                <a:uLnTx/>
                <a:uFillTx/>
                <a:latin typeface="Arial"/>
                <a:ea typeface="+mn-ea"/>
                <a:cs typeface="Arial"/>
              </a:rPr>
              <a:t>Agriculture</a:t>
            </a:r>
            <a:endParaRPr kumimoji="0" lang="en-US" sz="14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endParaRPr>
          </a:p>
          <a:p>
            <a:endParaRPr lang="en-US" dirty="0"/>
          </a:p>
        </p:txBody>
      </p:sp>
      <p:sp>
        <p:nvSpPr>
          <p:cNvPr id="44" name="Content Placeholder 43">
            <a:extLst>
              <a:ext uri="{FF2B5EF4-FFF2-40B4-BE49-F238E27FC236}">
                <a16:creationId xmlns:a16="http://schemas.microsoft.com/office/drawing/2014/main" id="{FB05FB94-85DF-F15A-22CB-658BF281702F}"/>
              </a:ext>
            </a:extLst>
          </p:cNvPr>
          <p:cNvSpPr>
            <a:spLocks noGrp="1"/>
          </p:cNvSpPr>
          <p:nvPr>
            <p:ph sz="half" idx="16"/>
          </p:nvPr>
        </p:nvSpPr>
        <p:spPr>
          <a:xfrm>
            <a:off x="772993" y="4761161"/>
            <a:ext cx="1120414" cy="465417"/>
          </a:xfrm>
        </p:spPr>
        <p:txBody>
          <a:bodyPr>
            <a:noAutofit/>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Financial </a:t>
            </a:r>
            <a:br>
              <a:rPr lang="en-US" sz="1400" b="1" dirty="0">
                <a:solidFill>
                  <a:srgbClr val="5E5E5E"/>
                </a:solidFill>
                <a:latin typeface="Arial" panose="020B0604020202020204" pitchFamily="34" charset="0"/>
                <a:cs typeface="Arial" panose="020B0604020202020204" pitchFamily="34" charset="0"/>
              </a:rPr>
            </a:br>
            <a:r>
              <a:rPr lang="en-US" sz="1400" b="1" dirty="0">
                <a:solidFill>
                  <a:srgbClr val="5E5E5E"/>
                </a:solidFill>
                <a:latin typeface="Arial" panose="020B0604020202020204" pitchFamily="34" charset="0"/>
                <a:cs typeface="Arial" panose="020B0604020202020204" pitchFamily="34" charset="0"/>
              </a:rPr>
              <a:t>Services</a:t>
            </a:r>
          </a:p>
        </p:txBody>
      </p:sp>
      <p:sp>
        <p:nvSpPr>
          <p:cNvPr id="41" name="Content Placeholder 40">
            <a:extLst>
              <a:ext uri="{FF2B5EF4-FFF2-40B4-BE49-F238E27FC236}">
                <a16:creationId xmlns:a16="http://schemas.microsoft.com/office/drawing/2014/main" id="{3C224140-4CF0-ED1A-E845-CCFFC0BE2DF7}"/>
              </a:ext>
            </a:extLst>
          </p:cNvPr>
          <p:cNvSpPr>
            <a:spLocks noGrp="1"/>
          </p:cNvSpPr>
          <p:nvPr>
            <p:ph sz="half" idx="13"/>
          </p:nvPr>
        </p:nvSpPr>
        <p:spPr>
          <a:xfrm>
            <a:off x="1853470" y="3355133"/>
            <a:ext cx="1281852" cy="39252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Healthcare</a:t>
            </a:r>
          </a:p>
          <a:p>
            <a:endParaRPr lang="en-US" dirty="0"/>
          </a:p>
        </p:txBody>
      </p:sp>
      <p:sp>
        <p:nvSpPr>
          <p:cNvPr id="45" name="Content Placeholder 44">
            <a:extLst>
              <a:ext uri="{FF2B5EF4-FFF2-40B4-BE49-F238E27FC236}">
                <a16:creationId xmlns:a16="http://schemas.microsoft.com/office/drawing/2014/main" id="{5224412A-29AC-0C49-75B3-1A1ADC113CA7}"/>
              </a:ext>
            </a:extLst>
          </p:cNvPr>
          <p:cNvSpPr>
            <a:spLocks noGrp="1"/>
          </p:cNvSpPr>
          <p:nvPr>
            <p:ph sz="half" idx="17"/>
          </p:nvPr>
        </p:nvSpPr>
        <p:spPr>
          <a:xfrm>
            <a:off x="1512589" y="4757913"/>
            <a:ext cx="1963615" cy="627592"/>
          </a:xfrm>
        </p:spPr>
        <p:txBody>
          <a:bodyPr>
            <a:normAutofit/>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Information </a:t>
            </a:r>
            <a:br>
              <a:rPr lang="en-US" sz="1400" b="1" dirty="0">
                <a:solidFill>
                  <a:srgbClr val="5E5E5E"/>
                </a:solidFill>
                <a:latin typeface="Arial" panose="020B0604020202020204" pitchFamily="34" charset="0"/>
                <a:cs typeface="Arial" panose="020B0604020202020204" pitchFamily="34" charset="0"/>
              </a:rPr>
            </a:br>
            <a:r>
              <a:rPr lang="en-US" sz="1400" b="1" dirty="0">
                <a:solidFill>
                  <a:srgbClr val="5E5E5E"/>
                </a:solidFill>
                <a:latin typeface="Arial" panose="020B0604020202020204" pitchFamily="34" charset="0"/>
                <a:cs typeface="Arial" panose="020B0604020202020204" pitchFamily="34" charset="0"/>
              </a:rPr>
              <a:t>Technology</a:t>
            </a:r>
          </a:p>
          <a:p>
            <a:endParaRPr lang="en-US" dirty="0"/>
          </a:p>
        </p:txBody>
      </p:sp>
      <p:sp>
        <p:nvSpPr>
          <p:cNvPr id="40" name="Content Placeholder 39">
            <a:extLst>
              <a:ext uri="{FF2B5EF4-FFF2-40B4-BE49-F238E27FC236}">
                <a16:creationId xmlns:a16="http://schemas.microsoft.com/office/drawing/2014/main" id="{7EC995B9-77ED-7015-C550-8B4E8B6B1C71}"/>
              </a:ext>
            </a:extLst>
          </p:cNvPr>
          <p:cNvSpPr>
            <a:spLocks noGrp="1"/>
          </p:cNvSpPr>
          <p:nvPr>
            <p:ph sz="half" idx="2"/>
          </p:nvPr>
        </p:nvSpPr>
        <p:spPr>
          <a:xfrm>
            <a:off x="2986561" y="3350070"/>
            <a:ext cx="1524000" cy="411264"/>
          </a:xfrm>
        </p:spPr>
        <p:txBody>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Cybersecurity</a:t>
            </a:r>
          </a:p>
          <a:p>
            <a:endParaRPr lang="en-US" dirty="0"/>
          </a:p>
        </p:txBody>
      </p:sp>
      <p:sp>
        <p:nvSpPr>
          <p:cNvPr id="51" name="Content Placeholder 50">
            <a:extLst>
              <a:ext uri="{FF2B5EF4-FFF2-40B4-BE49-F238E27FC236}">
                <a16:creationId xmlns:a16="http://schemas.microsoft.com/office/drawing/2014/main" id="{63B311AA-0953-724C-5115-BCE7BEF4234C}"/>
              </a:ext>
            </a:extLst>
          </p:cNvPr>
          <p:cNvSpPr>
            <a:spLocks noGrp="1"/>
          </p:cNvSpPr>
          <p:nvPr>
            <p:ph sz="half" idx="23"/>
          </p:nvPr>
        </p:nvSpPr>
        <p:spPr>
          <a:xfrm>
            <a:off x="3079193" y="4761161"/>
            <a:ext cx="1406665" cy="411264"/>
          </a:xfrm>
        </p:spPr>
        <p:txBody>
          <a:bodyPr/>
          <a:lstStyle/>
          <a:p>
            <a:pPr lvl="0" algn="ctr">
              <a:lnSpc>
                <a:spcPct val="100000"/>
              </a:lnSpc>
              <a:spcBef>
                <a:spcPts val="0"/>
              </a:spcBef>
              <a:defRPr/>
            </a:pPr>
            <a:r>
              <a:rPr lang="en-US" sz="1400" b="1" dirty="0">
                <a:solidFill>
                  <a:srgbClr val="5E5E5E"/>
                </a:solidFill>
                <a:latin typeface="Arial"/>
                <a:cs typeface="Arial"/>
              </a:rPr>
              <a:t>Education</a:t>
            </a:r>
          </a:p>
          <a:p>
            <a:endParaRPr lang="en-US" dirty="0"/>
          </a:p>
        </p:txBody>
      </p:sp>
      <p:sp>
        <p:nvSpPr>
          <p:cNvPr id="48" name="Content Placeholder 47">
            <a:extLst>
              <a:ext uri="{FF2B5EF4-FFF2-40B4-BE49-F238E27FC236}">
                <a16:creationId xmlns:a16="http://schemas.microsoft.com/office/drawing/2014/main" id="{56547B36-A571-0D7D-581C-7D3DB65D2397}"/>
              </a:ext>
            </a:extLst>
          </p:cNvPr>
          <p:cNvSpPr>
            <a:spLocks noGrp="1"/>
          </p:cNvSpPr>
          <p:nvPr>
            <p:ph sz="half" idx="20"/>
          </p:nvPr>
        </p:nvSpPr>
        <p:spPr>
          <a:xfrm>
            <a:off x="4311727" y="3350070"/>
            <a:ext cx="1715625" cy="411264"/>
          </a:xfrm>
        </p:spPr>
        <p:txBody>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Biotechnology</a:t>
            </a:r>
          </a:p>
          <a:p>
            <a:endParaRPr lang="en-US" dirty="0"/>
          </a:p>
        </p:txBody>
      </p:sp>
      <p:sp>
        <p:nvSpPr>
          <p:cNvPr id="52" name="Content Placeholder 51">
            <a:extLst>
              <a:ext uri="{FF2B5EF4-FFF2-40B4-BE49-F238E27FC236}">
                <a16:creationId xmlns:a16="http://schemas.microsoft.com/office/drawing/2014/main" id="{18821C08-3611-224B-A199-FA1EADF02BE6}"/>
              </a:ext>
            </a:extLst>
          </p:cNvPr>
          <p:cNvSpPr>
            <a:spLocks noGrp="1"/>
          </p:cNvSpPr>
          <p:nvPr>
            <p:ph sz="half" idx="24"/>
          </p:nvPr>
        </p:nvSpPr>
        <p:spPr>
          <a:xfrm>
            <a:off x="4229327" y="4737321"/>
            <a:ext cx="1835745" cy="688224"/>
          </a:xfrm>
        </p:spPr>
        <p:txBody>
          <a:bodyPr>
            <a:normAutofit/>
          </a:bodyPr>
          <a:lstStyle/>
          <a:p>
            <a:pPr lvl="0" algn="ctr">
              <a:lnSpc>
                <a:spcPct val="100000"/>
              </a:lnSpc>
              <a:spcBef>
                <a:spcPts val="0"/>
              </a:spcBef>
              <a:defRPr/>
            </a:pPr>
            <a:r>
              <a:rPr lang="en-US" sz="1400" b="1" dirty="0">
                <a:solidFill>
                  <a:srgbClr val="5E5E5E"/>
                </a:solidFill>
                <a:latin typeface="Arial"/>
                <a:cs typeface="Arial"/>
              </a:rPr>
              <a:t>Advanced </a:t>
            </a:r>
            <a:br>
              <a:rPr lang="en-US" sz="1400" b="1" dirty="0">
                <a:solidFill>
                  <a:srgbClr val="5E5E5E"/>
                </a:solidFill>
                <a:latin typeface="Arial"/>
                <a:cs typeface="Arial"/>
              </a:rPr>
            </a:br>
            <a:r>
              <a:rPr lang="en-US" sz="1400" b="1" dirty="0">
                <a:solidFill>
                  <a:srgbClr val="5E5E5E"/>
                </a:solidFill>
                <a:latin typeface="Arial"/>
                <a:cs typeface="Arial"/>
              </a:rPr>
              <a:t>Manufacturing</a:t>
            </a:r>
          </a:p>
          <a:p>
            <a:endParaRPr lang="en-US" dirty="0"/>
          </a:p>
        </p:txBody>
      </p:sp>
      <p:sp>
        <p:nvSpPr>
          <p:cNvPr id="42" name="Content Placeholder 41">
            <a:extLst>
              <a:ext uri="{FF2B5EF4-FFF2-40B4-BE49-F238E27FC236}">
                <a16:creationId xmlns:a16="http://schemas.microsoft.com/office/drawing/2014/main" id="{61E57ACB-FE9D-D642-9D76-B974F82EFAC0}"/>
              </a:ext>
            </a:extLst>
          </p:cNvPr>
          <p:cNvSpPr>
            <a:spLocks noGrp="1"/>
          </p:cNvSpPr>
          <p:nvPr>
            <p:ph sz="half" idx="14"/>
          </p:nvPr>
        </p:nvSpPr>
        <p:spPr>
          <a:xfrm>
            <a:off x="5970077" y="3374847"/>
            <a:ext cx="1963615" cy="500743"/>
          </a:xfrm>
        </p:spPr>
        <p:txBody>
          <a:bodyPr/>
          <a:lstStyle/>
          <a:p>
            <a:r>
              <a:rPr lang="en-US" sz="1400" b="1" dirty="0">
                <a:solidFill>
                  <a:srgbClr val="5E5E5E"/>
                </a:solidFill>
                <a:latin typeface="Arial" panose="020B0604020202020204" pitchFamily="34" charset="0"/>
                <a:cs typeface="Arial" panose="020B0604020202020204" pitchFamily="34" charset="0"/>
              </a:rPr>
              <a:t>Transportation</a:t>
            </a:r>
            <a:endParaRPr lang="en-US" dirty="0"/>
          </a:p>
        </p:txBody>
      </p:sp>
      <p:sp>
        <p:nvSpPr>
          <p:cNvPr id="49" name="Content Placeholder 48">
            <a:extLst>
              <a:ext uri="{FF2B5EF4-FFF2-40B4-BE49-F238E27FC236}">
                <a16:creationId xmlns:a16="http://schemas.microsoft.com/office/drawing/2014/main" id="{B5BA1EA8-45E5-A3BA-A0F9-DC01DD2BA3B2}"/>
              </a:ext>
            </a:extLst>
          </p:cNvPr>
          <p:cNvSpPr>
            <a:spLocks noGrp="1"/>
          </p:cNvSpPr>
          <p:nvPr>
            <p:ph sz="half" idx="21"/>
          </p:nvPr>
        </p:nvSpPr>
        <p:spPr>
          <a:xfrm>
            <a:off x="7424008" y="3343522"/>
            <a:ext cx="1451870" cy="411264"/>
          </a:xfrm>
        </p:spPr>
        <p:txBody>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Construction</a:t>
            </a:r>
          </a:p>
          <a:p>
            <a:endParaRPr lang="en-US" dirty="0"/>
          </a:p>
        </p:txBody>
      </p:sp>
      <p:sp>
        <p:nvSpPr>
          <p:cNvPr id="46" name="Content Placeholder 45">
            <a:extLst>
              <a:ext uri="{FF2B5EF4-FFF2-40B4-BE49-F238E27FC236}">
                <a16:creationId xmlns:a16="http://schemas.microsoft.com/office/drawing/2014/main" id="{EEDC20E5-31AE-1C22-91DC-0500D1AEA034}"/>
              </a:ext>
            </a:extLst>
          </p:cNvPr>
          <p:cNvSpPr>
            <a:spLocks noGrp="1"/>
          </p:cNvSpPr>
          <p:nvPr>
            <p:ph sz="half" idx="18"/>
          </p:nvPr>
        </p:nvSpPr>
        <p:spPr>
          <a:xfrm>
            <a:off x="5480486" y="4746344"/>
            <a:ext cx="1963615" cy="721147"/>
          </a:xfrm>
        </p:spPr>
        <p:txBody>
          <a:bodyPr>
            <a:normAutofit/>
          </a:bodyPr>
          <a:lstStyle/>
          <a:p>
            <a:pPr lvl="0" algn="ctr">
              <a:lnSpc>
                <a:spcPct val="100000"/>
              </a:lnSpc>
              <a:spcBef>
                <a:spcPts val="0"/>
              </a:spcBef>
              <a:defRPr/>
            </a:pPr>
            <a:r>
              <a:rPr lang="en-US" sz="1400" b="1" dirty="0">
                <a:solidFill>
                  <a:srgbClr val="5E5E5E"/>
                </a:solidFill>
                <a:latin typeface="Arial" panose="020B0604020202020204" pitchFamily="34" charset="0"/>
                <a:cs typeface="Arial" panose="020B0604020202020204" pitchFamily="34" charset="0"/>
              </a:rPr>
              <a:t>Critical </a:t>
            </a:r>
            <a:br>
              <a:rPr lang="en-US" sz="1400" b="1" dirty="0">
                <a:solidFill>
                  <a:srgbClr val="5E5E5E"/>
                </a:solidFill>
                <a:latin typeface="Arial" panose="020B0604020202020204" pitchFamily="34" charset="0"/>
                <a:cs typeface="Arial" panose="020B0604020202020204" pitchFamily="34" charset="0"/>
              </a:rPr>
            </a:br>
            <a:r>
              <a:rPr lang="en-US" sz="1400" b="1" dirty="0">
                <a:solidFill>
                  <a:srgbClr val="5E5E5E"/>
                </a:solidFill>
                <a:latin typeface="Arial" panose="020B0604020202020204" pitchFamily="34" charset="0"/>
                <a:cs typeface="Arial" panose="020B0604020202020204" pitchFamily="34" charset="0"/>
              </a:rPr>
              <a:t>Supply Chain</a:t>
            </a:r>
          </a:p>
          <a:p>
            <a:endParaRPr lang="en-US" dirty="0"/>
          </a:p>
        </p:txBody>
      </p:sp>
      <p:sp>
        <p:nvSpPr>
          <p:cNvPr id="53" name="Content Placeholder 52">
            <a:extLst>
              <a:ext uri="{FF2B5EF4-FFF2-40B4-BE49-F238E27FC236}">
                <a16:creationId xmlns:a16="http://schemas.microsoft.com/office/drawing/2014/main" id="{9EBBAC2C-4C15-8CD7-33A9-8E91B3D882D8}"/>
              </a:ext>
            </a:extLst>
          </p:cNvPr>
          <p:cNvSpPr>
            <a:spLocks noGrp="1"/>
          </p:cNvSpPr>
          <p:nvPr>
            <p:ph sz="half" idx="25"/>
          </p:nvPr>
        </p:nvSpPr>
        <p:spPr>
          <a:xfrm>
            <a:off x="7144609" y="4761161"/>
            <a:ext cx="1419266" cy="411264"/>
          </a:xfrm>
        </p:spPr>
        <p:txBody>
          <a:bodyPr/>
          <a:lstStyle/>
          <a:p>
            <a:r>
              <a:rPr lang="en-US" sz="1400" b="1" dirty="0">
                <a:solidFill>
                  <a:srgbClr val="5E5E5E"/>
                </a:solidFill>
                <a:latin typeface="Arial"/>
                <a:cs typeface="Arial"/>
              </a:rPr>
              <a:t>Infrastructure</a:t>
            </a:r>
            <a:endParaRPr lang="en-US" dirty="0"/>
          </a:p>
        </p:txBody>
      </p:sp>
      <p:sp>
        <p:nvSpPr>
          <p:cNvPr id="43" name="Content Placeholder 42">
            <a:extLst>
              <a:ext uri="{FF2B5EF4-FFF2-40B4-BE49-F238E27FC236}">
                <a16:creationId xmlns:a16="http://schemas.microsoft.com/office/drawing/2014/main" id="{ADFB8293-C38B-C309-76F9-3FB81347B62F}"/>
              </a:ext>
            </a:extLst>
          </p:cNvPr>
          <p:cNvSpPr>
            <a:spLocks noGrp="1"/>
          </p:cNvSpPr>
          <p:nvPr>
            <p:ph sz="half" idx="15"/>
          </p:nvPr>
        </p:nvSpPr>
        <p:spPr>
          <a:xfrm>
            <a:off x="8996543" y="3352053"/>
            <a:ext cx="846206" cy="402865"/>
          </a:xfrm>
        </p:spPr>
        <p:txBody>
          <a:bodyPr/>
          <a:lstStyle/>
          <a:p>
            <a:r>
              <a:rPr lang="en-US" sz="1400" b="1" dirty="0">
                <a:solidFill>
                  <a:srgbClr val="5E5E5E"/>
                </a:solidFill>
                <a:latin typeface="Arial" panose="020B0604020202020204" pitchFamily="34" charset="0"/>
                <a:cs typeface="Arial" panose="020B0604020202020204" pitchFamily="34" charset="0"/>
              </a:rPr>
              <a:t>Energy</a:t>
            </a:r>
            <a:endParaRPr lang="en-US" dirty="0"/>
          </a:p>
        </p:txBody>
      </p:sp>
      <p:sp>
        <p:nvSpPr>
          <p:cNvPr id="47" name="Content Placeholder 46">
            <a:extLst>
              <a:ext uri="{FF2B5EF4-FFF2-40B4-BE49-F238E27FC236}">
                <a16:creationId xmlns:a16="http://schemas.microsoft.com/office/drawing/2014/main" id="{6616E94E-A3FF-9CDF-42C7-F1EE9442C0BA}"/>
              </a:ext>
            </a:extLst>
          </p:cNvPr>
          <p:cNvSpPr>
            <a:spLocks noGrp="1"/>
          </p:cNvSpPr>
          <p:nvPr>
            <p:ph sz="half" idx="19"/>
          </p:nvPr>
        </p:nvSpPr>
        <p:spPr>
          <a:xfrm>
            <a:off x="8119218" y="4751936"/>
            <a:ext cx="1963615" cy="465417"/>
          </a:xfrm>
        </p:spPr>
        <p:txBody>
          <a:bodyPr/>
          <a:lstStyle/>
          <a:p>
            <a:pPr algn="ctr">
              <a:defRPr/>
            </a:pPr>
            <a:r>
              <a:rPr lang="en-US" sz="1400" b="1" dirty="0">
                <a:solidFill>
                  <a:srgbClr val="5E5E5E"/>
                </a:solidFill>
                <a:latin typeface="Arial" panose="020B0604020202020204" pitchFamily="34" charset="0"/>
                <a:cs typeface="Arial" panose="020B0604020202020204" pitchFamily="34" charset="0"/>
              </a:rPr>
              <a:t>Engineering</a:t>
            </a:r>
          </a:p>
        </p:txBody>
      </p:sp>
      <p:sp>
        <p:nvSpPr>
          <p:cNvPr id="50" name="Content Placeholder 49">
            <a:extLst>
              <a:ext uri="{FF2B5EF4-FFF2-40B4-BE49-F238E27FC236}">
                <a16:creationId xmlns:a16="http://schemas.microsoft.com/office/drawing/2014/main" id="{81F1559D-7E71-A519-6A38-3C6F0A3FC897}"/>
              </a:ext>
            </a:extLst>
          </p:cNvPr>
          <p:cNvSpPr>
            <a:spLocks noGrp="1"/>
          </p:cNvSpPr>
          <p:nvPr>
            <p:ph sz="half" idx="22"/>
          </p:nvPr>
        </p:nvSpPr>
        <p:spPr>
          <a:xfrm>
            <a:off x="9998701" y="3368591"/>
            <a:ext cx="1163305" cy="411264"/>
          </a:xfrm>
        </p:spPr>
        <p:txBody>
          <a:bodyPr/>
          <a:lstStyle/>
          <a:p>
            <a:r>
              <a:rPr lang="en-US" sz="1400" b="1" dirty="0">
                <a:solidFill>
                  <a:srgbClr val="5E5E5E"/>
                </a:solidFill>
                <a:latin typeface="Arial" panose="020B0604020202020204" pitchFamily="34" charset="0"/>
                <a:cs typeface="Arial" panose="020B0604020202020204" pitchFamily="34" charset="0"/>
              </a:rPr>
              <a:t>Hospitality</a:t>
            </a:r>
            <a:endParaRPr lang="en-US" dirty="0"/>
          </a:p>
        </p:txBody>
      </p:sp>
      <p:sp>
        <p:nvSpPr>
          <p:cNvPr id="54" name="Content Placeholder 53">
            <a:extLst>
              <a:ext uri="{FF2B5EF4-FFF2-40B4-BE49-F238E27FC236}">
                <a16:creationId xmlns:a16="http://schemas.microsoft.com/office/drawing/2014/main" id="{3E92FAA8-B21A-EE2E-0367-F7B85E952144}"/>
              </a:ext>
            </a:extLst>
          </p:cNvPr>
          <p:cNvSpPr>
            <a:spLocks noGrp="1"/>
          </p:cNvSpPr>
          <p:nvPr>
            <p:ph sz="half" idx="26"/>
          </p:nvPr>
        </p:nvSpPr>
        <p:spPr>
          <a:xfrm>
            <a:off x="8999267" y="4739097"/>
            <a:ext cx="3162171" cy="411264"/>
          </a:xfrm>
        </p:spPr>
        <p:txBody>
          <a:bodyPr/>
          <a:lstStyle/>
          <a:p>
            <a:pPr algn="ctr">
              <a:lnSpc>
                <a:spcPct val="100000"/>
              </a:lnSpc>
              <a:spcBef>
                <a:spcPts val="0"/>
              </a:spcBef>
              <a:defRPr/>
            </a:pPr>
            <a:r>
              <a:rPr lang="en-US" sz="1400" b="1" dirty="0">
                <a:solidFill>
                  <a:srgbClr val="5E5E5E"/>
                </a:solidFill>
                <a:latin typeface="Arial"/>
                <a:cs typeface="Arial"/>
              </a:rPr>
              <a:t>Telecommunications</a:t>
            </a:r>
            <a:endParaRPr lang="en-US" sz="1400" b="1" dirty="0">
              <a:solidFill>
                <a:srgbClr val="5E5E5E"/>
              </a:solidFill>
              <a:latin typeface="Arial" panose="020B0604020202020204" pitchFamily="34" charset="0"/>
              <a:cs typeface="Arial" panose="020B0604020202020204" pitchFamily="34" charset="0"/>
            </a:endParaRPr>
          </a:p>
          <a:p>
            <a:pPr lvl="0" algn="ctr">
              <a:lnSpc>
                <a:spcPct val="100000"/>
              </a:lnSpc>
              <a:spcBef>
                <a:spcPts val="0"/>
              </a:spcBef>
              <a:defRPr/>
            </a:pPr>
            <a:endParaRPr lang="en-US" sz="1400" b="1" dirty="0">
              <a:solidFill>
                <a:srgbClr val="5E5E5E"/>
              </a:solidFill>
              <a:latin typeface="Arial" panose="020B0604020202020204" pitchFamily="34" charset="0"/>
              <a:cs typeface="Arial" panose="020B0604020202020204" pitchFamily="34" charset="0"/>
            </a:endParaRPr>
          </a:p>
          <a:p>
            <a:endParaRPr lang="en-US" dirty="0"/>
          </a:p>
        </p:txBody>
      </p:sp>
      <p:pic>
        <p:nvPicPr>
          <p:cNvPr id="20" name="Graphic 19">
            <a:extLst>
              <a:ext uri="{FF2B5EF4-FFF2-40B4-BE49-F238E27FC236}">
                <a16:creationId xmlns:a16="http://schemas.microsoft.com/office/drawing/2014/main" id="{696C7CBD-65E2-E57F-E83E-0129253D757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4242" y="2694555"/>
            <a:ext cx="467371" cy="467371"/>
          </a:xfrm>
          <a:prstGeom prst="rect">
            <a:avLst/>
          </a:prstGeom>
        </p:spPr>
      </p:pic>
      <p:pic>
        <p:nvPicPr>
          <p:cNvPr id="21" name="Graphic 20">
            <a:extLst>
              <a:ext uri="{FF2B5EF4-FFF2-40B4-BE49-F238E27FC236}">
                <a16:creationId xmlns:a16="http://schemas.microsoft.com/office/drawing/2014/main" id="{F6E42BA1-F338-A351-C7F2-6A3596E8EA1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5436" y="2739329"/>
            <a:ext cx="416830" cy="458513"/>
          </a:xfrm>
          <a:prstGeom prst="rect">
            <a:avLst/>
          </a:prstGeom>
        </p:spPr>
      </p:pic>
      <p:pic>
        <p:nvPicPr>
          <p:cNvPr id="22" name="Graphic 21">
            <a:extLst>
              <a:ext uri="{FF2B5EF4-FFF2-40B4-BE49-F238E27FC236}">
                <a16:creationId xmlns:a16="http://schemas.microsoft.com/office/drawing/2014/main" id="{5412D7CA-EA09-0DCB-4D7A-B771AA669F0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60232" y="3956913"/>
            <a:ext cx="518424" cy="518424"/>
          </a:xfrm>
          <a:prstGeom prst="rect">
            <a:avLst/>
          </a:prstGeom>
        </p:spPr>
      </p:pic>
      <p:pic>
        <p:nvPicPr>
          <p:cNvPr id="23" name="Graphic 22">
            <a:extLst>
              <a:ext uri="{FF2B5EF4-FFF2-40B4-BE49-F238E27FC236}">
                <a16:creationId xmlns:a16="http://schemas.microsoft.com/office/drawing/2014/main" id="{E030FA2C-77D5-A751-5A1D-1DCAD28E47A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5481" y="4006691"/>
            <a:ext cx="524864" cy="524864"/>
          </a:xfrm>
          <a:prstGeom prst="rect">
            <a:avLst/>
          </a:prstGeom>
        </p:spPr>
      </p:pic>
      <p:sp>
        <p:nvSpPr>
          <p:cNvPr id="24" name="Freeform 293">
            <a:extLst>
              <a:ext uri="{FF2B5EF4-FFF2-40B4-BE49-F238E27FC236}">
                <a16:creationId xmlns:a16="http://schemas.microsoft.com/office/drawing/2014/main" id="{1CEAC7E8-6360-3B9C-9A31-79A857535462}"/>
              </a:ext>
              <a:ext uri="{C183D7F6-B498-43B3-948B-1728B52AA6E4}">
                <adec:decorative xmlns:adec="http://schemas.microsoft.com/office/drawing/2017/decorative" val="1"/>
              </a:ext>
            </a:extLst>
          </p:cNvPr>
          <p:cNvSpPr>
            <a:spLocks noChangeAspect="1" noEditPoints="1"/>
          </p:cNvSpPr>
          <p:nvPr/>
        </p:nvSpPr>
        <p:spPr bwMode="auto">
          <a:xfrm>
            <a:off x="6374852" y="2719814"/>
            <a:ext cx="529444" cy="446596"/>
          </a:xfrm>
          <a:custGeom>
            <a:avLst/>
            <a:gdLst>
              <a:gd name="T0" fmla="*/ 367 w 1152"/>
              <a:gd name="T1" fmla="*/ 866 h 971"/>
              <a:gd name="T2" fmla="*/ 367 w 1152"/>
              <a:gd name="T3" fmla="*/ 827 h 971"/>
              <a:gd name="T4" fmla="*/ 907 w 1152"/>
              <a:gd name="T5" fmla="*/ 827 h 971"/>
              <a:gd name="T6" fmla="*/ 907 w 1152"/>
              <a:gd name="T7" fmla="*/ 866 h 971"/>
              <a:gd name="T8" fmla="*/ 907 w 1152"/>
              <a:gd name="T9" fmla="*/ 827 h 971"/>
              <a:gd name="T10" fmla="*/ 122 w 1152"/>
              <a:gd name="T11" fmla="*/ 139 h 971"/>
              <a:gd name="T12" fmla="*/ 578 w 1152"/>
              <a:gd name="T13" fmla="*/ 121 h 971"/>
              <a:gd name="T14" fmla="*/ 596 w 1152"/>
              <a:gd name="T15" fmla="*/ 517 h 971"/>
              <a:gd name="T16" fmla="*/ 140 w 1152"/>
              <a:gd name="T17" fmla="*/ 534 h 971"/>
              <a:gd name="T18" fmla="*/ 157 w 1152"/>
              <a:gd name="T19" fmla="*/ 500 h 971"/>
              <a:gd name="T20" fmla="*/ 561 w 1152"/>
              <a:gd name="T21" fmla="*/ 157 h 971"/>
              <a:gd name="T22" fmla="*/ 157 w 1152"/>
              <a:gd name="T23" fmla="*/ 500 h 971"/>
              <a:gd name="T24" fmla="*/ 810 w 1152"/>
              <a:gd name="T25" fmla="*/ 621 h 971"/>
              <a:gd name="T26" fmla="*/ 810 w 1152"/>
              <a:gd name="T27" fmla="*/ 657 h 971"/>
              <a:gd name="T28" fmla="*/ 893 w 1152"/>
              <a:gd name="T29" fmla="*/ 639 h 971"/>
              <a:gd name="T30" fmla="*/ 1152 w 1152"/>
              <a:gd name="T31" fmla="*/ 753 h 971"/>
              <a:gd name="T32" fmla="*/ 1152 w 1152"/>
              <a:gd name="T33" fmla="*/ 788 h 971"/>
              <a:gd name="T34" fmla="*/ 1031 w 1152"/>
              <a:gd name="T35" fmla="*/ 864 h 971"/>
              <a:gd name="T36" fmla="*/ 784 w 1152"/>
              <a:gd name="T37" fmla="*/ 864 h 971"/>
              <a:gd name="T38" fmla="*/ 367 w 1152"/>
              <a:gd name="T39" fmla="*/ 971 h 971"/>
              <a:gd name="T40" fmla="*/ 76 w 1152"/>
              <a:gd name="T41" fmla="*/ 864 h 971"/>
              <a:gd name="T42" fmla="*/ 0 w 1152"/>
              <a:gd name="T43" fmla="*/ 17 h 971"/>
              <a:gd name="T44" fmla="*/ 700 w 1152"/>
              <a:gd name="T45" fmla="*/ 0 h 971"/>
              <a:gd name="T46" fmla="*/ 718 w 1152"/>
              <a:gd name="T47" fmla="*/ 165 h 971"/>
              <a:gd name="T48" fmla="*/ 979 w 1152"/>
              <a:gd name="T49" fmla="*/ 205 h 971"/>
              <a:gd name="T50" fmla="*/ 1151 w 1152"/>
              <a:gd name="T51" fmla="*/ 546 h 971"/>
              <a:gd name="T52" fmla="*/ 1152 w 1152"/>
              <a:gd name="T53" fmla="*/ 639 h 971"/>
              <a:gd name="T54" fmla="*/ 457 w 1152"/>
              <a:gd name="T55" fmla="*/ 846 h 971"/>
              <a:gd name="T56" fmla="*/ 277 w 1152"/>
              <a:gd name="T57" fmla="*/ 846 h 971"/>
              <a:gd name="T58" fmla="*/ 457 w 1152"/>
              <a:gd name="T59" fmla="*/ 846 h 971"/>
              <a:gd name="T60" fmla="*/ 35 w 1152"/>
              <a:gd name="T61" fmla="*/ 657 h 971"/>
              <a:gd name="T62" fmla="*/ 76 w 1152"/>
              <a:gd name="T63" fmla="*/ 829 h 971"/>
              <a:gd name="T64" fmla="*/ 367 w 1152"/>
              <a:gd name="T65" fmla="*/ 722 h 971"/>
              <a:gd name="T66" fmla="*/ 683 w 1152"/>
              <a:gd name="T67" fmla="*/ 829 h 971"/>
              <a:gd name="T68" fmla="*/ 683 w 1152"/>
              <a:gd name="T69" fmla="*/ 34 h 971"/>
              <a:gd name="T70" fmla="*/ 35 w 1152"/>
              <a:gd name="T71" fmla="*/ 621 h 971"/>
              <a:gd name="T72" fmla="*/ 683 w 1152"/>
              <a:gd name="T73" fmla="*/ 34 h 971"/>
              <a:gd name="T74" fmla="*/ 1107 w 1152"/>
              <a:gd name="T75" fmla="*/ 657 h 971"/>
              <a:gd name="T76" fmla="*/ 1107 w 1152"/>
              <a:gd name="T77" fmla="*/ 735 h 971"/>
              <a:gd name="T78" fmla="*/ 1117 w 1152"/>
              <a:gd name="T79" fmla="*/ 657 h 971"/>
              <a:gd name="T80" fmla="*/ 924 w 1152"/>
              <a:gd name="T81" fmla="*/ 528 h 971"/>
              <a:gd name="T82" fmla="*/ 960 w 1152"/>
              <a:gd name="T83" fmla="*/ 234 h 971"/>
              <a:gd name="T84" fmla="*/ 822 w 1152"/>
              <a:gd name="T85" fmla="*/ 200 h 971"/>
              <a:gd name="T86" fmla="*/ 997 w 1152"/>
              <a:gd name="T87" fmla="*/ 846 h 971"/>
              <a:gd name="T88" fmla="*/ 818 w 1152"/>
              <a:gd name="T89" fmla="*/ 846 h 971"/>
              <a:gd name="T90" fmla="*/ 997 w 1152"/>
              <a:gd name="T91" fmla="*/ 846 h 971"/>
              <a:gd name="T92" fmla="*/ 1117 w 1152"/>
              <a:gd name="T93" fmla="*/ 770 h 971"/>
              <a:gd name="T94" fmla="*/ 1033 w 1152"/>
              <a:gd name="T95" fmla="*/ 696 h 971"/>
              <a:gd name="T96" fmla="*/ 1117 w 1152"/>
              <a:gd name="T97" fmla="*/ 621 h 971"/>
              <a:gd name="T98" fmla="*/ 810 w 1152"/>
              <a:gd name="T99" fmla="*/ 563 h 971"/>
              <a:gd name="T100" fmla="*/ 810 w 1152"/>
              <a:gd name="T101" fmla="*/ 528 h 971"/>
              <a:gd name="T102" fmla="*/ 793 w 1152"/>
              <a:gd name="T103" fmla="*/ 361 h 971"/>
              <a:gd name="T104" fmla="*/ 787 w 1152"/>
              <a:gd name="T105" fmla="*/ 200 h 971"/>
              <a:gd name="T106" fmla="*/ 718 w 1152"/>
              <a:gd name="T107" fmla="*/ 829 h 971"/>
              <a:gd name="T108" fmla="*/ 907 w 1152"/>
              <a:gd name="T109" fmla="*/ 722 h 971"/>
              <a:gd name="T110" fmla="*/ 1076 w 1152"/>
              <a:gd name="T111" fmla="*/ 8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971">
                <a:moveTo>
                  <a:pt x="386" y="846"/>
                </a:moveTo>
                <a:cubicBezTo>
                  <a:pt x="386" y="857"/>
                  <a:pt x="378" y="866"/>
                  <a:pt x="367" y="866"/>
                </a:cubicBezTo>
                <a:cubicBezTo>
                  <a:pt x="356" y="866"/>
                  <a:pt x="348" y="857"/>
                  <a:pt x="348" y="846"/>
                </a:cubicBezTo>
                <a:cubicBezTo>
                  <a:pt x="348" y="836"/>
                  <a:pt x="356" y="827"/>
                  <a:pt x="367" y="827"/>
                </a:cubicBezTo>
                <a:cubicBezTo>
                  <a:pt x="378" y="827"/>
                  <a:pt x="386" y="836"/>
                  <a:pt x="386" y="846"/>
                </a:cubicBezTo>
                <a:close/>
                <a:moveTo>
                  <a:pt x="907" y="827"/>
                </a:moveTo>
                <a:cubicBezTo>
                  <a:pt x="897" y="827"/>
                  <a:pt x="888" y="836"/>
                  <a:pt x="888" y="846"/>
                </a:cubicBezTo>
                <a:cubicBezTo>
                  <a:pt x="888" y="857"/>
                  <a:pt x="897" y="866"/>
                  <a:pt x="907" y="866"/>
                </a:cubicBezTo>
                <a:cubicBezTo>
                  <a:pt x="918" y="866"/>
                  <a:pt x="927" y="857"/>
                  <a:pt x="927" y="846"/>
                </a:cubicBezTo>
                <a:cubicBezTo>
                  <a:pt x="927" y="836"/>
                  <a:pt x="918" y="827"/>
                  <a:pt x="907" y="827"/>
                </a:cubicBezTo>
                <a:close/>
                <a:moveTo>
                  <a:pt x="122" y="517"/>
                </a:moveTo>
                <a:cubicBezTo>
                  <a:pt x="122" y="139"/>
                  <a:pt x="122" y="139"/>
                  <a:pt x="122" y="139"/>
                </a:cubicBezTo>
                <a:cubicBezTo>
                  <a:pt x="122" y="130"/>
                  <a:pt x="130" y="121"/>
                  <a:pt x="140" y="121"/>
                </a:cubicBezTo>
                <a:cubicBezTo>
                  <a:pt x="578" y="121"/>
                  <a:pt x="578" y="121"/>
                  <a:pt x="578" y="121"/>
                </a:cubicBezTo>
                <a:cubicBezTo>
                  <a:pt x="588" y="121"/>
                  <a:pt x="596" y="130"/>
                  <a:pt x="596" y="139"/>
                </a:cubicBezTo>
                <a:cubicBezTo>
                  <a:pt x="596" y="517"/>
                  <a:pt x="596" y="517"/>
                  <a:pt x="596" y="517"/>
                </a:cubicBezTo>
                <a:cubicBezTo>
                  <a:pt x="596" y="526"/>
                  <a:pt x="588" y="534"/>
                  <a:pt x="578" y="534"/>
                </a:cubicBezTo>
                <a:cubicBezTo>
                  <a:pt x="140" y="534"/>
                  <a:pt x="140" y="534"/>
                  <a:pt x="140" y="534"/>
                </a:cubicBezTo>
                <a:cubicBezTo>
                  <a:pt x="130" y="534"/>
                  <a:pt x="122" y="526"/>
                  <a:pt x="122" y="517"/>
                </a:cubicBezTo>
                <a:close/>
                <a:moveTo>
                  <a:pt x="157" y="500"/>
                </a:moveTo>
                <a:cubicBezTo>
                  <a:pt x="561" y="500"/>
                  <a:pt x="561" y="500"/>
                  <a:pt x="561" y="500"/>
                </a:cubicBezTo>
                <a:cubicBezTo>
                  <a:pt x="561" y="157"/>
                  <a:pt x="561" y="157"/>
                  <a:pt x="561" y="157"/>
                </a:cubicBezTo>
                <a:cubicBezTo>
                  <a:pt x="157" y="157"/>
                  <a:pt x="157" y="157"/>
                  <a:pt x="157" y="157"/>
                </a:cubicBezTo>
                <a:lnTo>
                  <a:pt x="157" y="500"/>
                </a:lnTo>
                <a:close/>
                <a:moveTo>
                  <a:pt x="876" y="621"/>
                </a:moveTo>
                <a:cubicBezTo>
                  <a:pt x="810" y="621"/>
                  <a:pt x="810" y="621"/>
                  <a:pt x="810" y="621"/>
                </a:cubicBezTo>
                <a:cubicBezTo>
                  <a:pt x="801" y="621"/>
                  <a:pt x="793" y="629"/>
                  <a:pt x="793" y="639"/>
                </a:cubicBezTo>
                <a:cubicBezTo>
                  <a:pt x="793" y="649"/>
                  <a:pt x="801" y="657"/>
                  <a:pt x="810" y="657"/>
                </a:cubicBezTo>
                <a:cubicBezTo>
                  <a:pt x="876" y="657"/>
                  <a:pt x="876" y="657"/>
                  <a:pt x="876" y="657"/>
                </a:cubicBezTo>
                <a:cubicBezTo>
                  <a:pt x="885" y="657"/>
                  <a:pt x="893" y="649"/>
                  <a:pt x="893" y="639"/>
                </a:cubicBezTo>
                <a:cubicBezTo>
                  <a:pt x="893" y="629"/>
                  <a:pt x="885" y="621"/>
                  <a:pt x="876" y="621"/>
                </a:cubicBezTo>
                <a:close/>
                <a:moveTo>
                  <a:pt x="1152" y="753"/>
                </a:moveTo>
                <a:cubicBezTo>
                  <a:pt x="1152" y="753"/>
                  <a:pt x="1152" y="753"/>
                  <a:pt x="1152" y="753"/>
                </a:cubicBezTo>
                <a:cubicBezTo>
                  <a:pt x="1152" y="788"/>
                  <a:pt x="1152" y="788"/>
                  <a:pt x="1152" y="788"/>
                </a:cubicBezTo>
                <a:cubicBezTo>
                  <a:pt x="1152" y="830"/>
                  <a:pt x="1118" y="864"/>
                  <a:pt x="1076" y="864"/>
                </a:cubicBezTo>
                <a:cubicBezTo>
                  <a:pt x="1031" y="864"/>
                  <a:pt x="1031" y="864"/>
                  <a:pt x="1031" y="864"/>
                </a:cubicBezTo>
                <a:cubicBezTo>
                  <a:pt x="1022" y="924"/>
                  <a:pt x="970" y="971"/>
                  <a:pt x="907" y="971"/>
                </a:cubicBezTo>
                <a:cubicBezTo>
                  <a:pt x="844" y="971"/>
                  <a:pt x="793" y="924"/>
                  <a:pt x="784" y="864"/>
                </a:cubicBezTo>
                <a:cubicBezTo>
                  <a:pt x="490" y="864"/>
                  <a:pt x="490" y="864"/>
                  <a:pt x="490" y="864"/>
                </a:cubicBezTo>
                <a:cubicBezTo>
                  <a:pt x="482" y="924"/>
                  <a:pt x="430" y="971"/>
                  <a:pt x="367" y="971"/>
                </a:cubicBezTo>
                <a:cubicBezTo>
                  <a:pt x="304" y="971"/>
                  <a:pt x="252" y="924"/>
                  <a:pt x="244" y="864"/>
                </a:cubicBezTo>
                <a:cubicBezTo>
                  <a:pt x="76" y="864"/>
                  <a:pt x="76" y="864"/>
                  <a:pt x="76" y="864"/>
                </a:cubicBezTo>
                <a:cubicBezTo>
                  <a:pt x="34" y="864"/>
                  <a:pt x="0" y="830"/>
                  <a:pt x="0" y="788"/>
                </a:cubicBezTo>
                <a:cubicBezTo>
                  <a:pt x="0" y="17"/>
                  <a:pt x="0" y="17"/>
                  <a:pt x="0" y="17"/>
                </a:cubicBezTo>
                <a:cubicBezTo>
                  <a:pt x="0" y="7"/>
                  <a:pt x="8" y="0"/>
                  <a:pt x="18" y="0"/>
                </a:cubicBezTo>
                <a:cubicBezTo>
                  <a:pt x="700" y="0"/>
                  <a:pt x="700" y="0"/>
                  <a:pt x="700" y="0"/>
                </a:cubicBezTo>
                <a:cubicBezTo>
                  <a:pt x="710" y="0"/>
                  <a:pt x="718" y="7"/>
                  <a:pt x="718" y="17"/>
                </a:cubicBezTo>
                <a:cubicBezTo>
                  <a:pt x="718" y="165"/>
                  <a:pt x="718" y="165"/>
                  <a:pt x="718" y="165"/>
                </a:cubicBezTo>
                <a:cubicBezTo>
                  <a:pt x="840" y="165"/>
                  <a:pt x="840" y="165"/>
                  <a:pt x="840" y="165"/>
                </a:cubicBezTo>
                <a:cubicBezTo>
                  <a:pt x="891" y="165"/>
                  <a:pt x="939" y="178"/>
                  <a:pt x="979" y="205"/>
                </a:cubicBezTo>
                <a:cubicBezTo>
                  <a:pt x="1058" y="256"/>
                  <a:pt x="1152" y="357"/>
                  <a:pt x="1151" y="546"/>
                </a:cubicBezTo>
                <a:cubicBezTo>
                  <a:pt x="1151" y="546"/>
                  <a:pt x="1151" y="546"/>
                  <a:pt x="1151" y="546"/>
                </a:cubicBezTo>
                <a:cubicBezTo>
                  <a:pt x="1152" y="637"/>
                  <a:pt x="1152" y="637"/>
                  <a:pt x="1152" y="637"/>
                </a:cubicBezTo>
                <a:cubicBezTo>
                  <a:pt x="1152" y="637"/>
                  <a:pt x="1152" y="638"/>
                  <a:pt x="1152" y="639"/>
                </a:cubicBezTo>
                <a:lnTo>
                  <a:pt x="1152" y="753"/>
                </a:lnTo>
                <a:close/>
                <a:moveTo>
                  <a:pt x="457" y="846"/>
                </a:moveTo>
                <a:cubicBezTo>
                  <a:pt x="457" y="797"/>
                  <a:pt x="417" y="756"/>
                  <a:pt x="367" y="756"/>
                </a:cubicBezTo>
                <a:cubicBezTo>
                  <a:pt x="318" y="756"/>
                  <a:pt x="277" y="797"/>
                  <a:pt x="277" y="846"/>
                </a:cubicBezTo>
                <a:cubicBezTo>
                  <a:pt x="277" y="896"/>
                  <a:pt x="318" y="936"/>
                  <a:pt x="367" y="936"/>
                </a:cubicBezTo>
                <a:cubicBezTo>
                  <a:pt x="417" y="936"/>
                  <a:pt x="457" y="896"/>
                  <a:pt x="457" y="846"/>
                </a:cubicBezTo>
                <a:close/>
                <a:moveTo>
                  <a:pt x="683" y="657"/>
                </a:moveTo>
                <a:cubicBezTo>
                  <a:pt x="35" y="657"/>
                  <a:pt x="35" y="657"/>
                  <a:pt x="35" y="657"/>
                </a:cubicBezTo>
                <a:cubicBezTo>
                  <a:pt x="35" y="788"/>
                  <a:pt x="35" y="788"/>
                  <a:pt x="35" y="788"/>
                </a:cubicBezTo>
                <a:cubicBezTo>
                  <a:pt x="35" y="810"/>
                  <a:pt x="53" y="829"/>
                  <a:pt x="76" y="829"/>
                </a:cubicBezTo>
                <a:cubicBezTo>
                  <a:pt x="244" y="829"/>
                  <a:pt x="244" y="829"/>
                  <a:pt x="244" y="829"/>
                </a:cubicBezTo>
                <a:cubicBezTo>
                  <a:pt x="252" y="768"/>
                  <a:pt x="304" y="722"/>
                  <a:pt x="367" y="722"/>
                </a:cubicBezTo>
                <a:cubicBezTo>
                  <a:pt x="430" y="722"/>
                  <a:pt x="482" y="768"/>
                  <a:pt x="490" y="829"/>
                </a:cubicBezTo>
                <a:cubicBezTo>
                  <a:pt x="683" y="829"/>
                  <a:pt x="683" y="829"/>
                  <a:pt x="683" y="829"/>
                </a:cubicBezTo>
                <a:lnTo>
                  <a:pt x="683" y="657"/>
                </a:lnTo>
                <a:close/>
                <a:moveTo>
                  <a:pt x="683" y="34"/>
                </a:moveTo>
                <a:cubicBezTo>
                  <a:pt x="35" y="34"/>
                  <a:pt x="35" y="34"/>
                  <a:pt x="35" y="34"/>
                </a:cubicBezTo>
                <a:cubicBezTo>
                  <a:pt x="35" y="621"/>
                  <a:pt x="35" y="621"/>
                  <a:pt x="35" y="621"/>
                </a:cubicBezTo>
                <a:cubicBezTo>
                  <a:pt x="683" y="621"/>
                  <a:pt x="683" y="621"/>
                  <a:pt x="683" y="621"/>
                </a:cubicBezTo>
                <a:lnTo>
                  <a:pt x="683" y="34"/>
                </a:lnTo>
                <a:close/>
                <a:moveTo>
                  <a:pt x="1117" y="657"/>
                </a:moveTo>
                <a:cubicBezTo>
                  <a:pt x="1107" y="657"/>
                  <a:pt x="1107" y="657"/>
                  <a:pt x="1107" y="657"/>
                </a:cubicBezTo>
                <a:cubicBezTo>
                  <a:pt x="1085" y="657"/>
                  <a:pt x="1068" y="674"/>
                  <a:pt x="1068" y="696"/>
                </a:cubicBezTo>
                <a:cubicBezTo>
                  <a:pt x="1068" y="718"/>
                  <a:pt x="1085" y="735"/>
                  <a:pt x="1107" y="735"/>
                </a:cubicBezTo>
                <a:cubicBezTo>
                  <a:pt x="1117" y="735"/>
                  <a:pt x="1117" y="735"/>
                  <a:pt x="1117" y="735"/>
                </a:cubicBezTo>
                <a:lnTo>
                  <a:pt x="1117" y="657"/>
                </a:lnTo>
                <a:close/>
                <a:moveTo>
                  <a:pt x="822" y="340"/>
                </a:moveTo>
                <a:cubicBezTo>
                  <a:pt x="874" y="391"/>
                  <a:pt x="908" y="454"/>
                  <a:pt x="924" y="528"/>
                </a:cubicBezTo>
                <a:cubicBezTo>
                  <a:pt x="1116" y="528"/>
                  <a:pt x="1116" y="528"/>
                  <a:pt x="1116" y="528"/>
                </a:cubicBezTo>
                <a:cubicBezTo>
                  <a:pt x="1111" y="366"/>
                  <a:pt x="1029" y="279"/>
                  <a:pt x="960" y="234"/>
                </a:cubicBezTo>
                <a:cubicBezTo>
                  <a:pt x="926" y="211"/>
                  <a:pt x="884" y="200"/>
                  <a:pt x="840" y="200"/>
                </a:cubicBezTo>
                <a:cubicBezTo>
                  <a:pt x="822" y="200"/>
                  <a:pt x="822" y="200"/>
                  <a:pt x="822" y="200"/>
                </a:cubicBezTo>
                <a:lnTo>
                  <a:pt x="822" y="340"/>
                </a:lnTo>
                <a:close/>
                <a:moveTo>
                  <a:pt x="997" y="846"/>
                </a:moveTo>
                <a:cubicBezTo>
                  <a:pt x="997" y="797"/>
                  <a:pt x="957" y="756"/>
                  <a:pt x="907" y="756"/>
                </a:cubicBezTo>
                <a:cubicBezTo>
                  <a:pt x="858" y="756"/>
                  <a:pt x="818" y="797"/>
                  <a:pt x="818" y="846"/>
                </a:cubicBezTo>
                <a:cubicBezTo>
                  <a:pt x="818" y="896"/>
                  <a:pt x="858" y="936"/>
                  <a:pt x="907" y="936"/>
                </a:cubicBezTo>
                <a:cubicBezTo>
                  <a:pt x="957" y="936"/>
                  <a:pt x="997" y="896"/>
                  <a:pt x="997" y="846"/>
                </a:cubicBezTo>
                <a:close/>
                <a:moveTo>
                  <a:pt x="1117" y="788"/>
                </a:moveTo>
                <a:cubicBezTo>
                  <a:pt x="1117" y="770"/>
                  <a:pt x="1117" y="770"/>
                  <a:pt x="1117" y="770"/>
                </a:cubicBezTo>
                <a:cubicBezTo>
                  <a:pt x="1107" y="770"/>
                  <a:pt x="1107" y="770"/>
                  <a:pt x="1107" y="770"/>
                </a:cubicBezTo>
                <a:cubicBezTo>
                  <a:pt x="1066" y="770"/>
                  <a:pt x="1033" y="737"/>
                  <a:pt x="1033" y="696"/>
                </a:cubicBezTo>
                <a:cubicBezTo>
                  <a:pt x="1033" y="655"/>
                  <a:pt x="1066" y="621"/>
                  <a:pt x="1107" y="621"/>
                </a:cubicBezTo>
                <a:cubicBezTo>
                  <a:pt x="1117" y="621"/>
                  <a:pt x="1117" y="621"/>
                  <a:pt x="1117" y="621"/>
                </a:cubicBezTo>
                <a:cubicBezTo>
                  <a:pt x="1117" y="563"/>
                  <a:pt x="1117" y="563"/>
                  <a:pt x="1117" y="563"/>
                </a:cubicBezTo>
                <a:cubicBezTo>
                  <a:pt x="810" y="563"/>
                  <a:pt x="810" y="563"/>
                  <a:pt x="810" y="563"/>
                </a:cubicBezTo>
                <a:cubicBezTo>
                  <a:pt x="801" y="563"/>
                  <a:pt x="793" y="555"/>
                  <a:pt x="793" y="546"/>
                </a:cubicBezTo>
                <a:cubicBezTo>
                  <a:pt x="793" y="536"/>
                  <a:pt x="801" y="528"/>
                  <a:pt x="810" y="528"/>
                </a:cubicBezTo>
                <a:cubicBezTo>
                  <a:pt x="888" y="528"/>
                  <a:pt x="888" y="528"/>
                  <a:pt x="888" y="528"/>
                </a:cubicBezTo>
                <a:cubicBezTo>
                  <a:pt x="872" y="462"/>
                  <a:pt x="840" y="406"/>
                  <a:pt x="793" y="361"/>
                </a:cubicBezTo>
                <a:cubicBezTo>
                  <a:pt x="790" y="357"/>
                  <a:pt x="788" y="352"/>
                  <a:pt x="788" y="348"/>
                </a:cubicBezTo>
                <a:cubicBezTo>
                  <a:pt x="787" y="200"/>
                  <a:pt x="787" y="200"/>
                  <a:pt x="787" y="200"/>
                </a:cubicBezTo>
                <a:cubicBezTo>
                  <a:pt x="718" y="200"/>
                  <a:pt x="718" y="200"/>
                  <a:pt x="718" y="200"/>
                </a:cubicBezTo>
                <a:cubicBezTo>
                  <a:pt x="718" y="829"/>
                  <a:pt x="718" y="829"/>
                  <a:pt x="718" y="829"/>
                </a:cubicBezTo>
                <a:cubicBezTo>
                  <a:pt x="784" y="829"/>
                  <a:pt x="784" y="829"/>
                  <a:pt x="784" y="829"/>
                </a:cubicBezTo>
                <a:cubicBezTo>
                  <a:pt x="793" y="768"/>
                  <a:pt x="844" y="722"/>
                  <a:pt x="907" y="722"/>
                </a:cubicBezTo>
                <a:cubicBezTo>
                  <a:pt x="970" y="722"/>
                  <a:pt x="1022" y="768"/>
                  <a:pt x="1031" y="829"/>
                </a:cubicBezTo>
                <a:cubicBezTo>
                  <a:pt x="1076" y="829"/>
                  <a:pt x="1076" y="829"/>
                  <a:pt x="1076" y="829"/>
                </a:cubicBezTo>
                <a:cubicBezTo>
                  <a:pt x="1099" y="829"/>
                  <a:pt x="1117" y="810"/>
                  <a:pt x="1117" y="7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78">
            <a:extLst>
              <a:ext uri="{FF2B5EF4-FFF2-40B4-BE49-F238E27FC236}">
                <a16:creationId xmlns:a16="http://schemas.microsoft.com/office/drawing/2014/main" id="{ADAD6FA8-6E5B-DF49-CE7A-170A0B91896D}"/>
              </a:ext>
              <a:ext uri="{C183D7F6-B498-43B3-948B-1728B52AA6E4}">
                <adec:decorative xmlns:adec="http://schemas.microsoft.com/office/drawing/2017/decorative" val="1"/>
              </a:ext>
            </a:extLst>
          </p:cNvPr>
          <p:cNvSpPr>
            <a:spLocks noChangeAspect="1" noEditPoints="1"/>
          </p:cNvSpPr>
          <p:nvPr/>
        </p:nvSpPr>
        <p:spPr bwMode="auto">
          <a:xfrm>
            <a:off x="3504153" y="2712787"/>
            <a:ext cx="485054" cy="485054"/>
          </a:xfrm>
          <a:custGeom>
            <a:avLst/>
            <a:gdLst>
              <a:gd name="T0" fmla="*/ 5818 w 7200"/>
              <a:gd name="T1" fmla="*/ 3775 h 7200"/>
              <a:gd name="T2" fmla="*/ 4872 w 7200"/>
              <a:gd name="T3" fmla="*/ 3775 h 7200"/>
              <a:gd name="T4" fmla="*/ 4872 w 7200"/>
              <a:gd name="T5" fmla="*/ 4838 h 7200"/>
              <a:gd name="T6" fmla="*/ 4981 w 7200"/>
              <a:gd name="T7" fmla="*/ 4967 h 7200"/>
              <a:gd name="T8" fmla="*/ 5792 w 7200"/>
              <a:gd name="T9" fmla="*/ 4929 h 7200"/>
              <a:gd name="T10" fmla="*/ 5684 w 7200"/>
              <a:gd name="T11" fmla="*/ 4102 h 7200"/>
              <a:gd name="T12" fmla="*/ 5579 w 7200"/>
              <a:gd name="T13" fmla="*/ 4750 h 7200"/>
              <a:gd name="T14" fmla="*/ 5232 w 7200"/>
              <a:gd name="T15" fmla="*/ 4083 h 7200"/>
              <a:gd name="T16" fmla="*/ 5089 w 7200"/>
              <a:gd name="T17" fmla="*/ 3775 h 7200"/>
              <a:gd name="T18" fmla="*/ 5599 w 7200"/>
              <a:gd name="T19" fmla="*/ 3775 h 7200"/>
              <a:gd name="T20" fmla="*/ 5458 w 7200"/>
              <a:gd name="T21" fmla="*/ 4083 h 7200"/>
              <a:gd name="T22" fmla="*/ 5454 w 7200"/>
              <a:gd name="T23" fmla="*/ 1653 h 7200"/>
              <a:gd name="T24" fmla="*/ 4651 w 7200"/>
              <a:gd name="T25" fmla="*/ 1870 h 7200"/>
              <a:gd name="T26" fmla="*/ 4466 w 7200"/>
              <a:gd name="T27" fmla="*/ 184 h 7200"/>
              <a:gd name="T28" fmla="*/ 4444 w 7200"/>
              <a:gd name="T29" fmla="*/ 164 h 7200"/>
              <a:gd name="T30" fmla="*/ 4405 w 7200"/>
              <a:gd name="T31" fmla="*/ 131 h 7200"/>
              <a:gd name="T32" fmla="*/ 4330 w 7200"/>
              <a:gd name="T33" fmla="*/ 81 h 7200"/>
              <a:gd name="T34" fmla="*/ 4296 w 7200"/>
              <a:gd name="T35" fmla="*/ 63 h 7200"/>
              <a:gd name="T36" fmla="*/ 4266 w 7200"/>
              <a:gd name="T37" fmla="*/ 49 h 7200"/>
              <a:gd name="T38" fmla="*/ 627 w 7200"/>
              <a:gd name="T39" fmla="*/ 0 h 7200"/>
              <a:gd name="T40" fmla="*/ 0 w 7200"/>
              <a:gd name="T41" fmla="*/ 628 h 7200"/>
              <a:gd name="T42" fmla="*/ 183 w 7200"/>
              <a:gd name="T43" fmla="*/ 7017 h 7200"/>
              <a:gd name="T44" fmla="*/ 4023 w 7200"/>
              <a:gd name="T45" fmla="*/ 7200 h 7200"/>
              <a:gd name="T46" fmla="*/ 4651 w 7200"/>
              <a:gd name="T47" fmla="*/ 5554 h 7200"/>
              <a:gd name="T48" fmla="*/ 7200 w 7200"/>
              <a:gd name="T49" fmla="*/ 4799 h 7200"/>
              <a:gd name="T50" fmla="*/ 6539 w 7200"/>
              <a:gd name="T51" fmla="*/ 2745 h 7200"/>
              <a:gd name="T52" fmla="*/ 5345 w 7200"/>
              <a:gd name="T53" fmla="*/ 1867 h 7200"/>
              <a:gd name="T54" fmla="*/ 4370 w 7200"/>
              <a:gd name="T55" fmla="*/ 2739 h 7200"/>
              <a:gd name="T56" fmla="*/ 4651 w 7200"/>
              <a:gd name="T57" fmla="*/ 2155 h 7200"/>
              <a:gd name="T58" fmla="*/ 307 w 7200"/>
              <a:gd name="T59" fmla="*/ 363 h 7200"/>
              <a:gd name="T60" fmla="*/ 334 w 7200"/>
              <a:gd name="T61" fmla="*/ 333 h 7200"/>
              <a:gd name="T62" fmla="*/ 377 w 7200"/>
              <a:gd name="T63" fmla="*/ 296 h 7200"/>
              <a:gd name="T64" fmla="*/ 421 w 7200"/>
              <a:gd name="T65" fmla="*/ 267 h 7200"/>
              <a:gd name="T66" fmla="*/ 4023 w 7200"/>
              <a:gd name="T67" fmla="*/ 211 h 7200"/>
              <a:gd name="T68" fmla="*/ 4438 w 7200"/>
              <a:gd name="T69" fmla="*/ 1057 h 7200"/>
              <a:gd name="T70" fmla="*/ 213 w 7200"/>
              <a:gd name="T71" fmla="*/ 628 h 7200"/>
              <a:gd name="T72" fmla="*/ 4023 w 7200"/>
              <a:gd name="T73" fmla="*/ 6989 h 7200"/>
              <a:gd name="T74" fmla="*/ 213 w 7200"/>
              <a:gd name="T75" fmla="*/ 6575 h 7200"/>
              <a:gd name="T76" fmla="*/ 4438 w 7200"/>
              <a:gd name="T77" fmla="*/ 6143 h 7200"/>
              <a:gd name="T78" fmla="*/ 4438 w 7200"/>
              <a:gd name="T79" fmla="*/ 5932 h 7200"/>
              <a:gd name="T80" fmla="*/ 213 w 7200"/>
              <a:gd name="T81" fmla="*/ 1269 h 7200"/>
              <a:gd name="T82" fmla="*/ 4438 w 7200"/>
              <a:gd name="T83" fmla="*/ 2064 h 7200"/>
              <a:gd name="T84" fmla="*/ 3489 w 7200"/>
              <a:gd name="T85" fmla="*/ 3493 h 7200"/>
              <a:gd name="T86" fmla="*/ 4242 w 7200"/>
              <a:gd name="T87" fmla="*/ 5554 h 7200"/>
              <a:gd name="T88" fmla="*/ 4438 w 7200"/>
              <a:gd name="T89" fmla="*/ 5932 h 7200"/>
              <a:gd name="T90" fmla="*/ 6447 w 7200"/>
              <a:gd name="T91" fmla="*/ 5334 h 7200"/>
              <a:gd name="T92" fmla="*/ 3708 w 7200"/>
              <a:gd name="T93" fmla="*/ 4799 h 7200"/>
              <a:gd name="T94" fmla="*/ 4242 w 7200"/>
              <a:gd name="T95" fmla="*/ 2959 h 7200"/>
              <a:gd name="T96" fmla="*/ 6981 w 7200"/>
              <a:gd name="T97" fmla="*/ 3493 h 7200"/>
              <a:gd name="T98" fmla="*/ 3086 w 7200"/>
              <a:gd name="T99" fmla="*/ 528 h 7200"/>
              <a:gd name="T100" fmla="*/ 3086 w 7200"/>
              <a:gd name="T101" fmla="*/ 741 h 7200"/>
              <a:gd name="T102" fmla="*/ 3086 w 7200"/>
              <a:gd name="T103" fmla="*/ 528 h 7200"/>
              <a:gd name="T104" fmla="*/ 2219 w 7200"/>
              <a:gd name="T105" fmla="*/ 6566 h 7200"/>
              <a:gd name="T106" fmla="*/ 2431 w 7200"/>
              <a:gd name="T107" fmla="*/ 6566 h 7200"/>
              <a:gd name="T108" fmla="*/ 2619 w 7200"/>
              <a:gd name="T109" fmla="*/ 528 h 7200"/>
              <a:gd name="T110" fmla="*/ 1457 w 7200"/>
              <a:gd name="T111" fmla="*/ 634 h 7200"/>
              <a:gd name="T112" fmla="*/ 2619 w 7200"/>
              <a:gd name="T113" fmla="*/ 741 h 7200"/>
              <a:gd name="T114" fmla="*/ 2619 w 7200"/>
              <a:gd name="T115" fmla="*/ 528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0" h="7200">
                <a:moveTo>
                  <a:pt x="5684" y="4102"/>
                </a:moveTo>
                <a:cubicBezTo>
                  <a:pt x="5770" y="4015"/>
                  <a:pt x="5818" y="3899"/>
                  <a:pt x="5818" y="3775"/>
                </a:cubicBezTo>
                <a:cubicBezTo>
                  <a:pt x="5818" y="3516"/>
                  <a:pt x="5604" y="3302"/>
                  <a:pt x="5345" y="3302"/>
                </a:cubicBezTo>
                <a:cubicBezTo>
                  <a:pt x="5083" y="3302"/>
                  <a:pt x="4872" y="3516"/>
                  <a:pt x="4872" y="3775"/>
                </a:cubicBezTo>
                <a:cubicBezTo>
                  <a:pt x="4872" y="3899"/>
                  <a:pt x="4919" y="4015"/>
                  <a:pt x="5005" y="4102"/>
                </a:cubicBezTo>
                <a:cubicBezTo>
                  <a:pt x="4872" y="4838"/>
                  <a:pt x="4872" y="4838"/>
                  <a:pt x="4872" y="4838"/>
                </a:cubicBezTo>
                <a:cubicBezTo>
                  <a:pt x="4867" y="4870"/>
                  <a:pt x="4876" y="4906"/>
                  <a:pt x="4896" y="4929"/>
                </a:cubicBezTo>
                <a:cubicBezTo>
                  <a:pt x="4918" y="4954"/>
                  <a:pt x="4948" y="4967"/>
                  <a:pt x="4981" y="4967"/>
                </a:cubicBezTo>
                <a:cubicBezTo>
                  <a:pt x="5708" y="4967"/>
                  <a:pt x="5708" y="4967"/>
                  <a:pt x="5708" y="4967"/>
                </a:cubicBezTo>
                <a:cubicBezTo>
                  <a:pt x="5741" y="4967"/>
                  <a:pt x="5771" y="4954"/>
                  <a:pt x="5792" y="4929"/>
                </a:cubicBezTo>
                <a:cubicBezTo>
                  <a:pt x="5812" y="4906"/>
                  <a:pt x="5821" y="4870"/>
                  <a:pt x="5815" y="4838"/>
                </a:cubicBezTo>
                <a:lnTo>
                  <a:pt x="5684" y="4102"/>
                </a:lnTo>
                <a:close/>
                <a:moveTo>
                  <a:pt x="5458" y="4083"/>
                </a:moveTo>
                <a:cubicBezTo>
                  <a:pt x="5579" y="4750"/>
                  <a:pt x="5579" y="4750"/>
                  <a:pt x="5579" y="4750"/>
                </a:cubicBezTo>
                <a:cubicBezTo>
                  <a:pt x="5110" y="4750"/>
                  <a:pt x="5110" y="4750"/>
                  <a:pt x="5110" y="4750"/>
                </a:cubicBezTo>
                <a:cubicBezTo>
                  <a:pt x="5232" y="4083"/>
                  <a:pt x="5232" y="4083"/>
                  <a:pt x="5232" y="4083"/>
                </a:cubicBezTo>
                <a:cubicBezTo>
                  <a:pt x="5238" y="4041"/>
                  <a:pt x="5222" y="4002"/>
                  <a:pt x="5190" y="3976"/>
                </a:cubicBezTo>
                <a:cubicBezTo>
                  <a:pt x="5126" y="3928"/>
                  <a:pt x="5089" y="3853"/>
                  <a:pt x="5089" y="3775"/>
                </a:cubicBezTo>
                <a:cubicBezTo>
                  <a:pt x="5089" y="3636"/>
                  <a:pt x="5204" y="3519"/>
                  <a:pt x="5345" y="3519"/>
                </a:cubicBezTo>
                <a:cubicBezTo>
                  <a:pt x="5485" y="3519"/>
                  <a:pt x="5599" y="3636"/>
                  <a:pt x="5599" y="3775"/>
                </a:cubicBezTo>
                <a:cubicBezTo>
                  <a:pt x="5599" y="3853"/>
                  <a:pt x="5562" y="3928"/>
                  <a:pt x="5499" y="3976"/>
                </a:cubicBezTo>
                <a:cubicBezTo>
                  <a:pt x="5467" y="4002"/>
                  <a:pt x="5450" y="4041"/>
                  <a:pt x="5458" y="4083"/>
                </a:cubicBezTo>
                <a:close/>
                <a:moveTo>
                  <a:pt x="6539" y="2745"/>
                </a:moveTo>
                <a:cubicBezTo>
                  <a:pt x="6489" y="2169"/>
                  <a:pt x="6030" y="1705"/>
                  <a:pt x="5454" y="1653"/>
                </a:cubicBezTo>
                <a:cubicBezTo>
                  <a:pt x="5344" y="1638"/>
                  <a:pt x="5235" y="1653"/>
                  <a:pt x="5235" y="1653"/>
                </a:cubicBezTo>
                <a:cubicBezTo>
                  <a:pt x="5019" y="1673"/>
                  <a:pt x="4819" y="1750"/>
                  <a:pt x="4651" y="1870"/>
                </a:cubicBezTo>
                <a:cubicBezTo>
                  <a:pt x="4651" y="628"/>
                  <a:pt x="4651" y="628"/>
                  <a:pt x="4651" y="628"/>
                </a:cubicBezTo>
                <a:cubicBezTo>
                  <a:pt x="4651" y="460"/>
                  <a:pt x="4585" y="302"/>
                  <a:pt x="4466" y="184"/>
                </a:cubicBezTo>
                <a:cubicBezTo>
                  <a:pt x="4460" y="177"/>
                  <a:pt x="4454" y="172"/>
                  <a:pt x="4448" y="167"/>
                </a:cubicBezTo>
                <a:cubicBezTo>
                  <a:pt x="4447" y="166"/>
                  <a:pt x="4446" y="165"/>
                  <a:pt x="4444" y="164"/>
                </a:cubicBezTo>
                <a:cubicBezTo>
                  <a:pt x="4444" y="163"/>
                  <a:pt x="4444" y="163"/>
                  <a:pt x="4443" y="162"/>
                </a:cubicBezTo>
                <a:cubicBezTo>
                  <a:pt x="4431" y="152"/>
                  <a:pt x="4418" y="141"/>
                  <a:pt x="4405" y="131"/>
                </a:cubicBezTo>
                <a:cubicBezTo>
                  <a:pt x="4400" y="127"/>
                  <a:pt x="4396" y="123"/>
                  <a:pt x="4391" y="120"/>
                </a:cubicBezTo>
                <a:cubicBezTo>
                  <a:pt x="4372" y="106"/>
                  <a:pt x="4351" y="93"/>
                  <a:pt x="4330" y="81"/>
                </a:cubicBezTo>
                <a:cubicBezTo>
                  <a:pt x="4325" y="78"/>
                  <a:pt x="4320" y="76"/>
                  <a:pt x="4316" y="73"/>
                </a:cubicBezTo>
                <a:cubicBezTo>
                  <a:pt x="4309" y="70"/>
                  <a:pt x="4303" y="66"/>
                  <a:pt x="4296" y="63"/>
                </a:cubicBezTo>
                <a:cubicBezTo>
                  <a:pt x="4295" y="62"/>
                  <a:pt x="4293" y="62"/>
                  <a:pt x="4292" y="61"/>
                </a:cubicBezTo>
                <a:cubicBezTo>
                  <a:pt x="4283" y="57"/>
                  <a:pt x="4275" y="53"/>
                  <a:pt x="4266" y="49"/>
                </a:cubicBezTo>
                <a:cubicBezTo>
                  <a:pt x="4189" y="16"/>
                  <a:pt x="4107" y="0"/>
                  <a:pt x="4023" y="0"/>
                </a:cubicBezTo>
                <a:cubicBezTo>
                  <a:pt x="627" y="0"/>
                  <a:pt x="627" y="0"/>
                  <a:pt x="627" y="0"/>
                </a:cubicBezTo>
                <a:cubicBezTo>
                  <a:pt x="459" y="0"/>
                  <a:pt x="302" y="65"/>
                  <a:pt x="183" y="184"/>
                </a:cubicBezTo>
                <a:cubicBezTo>
                  <a:pt x="65" y="302"/>
                  <a:pt x="0" y="460"/>
                  <a:pt x="0" y="628"/>
                </a:cubicBezTo>
                <a:cubicBezTo>
                  <a:pt x="0" y="6575"/>
                  <a:pt x="0" y="6575"/>
                  <a:pt x="0" y="6575"/>
                </a:cubicBezTo>
                <a:cubicBezTo>
                  <a:pt x="0" y="6742"/>
                  <a:pt x="65" y="6899"/>
                  <a:pt x="183" y="7017"/>
                </a:cubicBezTo>
                <a:cubicBezTo>
                  <a:pt x="302" y="7135"/>
                  <a:pt x="460" y="7200"/>
                  <a:pt x="627" y="7200"/>
                </a:cubicBezTo>
                <a:cubicBezTo>
                  <a:pt x="4023" y="7200"/>
                  <a:pt x="4023" y="7200"/>
                  <a:pt x="4023" y="7200"/>
                </a:cubicBezTo>
                <a:cubicBezTo>
                  <a:pt x="4369" y="7200"/>
                  <a:pt x="4651" y="6920"/>
                  <a:pt x="4651" y="6575"/>
                </a:cubicBezTo>
                <a:cubicBezTo>
                  <a:pt x="4651" y="5554"/>
                  <a:pt x="4651" y="5554"/>
                  <a:pt x="4651" y="5554"/>
                </a:cubicBezTo>
                <a:cubicBezTo>
                  <a:pt x="6447" y="5554"/>
                  <a:pt x="6447" y="5554"/>
                  <a:pt x="6447" y="5554"/>
                </a:cubicBezTo>
                <a:cubicBezTo>
                  <a:pt x="6861" y="5554"/>
                  <a:pt x="7200" y="5217"/>
                  <a:pt x="7200" y="4799"/>
                </a:cubicBezTo>
                <a:cubicBezTo>
                  <a:pt x="7200" y="3493"/>
                  <a:pt x="7200" y="3493"/>
                  <a:pt x="7200" y="3493"/>
                </a:cubicBezTo>
                <a:cubicBezTo>
                  <a:pt x="7200" y="3108"/>
                  <a:pt x="6910" y="2791"/>
                  <a:pt x="6539" y="2745"/>
                </a:cubicBezTo>
                <a:close/>
                <a:moveTo>
                  <a:pt x="4651" y="2155"/>
                </a:moveTo>
                <a:cubicBezTo>
                  <a:pt x="4828" y="1977"/>
                  <a:pt x="5074" y="1867"/>
                  <a:pt x="5345" y="1867"/>
                </a:cubicBezTo>
                <a:cubicBezTo>
                  <a:pt x="5849" y="1867"/>
                  <a:pt x="6265" y="2249"/>
                  <a:pt x="6319" y="2739"/>
                </a:cubicBezTo>
                <a:cubicBezTo>
                  <a:pt x="4370" y="2739"/>
                  <a:pt x="4370" y="2739"/>
                  <a:pt x="4370" y="2739"/>
                </a:cubicBezTo>
                <a:cubicBezTo>
                  <a:pt x="4380" y="2646"/>
                  <a:pt x="4403" y="2557"/>
                  <a:pt x="4438" y="2474"/>
                </a:cubicBezTo>
                <a:cubicBezTo>
                  <a:pt x="4487" y="2354"/>
                  <a:pt x="4560" y="2246"/>
                  <a:pt x="4651" y="2155"/>
                </a:cubicBezTo>
                <a:close/>
                <a:moveTo>
                  <a:pt x="213" y="628"/>
                </a:moveTo>
                <a:cubicBezTo>
                  <a:pt x="213" y="528"/>
                  <a:pt x="248" y="435"/>
                  <a:pt x="307" y="363"/>
                </a:cubicBezTo>
                <a:cubicBezTo>
                  <a:pt x="307" y="363"/>
                  <a:pt x="307" y="363"/>
                  <a:pt x="307" y="363"/>
                </a:cubicBezTo>
                <a:cubicBezTo>
                  <a:pt x="316" y="353"/>
                  <a:pt x="325" y="343"/>
                  <a:pt x="334" y="333"/>
                </a:cubicBezTo>
                <a:cubicBezTo>
                  <a:pt x="344" y="324"/>
                  <a:pt x="354" y="315"/>
                  <a:pt x="364" y="307"/>
                </a:cubicBezTo>
                <a:cubicBezTo>
                  <a:pt x="368" y="303"/>
                  <a:pt x="373" y="299"/>
                  <a:pt x="377" y="296"/>
                </a:cubicBezTo>
                <a:cubicBezTo>
                  <a:pt x="387" y="289"/>
                  <a:pt x="396" y="282"/>
                  <a:pt x="406" y="276"/>
                </a:cubicBezTo>
                <a:cubicBezTo>
                  <a:pt x="411" y="273"/>
                  <a:pt x="416" y="270"/>
                  <a:pt x="421" y="267"/>
                </a:cubicBezTo>
                <a:cubicBezTo>
                  <a:pt x="482" y="231"/>
                  <a:pt x="552" y="211"/>
                  <a:pt x="627" y="211"/>
                </a:cubicBezTo>
                <a:cubicBezTo>
                  <a:pt x="4023" y="211"/>
                  <a:pt x="4023" y="211"/>
                  <a:pt x="4023" y="211"/>
                </a:cubicBezTo>
                <a:cubicBezTo>
                  <a:pt x="4251" y="211"/>
                  <a:pt x="4438" y="399"/>
                  <a:pt x="4438" y="628"/>
                </a:cubicBezTo>
                <a:cubicBezTo>
                  <a:pt x="4438" y="1057"/>
                  <a:pt x="4438" y="1057"/>
                  <a:pt x="4438" y="1057"/>
                </a:cubicBezTo>
                <a:cubicBezTo>
                  <a:pt x="213" y="1057"/>
                  <a:pt x="213" y="1057"/>
                  <a:pt x="213" y="1057"/>
                </a:cubicBezTo>
                <a:lnTo>
                  <a:pt x="213" y="628"/>
                </a:lnTo>
                <a:close/>
                <a:moveTo>
                  <a:pt x="4438" y="6575"/>
                </a:moveTo>
                <a:cubicBezTo>
                  <a:pt x="4438" y="6803"/>
                  <a:pt x="4251" y="6989"/>
                  <a:pt x="4023" y="6989"/>
                </a:cubicBezTo>
                <a:cubicBezTo>
                  <a:pt x="627" y="6989"/>
                  <a:pt x="627" y="6989"/>
                  <a:pt x="627" y="6989"/>
                </a:cubicBezTo>
                <a:cubicBezTo>
                  <a:pt x="399" y="6989"/>
                  <a:pt x="213" y="6803"/>
                  <a:pt x="213" y="6575"/>
                </a:cubicBezTo>
                <a:cubicBezTo>
                  <a:pt x="213" y="6143"/>
                  <a:pt x="213" y="6143"/>
                  <a:pt x="213" y="6143"/>
                </a:cubicBezTo>
                <a:cubicBezTo>
                  <a:pt x="4438" y="6143"/>
                  <a:pt x="4438" y="6143"/>
                  <a:pt x="4438" y="6143"/>
                </a:cubicBezTo>
                <a:lnTo>
                  <a:pt x="4438" y="6575"/>
                </a:lnTo>
                <a:close/>
                <a:moveTo>
                  <a:pt x="4438" y="5932"/>
                </a:moveTo>
                <a:cubicBezTo>
                  <a:pt x="213" y="5932"/>
                  <a:pt x="213" y="5932"/>
                  <a:pt x="213" y="5932"/>
                </a:cubicBezTo>
                <a:cubicBezTo>
                  <a:pt x="213" y="1269"/>
                  <a:pt x="213" y="1269"/>
                  <a:pt x="213" y="1269"/>
                </a:cubicBezTo>
                <a:cubicBezTo>
                  <a:pt x="4438" y="1269"/>
                  <a:pt x="4438" y="1269"/>
                  <a:pt x="4438" y="1269"/>
                </a:cubicBezTo>
                <a:cubicBezTo>
                  <a:pt x="4438" y="2064"/>
                  <a:pt x="4438" y="2064"/>
                  <a:pt x="4438" y="2064"/>
                </a:cubicBezTo>
                <a:cubicBezTo>
                  <a:pt x="4277" y="2250"/>
                  <a:pt x="4172" y="2486"/>
                  <a:pt x="4150" y="2745"/>
                </a:cubicBezTo>
                <a:cubicBezTo>
                  <a:pt x="3779" y="2791"/>
                  <a:pt x="3489" y="3108"/>
                  <a:pt x="3489" y="3493"/>
                </a:cubicBezTo>
                <a:cubicBezTo>
                  <a:pt x="3489" y="4799"/>
                  <a:pt x="3489" y="4799"/>
                  <a:pt x="3489" y="4799"/>
                </a:cubicBezTo>
                <a:cubicBezTo>
                  <a:pt x="3489" y="5217"/>
                  <a:pt x="3826" y="5554"/>
                  <a:pt x="4242" y="5554"/>
                </a:cubicBezTo>
                <a:cubicBezTo>
                  <a:pt x="4438" y="5554"/>
                  <a:pt x="4438" y="5554"/>
                  <a:pt x="4438" y="5554"/>
                </a:cubicBezTo>
                <a:lnTo>
                  <a:pt x="4438" y="5932"/>
                </a:lnTo>
                <a:close/>
                <a:moveTo>
                  <a:pt x="6981" y="4799"/>
                </a:moveTo>
                <a:cubicBezTo>
                  <a:pt x="6981" y="5097"/>
                  <a:pt x="6741" y="5334"/>
                  <a:pt x="6447" y="5334"/>
                </a:cubicBezTo>
                <a:cubicBezTo>
                  <a:pt x="4242" y="5334"/>
                  <a:pt x="4242" y="5334"/>
                  <a:pt x="4242" y="5334"/>
                </a:cubicBezTo>
                <a:cubicBezTo>
                  <a:pt x="3947" y="5334"/>
                  <a:pt x="3708" y="5097"/>
                  <a:pt x="3708" y="4799"/>
                </a:cubicBezTo>
                <a:cubicBezTo>
                  <a:pt x="3708" y="3493"/>
                  <a:pt x="3708" y="3493"/>
                  <a:pt x="3708" y="3493"/>
                </a:cubicBezTo>
                <a:cubicBezTo>
                  <a:pt x="3708" y="3199"/>
                  <a:pt x="3947" y="2959"/>
                  <a:pt x="4242" y="2959"/>
                </a:cubicBezTo>
                <a:cubicBezTo>
                  <a:pt x="6447" y="2959"/>
                  <a:pt x="6447" y="2959"/>
                  <a:pt x="6447" y="2959"/>
                </a:cubicBezTo>
                <a:cubicBezTo>
                  <a:pt x="6741" y="2959"/>
                  <a:pt x="6981" y="3199"/>
                  <a:pt x="6981" y="3493"/>
                </a:cubicBezTo>
                <a:lnTo>
                  <a:pt x="6981" y="4799"/>
                </a:lnTo>
                <a:close/>
                <a:moveTo>
                  <a:pt x="3086" y="528"/>
                </a:moveTo>
                <a:cubicBezTo>
                  <a:pt x="3028" y="528"/>
                  <a:pt x="2981" y="575"/>
                  <a:pt x="2981" y="634"/>
                </a:cubicBezTo>
                <a:cubicBezTo>
                  <a:pt x="2981" y="694"/>
                  <a:pt x="3028" y="741"/>
                  <a:pt x="3086" y="741"/>
                </a:cubicBezTo>
                <a:cubicBezTo>
                  <a:pt x="3146" y="741"/>
                  <a:pt x="3193" y="694"/>
                  <a:pt x="3193" y="634"/>
                </a:cubicBezTo>
                <a:cubicBezTo>
                  <a:pt x="3193" y="575"/>
                  <a:pt x="3146" y="528"/>
                  <a:pt x="3086" y="528"/>
                </a:cubicBezTo>
                <a:close/>
                <a:moveTo>
                  <a:pt x="2325" y="6459"/>
                </a:moveTo>
                <a:cubicBezTo>
                  <a:pt x="2266" y="6459"/>
                  <a:pt x="2219" y="6509"/>
                  <a:pt x="2219" y="6566"/>
                </a:cubicBezTo>
                <a:cubicBezTo>
                  <a:pt x="2219" y="6626"/>
                  <a:pt x="2266" y="6673"/>
                  <a:pt x="2325" y="6673"/>
                </a:cubicBezTo>
                <a:cubicBezTo>
                  <a:pt x="2382" y="6673"/>
                  <a:pt x="2431" y="6626"/>
                  <a:pt x="2431" y="6566"/>
                </a:cubicBezTo>
                <a:cubicBezTo>
                  <a:pt x="2431" y="6509"/>
                  <a:pt x="2382" y="6459"/>
                  <a:pt x="2325" y="6459"/>
                </a:cubicBezTo>
                <a:close/>
                <a:moveTo>
                  <a:pt x="2619" y="528"/>
                </a:moveTo>
                <a:cubicBezTo>
                  <a:pt x="1562" y="528"/>
                  <a:pt x="1562" y="528"/>
                  <a:pt x="1562" y="528"/>
                </a:cubicBezTo>
                <a:cubicBezTo>
                  <a:pt x="1504" y="528"/>
                  <a:pt x="1457" y="575"/>
                  <a:pt x="1457" y="634"/>
                </a:cubicBezTo>
                <a:cubicBezTo>
                  <a:pt x="1457" y="694"/>
                  <a:pt x="1504" y="741"/>
                  <a:pt x="1562" y="741"/>
                </a:cubicBezTo>
                <a:cubicBezTo>
                  <a:pt x="2619" y="741"/>
                  <a:pt x="2619" y="741"/>
                  <a:pt x="2619" y="741"/>
                </a:cubicBezTo>
                <a:cubicBezTo>
                  <a:pt x="2677" y="741"/>
                  <a:pt x="2726" y="694"/>
                  <a:pt x="2726" y="634"/>
                </a:cubicBezTo>
                <a:cubicBezTo>
                  <a:pt x="2726" y="575"/>
                  <a:pt x="2677" y="528"/>
                  <a:pt x="2619" y="5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pic>
        <p:nvPicPr>
          <p:cNvPr id="26" name="Graphic 25">
            <a:extLst>
              <a:ext uri="{FF2B5EF4-FFF2-40B4-BE49-F238E27FC236}">
                <a16:creationId xmlns:a16="http://schemas.microsoft.com/office/drawing/2014/main" id="{2A82C3AE-588D-14A4-F24F-30868DBBCD4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6539" y="4012607"/>
            <a:ext cx="572073" cy="572073"/>
          </a:xfrm>
          <a:prstGeom prst="rect">
            <a:avLst/>
          </a:prstGeom>
        </p:spPr>
      </p:pic>
      <p:pic>
        <p:nvPicPr>
          <p:cNvPr id="27" name="Graphic 26">
            <a:extLst>
              <a:ext uri="{FF2B5EF4-FFF2-40B4-BE49-F238E27FC236}">
                <a16:creationId xmlns:a16="http://schemas.microsoft.com/office/drawing/2014/main" id="{640AFA40-CB6E-2328-D17B-620699D5162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33029" y="2587977"/>
            <a:ext cx="594360" cy="594360"/>
          </a:xfrm>
          <a:prstGeom prst="rect">
            <a:avLst/>
          </a:prstGeom>
        </p:spPr>
      </p:pic>
      <p:pic>
        <p:nvPicPr>
          <p:cNvPr id="28" name="Graphic 27">
            <a:extLst>
              <a:ext uri="{FF2B5EF4-FFF2-40B4-BE49-F238E27FC236}">
                <a16:creationId xmlns:a16="http://schemas.microsoft.com/office/drawing/2014/main" id="{0798FFFA-A85C-B6F5-4A26-FCBD54A8829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71540" y="4064336"/>
            <a:ext cx="524864" cy="524864"/>
          </a:xfrm>
          <a:prstGeom prst="rect">
            <a:avLst/>
          </a:prstGeom>
        </p:spPr>
      </p:pic>
      <p:pic>
        <p:nvPicPr>
          <p:cNvPr id="29" name="Graphic 28">
            <a:extLst>
              <a:ext uri="{FF2B5EF4-FFF2-40B4-BE49-F238E27FC236}">
                <a16:creationId xmlns:a16="http://schemas.microsoft.com/office/drawing/2014/main" id="{981B5E09-8955-DC1B-0ABE-5A964E93832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99862" y="4015714"/>
            <a:ext cx="524864" cy="524864"/>
          </a:xfrm>
          <a:prstGeom prst="rect">
            <a:avLst/>
          </a:prstGeom>
        </p:spPr>
      </p:pic>
      <p:sp>
        <p:nvSpPr>
          <p:cNvPr id="30" name="Freeform 590">
            <a:extLst>
              <a:ext uri="{FF2B5EF4-FFF2-40B4-BE49-F238E27FC236}">
                <a16:creationId xmlns:a16="http://schemas.microsoft.com/office/drawing/2014/main" id="{9FE500D1-D12C-61D2-D64A-07CED7D821B2}"/>
              </a:ext>
              <a:ext uri="{C183D7F6-B498-43B3-948B-1728B52AA6E4}">
                <adec:decorative xmlns:adec="http://schemas.microsoft.com/office/drawing/2017/decorative" val="1"/>
              </a:ext>
            </a:extLst>
          </p:cNvPr>
          <p:cNvSpPr>
            <a:spLocks noChangeAspect="1" noEditPoints="1"/>
          </p:cNvSpPr>
          <p:nvPr/>
        </p:nvSpPr>
        <p:spPr bwMode="auto">
          <a:xfrm>
            <a:off x="10265538" y="2610975"/>
            <a:ext cx="534072" cy="524865"/>
          </a:xfrm>
          <a:custGeom>
            <a:avLst/>
            <a:gdLst>
              <a:gd name="T0" fmla="*/ 960 w 1152"/>
              <a:gd name="T1" fmla="*/ 340 h 1133"/>
              <a:gd name="T2" fmla="*/ 17 w 1152"/>
              <a:gd name="T3" fmla="*/ 393 h 1133"/>
              <a:gd name="T4" fmla="*/ 0 w 1152"/>
              <a:gd name="T5" fmla="*/ 732 h 1133"/>
              <a:gd name="T6" fmla="*/ 103 w 1152"/>
              <a:gd name="T7" fmla="*/ 821 h 1133"/>
              <a:gd name="T8" fmla="*/ 0 w 1152"/>
              <a:gd name="T9" fmla="*/ 1012 h 1133"/>
              <a:gd name="T10" fmla="*/ 239 w 1152"/>
              <a:gd name="T11" fmla="*/ 1030 h 1133"/>
              <a:gd name="T12" fmla="*/ 875 w 1152"/>
              <a:gd name="T13" fmla="*/ 1133 h 1133"/>
              <a:gd name="T14" fmla="*/ 893 w 1152"/>
              <a:gd name="T15" fmla="*/ 893 h 1133"/>
              <a:gd name="T16" fmla="*/ 962 w 1152"/>
              <a:gd name="T17" fmla="*/ 792 h 1133"/>
              <a:gd name="T18" fmla="*/ 995 w 1152"/>
              <a:gd name="T19" fmla="*/ 410 h 1133"/>
              <a:gd name="T20" fmla="*/ 1134 w 1152"/>
              <a:gd name="T21" fmla="*/ 201 h 1133"/>
              <a:gd name="T22" fmla="*/ 1134 w 1152"/>
              <a:gd name="T23" fmla="*/ 166 h 1133"/>
              <a:gd name="T24" fmla="*/ 35 w 1152"/>
              <a:gd name="T25" fmla="*/ 1012 h 1133"/>
              <a:gd name="T26" fmla="*/ 206 w 1152"/>
              <a:gd name="T27" fmla="*/ 1012 h 1133"/>
              <a:gd name="T28" fmla="*/ 960 w 1152"/>
              <a:gd name="T29" fmla="*/ 1012 h 1133"/>
              <a:gd name="T30" fmla="*/ 790 w 1152"/>
              <a:gd name="T31" fmla="*/ 1012 h 1133"/>
              <a:gd name="T32" fmla="*/ 960 w 1152"/>
              <a:gd name="T33" fmla="*/ 1012 h 1133"/>
              <a:gd name="T34" fmla="*/ 756 w 1152"/>
              <a:gd name="T35" fmla="*/ 994 h 1133"/>
              <a:gd name="T36" fmla="*/ 138 w 1152"/>
              <a:gd name="T37" fmla="*/ 893 h 1133"/>
              <a:gd name="T38" fmla="*/ 177 w 1152"/>
              <a:gd name="T39" fmla="*/ 830 h 1133"/>
              <a:gd name="T40" fmla="*/ 647 w 1152"/>
              <a:gd name="T41" fmla="*/ 774 h 1133"/>
              <a:gd name="T42" fmla="*/ 858 w 1152"/>
              <a:gd name="T43" fmla="*/ 893 h 1133"/>
              <a:gd name="T44" fmla="*/ 944 w 1152"/>
              <a:gd name="T45" fmla="*/ 762 h 1133"/>
              <a:gd name="T46" fmla="*/ 326 w 1152"/>
              <a:gd name="T47" fmla="*/ 746 h 1133"/>
              <a:gd name="T48" fmla="*/ 35 w 1152"/>
              <a:gd name="T49" fmla="*/ 732 h 1133"/>
              <a:gd name="T50" fmla="*/ 960 w 1152"/>
              <a:gd name="T51" fmla="*/ 428 h 1133"/>
              <a:gd name="T52" fmla="*/ 144 w 1152"/>
              <a:gd name="T53" fmla="*/ 1012 h 1133"/>
              <a:gd name="T54" fmla="*/ 96 w 1152"/>
              <a:gd name="T55" fmla="*/ 1012 h 1133"/>
              <a:gd name="T56" fmla="*/ 144 w 1152"/>
              <a:gd name="T57" fmla="*/ 1012 h 1133"/>
              <a:gd name="T58" fmla="*/ 898 w 1152"/>
              <a:gd name="T59" fmla="*/ 1012 h 1133"/>
              <a:gd name="T60" fmla="*/ 851 w 1152"/>
              <a:gd name="T61" fmla="*/ 1012 h 1133"/>
              <a:gd name="T62" fmla="*/ 192 w 1152"/>
              <a:gd name="T63" fmla="*/ 350 h 1133"/>
              <a:gd name="T64" fmla="*/ 759 w 1152"/>
              <a:gd name="T65" fmla="*/ 350 h 1133"/>
              <a:gd name="T66" fmla="*/ 821 w 1152"/>
              <a:gd name="T67" fmla="*/ 332 h 1133"/>
              <a:gd name="T68" fmla="*/ 776 w 1152"/>
              <a:gd name="T69" fmla="*/ 315 h 1133"/>
              <a:gd name="T70" fmla="*/ 515 w 1152"/>
              <a:gd name="T71" fmla="*/ 17 h 1133"/>
              <a:gd name="T72" fmla="*/ 480 w 1152"/>
              <a:gd name="T73" fmla="*/ 17 h 1133"/>
              <a:gd name="T74" fmla="*/ 219 w 1152"/>
              <a:gd name="T75" fmla="*/ 315 h 1133"/>
              <a:gd name="T76" fmla="*/ 174 w 1152"/>
              <a:gd name="T77" fmla="*/ 332 h 1133"/>
              <a:gd name="T78" fmla="*/ 497 w 1152"/>
              <a:gd name="T79" fmla="*/ 88 h 1133"/>
              <a:gd name="T80" fmla="*/ 254 w 1152"/>
              <a:gd name="T81" fmla="*/ 315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133">
                <a:moveTo>
                  <a:pt x="1134" y="166"/>
                </a:moveTo>
                <a:cubicBezTo>
                  <a:pt x="1038" y="166"/>
                  <a:pt x="960" y="244"/>
                  <a:pt x="960" y="340"/>
                </a:cubicBezTo>
                <a:cubicBezTo>
                  <a:pt x="960" y="393"/>
                  <a:pt x="960" y="393"/>
                  <a:pt x="960" y="393"/>
                </a:cubicBezTo>
                <a:cubicBezTo>
                  <a:pt x="17" y="393"/>
                  <a:pt x="17" y="393"/>
                  <a:pt x="17" y="393"/>
                </a:cubicBezTo>
                <a:cubicBezTo>
                  <a:pt x="8" y="393"/>
                  <a:pt x="0" y="401"/>
                  <a:pt x="0" y="410"/>
                </a:cubicBezTo>
                <a:cubicBezTo>
                  <a:pt x="0" y="732"/>
                  <a:pt x="0" y="732"/>
                  <a:pt x="0" y="732"/>
                </a:cubicBezTo>
                <a:cubicBezTo>
                  <a:pt x="0" y="757"/>
                  <a:pt x="13" y="780"/>
                  <a:pt x="33" y="792"/>
                </a:cubicBezTo>
                <a:cubicBezTo>
                  <a:pt x="55" y="805"/>
                  <a:pt x="78" y="814"/>
                  <a:pt x="103" y="821"/>
                </a:cubicBezTo>
                <a:cubicBezTo>
                  <a:pt x="103" y="893"/>
                  <a:pt x="103" y="893"/>
                  <a:pt x="103" y="893"/>
                </a:cubicBezTo>
                <a:cubicBezTo>
                  <a:pt x="45" y="902"/>
                  <a:pt x="0" y="952"/>
                  <a:pt x="0" y="1012"/>
                </a:cubicBezTo>
                <a:cubicBezTo>
                  <a:pt x="0" y="1078"/>
                  <a:pt x="54" y="1133"/>
                  <a:pt x="120" y="1133"/>
                </a:cubicBezTo>
                <a:cubicBezTo>
                  <a:pt x="180" y="1133"/>
                  <a:pt x="231" y="1088"/>
                  <a:pt x="239" y="1030"/>
                </a:cubicBezTo>
                <a:cubicBezTo>
                  <a:pt x="756" y="1030"/>
                  <a:pt x="756" y="1030"/>
                  <a:pt x="756" y="1030"/>
                </a:cubicBezTo>
                <a:cubicBezTo>
                  <a:pt x="765" y="1088"/>
                  <a:pt x="815" y="1133"/>
                  <a:pt x="875" y="1133"/>
                </a:cubicBezTo>
                <a:cubicBezTo>
                  <a:pt x="941" y="1133"/>
                  <a:pt x="995" y="1078"/>
                  <a:pt x="995" y="1012"/>
                </a:cubicBezTo>
                <a:cubicBezTo>
                  <a:pt x="995" y="952"/>
                  <a:pt x="951" y="902"/>
                  <a:pt x="893" y="893"/>
                </a:cubicBezTo>
                <a:cubicBezTo>
                  <a:pt x="893" y="820"/>
                  <a:pt x="893" y="820"/>
                  <a:pt x="893" y="820"/>
                </a:cubicBezTo>
                <a:cubicBezTo>
                  <a:pt x="917" y="814"/>
                  <a:pt x="940" y="805"/>
                  <a:pt x="962" y="792"/>
                </a:cubicBezTo>
                <a:cubicBezTo>
                  <a:pt x="983" y="780"/>
                  <a:pt x="995" y="757"/>
                  <a:pt x="995" y="732"/>
                </a:cubicBezTo>
                <a:cubicBezTo>
                  <a:pt x="995" y="410"/>
                  <a:pt x="995" y="410"/>
                  <a:pt x="995" y="410"/>
                </a:cubicBezTo>
                <a:cubicBezTo>
                  <a:pt x="995" y="340"/>
                  <a:pt x="995" y="340"/>
                  <a:pt x="995" y="340"/>
                </a:cubicBezTo>
                <a:cubicBezTo>
                  <a:pt x="995" y="264"/>
                  <a:pt x="1058" y="201"/>
                  <a:pt x="1134" y="201"/>
                </a:cubicBezTo>
                <a:cubicBezTo>
                  <a:pt x="1144" y="201"/>
                  <a:pt x="1152" y="193"/>
                  <a:pt x="1152" y="184"/>
                </a:cubicBezTo>
                <a:cubicBezTo>
                  <a:pt x="1152" y="174"/>
                  <a:pt x="1144" y="166"/>
                  <a:pt x="1134" y="166"/>
                </a:cubicBezTo>
                <a:close/>
                <a:moveTo>
                  <a:pt x="120" y="1097"/>
                </a:moveTo>
                <a:cubicBezTo>
                  <a:pt x="73" y="1097"/>
                  <a:pt x="35" y="1059"/>
                  <a:pt x="35" y="1012"/>
                </a:cubicBezTo>
                <a:cubicBezTo>
                  <a:pt x="35" y="965"/>
                  <a:pt x="73" y="926"/>
                  <a:pt x="120" y="926"/>
                </a:cubicBezTo>
                <a:cubicBezTo>
                  <a:pt x="167" y="926"/>
                  <a:pt x="206" y="965"/>
                  <a:pt x="206" y="1012"/>
                </a:cubicBezTo>
                <a:cubicBezTo>
                  <a:pt x="206" y="1059"/>
                  <a:pt x="167" y="1097"/>
                  <a:pt x="120" y="1097"/>
                </a:cubicBezTo>
                <a:close/>
                <a:moveTo>
                  <a:pt x="960" y="1012"/>
                </a:moveTo>
                <a:cubicBezTo>
                  <a:pt x="960" y="1059"/>
                  <a:pt x="922" y="1097"/>
                  <a:pt x="875" y="1097"/>
                </a:cubicBezTo>
                <a:cubicBezTo>
                  <a:pt x="828" y="1097"/>
                  <a:pt x="790" y="1059"/>
                  <a:pt x="790" y="1012"/>
                </a:cubicBezTo>
                <a:cubicBezTo>
                  <a:pt x="790" y="965"/>
                  <a:pt x="828" y="926"/>
                  <a:pt x="875" y="926"/>
                </a:cubicBezTo>
                <a:cubicBezTo>
                  <a:pt x="922" y="926"/>
                  <a:pt x="960" y="965"/>
                  <a:pt x="960" y="1012"/>
                </a:cubicBezTo>
                <a:close/>
                <a:moveTo>
                  <a:pt x="858" y="893"/>
                </a:moveTo>
                <a:cubicBezTo>
                  <a:pt x="805" y="901"/>
                  <a:pt x="764" y="942"/>
                  <a:pt x="756" y="994"/>
                </a:cubicBezTo>
                <a:cubicBezTo>
                  <a:pt x="239" y="994"/>
                  <a:pt x="239" y="994"/>
                  <a:pt x="239" y="994"/>
                </a:cubicBezTo>
                <a:cubicBezTo>
                  <a:pt x="231" y="942"/>
                  <a:pt x="190" y="901"/>
                  <a:pt x="138" y="893"/>
                </a:cubicBezTo>
                <a:cubicBezTo>
                  <a:pt x="138" y="827"/>
                  <a:pt x="138" y="827"/>
                  <a:pt x="138" y="827"/>
                </a:cubicBezTo>
                <a:cubicBezTo>
                  <a:pt x="151" y="829"/>
                  <a:pt x="164" y="830"/>
                  <a:pt x="177" y="830"/>
                </a:cubicBezTo>
                <a:cubicBezTo>
                  <a:pt x="239" y="830"/>
                  <a:pt x="301" y="811"/>
                  <a:pt x="348" y="774"/>
                </a:cubicBezTo>
                <a:cubicBezTo>
                  <a:pt x="431" y="708"/>
                  <a:pt x="565" y="708"/>
                  <a:pt x="647" y="774"/>
                </a:cubicBezTo>
                <a:cubicBezTo>
                  <a:pt x="704" y="819"/>
                  <a:pt x="783" y="837"/>
                  <a:pt x="858" y="827"/>
                </a:cubicBezTo>
                <a:lnTo>
                  <a:pt x="858" y="893"/>
                </a:lnTo>
                <a:close/>
                <a:moveTo>
                  <a:pt x="960" y="732"/>
                </a:moveTo>
                <a:cubicBezTo>
                  <a:pt x="960" y="745"/>
                  <a:pt x="954" y="756"/>
                  <a:pt x="944" y="762"/>
                </a:cubicBezTo>
                <a:cubicBezTo>
                  <a:pt x="861" y="811"/>
                  <a:pt x="742" y="804"/>
                  <a:pt x="668" y="746"/>
                </a:cubicBezTo>
                <a:cubicBezTo>
                  <a:pt x="574" y="672"/>
                  <a:pt x="421" y="672"/>
                  <a:pt x="326" y="746"/>
                </a:cubicBezTo>
                <a:cubicBezTo>
                  <a:pt x="253" y="804"/>
                  <a:pt x="134" y="811"/>
                  <a:pt x="51" y="762"/>
                </a:cubicBezTo>
                <a:cubicBezTo>
                  <a:pt x="41" y="756"/>
                  <a:pt x="35" y="745"/>
                  <a:pt x="35" y="732"/>
                </a:cubicBezTo>
                <a:cubicBezTo>
                  <a:pt x="35" y="428"/>
                  <a:pt x="35" y="428"/>
                  <a:pt x="35" y="428"/>
                </a:cubicBezTo>
                <a:cubicBezTo>
                  <a:pt x="960" y="428"/>
                  <a:pt x="960" y="428"/>
                  <a:pt x="960" y="428"/>
                </a:cubicBezTo>
                <a:lnTo>
                  <a:pt x="960" y="732"/>
                </a:lnTo>
                <a:close/>
                <a:moveTo>
                  <a:pt x="144" y="1012"/>
                </a:moveTo>
                <a:cubicBezTo>
                  <a:pt x="144" y="1025"/>
                  <a:pt x="133" y="1036"/>
                  <a:pt x="120" y="1036"/>
                </a:cubicBezTo>
                <a:cubicBezTo>
                  <a:pt x="107" y="1036"/>
                  <a:pt x="96" y="1025"/>
                  <a:pt x="96" y="1012"/>
                </a:cubicBezTo>
                <a:cubicBezTo>
                  <a:pt x="96" y="999"/>
                  <a:pt x="107" y="989"/>
                  <a:pt x="120" y="989"/>
                </a:cubicBezTo>
                <a:cubicBezTo>
                  <a:pt x="133" y="989"/>
                  <a:pt x="144" y="999"/>
                  <a:pt x="144" y="1012"/>
                </a:cubicBezTo>
                <a:close/>
                <a:moveTo>
                  <a:pt x="875" y="989"/>
                </a:moveTo>
                <a:cubicBezTo>
                  <a:pt x="888" y="989"/>
                  <a:pt x="898" y="999"/>
                  <a:pt x="898" y="1012"/>
                </a:cubicBezTo>
                <a:cubicBezTo>
                  <a:pt x="898" y="1025"/>
                  <a:pt x="888" y="1036"/>
                  <a:pt x="875" y="1036"/>
                </a:cubicBezTo>
                <a:cubicBezTo>
                  <a:pt x="862" y="1036"/>
                  <a:pt x="851" y="1025"/>
                  <a:pt x="851" y="1012"/>
                </a:cubicBezTo>
                <a:cubicBezTo>
                  <a:pt x="851" y="999"/>
                  <a:pt x="862" y="989"/>
                  <a:pt x="875" y="989"/>
                </a:cubicBezTo>
                <a:close/>
                <a:moveTo>
                  <a:pt x="192" y="350"/>
                </a:moveTo>
                <a:cubicBezTo>
                  <a:pt x="236" y="350"/>
                  <a:pt x="236" y="350"/>
                  <a:pt x="236" y="350"/>
                </a:cubicBezTo>
                <a:cubicBezTo>
                  <a:pt x="759" y="350"/>
                  <a:pt x="759" y="350"/>
                  <a:pt x="759" y="350"/>
                </a:cubicBezTo>
                <a:cubicBezTo>
                  <a:pt x="803" y="350"/>
                  <a:pt x="803" y="350"/>
                  <a:pt x="803" y="350"/>
                </a:cubicBezTo>
                <a:cubicBezTo>
                  <a:pt x="813" y="350"/>
                  <a:pt x="821" y="342"/>
                  <a:pt x="821" y="332"/>
                </a:cubicBezTo>
                <a:cubicBezTo>
                  <a:pt x="821" y="323"/>
                  <a:pt x="813" y="315"/>
                  <a:pt x="803" y="315"/>
                </a:cubicBezTo>
                <a:cubicBezTo>
                  <a:pt x="776" y="315"/>
                  <a:pt x="776" y="315"/>
                  <a:pt x="776" y="315"/>
                </a:cubicBezTo>
                <a:cubicBezTo>
                  <a:pt x="767" y="175"/>
                  <a:pt x="655" y="63"/>
                  <a:pt x="515" y="54"/>
                </a:cubicBezTo>
                <a:cubicBezTo>
                  <a:pt x="515" y="17"/>
                  <a:pt x="515" y="17"/>
                  <a:pt x="515" y="17"/>
                </a:cubicBezTo>
                <a:cubicBezTo>
                  <a:pt x="515" y="8"/>
                  <a:pt x="507" y="0"/>
                  <a:pt x="497" y="0"/>
                </a:cubicBezTo>
                <a:cubicBezTo>
                  <a:pt x="488" y="0"/>
                  <a:pt x="480" y="8"/>
                  <a:pt x="480" y="17"/>
                </a:cubicBezTo>
                <a:cubicBezTo>
                  <a:pt x="480" y="54"/>
                  <a:pt x="480" y="54"/>
                  <a:pt x="480" y="54"/>
                </a:cubicBezTo>
                <a:cubicBezTo>
                  <a:pt x="340" y="63"/>
                  <a:pt x="228" y="175"/>
                  <a:pt x="219" y="315"/>
                </a:cubicBezTo>
                <a:cubicBezTo>
                  <a:pt x="192" y="315"/>
                  <a:pt x="192" y="315"/>
                  <a:pt x="192" y="315"/>
                </a:cubicBezTo>
                <a:cubicBezTo>
                  <a:pt x="182" y="315"/>
                  <a:pt x="174" y="323"/>
                  <a:pt x="174" y="332"/>
                </a:cubicBezTo>
                <a:cubicBezTo>
                  <a:pt x="174" y="342"/>
                  <a:pt x="182" y="350"/>
                  <a:pt x="192" y="350"/>
                </a:cubicBezTo>
                <a:close/>
                <a:moveTo>
                  <a:pt x="497" y="88"/>
                </a:moveTo>
                <a:cubicBezTo>
                  <a:pt x="626" y="88"/>
                  <a:pt x="732" y="188"/>
                  <a:pt x="741" y="315"/>
                </a:cubicBezTo>
                <a:cubicBezTo>
                  <a:pt x="254" y="315"/>
                  <a:pt x="254" y="315"/>
                  <a:pt x="254" y="315"/>
                </a:cubicBezTo>
                <a:cubicBezTo>
                  <a:pt x="263" y="188"/>
                  <a:pt x="369" y="88"/>
                  <a:pt x="497" y="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1" name="Freeform 312">
            <a:extLst>
              <a:ext uri="{FF2B5EF4-FFF2-40B4-BE49-F238E27FC236}">
                <a16:creationId xmlns:a16="http://schemas.microsoft.com/office/drawing/2014/main" id="{E6BDAD65-717E-01C4-779B-0707F46B427B}"/>
              </a:ext>
              <a:ext uri="{C183D7F6-B498-43B3-948B-1728B52AA6E4}">
                <adec:decorative xmlns:adec="http://schemas.microsoft.com/office/drawing/2017/decorative" val="1"/>
              </a:ext>
            </a:extLst>
          </p:cNvPr>
          <p:cNvSpPr>
            <a:spLocks noChangeAspect="1" noEditPoints="1"/>
          </p:cNvSpPr>
          <p:nvPr/>
        </p:nvSpPr>
        <p:spPr bwMode="auto">
          <a:xfrm rot="16200000">
            <a:off x="1113580" y="4042305"/>
            <a:ext cx="467122" cy="526326"/>
          </a:xfrm>
          <a:custGeom>
            <a:avLst/>
            <a:gdLst>
              <a:gd name="T0" fmla="*/ 1280 w 1709"/>
              <a:gd name="T1" fmla="*/ 192 h 2309"/>
              <a:gd name="T2" fmla="*/ 1280 w 1709"/>
              <a:gd name="T3" fmla="*/ 455 h 2309"/>
              <a:gd name="T4" fmla="*/ 1400 w 1709"/>
              <a:gd name="T5" fmla="*/ 439 h 2309"/>
              <a:gd name="T6" fmla="*/ 214 w 1709"/>
              <a:gd name="T7" fmla="*/ 669 h 2309"/>
              <a:gd name="T8" fmla="*/ 251 w 1709"/>
              <a:gd name="T9" fmla="*/ 1480 h 2309"/>
              <a:gd name="T10" fmla="*/ 278 w 1709"/>
              <a:gd name="T11" fmla="*/ 1416 h 2309"/>
              <a:gd name="T12" fmla="*/ 639 w 1709"/>
              <a:gd name="T13" fmla="*/ 585 h 2309"/>
              <a:gd name="T14" fmla="*/ 655 w 1709"/>
              <a:gd name="T15" fmla="*/ 616 h 2309"/>
              <a:gd name="T16" fmla="*/ 714 w 1709"/>
              <a:gd name="T17" fmla="*/ 790 h 2309"/>
              <a:gd name="T18" fmla="*/ 841 w 1709"/>
              <a:gd name="T19" fmla="*/ 1297 h 2309"/>
              <a:gd name="T20" fmla="*/ 879 w 1709"/>
              <a:gd name="T21" fmla="*/ 1528 h 2309"/>
              <a:gd name="T22" fmla="*/ 1642 w 1709"/>
              <a:gd name="T23" fmla="*/ 40 h 2309"/>
              <a:gd name="T24" fmla="*/ 1609 w 1709"/>
              <a:gd name="T25" fmla="*/ 19 h 2309"/>
              <a:gd name="T26" fmla="*/ 1577 w 1709"/>
              <a:gd name="T27" fmla="*/ 6 h 2309"/>
              <a:gd name="T28" fmla="*/ 1530 w 1709"/>
              <a:gd name="T29" fmla="*/ 0 h 2309"/>
              <a:gd name="T30" fmla="*/ 542 w 1709"/>
              <a:gd name="T31" fmla="*/ 5 h 2309"/>
              <a:gd name="T32" fmla="*/ 511 w 1709"/>
              <a:gd name="T33" fmla="*/ 15 h 2309"/>
              <a:gd name="T34" fmla="*/ 486 w 1709"/>
              <a:gd name="T35" fmla="*/ 29 h 2309"/>
              <a:gd name="T36" fmla="*/ 451 w 1709"/>
              <a:gd name="T37" fmla="*/ 58 h 2309"/>
              <a:gd name="T38" fmla="*/ 150 w 1709"/>
              <a:gd name="T39" fmla="*/ 407 h 2309"/>
              <a:gd name="T40" fmla="*/ 113 w 1709"/>
              <a:gd name="T41" fmla="*/ 417 h 2309"/>
              <a:gd name="T42" fmla="*/ 89 w 1709"/>
              <a:gd name="T43" fmla="*/ 429 h 2309"/>
              <a:gd name="T44" fmla="*/ 48 w 1709"/>
              <a:gd name="T45" fmla="*/ 461 h 2309"/>
              <a:gd name="T46" fmla="*/ 53 w 1709"/>
              <a:gd name="T47" fmla="*/ 2257 h 2309"/>
              <a:gd name="T48" fmla="*/ 81 w 1709"/>
              <a:gd name="T49" fmla="*/ 2280 h 2309"/>
              <a:gd name="T50" fmla="*/ 107 w 1709"/>
              <a:gd name="T51" fmla="*/ 2294 h 2309"/>
              <a:gd name="T52" fmla="*/ 138 w 1709"/>
              <a:gd name="T53" fmla="*/ 2304 h 2309"/>
              <a:gd name="T54" fmla="*/ 1125 w 1709"/>
              <a:gd name="T55" fmla="*/ 2309 h 2309"/>
              <a:gd name="T56" fmla="*/ 1172 w 1709"/>
              <a:gd name="T57" fmla="*/ 2303 h 2309"/>
              <a:gd name="T58" fmla="*/ 1201 w 1709"/>
              <a:gd name="T59" fmla="*/ 2292 h 2309"/>
              <a:gd name="T60" fmla="*/ 1224 w 1709"/>
              <a:gd name="T61" fmla="*/ 2279 h 2309"/>
              <a:gd name="T62" fmla="*/ 1256 w 1709"/>
              <a:gd name="T63" fmla="*/ 2252 h 2309"/>
              <a:gd name="T64" fmla="*/ 1549 w 1709"/>
              <a:gd name="T65" fmla="*/ 1903 h 2309"/>
              <a:gd name="T66" fmla="*/ 1589 w 1709"/>
              <a:gd name="T67" fmla="*/ 1894 h 2309"/>
              <a:gd name="T68" fmla="*/ 1614 w 1709"/>
              <a:gd name="T69" fmla="*/ 1883 h 2309"/>
              <a:gd name="T70" fmla="*/ 1642 w 1709"/>
              <a:gd name="T71" fmla="*/ 1865 h 2309"/>
              <a:gd name="T72" fmla="*/ 1709 w 1709"/>
              <a:gd name="T73" fmla="*/ 1726 h 2309"/>
              <a:gd name="T74" fmla="*/ 1179 w 1709"/>
              <a:gd name="T75" fmla="*/ 2219 h 2309"/>
              <a:gd name="T76" fmla="*/ 984 w 1709"/>
              <a:gd name="T77" fmla="*/ 1905 h 2309"/>
              <a:gd name="T78" fmla="*/ 452 w 1709"/>
              <a:gd name="T79" fmla="*/ 1848 h 2309"/>
              <a:gd name="T80" fmla="*/ 485 w 1709"/>
              <a:gd name="T81" fmla="*/ 1875 h 2309"/>
              <a:gd name="T82" fmla="*/ 507 w 1709"/>
              <a:gd name="T83" fmla="*/ 1888 h 2309"/>
              <a:gd name="T84" fmla="*/ 536 w 1709"/>
              <a:gd name="T85" fmla="*/ 1898 h 2309"/>
              <a:gd name="T86" fmla="*/ 583 w 1709"/>
              <a:gd name="T87" fmla="*/ 1905 h 2309"/>
              <a:gd name="T88" fmla="*/ 117 w 1709"/>
              <a:gd name="T89" fmla="*/ 2214 h 2309"/>
              <a:gd name="T90" fmla="*/ 404 w 1709"/>
              <a:gd name="T91" fmla="*/ 1726 h 2309"/>
              <a:gd name="T92" fmla="*/ 503 w 1709"/>
              <a:gd name="T93" fmla="*/ 112 h 2309"/>
              <a:gd name="T94" fmla="*/ 1592 w 1709"/>
              <a:gd name="T95" fmla="*/ 1809 h 2309"/>
              <a:gd name="T96" fmla="*/ 529 w 1709"/>
              <a:gd name="T97" fmla="*/ 1815 h 2309"/>
              <a:gd name="T98" fmla="*/ 905 w 1709"/>
              <a:gd name="T99" fmla="*/ 449 h 2309"/>
              <a:gd name="T100" fmla="*/ 1474 w 1709"/>
              <a:gd name="T101" fmla="*/ 1414 h 2309"/>
              <a:gd name="T102" fmla="*/ 1332 w 1709"/>
              <a:gd name="T103" fmla="*/ 1481 h 2309"/>
              <a:gd name="T104" fmla="*/ 1332 w 1709"/>
              <a:gd name="T105" fmla="*/ 1556 h 2309"/>
              <a:gd name="T106" fmla="*/ 841 w 1709"/>
              <a:gd name="T107" fmla="*/ 1135 h 2309"/>
              <a:gd name="T108" fmla="*/ 880 w 1709"/>
              <a:gd name="T109" fmla="*/ 1172 h 2309"/>
              <a:gd name="T110" fmla="*/ 879 w 1709"/>
              <a:gd name="T111" fmla="*/ 548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9" h="2309">
                <a:moveTo>
                  <a:pt x="1280" y="530"/>
                </a:moveTo>
                <a:cubicBezTo>
                  <a:pt x="1384" y="530"/>
                  <a:pt x="1384" y="530"/>
                  <a:pt x="1384" y="530"/>
                </a:cubicBezTo>
                <a:cubicBezTo>
                  <a:pt x="1434" y="530"/>
                  <a:pt x="1474" y="489"/>
                  <a:pt x="1474" y="439"/>
                </a:cubicBezTo>
                <a:cubicBezTo>
                  <a:pt x="1474" y="282"/>
                  <a:pt x="1474" y="282"/>
                  <a:pt x="1474" y="282"/>
                </a:cubicBezTo>
                <a:cubicBezTo>
                  <a:pt x="1474" y="232"/>
                  <a:pt x="1434" y="192"/>
                  <a:pt x="1384" y="192"/>
                </a:cubicBezTo>
                <a:cubicBezTo>
                  <a:pt x="1280" y="192"/>
                  <a:pt x="1280" y="192"/>
                  <a:pt x="1280" y="192"/>
                </a:cubicBezTo>
                <a:cubicBezTo>
                  <a:pt x="1230" y="192"/>
                  <a:pt x="1190" y="232"/>
                  <a:pt x="1190" y="282"/>
                </a:cubicBezTo>
                <a:cubicBezTo>
                  <a:pt x="1190" y="439"/>
                  <a:pt x="1190" y="439"/>
                  <a:pt x="1190" y="439"/>
                </a:cubicBezTo>
                <a:cubicBezTo>
                  <a:pt x="1190" y="489"/>
                  <a:pt x="1230" y="530"/>
                  <a:pt x="1280" y="530"/>
                </a:cubicBezTo>
                <a:close/>
                <a:moveTo>
                  <a:pt x="1400" y="439"/>
                </a:moveTo>
                <a:cubicBezTo>
                  <a:pt x="1400" y="448"/>
                  <a:pt x="1393" y="455"/>
                  <a:pt x="1384" y="455"/>
                </a:cubicBezTo>
                <a:cubicBezTo>
                  <a:pt x="1280" y="455"/>
                  <a:pt x="1280" y="455"/>
                  <a:pt x="1280" y="455"/>
                </a:cubicBezTo>
                <a:cubicBezTo>
                  <a:pt x="1272" y="455"/>
                  <a:pt x="1265" y="448"/>
                  <a:pt x="1265" y="439"/>
                </a:cubicBezTo>
                <a:cubicBezTo>
                  <a:pt x="1265" y="282"/>
                  <a:pt x="1265" y="282"/>
                  <a:pt x="1265" y="282"/>
                </a:cubicBezTo>
                <a:cubicBezTo>
                  <a:pt x="1265" y="273"/>
                  <a:pt x="1272" y="267"/>
                  <a:pt x="1280" y="267"/>
                </a:cubicBezTo>
                <a:cubicBezTo>
                  <a:pt x="1384" y="267"/>
                  <a:pt x="1384" y="267"/>
                  <a:pt x="1384" y="267"/>
                </a:cubicBezTo>
                <a:cubicBezTo>
                  <a:pt x="1393" y="267"/>
                  <a:pt x="1400" y="273"/>
                  <a:pt x="1400" y="282"/>
                </a:cubicBezTo>
                <a:lnTo>
                  <a:pt x="1400" y="439"/>
                </a:lnTo>
                <a:close/>
                <a:moveTo>
                  <a:pt x="289" y="669"/>
                </a:moveTo>
                <a:cubicBezTo>
                  <a:pt x="289" y="1092"/>
                  <a:pt x="289" y="1092"/>
                  <a:pt x="289" y="1092"/>
                </a:cubicBezTo>
                <a:cubicBezTo>
                  <a:pt x="289" y="1112"/>
                  <a:pt x="272" y="1129"/>
                  <a:pt x="252" y="1129"/>
                </a:cubicBezTo>
                <a:cubicBezTo>
                  <a:pt x="242" y="1129"/>
                  <a:pt x="232" y="1125"/>
                  <a:pt x="225" y="1118"/>
                </a:cubicBezTo>
                <a:cubicBezTo>
                  <a:pt x="218" y="1111"/>
                  <a:pt x="214" y="1101"/>
                  <a:pt x="214" y="1092"/>
                </a:cubicBezTo>
                <a:cubicBezTo>
                  <a:pt x="214" y="669"/>
                  <a:pt x="214" y="669"/>
                  <a:pt x="214" y="669"/>
                </a:cubicBezTo>
                <a:cubicBezTo>
                  <a:pt x="214" y="648"/>
                  <a:pt x="231" y="631"/>
                  <a:pt x="252" y="631"/>
                </a:cubicBezTo>
                <a:cubicBezTo>
                  <a:pt x="272" y="631"/>
                  <a:pt x="289" y="648"/>
                  <a:pt x="289" y="669"/>
                </a:cubicBezTo>
                <a:close/>
                <a:moveTo>
                  <a:pt x="278" y="1416"/>
                </a:moveTo>
                <a:cubicBezTo>
                  <a:pt x="285" y="1422"/>
                  <a:pt x="289" y="1432"/>
                  <a:pt x="289" y="1442"/>
                </a:cubicBezTo>
                <a:cubicBezTo>
                  <a:pt x="289" y="1451"/>
                  <a:pt x="285" y="1461"/>
                  <a:pt x="278" y="1468"/>
                </a:cubicBezTo>
                <a:cubicBezTo>
                  <a:pt x="272" y="1475"/>
                  <a:pt x="262" y="1480"/>
                  <a:pt x="251" y="1480"/>
                </a:cubicBezTo>
                <a:cubicBezTo>
                  <a:pt x="241" y="1480"/>
                  <a:pt x="231" y="1475"/>
                  <a:pt x="225" y="1468"/>
                </a:cubicBezTo>
                <a:cubicBezTo>
                  <a:pt x="218" y="1461"/>
                  <a:pt x="214" y="1451"/>
                  <a:pt x="214" y="1442"/>
                </a:cubicBezTo>
                <a:cubicBezTo>
                  <a:pt x="214" y="1433"/>
                  <a:pt x="218" y="1423"/>
                  <a:pt x="225" y="1416"/>
                </a:cubicBezTo>
                <a:cubicBezTo>
                  <a:pt x="232" y="1409"/>
                  <a:pt x="241" y="1405"/>
                  <a:pt x="252" y="1405"/>
                </a:cubicBezTo>
                <a:cubicBezTo>
                  <a:pt x="252" y="1405"/>
                  <a:pt x="252" y="1405"/>
                  <a:pt x="252" y="1405"/>
                </a:cubicBezTo>
                <a:cubicBezTo>
                  <a:pt x="262" y="1405"/>
                  <a:pt x="271" y="1409"/>
                  <a:pt x="278" y="1416"/>
                </a:cubicBezTo>
                <a:close/>
                <a:moveTo>
                  <a:pt x="289" y="1267"/>
                </a:moveTo>
                <a:cubicBezTo>
                  <a:pt x="289" y="1287"/>
                  <a:pt x="272" y="1304"/>
                  <a:pt x="251" y="1304"/>
                </a:cubicBezTo>
                <a:cubicBezTo>
                  <a:pt x="231" y="1304"/>
                  <a:pt x="214" y="1287"/>
                  <a:pt x="214" y="1267"/>
                </a:cubicBezTo>
                <a:cubicBezTo>
                  <a:pt x="214" y="1246"/>
                  <a:pt x="231" y="1229"/>
                  <a:pt x="251" y="1229"/>
                </a:cubicBezTo>
                <a:cubicBezTo>
                  <a:pt x="272" y="1229"/>
                  <a:pt x="289" y="1246"/>
                  <a:pt x="289" y="1267"/>
                </a:cubicBezTo>
                <a:close/>
                <a:moveTo>
                  <a:pt x="639" y="585"/>
                </a:moveTo>
                <a:cubicBezTo>
                  <a:pt x="639" y="229"/>
                  <a:pt x="639" y="229"/>
                  <a:pt x="639" y="229"/>
                </a:cubicBezTo>
                <a:cubicBezTo>
                  <a:pt x="639" y="208"/>
                  <a:pt x="656" y="192"/>
                  <a:pt x="677" y="192"/>
                </a:cubicBezTo>
                <a:cubicBezTo>
                  <a:pt x="697" y="192"/>
                  <a:pt x="714" y="209"/>
                  <a:pt x="714" y="229"/>
                </a:cubicBezTo>
                <a:cubicBezTo>
                  <a:pt x="714" y="585"/>
                  <a:pt x="714" y="585"/>
                  <a:pt x="714" y="585"/>
                </a:cubicBezTo>
                <a:cubicBezTo>
                  <a:pt x="714" y="606"/>
                  <a:pt x="697" y="623"/>
                  <a:pt x="677" y="623"/>
                </a:cubicBezTo>
                <a:cubicBezTo>
                  <a:pt x="669" y="623"/>
                  <a:pt x="662" y="621"/>
                  <a:pt x="655" y="616"/>
                </a:cubicBezTo>
                <a:cubicBezTo>
                  <a:pt x="645" y="609"/>
                  <a:pt x="639" y="598"/>
                  <a:pt x="639" y="585"/>
                </a:cubicBezTo>
                <a:close/>
                <a:moveTo>
                  <a:pt x="639" y="1321"/>
                </a:moveTo>
                <a:cubicBezTo>
                  <a:pt x="639" y="790"/>
                  <a:pt x="639" y="790"/>
                  <a:pt x="639" y="790"/>
                </a:cubicBezTo>
                <a:cubicBezTo>
                  <a:pt x="639" y="777"/>
                  <a:pt x="645" y="766"/>
                  <a:pt x="655" y="759"/>
                </a:cubicBezTo>
                <a:cubicBezTo>
                  <a:pt x="662" y="755"/>
                  <a:pt x="669" y="752"/>
                  <a:pt x="677" y="752"/>
                </a:cubicBezTo>
                <a:cubicBezTo>
                  <a:pt x="697" y="752"/>
                  <a:pt x="714" y="769"/>
                  <a:pt x="714" y="790"/>
                </a:cubicBezTo>
                <a:cubicBezTo>
                  <a:pt x="714" y="1321"/>
                  <a:pt x="714" y="1321"/>
                  <a:pt x="714" y="1321"/>
                </a:cubicBezTo>
                <a:cubicBezTo>
                  <a:pt x="714" y="1341"/>
                  <a:pt x="697" y="1358"/>
                  <a:pt x="677" y="1358"/>
                </a:cubicBezTo>
                <a:cubicBezTo>
                  <a:pt x="669" y="1358"/>
                  <a:pt x="662" y="1356"/>
                  <a:pt x="655" y="1351"/>
                </a:cubicBezTo>
                <a:cubicBezTo>
                  <a:pt x="645" y="1344"/>
                  <a:pt x="639" y="1333"/>
                  <a:pt x="639" y="1321"/>
                </a:cubicBezTo>
                <a:close/>
                <a:moveTo>
                  <a:pt x="841" y="1490"/>
                </a:moveTo>
                <a:cubicBezTo>
                  <a:pt x="841" y="1297"/>
                  <a:pt x="841" y="1297"/>
                  <a:pt x="841" y="1297"/>
                </a:cubicBezTo>
                <a:cubicBezTo>
                  <a:pt x="841" y="1276"/>
                  <a:pt x="858" y="1259"/>
                  <a:pt x="879" y="1259"/>
                </a:cubicBezTo>
                <a:cubicBezTo>
                  <a:pt x="880" y="1259"/>
                  <a:pt x="880" y="1259"/>
                  <a:pt x="880" y="1259"/>
                </a:cubicBezTo>
                <a:cubicBezTo>
                  <a:pt x="899" y="1260"/>
                  <a:pt x="916" y="1276"/>
                  <a:pt x="916" y="1297"/>
                </a:cubicBezTo>
                <a:cubicBezTo>
                  <a:pt x="916" y="1490"/>
                  <a:pt x="916" y="1490"/>
                  <a:pt x="916" y="1490"/>
                </a:cubicBezTo>
                <a:cubicBezTo>
                  <a:pt x="916" y="1511"/>
                  <a:pt x="899" y="1528"/>
                  <a:pt x="880" y="1528"/>
                </a:cubicBezTo>
                <a:cubicBezTo>
                  <a:pt x="879" y="1528"/>
                  <a:pt x="879" y="1528"/>
                  <a:pt x="879" y="1528"/>
                </a:cubicBezTo>
                <a:cubicBezTo>
                  <a:pt x="858" y="1528"/>
                  <a:pt x="841" y="1512"/>
                  <a:pt x="841" y="1490"/>
                </a:cubicBezTo>
                <a:close/>
                <a:moveTo>
                  <a:pt x="1662" y="58"/>
                </a:moveTo>
                <a:cubicBezTo>
                  <a:pt x="1660" y="57"/>
                  <a:pt x="1660" y="57"/>
                  <a:pt x="1660" y="57"/>
                </a:cubicBezTo>
                <a:cubicBezTo>
                  <a:pt x="1659" y="55"/>
                  <a:pt x="1657" y="53"/>
                  <a:pt x="1656" y="52"/>
                </a:cubicBezTo>
                <a:cubicBezTo>
                  <a:pt x="1653" y="49"/>
                  <a:pt x="1650" y="46"/>
                  <a:pt x="1648" y="44"/>
                </a:cubicBezTo>
                <a:cubicBezTo>
                  <a:pt x="1646" y="43"/>
                  <a:pt x="1644" y="41"/>
                  <a:pt x="1642" y="40"/>
                </a:cubicBezTo>
                <a:cubicBezTo>
                  <a:pt x="1640" y="38"/>
                  <a:pt x="1637" y="36"/>
                  <a:pt x="1634" y="34"/>
                </a:cubicBezTo>
                <a:cubicBezTo>
                  <a:pt x="1632" y="32"/>
                  <a:pt x="1630" y="31"/>
                  <a:pt x="1627" y="29"/>
                </a:cubicBezTo>
                <a:cubicBezTo>
                  <a:pt x="1625" y="27"/>
                  <a:pt x="1622" y="26"/>
                  <a:pt x="1620" y="24"/>
                </a:cubicBezTo>
                <a:cubicBezTo>
                  <a:pt x="1619" y="24"/>
                  <a:pt x="1619" y="24"/>
                  <a:pt x="1619" y="24"/>
                </a:cubicBezTo>
                <a:cubicBezTo>
                  <a:pt x="1617" y="23"/>
                  <a:pt x="1615" y="21"/>
                  <a:pt x="1613" y="21"/>
                </a:cubicBezTo>
                <a:cubicBezTo>
                  <a:pt x="1612" y="20"/>
                  <a:pt x="1610" y="19"/>
                  <a:pt x="1609" y="19"/>
                </a:cubicBezTo>
                <a:cubicBezTo>
                  <a:pt x="1608" y="18"/>
                  <a:pt x="1607" y="17"/>
                  <a:pt x="1606" y="17"/>
                </a:cubicBezTo>
                <a:cubicBezTo>
                  <a:pt x="1604" y="16"/>
                  <a:pt x="1603" y="16"/>
                  <a:pt x="1602" y="15"/>
                </a:cubicBezTo>
                <a:cubicBezTo>
                  <a:pt x="1600" y="14"/>
                  <a:pt x="1598" y="13"/>
                  <a:pt x="1596" y="13"/>
                </a:cubicBezTo>
                <a:cubicBezTo>
                  <a:pt x="1595" y="12"/>
                  <a:pt x="1595" y="12"/>
                  <a:pt x="1594" y="12"/>
                </a:cubicBezTo>
                <a:cubicBezTo>
                  <a:pt x="1592" y="11"/>
                  <a:pt x="1590" y="10"/>
                  <a:pt x="1587" y="10"/>
                </a:cubicBezTo>
                <a:cubicBezTo>
                  <a:pt x="1584" y="8"/>
                  <a:pt x="1581" y="7"/>
                  <a:pt x="1577" y="6"/>
                </a:cubicBezTo>
                <a:cubicBezTo>
                  <a:pt x="1575" y="6"/>
                  <a:pt x="1573" y="5"/>
                  <a:pt x="1571" y="5"/>
                </a:cubicBezTo>
                <a:cubicBezTo>
                  <a:pt x="1569" y="4"/>
                  <a:pt x="1568" y="4"/>
                  <a:pt x="1566" y="4"/>
                </a:cubicBezTo>
                <a:cubicBezTo>
                  <a:pt x="1564" y="3"/>
                  <a:pt x="1561" y="3"/>
                  <a:pt x="1559" y="2"/>
                </a:cubicBezTo>
                <a:cubicBezTo>
                  <a:pt x="1556" y="2"/>
                  <a:pt x="1553" y="1"/>
                  <a:pt x="1549" y="1"/>
                </a:cubicBezTo>
                <a:cubicBezTo>
                  <a:pt x="1547" y="1"/>
                  <a:pt x="1545" y="1"/>
                  <a:pt x="1543" y="1"/>
                </a:cubicBezTo>
                <a:cubicBezTo>
                  <a:pt x="1538" y="0"/>
                  <a:pt x="1534" y="0"/>
                  <a:pt x="1530" y="0"/>
                </a:cubicBezTo>
                <a:cubicBezTo>
                  <a:pt x="583" y="0"/>
                  <a:pt x="583" y="0"/>
                  <a:pt x="583" y="0"/>
                </a:cubicBezTo>
                <a:cubicBezTo>
                  <a:pt x="579" y="0"/>
                  <a:pt x="575" y="0"/>
                  <a:pt x="570" y="1"/>
                </a:cubicBezTo>
                <a:cubicBezTo>
                  <a:pt x="568" y="1"/>
                  <a:pt x="566" y="1"/>
                  <a:pt x="564" y="1"/>
                </a:cubicBezTo>
                <a:cubicBezTo>
                  <a:pt x="560" y="1"/>
                  <a:pt x="557" y="2"/>
                  <a:pt x="554" y="2"/>
                </a:cubicBezTo>
                <a:cubicBezTo>
                  <a:pt x="552" y="3"/>
                  <a:pt x="549" y="3"/>
                  <a:pt x="547" y="4"/>
                </a:cubicBezTo>
                <a:cubicBezTo>
                  <a:pt x="545" y="4"/>
                  <a:pt x="544" y="4"/>
                  <a:pt x="542" y="5"/>
                </a:cubicBezTo>
                <a:cubicBezTo>
                  <a:pt x="540" y="5"/>
                  <a:pt x="538" y="6"/>
                  <a:pt x="536" y="6"/>
                </a:cubicBezTo>
                <a:cubicBezTo>
                  <a:pt x="532" y="7"/>
                  <a:pt x="529" y="8"/>
                  <a:pt x="526" y="10"/>
                </a:cubicBezTo>
                <a:cubicBezTo>
                  <a:pt x="523" y="10"/>
                  <a:pt x="521" y="11"/>
                  <a:pt x="518" y="12"/>
                </a:cubicBezTo>
                <a:cubicBezTo>
                  <a:pt x="518" y="12"/>
                  <a:pt x="518" y="12"/>
                  <a:pt x="517" y="13"/>
                </a:cubicBezTo>
                <a:cubicBezTo>
                  <a:pt x="517" y="13"/>
                  <a:pt x="517" y="13"/>
                  <a:pt x="517" y="13"/>
                </a:cubicBezTo>
                <a:cubicBezTo>
                  <a:pt x="515" y="13"/>
                  <a:pt x="513" y="14"/>
                  <a:pt x="511" y="15"/>
                </a:cubicBezTo>
                <a:cubicBezTo>
                  <a:pt x="510" y="16"/>
                  <a:pt x="509" y="16"/>
                  <a:pt x="507" y="17"/>
                </a:cubicBezTo>
                <a:cubicBezTo>
                  <a:pt x="506" y="17"/>
                  <a:pt x="505" y="18"/>
                  <a:pt x="504" y="19"/>
                </a:cubicBezTo>
                <a:cubicBezTo>
                  <a:pt x="503" y="19"/>
                  <a:pt x="501" y="20"/>
                  <a:pt x="500" y="20"/>
                </a:cubicBezTo>
                <a:cubicBezTo>
                  <a:pt x="498" y="21"/>
                  <a:pt x="496" y="23"/>
                  <a:pt x="494" y="24"/>
                </a:cubicBezTo>
                <a:cubicBezTo>
                  <a:pt x="493" y="24"/>
                  <a:pt x="493" y="24"/>
                  <a:pt x="493" y="24"/>
                </a:cubicBezTo>
                <a:cubicBezTo>
                  <a:pt x="491" y="26"/>
                  <a:pt x="488" y="27"/>
                  <a:pt x="486" y="29"/>
                </a:cubicBezTo>
                <a:cubicBezTo>
                  <a:pt x="483" y="31"/>
                  <a:pt x="481" y="32"/>
                  <a:pt x="479" y="34"/>
                </a:cubicBezTo>
                <a:cubicBezTo>
                  <a:pt x="476" y="36"/>
                  <a:pt x="473" y="38"/>
                  <a:pt x="471" y="40"/>
                </a:cubicBezTo>
                <a:cubicBezTo>
                  <a:pt x="469" y="41"/>
                  <a:pt x="467" y="43"/>
                  <a:pt x="465" y="44"/>
                </a:cubicBezTo>
                <a:cubicBezTo>
                  <a:pt x="463" y="46"/>
                  <a:pt x="460" y="49"/>
                  <a:pt x="457" y="52"/>
                </a:cubicBezTo>
                <a:cubicBezTo>
                  <a:pt x="456" y="53"/>
                  <a:pt x="454" y="55"/>
                  <a:pt x="452" y="57"/>
                </a:cubicBezTo>
                <a:cubicBezTo>
                  <a:pt x="451" y="58"/>
                  <a:pt x="451" y="58"/>
                  <a:pt x="451" y="58"/>
                </a:cubicBezTo>
                <a:cubicBezTo>
                  <a:pt x="421" y="91"/>
                  <a:pt x="404" y="134"/>
                  <a:pt x="404" y="179"/>
                </a:cubicBezTo>
                <a:cubicBezTo>
                  <a:pt x="404" y="404"/>
                  <a:pt x="404" y="404"/>
                  <a:pt x="404" y="404"/>
                </a:cubicBezTo>
                <a:cubicBezTo>
                  <a:pt x="179" y="404"/>
                  <a:pt x="179" y="404"/>
                  <a:pt x="179" y="404"/>
                </a:cubicBezTo>
                <a:cubicBezTo>
                  <a:pt x="175" y="404"/>
                  <a:pt x="170" y="404"/>
                  <a:pt x="166" y="405"/>
                </a:cubicBezTo>
                <a:cubicBezTo>
                  <a:pt x="164" y="405"/>
                  <a:pt x="162" y="405"/>
                  <a:pt x="160" y="405"/>
                </a:cubicBezTo>
                <a:cubicBezTo>
                  <a:pt x="156" y="406"/>
                  <a:pt x="153" y="406"/>
                  <a:pt x="150" y="407"/>
                </a:cubicBezTo>
                <a:cubicBezTo>
                  <a:pt x="148" y="407"/>
                  <a:pt x="145" y="408"/>
                  <a:pt x="142" y="408"/>
                </a:cubicBezTo>
                <a:cubicBezTo>
                  <a:pt x="141" y="408"/>
                  <a:pt x="139" y="409"/>
                  <a:pt x="138" y="409"/>
                </a:cubicBezTo>
                <a:cubicBezTo>
                  <a:pt x="136" y="410"/>
                  <a:pt x="134" y="410"/>
                  <a:pt x="132" y="411"/>
                </a:cubicBezTo>
                <a:cubicBezTo>
                  <a:pt x="128" y="412"/>
                  <a:pt x="124" y="413"/>
                  <a:pt x="121" y="414"/>
                </a:cubicBezTo>
                <a:cubicBezTo>
                  <a:pt x="119" y="415"/>
                  <a:pt x="117" y="415"/>
                  <a:pt x="114" y="416"/>
                </a:cubicBezTo>
                <a:cubicBezTo>
                  <a:pt x="114" y="417"/>
                  <a:pt x="114" y="417"/>
                  <a:pt x="113" y="417"/>
                </a:cubicBezTo>
                <a:cubicBezTo>
                  <a:pt x="111" y="418"/>
                  <a:pt x="109" y="418"/>
                  <a:pt x="107" y="419"/>
                </a:cubicBezTo>
                <a:cubicBezTo>
                  <a:pt x="106" y="420"/>
                  <a:pt x="104" y="421"/>
                  <a:pt x="103" y="421"/>
                </a:cubicBezTo>
                <a:cubicBezTo>
                  <a:pt x="102" y="422"/>
                  <a:pt x="101" y="422"/>
                  <a:pt x="100" y="423"/>
                </a:cubicBezTo>
                <a:cubicBezTo>
                  <a:pt x="98" y="423"/>
                  <a:pt x="97" y="424"/>
                  <a:pt x="96" y="425"/>
                </a:cubicBezTo>
                <a:cubicBezTo>
                  <a:pt x="94" y="426"/>
                  <a:pt x="92" y="427"/>
                  <a:pt x="90" y="428"/>
                </a:cubicBezTo>
                <a:cubicBezTo>
                  <a:pt x="89" y="429"/>
                  <a:pt x="89" y="429"/>
                  <a:pt x="89" y="429"/>
                </a:cubicBezTo>
                <a:cubicBezTo>
                  <a:pt x="86" y="430"/>
                  <a:pt x="84" y="432"/>
                  <a:pt x="81" y="433"/>
                </a:cubicBezTo>
                <a:cubicBezTo>
                  <a:pt x="79" y="435"/>
                  <a:pt x="77" y="436"/>
                  <a:pt x="75" y="438"/>
                </a:cubicBezTo>
                <a:cubicBezTo>
                  <a:pt x="72" y="440"/>
                  <a:pt x="69" y="442"/>
                  <a:pt x="67" y="444"/>
                </a:cubicBezTo>
                <a:cubicBezTo>
                  <a:pt x="65" y="446"/>
                  <a:pt x="63" y="447"/>
                  <a:pt x="61" y="449"/>
                </a:cubicBezTo>
                <a:cubicBezTo>
                  <a:pt x="59" y="451"/>
                  <a:pt x="56" y="453"/>
                  <a:pt x="53" y="456"/>
                </a:cubicBezTo>
                <a:cubicBezTo>
                  <a:pt x="51" y="458"/>
                  <a:pt x="50" y="459"/>
                  <a:pt x="48" y="461"/>
                </a:cubicBezTo>
                <a:cubicBezTo>
                  <a:pt x="47" y="463"/>
                  <a:pt x="47" y="463"/>
                  <a:pt x="47" y="463"/>
                </a:cubicBezTo>
                <a:cubicBezTo>
                  <a:pt x="17" y="496"/>
                  <a:pt x="0" y="538"/>
                  <a:pt x="0" y="583"/>
                </a:cubicBezTo>
                <a:cubicBezTo>
                  <a:pt x="0" y="2130"/>
                  <a:pt x="0" y="2130"/>
                  <a:pt x="0" y="2130"/>
                </a:cubicBezTo>
                <a:cubicBezTo>
                  <a:pt x="0" y="2175"/>
                  <a:pt x="17" y="2217"/>
                  <a:pt x="47" y="2250"/>
                </a:cubicBezTo>
                <a:cubicBezTo>
                  <a:pt x="48" y="2252"/>
                  <a:pt x="48" y="2252"/>
                  <a:pt x="48" y="2252"/>
                </a:cubicBezTo>
                <a:cubicBezTo>
                  <a:pt x="50" y="2254"/>
                  <a:pt x="51" y="2255"/>
                  <a:pt x="53" y="2257"/>
                </a:cubicBezTo>
                <a:cubicBezTo>
                  <a:pt x="55" y="2259"/>
                  <a:pt x="56" y="2260"/>
                  <a:pt x="58" y="2262"/>
                </a:cubicBezTo>
                <a:cubicBezTo>
                  <a:pt x="60" y="2263"/>
                  <a:pt x="60" y="2263"/>
                  <a:pt x="60" y="2263"/>
                </a:cubicBezTo>
                <a:cubicBezTo>
                  <a:pt x="62" y="2265"/>
                  <a:pt x="64" y="2267"/>
                  <a:pt x="67" y="2269"/>
                </a:cubicBezTo>
                <a:cubicBezTo>
                  <a:pt x="69" y="2271"/>
                  <a:pt x="71" y="2273"/>
                  <a:pt x="74" y="2275"/>
                </a:cubicBezTo>
                <a:cubicBezTo>
                  <a:pt x="76" y="2276"/>
                  <a:pt x="78" y="2278"/>
                  <a:pt x="81" y="2279"/>
                </a:cubicBezTo>
                <a:cubicBezTo>
                  <a:pt x="81" y="2280"/>
                  <a:pt x="81" y="2280"/>
                  <a:pt x="81" y="2280"/>
                </a:cubicBezTo>
                <a:cubicBezTo>
                  <a:pt x="82" y="2280"/>
                  <a:pt x="82" y="2280"/>
                  <a:pt x="83" y="2281"/>
                </a:cubicBezTo>
                <a:cubicBezTo>
                  <a:pt x="84" y="2282"/>
                  <a:pt x="86" y="2283"/>
                  <a:pt x="88" y="2284"/>
                </a:cubicBezTo>
                <a:cubicBezTo>
                  <a:pt x="90" y="2285"/>
                  <a:pt x="92" y="2286"/>
                  <a:pt x="94" y="2287"/>
                </a:cubicBezTo>
                <a:cubicBezTo>
                  <a:pt x="96" y="2288"/>
                  <a:pt x="98" y="2290"/>
                  <a:pt x="100" y="2290"/>
                </a:cubicBezTo>
                <a:cubicBezTo>
                  <a:pt x="101" y="2291"/>
                  <a:pt x="102" y="2292"/>
                  <a:pt x="103" y="2292"/>
                </a:cubicBezTo>
                <a:cubicBezTo>
                  <a:pt x="104" y="2293"/>
                  <a:pt x="106" y="2293"/>
                  <a:pt x="107" y="2294"/>
                </a:cubicBezTo>
                <a:cubicBezTo>
                  <a:pt x="109" y="2294"/>
                  <a:pt x="110" y="2295"/>
                  <a:pt x="112" y="2296"/>
                </a:cubicBezTo>
                <a:cubicBezTo>
                  <a:pt x="117" y="2298"/>
                  <a:pt x="117" y="2298"/>
                  <a:pt x="117" y="2298"/>
                </a:cubicBezTo>
                <a:cubicBezTo>
                  <a:pt x="118" y="2298"/>
                  <a:pt x="118" y="2298"/>
                  <a:pt x="119" y="2299"/>
                </a:cubicBezTo>
                <a:cubicBezTo>
                  <a:pt x="121" y="2299"/>
                  <a:pt x="123" y="2300"/>
                  <a:pt x="125" y="2300"/>
                </a:cubicBezTo>
                <a:cubicBezTo>
                  <a:pt x="127" y="2301"/>
                  <a:pt x="130" y="2302"/>
                  <a:pt x="132" y="2303"/>
                </a:cubicBezTo>
                <a:cubicBezTo>
                  <a:pt x="134" y="2303"/>
                  <a:pt x="136" y="2304"/>
                  <a:pt x="138" y="2304"/>
                </a:cubicBezTo>
                <a:cubicBezTo>
                  <a:pt x="140" y="2305"/>
                  <a:pt x="141" y="2305"/>
                  <a:pt x="143" y="2305"/>
                </a:cubicBezTo>
                <a:cubicBezTo>
                  <a:pt x="146" y="2306"/>
                  <a:pt x="148" y="2306"/>
                  <a:pt x="151" y="2307"/>
                </a:cubicBezTo>
                <a:cubicBezTo>
                  <a:pt x="154" y="2307"/>
                  <a:pt x="157" y="2307"/>
                  <a:pt x="160" y="2308"/>
                </a:cubicBezTo>
                <a:cubicBezTo>
                  <a:pt x="162" y="2308"/>
                  <a:pt x="164" y="2308"/>
                  <a:pt x="166" y="2308"/>
                </a:cubicBezTo>
                <a:cubicBezTo>
                  <a:pt x="170" y="2309"/>
                  <a:pt x="175" y="2309"/>
                  <a:pt x="179" y="2309"/>
                </a:cubicBezTo>
                <a:cubicBezTo>
                  <a:pt x="1125" y="2309"/>
                  <a:pt x="1125" y="2309"/>
                  <a:pt x="1125" y="2309"/>
                </a:cubicBezTo>
                <a:cubicBezTo>
                  <a:pt x="1130" y="2309"/>
                  <a:pt x="1134" y="2309"/>
                  <a:pt x="1138" y="2308"/>
                </a:cubicBezTo>
                <a:cubicBezTo>
                  <a:pt x="1141" y="2308"/>
                  <a:pt x="1143" y="2308"/>
                  <a:pt x="1145" y="2308"/>
                </a:cubicBezTo>
                <a:cubicBezTo>
                  <a:pt x="1148" y="2307"/>
                  <a:pt x="1150" y="2307"/>
                  <a:pt x="1153" y="2307"/>
                </a:cubicBezTo>
                <a:cubicBezTo>
                  <a:pt x="1156" y="2306"/>
                  <a:pt x="1159" y="2306"/>
                  <a:pt x="1161" y="2305"/>
                </a:cubicBezTo>
                <a:cubicBezTo>
                  <a:pt x="1163" y="2305"/>
                  <a:pt x="1165" y="2305"/>
                  <a:pt x="1166" y="2304"/>
                </a:cubicBezTo>
                <a:cubicBezTo>
                  <a:pt x="1168" y="2304"/>
                  <a:pt x="1170" y="2303"/>
                  <a:pt x="1172" y="2303"/>
                </a:cubicBezTo>
                <a:cubicBezTo>
                  <a:pt x="1175" y="2302"/>
                  <a:pt x="1177" y="2301"/>
                  <a:pt x="1180" y="2300"/>
                </a:cubicBezTo>
                <a:cubicBezTo>
                  <a:pt x="1182" y="2300"/>
                  <a:pt x="1183" y="2299"/>
                  <a:pt x="1185" y="2299"/>
                </a:cubicBezTo>
                <a:cubicBezTo>
                  <a:pt x="1186" y="2298"/>
                  <a:pt x="1187" y="2298"/>
                  <a:pt x="1188" y="2298"/>
                </a:cubicBezTo>
                <a:cubicBezTo>
                  <a:pt x="1193" y="2296"/>
                  <a:pt x="1193" y="2296"/>
                  <a:pt x="1193" y="2296"/>
                </a:cubicBezTo>
                <a:cubicBezTo>
                  <a:pt x="1194" y="2295"/>
                  <a:pt x="1196" y="2294"/>
                  <a:pt x="1197" y="2294"/>
                </a:cubicBezTo>
                <a:cubicBezTo>
                  <a:pt x="1199" y="2293"/>
                  <a:pt x="1200" y="2293"/>
                  <a:pt x="1201" y="2292"/>
                </a:cubicBezTo>
                <a:cubicBezTo>
                  <a:pt x="1202" y="2292"/>
                  <a:pt x="1203" y="2291"/>
                  <a:pt x="1204" y="2291"/>
                </a:cubicBezTo>
                <a:cubicBezTo>
                  <a:pt x="1206" y="2290"/>
                  <a:pt x="1208" y="2288"/>
                  <a:pt x="1210" y="2288"/>
                </a:cubicBezTo>
                <a:cubicBezTo>
                  <a:pt x="1212" y="2286"/>
                  <a:pt x="1214" y="2285"/>
                  <a:pt x="1216" y="2284"/>
                </a:cubicBezTo>
                <a:cubicBezTo>
                  <a:pt x="1218" y="2283"/>
                  <a:pt x="1220" y="2282"/>
                  <a:pt x="1222" y="2281"/>
                </a:cubicBezTo>
                <a:cubicBezTo>
                  <a:pt x="1222" y="2280"/>
                  <a:pt x="1223" y="2280"/>
                  <a:pt x="1223" y="2280"/>
                </a:cubicBezTo>
                <a:cubicBezTo>
                  <a:pt x="1224" y="2279"/>
                  <a:pt x="1224" y="2279"/>
                  <a:pt x="1224" y="2279"/>
                </a:cubicBezTo>
                <a:cubicBezTo>
                  <a:pt x="1226" y="2278"/>
                  <a:pt x="1228" y="2276"/>
                  <a:pt x="1231" y="2275"/>
                </a:cubicBezTo>
                <a:cubicBezTo>
                  <a:pt x="1233" y="2273"/>
                  <a:pt x="1235" y="2271"/>
                  <a:pt x="1238" y="2269"/>
                </a:cubicBezTo>
                <a:cubicBezTo>
                  <a:pt x="1240" y="2267"/>
                  <a:pt x="1243" y="2265"/>
                  <a:pt x="1245" y="2263"/>
                </a:cubicBezTo>
                <a:cubicBezTo>
                  <a:pt x="1246" y="2262"/>
                  <a:pt x="1246" y="2262"/>
                  <a:pt x="1246" y="2262"/>
                </a:cubicBezTo>
                <a:cubicBezTo>
                  <a:pt x="1248" y="2260"/>
                  <a:pt x="1250" y="2259"/>
                  <a:pt x="1251" y="2257"/>
                </a:cubicBezTo>
                <a:cubicBezTo>
                  <a:pt x="1253" y="2255"/>
                  <a:pt x="1255" y="2254"/>
                  <a:pt x="1256" y="2252"/>
                </a:cubicBezTo>
                <a:cubicBezTo>
                  <a:pt x="1258" y="2250"/>
                  <a:pt x="1258" y="2250"/>
                  <a:pt x="1258" y="2250"/>
                </a:cubicBezTo>
                <a:cubicBezTo>
                  <a:pt x="1288" y="2217"/>
                  <a:pt x="1304" y="2175"/>
                  <a:pt x="1304" y="2130"/>
                </a:cubicBezTo>
                <a:cubicBezTo>
                  <a:pt x="1304" y="1905"/>
                  <a:pt x="1304" y="1905"/>
                  <a:pt x="1304" y="1905"/>
                </a:cubicBezTo>
                <a:cubicBezTo>
                  <a:pt x="1530" y="1905"/>
                  <a:pt x="1530" y="1905"/>
                  <a:pt x="1530" y="1905"/>
                </a:cubicBezTo>
                <a:cubicBezTo>
                  <a:pt x="1534" y="1905"/>
                  <a:pt x="1538" y="1904"/>
                  <a:pt x="1543" y="1904"/>
                </a:cubicBezTo>
                <a:cubicBezTo>
                  <a:pt x="1545" y="1904"/>
                  <a:pt x="1547" y="1904"/>
                  <a:pt x="1549" y="1903"/>
                </a:cubicBezTo>
                <a:cubicBezTo>
                  <a:pt x="1552" y="1903"/>
                  <a:pt x="1555" y="1903"/>
                  <a:pt x="1558" y="1902"/>
                </a:cubicBezTo>
                <a:cubicBezTo>
                  <a:pt x="1560" y="1902"/>
                  <a:pt x="1563" y="1901"/>
                  <a:pt x="1566" y="1901"/>
                </a:cubicBezTo>
                <a:cubicBezTo>
                  <a:pt x="1567" y="1901"/>
                  <a:pt x="1569" y="1900"/>
                  <a:pt x="1571" y="1900"/>
                </a:cubicBezTo>
                <a:cubicBezTo>
                  <a:pt x="1573" y="1899"/>
                  <a:pt x="1575" y="1899"/>
                  <a:pt x="1576" y="1898"/>
                </a:cubicBezTo>
                <a:cubicBezTo>
                  <a:pt x="1579" y="1898"/>
                  <a:pt x="1582" y="1897"/>
                  <a:pt x="1584" y="1896"/>
                </a:cubicBezTo>
                <a:cubicBezTo>
                  <a:pt x="1586" y="1895"/>
                  <a:pt x="1588" y="1895"/>
                  <a:pt x="1589" y="1894"/>
                </a:cubicBezTo>
                <a:cubicBezTo>
                  <a:pt x="1590" y="1894"/>
                  <a:pt x="1591" y="1894"/>
                  <a:pt x="1592" y="1893"/>
                </a:cubicBezTo>
                <a:cubicBezTo>
                  <a:pt x="1597" y="1891"/>
                  <a:pt x="1597" y="1891"/>
                  <a:pt x="1597" y="1891"/>
                </a:cubicBezTo>
                <a:cubicBezTo>
                  <a:pt x="1599" y="1891"/>
                  <a:pt x="1600" y="1890"/>
                  <a:pt x="1601" y="1889"/>
                </a:cubicBezTo>
                <a:cubicBezTo>
                  <a:pt x="1603" y="1889"/>
                  <a:pt x="1604" y="1888"/>
                  <a:pt x="1606" y="1888"/>
                </a:cubicBezTo>
                <a:cubicBezTo>
                  <a:pt x="1607" y="1887"/>
                  <a:pt x="1608" y="1887"/>
                  <a:pt x="1608" y="1886"/>
                </a:cubicBezTo>
                <a:cubicBezTo>
                  <a:pt x="1611" y="1885"/>
                  <a:pt x="1613" y="1884"/>
                  <a:pt x="1614" y="1883"/>
                </a:cubicBezTo>
                <a:cubicBezTo>
                  <a:pt x="1617" y="1882"/>
                  <a:pt x="1619" y="1881"/>
                  <a:pt x="1620" y="1880"/>
                </a:cubicBezTo>
                <a:cubicBezTo>
                  <a:pt x="1622" y="1879"/>
                  <a:pt x="1624" y="1878"/>
                  <a:pt x="1626" y="1876"/>
                </a:cubicBezTo>
                <a:cubicBezTo>
                  <a:pt x="1627" y="1876"/>
                  <a:pt x="1627" y="1876"/>
                  <a:pt x="1628" y="1875"/>
                </a:cubicBezTo>
                <a:cubicBezTo>
                  <a:pt x="1628" y="1875"/>
                  <a:pt x="1628" y="1875"/>
                  <a:pt x="1628" y="1875"/>
                </a:cubicBezTo>
                <a:cubicBezTo>
                  <a:pt x="1630" y="1874"/>
                  <a:pt x="1633" y="1872"/>
                  <a:pt x="1635" y="1870"/>
                </a:cubicBezTo>
                <a:cubicBezTo>
                  <a:pt x="1637" y="1868"/>
                  <a:pt x="1640" y="1867"/>
                  <a:pt x="1642" y="1865"/>
                </a:cubicBezTo>
                <a:cubicBezTo>
                  <a:pt x="1645" y="1863"/>
                  <a:pt x="1647" y="1861"/>
                  <a:pt x="1649" y="1859"/>
                </a:cubicBezTo>
                <a:cubicBezTo>
                  <a:pt x="1651" y="1857"/>
                  <a:pt x="1651" y="1857"/>
                  <a:pt x="1651" y="1857"/>
                </a:cubicBezTo>
                <a:cubicBezTo>
                  <a:pt x="1652" y="1856"/>
                  <a:pt x="1654" y="1854"/>
                  <a:pt x="1656" y="1853"/>
                </a:cubicBezTo>
                <a:cubicBezTo>
                  <a:pt x="1657" y="1851"/>
                  <a:pt x="1659" y="1849"/>
                  <a:pt x="1660" y="1848"/>
                </a:cubicBezTo>
                <a:cubicBezTo>
                  <a:pt x="1662" y="1846"/>
                  <a:pt x="1662" y="1846"/>
                  <a:pt x="1662" y="1846"/>
                </a:cubicBezTo>
                <a:cubicBezTo>
                  <a:pt x="1692" y="1813"/>
                  <a:pt x="1709" y="1770"/>
                  <a:pt x="1709" y="1726"/>
                </a:cubicBezTo>
                <a:cubicBezTo>
                  <a:pt x="1709" y="179"/>
                  <a:pt x="1709" y="179"/>
                  <a:pt x="1709" y="179"/>
                </a:cubicBezTo>
                <a:cubicBezTo>
                  <a:pt x="1709" y="134"/>
                  <a:pt x="1692" y="91"/>
                  <a:pt x="1662" y="58"/>
                </a:cubicBezTo>
                <a:close/>
                <a:moveTo>
                  <a:pt x="1229" y="1905"/>
                </a:moveTo>
                <a:cubicBezTo>
                  <a:pt x="1229" y="2130"/>
                  <a:pt x="1229" y="2130"/>
                  <a:pt x="1229" y="2130"/>
                </a:cubicBezTo>
                <a:cubicBezTo>
                  <a:pt x="1229" y="2163"/>
                  <a:pt x="1214" y="2194"/>
                  <a:pt x="1188" y="2214"/>
                </a:cubicBezTo>
                <a:cubicBezTo>
                  <a:pt x="1185" y="2216"/>
                  <a:pt x="1182" y="2218"/>
                  <a:pt x="1179" y="2219"/>
                </a:cubicBezTo>
                <a:cubicBezTo>
                  <a:pt x="1178" y="2220"/>
                  <a:pt x="1176" y="2221"/>
                  <a:pt x="1175" y="2222"/>
                </a:cubicBezTo>
                <a:cubicBezTo>
                  <a:pt x="1160" y="2230"/>
                  <a:pt x="1143" y="2234"/>
                  <a:pt x="1125" y="2234"/>
                </a:cubicBezTo>
                <a:cubicBezTo>
                  <a:pt x="1059" y="2234"/>
                  <a:pt x="1059" y="2234"/>
                  <a:pt x="1059" y="2234"/>
                </a:cubicBezTo>
                <a:cubicBezTo>
                  <a:pt x="1059" y="1905"/>
                  <a:pt x="1059" y="1905"/>
                  <a:pt x="1059" y="1905"/>
                </a:cubicBezTo>
                <a:lnTo>
                  <a:pt x="1229" y="1905"/>
                </a:lnTo>
                <a:close/>
                <a:moveTo>
                  <a:pt x="984" y="1905"/>
                </a:moveTo>
                <a:cubicBezTo>
                  <a:pt x="984" y="2234"/>
                  <a:pt x="984" y="2234"/>
                  <a:pt x="984" y="2234"/>
                </a:cubicBezTo>
                <a:cubicBezTo>
                  <a:pt x="792" y="2234"/>
                  <a:pt x="792" y="2234"/>
                  <a:pt x="792" y="2234"/>
                </a:cubicBezTo>
                <a:cubicBezTo>
                  <a:pt x="792" y="1905"/>
                  <a:pt x="792" y="1905"/>
                  <a:pt x="792" y="1905"/>
                </a:cubicBezTo>
                <a:lnTo>
                  <a:pt x="984" y="1905"/>
                </a:lnTo>
                <a:close/>
                <a:moveTo>
                  <a:pt x="451" y="1846"/>
                </a:moveTo>
                <a:cubicBezTo>
                  <a:pt x="452" y="1848"/>
                  <a:pt x="452" y="1848"/>
                  <a:pt x="452" y="1848"/>
                </a:cubicBezTo>
                <a:cubicBezTo>
                  <a:pt x="454" y="1849"/>
                  <a:pt x="456" y="1851"/>
                  <a:pt x="457" y="1853"/>
                </a:cubicBezTo>
                <a:cubicBezTo>
                  <a:pt x="459" y="1854"/>
                  <a:pt x="461" y="1856"/>
                  <a:pt x="462" y="1857"/>
                </a:cubicBezTo>
                <a:cubicBezTo>
                  <a:pt x="464" y="1859"/>
                  <a:pt x="464" y="1859"/>
                  <a:pt x="464" y="1859"/>
                </a:cubicBezTo>
                <a:cubicBezTo>
                  <a:pt x="466" y="1861"/>
                  <a:pt x="468" y="1863"/>
                  <a:pt x="471" y="1865"/>
                </a:cubicBezTo>
                <a:cubicBezTo>
                  <a:pt x="473" y="1867"/>
                  <a:pt x="476" y="1868"/>
                  <a:pt x="478" y="1870"/>
                </a:cubicBezTo>
                <a:cubicBezTo>
                  <a:pt x="480" y="1872"/>
                  <a:pt x="483" y="1874"/>
                  <a:pt x="485" y="1875"/>
                </a:cubicBezTo>
                <a:cubicBezTo>
                  <a:pt x="485" y="1875"/>
                  <a:pt x="485" y="1875"/>
                  <a:pt x="485" y="1875"/>
                </a:cubicBezTo>
                <a:cubicBezTo>
                  <a:pt x="486" y="1876"/>
                  <a:pt x="486" y="1876"/>
                  <a:pt x="487" y="1876"/>
                </a:cubicBezTo>
                <a:cubicBezTo>
                  <a:pt x="489" y="1877"/>
                  <a:pt x="491" y="1879"/>
                  <a:pt x="492" y="1880"/>
                </a:cubicBezTo>
                <a:cubicBezTo>
                  <a:pt x="494" y="1881"/>
                  <a:pt x="496" y="1882"/>
                  <a:pt x="499" y="1883"/>
                </a:cubicBezTo>
                <a:cubicBezTo>
                  <a:pt x="500" y="1884"/>
                  <a:pt x="502" y="1885"/>
                  <a:pt x="504" y="1886"/>
                </a:cubicBezTo>
                <a:cubicBezTo>
                  <a:pt x="505" y="1887"/>
                  <a:pt x="506" y="1887"/>
                  <a:pt x="507" y="1888"/>
                </a:cubicBezTo>
                <a:cubicBezTo>
                  <a:pt x="509" y="1888"/>
                  <a:pt x="510" y="1889"/>
                  <a:pt x="511" y="1889"/>
                </a:cubicBezTo>
                <a:cubicBezTo>
                  <a:pt x="513" y="1890"/>
                  <a:pt x="514" y="1891"/>
                  <a:pt x="516" y="1891"/>
                </a:cubicBezTo>
                <a:cubicBezTo>
                  <a:pt x="521" y="1893"/>
                  <a:pt x="521" y="1893"/>
                  <a:pt x="521" y="1893"/>
                </a:cubicBezTo>
                <a:cubicBezTo>
                  <a:pt x="522" y="1894"/>
                  <a:pt x="523" y="1894"/>
                  <a:pt x="523" y="1894"/>
                </a:cubicBezTo>
                <a:cubicBezTo>
                  <a:pt x="525" y="1895"/>
                  <a:pt x="527" y="1895"/>
                  <a:pt x="529" y="1896"/>
                </a:cubicBezTo>
                <a:cubicBezTo>
                  <a:pt x="531" y="1897"/>
                  <a:pt x="534" y="1898"/>
                  <a:pt x="536" y="1898"/>
                </a:cubicBezTo>
                <a:cubicBezTo>
                  <a:pt x="538" y="1899"/>
                  <a:pt x="540" y="1899"/>
                  <a:pt x="542" y="1900"/>
                </a:cubicBezTo>
                <a:cubicBezTo>
                  <a:pt x="544" y="1900"/>
                  <a:pt x="546" y="1901"/>
                  <a:pt x="547" y="1901"/>
                </a:cubicBezTo>
                <a:cubicBezTo>
                  <a:pt x="550" y="1901"/>
                  <a:pt x="553" y="1902"/>
                  <a:pt x="555" y="1902"/>
                </a:cubicBezTo>
                <a:cubicBezTo>
                  <a:pt x="558" y="1903"/>
                  <a:pt x="561" y="1903"/>
                  <a:pt x="564" y="1903"/>
                </a:cubicBezTo>
                <a:cubicBezTo>
                  <a:pt x="566" y="1904"/>
                  <a:pt x="568" y="1904"/>
                  <a:pt x="570" y="1904"/>
                </a:cubicBezTo>
                <a:cubicBezTo>
                  <a:pt x="575" y="1904"/>
                  <a:pt x="579" y="1905"/>
                  <a:pt x="583" y="1905"/>
                </a:cubicBezTo>
                <a:cubicBezTo>
                  <a:pt x="717" y="1905"/>
                  <a:pt x="717" y="1905"/>
                  <a:pt x="717" y="1905"/>
                </a:cubicBezTo>
                <a:cubicBezTo>
                  <a:pt x="717" y="2234"/>
                  <a:pt x="717" y="2234"/>
                  <a:pt x="717" y="2234"/>
                </a:cubicBezTo>
                <a:cubicBezTo>
                  <a:pt x="179" y="2234"/>
                  <a:pt x="179" y="2234"/>
                  <a:pt x="179" y="2234"/>
                </a:cubicBezTo>
                <a:cubicBezTo>
                  <a:pt x="161" y="2234"/>
                  <a:pt x="145" y="2230"/>
                  <a:pt x="129" y="2222"/>
                </a:cubicBezTo>
                <a:cubicBezTo>
                  <a:pt x="128" y="2221"/>
                  <a:pt x="126" y="2220"/>
                  <a:pt x="125" y="2219"/>
                </a:cubicBezTo>
                <a:cubicBezTo>
                  <a:pt x="122" y="2218"/>
                  <a:pt x="119" y="2216"/>
                  <a:pt x="117" y="2214"/>
                </a:cubicBezTo>
                <a:cubicBezTo>
                  <a:pt x="91" y="2194"/>
                  <a:pt x="75" y="2163"/>
                  <a:pt x="75" y="2130"/>
                </a:cubicBezTo>
                <a:cubicBezTo>
                  <a:pt x="75" y="583"/>
                  <a:pt x="75" y="583"/>
                  <a:pt x="75" y="583"/>
                </a:cubicBezTo>
                <a:cubicBezTo>
                  <a:pt x="75" y="559"/>
                  <a:pt x="84" y="535"/>
                  <a:pt x="99" y="517"/>
                </a:cubicBezTo>
                <a:cubicBezTo>
                  <a:pt x="119" y="493"/>
                  <a:pt x="148" y="479"/>
                  <a:pt x="179" y="479"/>
                </a:cubicBezTo>
                <a:cubicBezTo>
                  <a:pt x="404" y="479"/>
                  <a:pt x="404" y="479"/>
                  <a:pt x="404" y="479"/>
                </a:cubicBezTo>
                <a:cubicBezTo>
                  <a:pt x="404" y="1726"/>
                  <a:pt x="404" y="1726"/>
                  <a:pt x="404" y="1726"/>
                </a:cubicBezTo>
                <a:cubicBezTo>
                  <a:pt x="404" y="1770"/>
                  <a:pt x="421" y="1813"/>
                  <a:pt x="451" y="1846"/>
                </a:cubicBezTo>
                <a:close/>
                <a:moveTo>
                  <a:pt x="529" y="1815"/>
                </a:moveTo>
                <a:cubicBezTo>
                  <a:pt x="526" y="1813"/>
                  <a:pt x="524" y="1811"/>
                  <a:pt x="521" y="1809"/>
                </a:cubicBezTo>
                <a:cubicBezTo>
                  <a:pt x="495" y="1789"/>
                  <a:pt x="480" y="1759"/>
                  <a:pt x="480" y="1726"/>
                </a:cubicBezTo>
                <a:cubicBezTo>
                  <a:pt x="480" y="179"/>
                  <a:pt x="480" y="179"/>
                  <a:pt x="480" y="179"/>
                </a:cubicBezTo>
                <a:cubicBezTo>
                  <a:pt x="480" y="155"/>
                  <a:pt x="488" y="131"/>
                  <a:pt x="503" y="112"/>
                </a:cubicBezTo>
                <a:cubicBezTo>
                  <a:pt x="523" y="88"/>
                  <a:pt x="552" y="75"/>
                  <a:pt x="583" y="75"/>
                </a:cubicBezTo>
                <a:cubicBezTo>
                  <a:pt x="1530" y="75"/>
                  <a:pt x="1530" y="75"/>
                  <a:pt x="1530" y="75"/>
                </a:cubicBezTo>
                <a:cubicBezTo>
                  <a:pt x="1561" y="75"/>
                  <a:pt x="1590" y="88"/>
                  <a:pt x="1610" y="112"/>
                </a:cubicBezTo>
                <a:cubicBezTo>
                  <a:pt x="1625" y="131"/>
                  <a:pt x="1633" y="155"/>
                  <a:pt x="1633" y="179"/>
                </a:cubicBezTo>
                <a:cubicBezTo>
                  <a:pt x="1633" y="1726"/>
                  <a:pt x="1633" y="1726"/>
                  <a:pt x="1633" y="1726"/>
                </a:cubicBezTo>
                <a:cubicBezTo>
                  <a:pt x="1633" y="1759"/>
                  <a:pt x="1618" y="1789"/>
                  <a:pt x="1592" y="1809"/>
                </a:cubicBezTo>
                <a:cubicBezTo>
                  <a:pt x="1589" y="1811"/>
                  <a:pt x="1586" y="1813"/>
                  <a:pt x="1584" y="1815"/>
                </a:cubicBezTo>
                <a:cubicBezTo>
                  <a:pt x="1582" y="1816"/>
                  <a:pt x="1581" y="1817"/>
                  <a:pt x="1579" y="1817"/>
                </a:cubicBezTo>
                <a:cubicBezTo>
                  <a:pt x="1564" y="1826"/>
                  <a:pt x="1547" y="1830"/>
                  <a:pt x="1530" y="1830"/>
                </a:cubicBezTo>
                <a:cubicBezTo>
                  <a:pt x="583" y="1830"/>
                  <a:pt x="583" y="1830"/>
                  <a:pt x="583" y="1830"/>
                </a:cubicBezTo>
                <a:cubicBezTo>
                  <a:pt x="566" y="1830"/>
                  <a:pt x="549" y="1826"/>
                  <a:pt x="534" y="1817"/>
                </a:cubicBezTo>
                <a:cubicBezTo>
                  <a:pt x="532" y="1817"/>
                  <a:pt x="531" y="1816"/>
                  <a:pt x="529" y="1815"/>
                </a:cubicBezTo>
                <a:close/>
                <a:moveTo>
                  <a:pt x="841" y="424"/>
                </a:moveTo>
                <a:cubicBezTo>
                  <a:pt x="841" y="230"/>
                  <a:pt x="841" y="230"/>
                  <a:pt x="841" y="230"/>
                </a:cubicBezTo>
                <a:cubicBezTo>
                  <a:pt x="841" y="209"/>
                  <a:pt x="858" y="193"/>
                  <a:pt x="879" y="193"/>
                </a:cubicBezTo>
                <a:cubicBezTo>
                  <a:pt x="899" y="193"/>
                  <a:pt x="916" y="209"/>
                  <a:pt x="916" y="230"/>
                </a:cubicBezTo>
                <a:cubicBezTo>
                  <a:pt x="916" y="424"/>
                  <a:pt x="916" y="424"/>
                  <a:pt x="916" y="424"/>
                </a:cubicBezTo>
                <a:cubicBezTo>
                  <a:pt x="916" y="433"/>
                  <a:pt x="912" y="442"/>
                  <a:pt x="905" y="449"/>
                </a:cubicBezTo>
                <a:cubicBezTo>
                  <a:pt x="898" y="457"/>
                  <a:pt x="889" y="461"/>
                  <a:pt x="879" y="461"/>
                </a:cubicBezTo>
                <a:cubicBezTo>
                  <a:pt x="858" y="461"/>
                  <a:pt x="841" y="444"/>
                  <a:pt x="841" y="424"/>
                </a:cubicBezTo>
                <a:close/>
                <a:moveTo>
                  <a:pt x="1332" y="1731"/>
                </a:moveTo>
                <a:cubicBezTo>
                  <a:pt x="1410" y="1731"/>
                  <a:pt x="1474" y="1667"/>
                  <a:pt x="1474" y="1589"/>
                </a:cubicBezTo>
                <a:cubicBezTo>
                  <a:pt x="1474" y="1556"/>
                  <a:pt x="1463" y="1526"/>
                  <a:pt x="1443" y="1501"/>
                </a:cubicBezTo>
                <a:cubicBezTo>
                  <a:pt x="1463" y="1476"/>
                  <a:pt x="1474" y="1446"/>
                  <a:pt x="1474" y="1414"/>
                </a:cubicBezTo>
                <a:cubicBezTo>
                  <a:pt x="1474" y="1335"/>
                  <a:pt x="1410" y="1271"/>
                  <a:pt x="1332" y="1271"/>
                </a:cubicBezTo>
                <a:cubicBezTo>
                  <a:pt x="1254" y="1271"/>
                  <a:pt x="1190" y="1335"/>
                  <a:pt x="1190" y="1414"/>
                </a:cubicBezTo>
                <a:cubicBezTo>
                  <a:pt x="1190" y="1445"/>
                  <a:pt x="1200" y="1475"/>
                  <a:pt x="1220" y="1501"/>
                </a:cubicBezTo>
                <a:cubicBezTo>
                  <a:pt x="1200" y="1527"/>
                  <a:pt x="1190" y="1557"/>
                  <a:pt x="1190" y="1589"/>
                </a:cubicBezTo>
                <a:cubicBezTo>
                  <a:pt x="1190" y="1667"/>
                  <a:pt x="1254" y="1731"/>
                  <a:pt x="1332" y="1731"/>
                </a:cubicBezTo>
                <a:close/>
                <a:moveTo>
                  <a:pt x="1332" y="1481"/>
                </a:moveTo>
                <a:cubicBezTo>
                  <a:pt x="1295" y="1481"/>
                  <a:pt x="1265" y="1451"/>
                  <a:pt x="1265" y="1414"/>
                </a:cubicBezTo>
                <a:cubicBezTo>
                  <a:pt x="1265" y="1377"/>
                  <a:pt x="1295" y="1346"/>
                  <a:pt x="1332" y="1346"/>
                </a:cubicBezTo>
                <a:cubicBezTo>
                  <a:pt x="1369" y="1346"/>
                  <a:pt x="1400" y="1377"/>
                  <a:pt x="1400" y="1414"/>
                </a:cubicBezTo>
                <a:cubicBezTo>
                  <a:pt x="1400" y="1451"/>
                  <a:pt x="1369" y="1481"/>
                  <a:pt x="1332" y="1481"/>
                </a:cubicBezTo>
                <a:close/>
                <a:moveTo>
                  <a:pt x="1280" y="1546"/>
                </a:moveTo>
                <a:cubicBezTo>
                  <a:pt x="1297" y="1553"/>
                  <a:pt x="1314" y="1556"/>
                  <a:pt x="1332" y="1556"/>
                </a:cubicBezTo>
                <a:cubicBezTo>
                  <a:pt x="1350" y="1556"/>
                  <a:pt x="1368" y="1553"/>
                  <a:pt x="1385" y="1546"/>
                </a:cubicBezTo>
                <a:cubicBezTo>
                  <a:pt x="1394" y="1558"/>
                  <a:pt x="1400" y="1573"/>
                  <a:pt x="1400" y="1589"/>
                </a:cubicBezTo>
                <a:cubicBezTo>
                  <a:pt x="1400" y="1626"/>
                  <a:pt x="1369" y="1656"/>
                  <a:pt x="1332" y="1656"/>
                </a:cubicBezTo>
                <a:cubicBezTo>
                  <a:pt x="1295" y="1656"/>
                  <a:pt x="1265" y="1626"/>
                  <a:pt x="1265" y="1589"/>
                </a:cubicBezTo>
                <a:cubicBezTo>
                  <a:pt x="1265" y="1572"/>
                  <a:pt x="1270" y="1557"/>
                  <a:pt x="1280" y="1546"/>
                </a:cubicBezTo>
                <a:close/>
                <a:moveTo>
                  <a:pt x="841" y="1135"/>
                </a:moveTo>
                <a:cubicBezTo>
                  <a:pt x="841" y="941"/>
                  <a:pt x="841" y="941"/>
                  <a:pt x="841" y="941"/>
                </a:cubicBezTo>
                <a:cubicBezTo>
                  <a:pt x="841" y="920"/>
                  <a:pt x="858" y="904"/>
                  <a:pt x="879" y="904"/>
                </a:cubicBezTo>
                <a:cubicBezTo>
                  <a:pt x="880" y="904"/>
                  <a:pt x="880" y="904"/>
                  <a:pt x="880" y="904"/>
                </a:cubicBezTo>
                <a:cubicBezTo>
                  <a:pt x="899" y="904"/>
                  <a:pt x="916" y="921"/>
                  <a:pt x="916" y="941"/>
                </a:cubicBezTo>
                <a:cubicBezTo>
                  <a:pt x="916" y="1135"/>
                  <a:pt x="916" y="1135"/>
                  <a:pt x="916" y="1135"/>
                </a:cubicBezTo>
                <a:cubicBezTo>
                  <a:pt x="916" y="1155"/>
                  <a:pt x="899" y="1172"/>
                  <a:pt x="880" y="1172"/>
                </a:cubicBezTo>
                <a:cubicBezTo>
                  <a:pt x="879" y="1172"/>
                  <a:pt x="879" y="1172"/>
                  <a:pt x="879" y="1172"/>
                </a:cubicBezTo>
                <a:cubicBezTo>
                  <a:pt x="858" y="1172"/>
                  <a:pt x="841" y="1156"/>
                  <a:pt x="841" y="1135"/>
                </a:cubicBezTo>
                <a:close/>
                <a:moveTo>
                  <a:pt x="841" y="780"/>
                </a:moveTo>
                <a:cubicBezTo>
                  <a:pt x="841" y="585"/>
                  <a:pt x="841" y="585"/>
                  <a:pt x="841" y="585"/>
                </a:cubicBezTo>
                <a:cubicBezTo>
                  <a:pt x="841" y="565"/>
                  <a:pt x="857" y="548"/>
                  <a:pt x="878" y="548"/>
                </a:cubicBezTo>
                <a:cubicBezTo>
                  <a:pt x="879" y="548"/>
                  <a:pt x="879" y="548"/>
                  <a:pt x="879" y="548"/>
                </a:cubicBezTo>
                <a:cubicBezTo>
                  <a:pt x="899" y="548"/>
                  <a:pt x="916" y="565"/>
                  <a:pt x="916" y="585"/>
                </a:cubicBezTo>
                <a:cubicBezTo>
                  <a:pt x="916" y="780"/>
                  <a:pt x="916" y="780"/>
                  <a:pt x="916" y="780"/>
                </a:cubicBezTo>
                <a:cubicBezTo>
                  <a:pt x="916" y="800"/>
                  <a:pt x="899" y="816"/>
                  <a:pt x="880" y="817"/>
                </a:cubicBezTo>
                <a:cubicBezTo>
                  <a:pt x="879" y="817"/>
                  <a:pt x="879" y="817"/>
                  <a:pt x="879" y="817"/>
                </a:cubicBezTo>
                <a:cubicBezTo>
                  <a:pt x="858" y="817"/>
                  <a:pt x="841" y="800"/>
                  <a:pt x="841" y="7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2" name="Freeform 10">
            <a:extLst>
              <a:ext uri="{FF2B5EF4-FFF2-40B4-BE49-F238E27FC236}">
                <a16:creationId xmlns:a16="http://schemas.microsoft.com/office/drawing/2014/main" id="{ACB0C3CD-4DD7-8259-6F99-B07B01D6C1EE}"/>
              </a:ext>
              <a:ext uri="{C183D7F6-B498-43B3-948B-1728B52AA6E4}">
                <adec:decorative xmlns:adec="http://schemas.microsoft.com/office/drawing/2017/decorative" val="1"/>
              </a:ext>
            </a:extLst>
          </p:cNvPr>
          <p:cNvSpPr>
            <a:spLocks noChangeAspect="1" noEditPoints="1"/>
          </p:cNvSpPr>
          <p:nvPr/>
        </p:nvSpPr>
        <p:spPr bwMode="auto">
          <a:xfrm>
            <a:off x="4855750" y="2654818"/>
            <a:ext cx="534072" cy="531457"/>
          </a:xfrm>
          <a:custGeom>
            <a:avLst/>
            <a:gdLst>
              <a:gd name="T0" fmla="*/ 793 w 1152"/>
              <a:gd name="T1" fmla="*/ 261 h 1149"/>
              <a:gd name="T2" fmla="*/ 700 w 1152"/>
              <a:gd name="T3" fmla="*/ 0 h 1149"/>
              <a:gd name="T4" fmla="*/ 722 w 1152"/>
              <a:gd name="T5" fmla="*/ 127 h 1149"/>
              <a:gd name="T6" fmla="*/ 332 w 1152"/>
              <a:gd name="T7" fmla="*/ 127 h 1149"/>
              <a:gd name="T8" fmla="*/ 354 w 1152"/>
              <a:gd name="T9" fmla="*/ 0 h 1149"/>
              <a:gd name="T10" fmla="*/ 261 w 1152"/>
              <a:gd name="T11" fmla="*/ 261 h 1149"/>
              <a:gd name="T12" fmla="*/ 0 w 1152"/>
              <a:gd name="T13" fmla="*/ 365 h 1149"/>
              <a:gd name="T14" fmla="*/ 192 w 1152"/>
              <a:gd name="T15" fmla="*/ 1029 h 1149"/>
              <a:gd name="T16" fmla="*/ 797 w 1152"/>
              <a:gd name="T17" fmla="*/ 1029 h 1149"/>
              <a:gd name="T18" fmla="*/ 1152 w 1152"/>
              <a:gd name="T19" fmla="*/ 926 h 1149"/>
              <a:gd name="T20" fmla="*/ 670 w 1152"/>
              <a:gd name="T21" fmla="*/ 66 h 1149"/>
              <a:gd name="T22" fmla="*/ 700 w 1152"/>
              <a:gd name="T23" fmla="*/ 96 h 1149"/>
              <a:gd name="T24" fmla="*/ 384 w 1152"/>
              <a:gd name="T25" fmla="*/ 66 h 1149"/>
              <a:gd name="T26" fmla="*/ 354 w 1152"/>
              <a:gd name="T27" fmla="*/ 34 h 1149"/>
              <a:gd name="T28" fmla="*/ 501 w 1152"/>
              <a:gd name="T29" fmla="*/ 644 h 1149"/>
              <a:gd name="T30" fmla="*/ 423 w 1152"/>
              <a:gd name="T31" fmla="*/ 600 h 1149"/>
              <a:gd name="T32" fmla="*/ 631 w 1152"/>
              <a:gd name="T33" fmla="*/ 600 h 1149"/>
              <a:gd name="T34" fmla="*/ 553 w 1152"/>
              <a:gd name="T35" fmla="*/ 644 h 1149"/>
              <a:gd name="T36" fmla="*/ 637 w 1152"/>
              <a:gd name="T37" fmla="*/ 549 h 1149"/>
              <a:gd name="T38" fmla="*/ 416 w 1152"/>
              <a:gd name="T39" fmla="*/ 549 h 1149"/>
              <a:gd name="T40" fmla="*/ 637 w 1152"/>
              <a:gd name="T41" fmla="*/ 549 h 1149"/>
              <a:gd name="T42" fmla="*/ 104 w 1152"/>
              <a:gd name="T43" fmla="*/ 297 h 1149"/>
              <a:gd name="T44" fmla="*/ 104 w 1152"/>
              <a:gd name="T45" fmla="*/ 995 h 1149"/>
              <a:gd name="T46" fmla="*/ 260 w 1152"/>
              <a:gd name="T47" fmla="*/ 297 h 1149"/>
              <a:gd name="T48" fmla="*/ 449 w 1152"/>
              <a:gd name="T49" fmla="*/ 661 h 1149"/>
              <a:gd name="T50" fmla="*/ 509 w 1152"/>
              <a:gd name="T51" fmla="*/ 736 h 1149"/>
              <a:gd name="T52" fmla="*/ 210 w 1152"/>
              <a:gd name="T53" fmla="*/ 297 h 1149"/>
              <a:gd name="T54" fmla="*/ 761 w 1152"/>
              <a:gd name="T55" fmla="*/ 1029 h 1149"/>
              <a:gd name="T56" fmla="*/ 721 w 1152"/>
              <a:gd name="T57" fmla="*/ 840 h 1149"/>
              <a:gd name="T58" fmla="*/ 782 w 1152"/>
              <a:gd name="T59" fmla="*/ 901 h 1149"/>
              <a:gd name="T60" fmla="*/ 878 w 1152"/>
              <a:gd name="T61" fmla="*/ 840 h 1149"/>
              <a:gd name="T62" fmla="*/ 764 w 1152"/>
              <a:gd name="T63" fmla="*/ 934 h 1149"/>
              <a:gd name="T64" fmla="*/ 544 w 1152"/>
              <a:gd name="T65" fmla="*/ 736 h 1149"/>
              <a:gd name="T66" fmla="*/ 605 w 1152"/>
              <a:gd name="T67" fmla="*/ 661 h 1149"/>
              <a:gd name="T68" fmla="*/ 793 w 1152"/>
              <a:gd name="T69" fmla="*/ 297 h 1149"/>
              <a:gd name="T70" fmla="*/ 799 w 1152"/>
              <a:gd name="T71" fmla="*/ 995 h 1149"/>
              <a:gd name="T72" fmla="*/ 977 w 1152"/>
              <a:gd name="T73" fmla="*/ 995 h 1149"/>
              <a:gd name="T74" fmla="*/ 1117 w 1152"/>
              <a:gd name="T75" fmla="*/ 365 h 1149"/>
              <a:gd name="T76" fmla="*/ 1065 w 1152"/>
              <a:gd name="T77" fmla="*/ 733 h 1149"/>
              <a:gd name="T78" fmla="*/ 1030 w 1152"/>
              <a:gd name="T79" fmla="*/ 558 h 1149"/>
              <a:gd name="T80" fmla="*/ 122 w 1152"/>
              <a:gd name="T81" fmla="*/ 820 h 1149"/>
              <a:gd name="T82" fmla="*/ 105 w 1152"/>
              <a:gd name="T83" fmla="*/ 803 h 1149"/>
              <a:gd name="T84" fmla="*/ 105 w 1152"/>
              <a:gd name="T85" fmla="*/ 454 h 1149"/>
              <a:gd name="T86" fmla="*/ 87 w 1152"/>
              <a:gd name="T87" fmla="*/ 471 h 1149"/>
              <a:gd name="T88" fmla="*/ 87 w 1152"/>
              <a:gd name="T89" fmla="*/ 645 h 1149"/>
              <a:gd name="T90" fmla="*/ 1065 w 1152"/>
              <a:gd name="T91" fmla="*/ 810 h 1149"/>
              <a:gd name="T92" fmla="*/ 1047 w 1152"/>
              <a:gd name="T93" fmla="*/ 792 h 1149"/>
              <a:gd name="T94" fmla="*/ 782 w 1152"/>
              <a:gd name="T95" fmla="*/ 857 h 1149"/>
              <a:gd name="T96" fmla="*/ 799 w 1152"/>
              <a:gd name="T97" fmla="*/ 84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49">
                <a:moveTo>
                  <a:pt x="1048" y="261"/>
                </a:moveTo>
                <a:cubicBezTo>
                  <a:pt x="960" y="261"/>
                  <a:pt x="960" y="261"/>
                  <a:pt x="960" y="261"/>
                </a:cubicBezTo>
                <a:cubicBezTo>
                  <a:pt x="793" y="261"/>
                  <a:pt x="793" y="261"/>
                  <a:pt x="793" y="261"/>
                </a:cubicBezTo>
                <a:cubicBezTo>
                  <a:pt x="789" y="206"/>
                  <a:pt x="775" y="153"/>
                  <a:pt x="750" y="106"/>
                </a:cubicBezTo>
                <a:cubicBezTo>
                  <a:pt x="760" y="95"/>
                  <a:pt x="765" y="81"/>
                  <a:pt x="765" y="66"/>
                </a:cubicBezTo>
                <a:cubicBezTo>
                  <a:pt x="765" y="29"/>
                  <a:pt x="736" y="0"/>
                  <a:pt x="700" y="0"/>
                </a:cubicBezTo>
                <a:cubicBezTo>
                  <a:pt x="664" y="0"/>
                  <a:pt x="635" y="29"/>
                  <a:pt x="635" y="66"/>
                </a:cubicBezTo>
                <a:cubicBezTo>
                  <a:pt x="635" y="101"/>
                  <a:pt x="664" y="131"/>
                  <a:pt x="700" y="131"/>
                </a:cubicBezTo>
                <a:cubicBezTo>
                  <a:pt x="708" y="131"/>
                  <a:pt x="715" y="129"/>
                  <a:pt x="722" y="127"/>
                </a:cubicBezTo>
                <a:cubicBezTo>
                  <a:pt x="742" y="167"/>
                  <a:pt x="755" y="213"/>
                  <a:pt x="758" y="261"/>
                </a:cubicBezTo>
                <a:cubicBezTo>
                  <a:pt x="296" y="261"/>
                  <a:pt x="296" y="261"/>
                  <a:pt x="296" y="261"/>
                </a:cubicBezTo>
                <a:cubicBezTo>
                  <a:pt x="299" y="213"/>
                  <a:pt x="312" y="167"/>
                  <a:pt x="332" y="127"/>
                </a:cubicBezTo>
                <a:cubicBezTo>
                  <a:pt x="339" y="129"/>
                  <a:pt x="346" y="131"/>
                  <a:pt x="354" y="131"/>
                </a:cubicBezTo>
                <a:cubicBezTo>
                  <a:pt x="390" y="131"/>
                  <a:pt x="419" y="101"/>
                  <a:pt x="419" y="66"/>
                </a:cubicBezTo>
                <a:cubicBezTo>
                  <a:pt x="419" y="29"/>
                  <a:pt x="390" y="0"/>
                  <a:pt x="354" y="0"/>
                </a:cubicBezTo>
                <a:cubicBezTo>
                  <a:pt x="318" y="0"/>
                  <a:pt x="288" y="29"/>
                  <a:pt x="288" y="66"/>
                </a:cubicBezTo>
                <a:cubicBezTo>
                  <a:pt x="288" y="81"/>
                  <a:pt x="294" y="95"/>
                  <a:pt x="303" y="106"/>
                </a:cubicBezTo>
                <a:cubicBezTo>
                  <a:pt x="279" y="153"/>
                  <a:pt x="264" y="206"/>
                  <a:pt x="261" y="261"/>
                </a:cubicBezTo>
                <a:cubicBezTo>
                  <a:pt x="192" y="261"/>
                  <a:pt x="192" y="261"/>
                  <a:pt x="192" y="261"/>
                </a:cubicBezTo>
                <a:cubicBezTo>
                  <a:pt x="104" y="261"/>
                  <a:pt x="104" y="261"/>
                  <a:pt x="104" y="261"/>
                </a:cubicBezTo>
                <a:cubicBezTo>
                  <a:pt x="46" y="261"/>
                  <a:pt x="0" y="308"/>
                  <a:pt x="0" y="365"/>
                </a:cubicBezTo>
                <a:cubicBezTo>
                  <a:pt x="0" y="926"/>
                  <a:pt x="0" y="926"/>
                  <a:pt x="0" y="926"/>
                </a:cubicBezTo>
                <a:cubicBezTo>
                  <a:pt x="0" y="983"/>
                  <a:pt x="46" y="1029"/>
                  <a:pt x="104" y="1029"/>
                </a:cubicBezTo>
                <a:cubicBezTo>
                  <a:pt x="192" y="1029"/>
                  <a:pt x="192" y="1029"/>
                  <a:pt x="192" y="1029"/>
                </a:cubicBezTo>
                <a:cubicBezTo>
                  <a:pt x="512" y="1029"/>
                  <a:pt x="512" y="1029"/>
                  <a:pt x="512" y="1029"/>
                </a:cubicBezTo>
                <a:cubicBezTo>
                  <a:pt x="524" y="1097"/>
                  <a:pt x="583" y="1149"/>
                  <a:pt x="654" y="1149"/>
                </a:cubicBezTo>
                <a:cubicBezTo>
                  <a:pt x="726" y="1149"/>
                  <a:pt x="785" y="1097"/>
                  <a:pt x="797" y="1029"/>
                </a:cubicBezTo>
                <a:cubicBezTo>
                  <a:pt x="960" y="1029"/>
                  <a:pt x="960" y="1029"/>
                  <a:pt x="960" y="1029"/>
                </a:cubicBezTo>
                <a:cubicBezTo>
                  <a:pt x="1048" y="1029"/>
                  <a:pt x="1048" y="1029"/>
                  <a:pt x="1048" y="1029"/>
                </a:cubicBezTo>
                <a:cubicBezTo>
                  <a:pt x="1106" y="1029"/>
                  <a:pt x="1152" y="983"/>
                  <a:pt x="1152" y="926"/>
                </a:cubicBezTo>
                <a:cubicBezTo>
                  <a:pt x="1152" y="365"/>
                  <a:pt x="1152" y="365"/>
                  <a:pt x="1152" y="365"/>
                </a:cubicBezTo>
                <a:cubicBezTo>
                  <a:pt x="1152" y="308"/>
                  <a:pt x="1106" y="261"/>
                  <a:pt x="1048" y="261"/>
                </a:cubicBezTo>
                <a:close/>
                <a:moveTo>
                  <a:pt x="670" y="66"/>
                </a:moveTo>
                <a:cubicBezTo>
                  <a:pt x="670" y="48"/>
                  <a:pt x="683" y="34"/>
                  <a:pt x="700" y="34"/>
                </a:cubicBezTo>
                <a:cubicBezTo>
                  <a:pt x="717" y="34"/>
                  <a:pt x="730" y="48"/>
                  <a:pt x="730" y="66"/>
                </a:cubicBezTo>
                <a:cubicBezTo>
                  <a:pt x="730" y="82"/>
                  <a:pt x="717" y="96"/>
                  <a:pt x="700" y="96"/>
                </a:cubicBezTo>
                <a:cubicBezTo>
                  <a:pt x="683" y="96"/>
                  <a:pt x="670" y="82"/>
                  <a:pt x="670" y="66"/>
                </a:cubicBezTo>
                <a:close/>
                <a:moveTo>
                  <a:pt x="354" y="34"/>
                </a:moveTo>
                <a:cubicBezTo>
                  <a:pt x="370" y="34"/>
                  <a:pt x="384" y="48"/>
                  <a:pt x="384" y="66"/>
                </a:cubicBezTo>
                <a:cubicBezTo>
                  <a:pt x="384" y="82"/>
                  <a:pt x="370" y="96"/>
                  <a:pt x="354" y="96"/>
                </a:cubicBezTo>
                <a:cubicBezTo>
                  <a:pt x="337" y="96"/>
                  <a:pt x="323" y="82"/>
                  <a:pt x="323" y="66"/>
                </a:cubicBezTo>
                <a:cubicBezTo>
                  <a:pt x="323" y="48"/>
                  <a:pt x="337" y="34"/>
                  <a:pt x="354" y="34"/>
                </a:cubicBezTo>
                <a:close/>
                <a:moveTo>
                  <a:pt x="527" y="704"/>
                </a:moveTo>
                <a:cubicBezTo>
                  <a:pt x="513" y="704"/>
                  <a:pt x="501" y="692"/>
                  <a:pt x="501" y="678"/>
                </a:cubicBezTo>
                <a:cubicBezTo>
                  <a:pt x="501" y="644"/>
                  <a:pt x="501" y="644"/>
                  <a:pt x="501" y="644"/>
                </a:cubicBezTo>
                <a:cubicBezTo>
                  <a:pt x="501" y="634"/>
                  <a:pt x="493" y="626"/>
                  <a:pt x="484" y="626"/>
                </a:cubicBezTo>
                <a:cubicBezTo>
                  <a:pt x="449" y="626"/>
                  <a:pt x="449" y="626"/>
                  <a:pt x="449" y="626"/>
                </a:cubicBezTo>
                <a:cubicBezTo>
                  <a:pt x="435" y="626"/>
                  <a:pt x="423" y="615"/>
                  <a:pt x="423" y="600"/>
                </a:cubicBezTo>
                <a:cubicBezTo>
                  <a:pt x="423" y="586"/>
                  <a:pt x="435" y="575"/>
                  <a:pt x="449" y="575"/>
                </a:cubicBezTo>
                <a:cubicBezTo>
                  <a:pt x="605" y="575"/>
                  <a:pt x="605" y="575"/>
                  <a:pt x="605" y="575"/>
                </a:cubicBezTo>
                <a:cubicBezTo>
                  <a:pt x="619" y="575"/>
                  <a:pt x="631" y="586"/>
                  <a:pt x="631" y="600"/>
                </a:cubicBezTo>
                <a:cubicBezTo>
                  <a:pt x="631" y="615"/>
                  <a:pt x="619" y="626"/>
                  <a:pt x="605" y="626"/>
                </a:cubicBezTo>
                <a:cubicBezTo>
                  <a:pt x="570" y="626"/>
                  <a:pt x="570" y="626"/>
                  <a:pt x="570" y="626"/>
                </a:cubicBezTo>
                <a:cubicBezTo>
                  <a:pt x="560" y="626"/>
                  <a:pt x="553" y="634"/>
                  <a:pt x="553" y="644"/>
                </a:cubicBezTo>
                <a:cubicBezTo>
                  <a:pt x="553" y="678"/>
                  <a:pt x="553" y="678"/>
                  <a:pt x="553" y="678"/>
                </a:cubicBezTo>
                <a:cubicBezTo>
                  <a:pt x="553" y="692"/>
                  <a:pt x="541" y="704"/>
                  <a:pt x="527" y="704"/>
                </a:cubicBezTo>
                <a:close/>
                <a:moveTo>
                  <a:pt x="637" y="549"/>
                </a:moveTo>
                <a:cubicBezTo>
                  <a:pt x="628" y="543"/>
                  <a:pt x="617" y="540"/>
                  <a:pt x="605" y="540"/>
                </a:cubicBezTo>
                <a:cubicBezTo>
                  <a:pt x="449" y="540"/>
                  <a:pt x="449" y="540"/>
                  <a:pt x="449" y="540"/>
                </a:cubicBezTo>
                <a:cubicBezTo>
                  <a:pt x="437" y="540"/>
                  <a:pt x="426" y="543"/>
                  <a:pt x="416" y="549"/>
                </a:cubicBezTo>
                <a:cubicBezTo>
                  <a:pt x="346" y="500"/>
                  <a:pt x="298" y="406"/>
                  <a:pt x="295" y="297"/>
                </a:cubicBezTo>
                <a:cubicBezTo>
                  <a:pt x="759" y="297"/>
                  <a:pt x="759" y="297"/>
                  <a:pt x="759" y="297"/>
                </a:cubicBezTo>
                <a:cubicBezTo>
                  <a:pt x="756" y="406"/>
                  <a:pt x="708" y="500"/>
                  <a:pt x="637" y="549"/>
                </a:cubicBezTo>
                <a:close/>
                <a:moveTo>
                  <a:pt x="35" y="926"/>
                </a:moveTo>
                <a:cubicBezTo>
                  <a:pt x="35" y="365"/>
                  <a:pt x="35" y="365"/>
                  <a:pt x="35" y="365"/>
                </a:cubicBezTo>
                <a:cubicBezTo>
                  <a:pt x="35" y="327"/>
                  <a:pt x="65" y="297"/>
                  <a:pt x="104" y="297"/>
                </a:cubicBezTo>
                <a:cubicBezTo>
                  <a:pt x="175" y="297"/>
                  <a:pt x="175" y="297"/>
                  <a:pt x="175" y="297"/>
                </a:cubicBezTo>
                <a:cubicBezTo>
                  <a:pt x="175" y="995"/>
                  <a:pt x="175" y="995"/>
                  <a:pt x="175" y="995"/>
                </a:cubicBezTo>
                <a:cubicBezTo>
                  <a:pt x="104" y="995"/>
                  <a:pt x="104" y="995"/>
                  <a:pt x="104" y="995"/>
                </a:cubicBezTo>
                <a:cubicBezTo>
                  <a:pt x="65" y="995"/>
                  <a:pt x="35" y="964"/>
                  <a:pt x="35" y="926"/>
                </a:cubicBezTo>
                <a:close/>
                <a:moveTo>
                  <a:pt x="210" y="297"/>
                </a:moveTo>
                <a:cubicBezTo>
                  <a:pt x="260" y="297"/>
                  <a:pt x="260" y="297"/>
                  <a:pt x="260" y="297"/>
                </a:cubicBezTo>
                <a:cubicBezTo>
                  <a:pt x="263" y="416"/>
                  <a:pt x="316" y="519"/>
                  <a:pt x="394" y="576"/>
                </a:cubicBezTo>
                <a:cubicBezTo>
                  <a:pt x="390" y="583"/>
                  <a:pt x="389" y="592"/>
                  <a:pt x="389" y="600"/>
                </a:cubicBezTo>
                <a:cubicBezTo>
                  <a:pt x="389" y="634"/>
                  <a:pt x="416" y="661"/>
                  <a:pt x="449" y="661"/>
                </a:cubicBezTo>
                <a:cubicBezTo>
                  <a:pt x="466" y="661"/>
                  <a:pt x="466" y="661"/>
                  <a:pt x="466" y="661"/>
                </a:cubicBezTo>
                <a:cubicBezTo>
                  <a:pt x="466" y="678"/>
                  <a:pt x="466" y="678"/>
                  <a:pt x="466" y="678"/>
                </a:cubicBezTo>
                <a:cubicBezTo>
                  <a:pt x="466" y="705"/>
                  <a:pt x="484" y="729"/>
                  <a:pt x="509" y="736"/>
                </a:cubicBezTo>
                <a:cubicBezTo>
                  <a:pt x="509" y="995"/>
                  <a:pt x="509" y="995"/>
                  <a:pt x="509" y="995"/>
                </a:cubicBezTo>
                <a:cubicBezTo>
                  <a:pt x="210" y="995"/>
                  <a:pt x="210" y="995"/>
                  <a:pt x="210" y="995"/>
                </a:cubicBezTo>
                <a:lnTo>
                  <a:pt x="210" y="297"/>
                </a:lnTo>
                <a:close/>
                <a:moveTo>
                  <a:pt x="654" y="1114"/>
                </a:moveTo>
                <a:cubicBezTo>
                  <a:pt x="602" y="1114"/>
                  <a:pt x="559" y="1078"/>
                  <a:pt x="547" y="1029"/>
                </a:cubicBezTo>
                <a:cubicBezTo>
                  <a:pt x="761" y="1029"/>
                  <a:pt x="761" y="1029"/>
                  <a:pt x="761" y="1029"/>
                </a:cubicBezTo>
                <a:cubicBezTo>
                  <a:pt x="750" y="1078"/>
                  <a:pt x="706" y="1114"/>
                  <a:pt x="654" y="1114"/>
                </a:cubicBezTo>
                <a:close/>
                <a:moveTo>
                  <a:pt x="782" y="901"/>
                </a:moveTo>
                <a:cubicBezTo>
                  <a:pt x="748" y="901"/>
                  <a:pt x="721" y="873"/>
                  <a:pt x="721" y="840"/>
                </a:cubicBezTo>
                <a:cubicBezTo>
                  <a:pt x="721" y="805"/>
                  <a:pt x="748" y="778"/>
                  <a:pt x="782" y="778"/>
                </a:cubicBezTo>
                <a:cubicBezTo>
                  <a:pt x="815" y="778"/>
                  <a:pt x="843" y="805"/>
                  <a:pt x="843" y="840"/>
                </a:cubicBezTo>
                <a:cubicBezTo>
                  <a:pt x="843" y="873"/>
                  <a:pt x="815" y="901"/>
                  <a:pt x="782" y="901"/>
                </a:cubicBezTo>
                <a:close/>
                <a:moveTo>
                  <a:pt x="799" y="995"/>
                </a:moveTo>
                <a:cubicBezTo>
                  <a:pt x="799" y="934"/>
                  <a:pt x="799" y="934"/>
                  <a:pt x="799" y="934"/>
                </a:cubicBezTo>
                <a:cubicBezTo>
                  <a:pt x="844" y="926"/>
                  <a:pt x="878" y="886"/>
                  <a:pt x="878" y="840"/>
                </a:cubicBezTo>
                <a:cubicBezTo>
                  <a:pt x="878" y="786"/>
                  <a:pt x="835" y="743"/>
                  <a:pt x="782" y="743"/>
                </a:cubicBezTo>
                <a:cubicBezTo>
                  <a:pt x="729" y="743"/>
                  <a:pt x="686" y="786"/>
                  <a:pt x="686" y="840"/>
                </a:cubicBezTo>
                <a:cubicBezTo>
                  <a:pt x="686" y="886"/>
                  <a:pt x="720" y="926"/>
                  <a:pt x="764" y="934"/>
                </a:cubicBezTo>
                <a:cubicBezTo>
                  <a:pt x="764" y="995"/>
                  <a:pt x="764" y="995"/>
                  <a:pt x="764" y="995"/>
                </a:cubicBezTo>
                <a:cubicBezTo>
                  <a:pt x="544" y="995"/>
                  <a:pt x="544" y="995"/>
                  <a:pt x="544" y="995"/>
                </a:cubicBezTo>
                <a:cubicBezTo>
                  <a:pt x="544" y="736"/>
                  <a:pt x="544" y="736"/>
                  <a:pt x="544" y="736"/>
                </a:cubicBezTo>
                <a:cubicBezTo>
                  <a:pt x="569" y="729"/>
                  <a:pt x="587" y="705"/>
                  <a:pt x="587" y="678"/>
                </a:cubicBezTo>
                <a:cubicBezTo>
                  <a:pt x="587" y="661"/>
                  <a:pt x="587" y="661"/>
                  <a:pt x="587" y="661"/>
                </a:cubicBezTo>
                <a:cubicBezTo>
                  <a:pt x="605" y="661"/>
                  <a:pt x="605" y="661"/>
                  <a:pt x="605" y="661"/>
                </a:cubicBezTo>
                <a:cubicBezTo>
                  <a:pt x="638" y="661"/>
                  <a:pt x="665" y="634"/>
                  <a:pt x="665" y="600"/>
                </a:cubicBezTo>
                <a:cubicBezTo>
                  <a:pt x="665" y="592"/>
                  <a:pt x="663" y="584"/>
                  <a:pt x="660" y="576"/>
                </a:cubicBezTo>
                <a:cubicBezTo>
                  <a:pt x="738" y="520"/>
                  <a:pt x="791" y="416"/>
                  <a:pt x="793" y="297"/>
                </a:cubicBezTo>
                <a:cubicBezTo>
                  <a:pt x="943" y="297"/>
                  <a:pt x="943" y="297"/>
                  <a:pt x="943" y="297"/>
                </a:cubicBezTo>
                <a:cubicBezTo>
                  <a:pt x="943" y="995"/>
                  <a:pt x="943" y="995"/>
                  <a:pt x="943" y="995"/>
                </a:cubicBezTo>
                <a:lnTo>
                  <a:pt x="799" y="995"/>
                </a:lnTo>
                <a:close/>
                <a:moveTo>
                  <a:pt x="1117" y="926"/>
                </a:moveTo>
                <a:cubicBezTo>
                  <a:pt x="1117" y="964"/>
                  <a:pt x="1086" y="995"/>
                  <a:pt x="1048" y="995"/>
                </a:cubicBezTo>
                <a:cubicBezTo>
                  <a:pt x="977" y="995"/>
                  <a:pt x="977" y="995"/>
                  <a:pt x="977" y="995"/>
                </a:cubicBezTo>
                <a:cubicBezTo>
                  <a:pt x="977" y="297"/>
                  <a:pt x="977" y="297"/>
                  <a:pt x="977" y="297"/>
                </a:cubicBezTo>
                <a:cubicBezTo>
                  <a:pt x="1048" y="297"/>
                  <a:pt x="1048" y="297"/>
                  <a:pt x="1048" y="297"/>
                </a:cubicBezTo>
                <a:cubicBezTo>
                  <a:pt x="1086" y="297"/>
                  <a:pt x="1117" y="327"/>
                  <a:pt x="1117" y="365"/>
                </a:cubicBezTo>
                <a:lnTo>
                  <a:pt x="1117" y="926"/>
                </a:lnTo>
                <a:close/>
                <a:moveTo>
                  <a:pt x="1065" y="558"/>
                </a:moveTo>
                <a:cubicBezTo>
                  <a:pt x="1065" y="733"/>
                  <a:pt x="1065" y="733"/>
                  <a:pt x="1065" y="733"/>
                </a:cubicBezTo>
                <a:cubicBezTo>
                  <a:pt x="1065" y="742"/>
                  <a:pt x="1057" y="750"/>
                  <a:pt x="1047" y="750"/>
                </a:cubicBezTo>
                <a:cubicBezTo>
                  <a:pt x="1038" y="750"/>
                  <a:pt x="1030" y="742"/>
                  <a:pt x="1030" y="733"/>
                </a:cubicBezTo>
                <a:cubicBezTo>
                  <a:pt x="1030" y="558"/>
                  <a:pt x="1030" y="558"/>
                  <a:pt x="1030" y="558"/>
                </a:cubicBezTo>
                <a:cubicBezTo>
                  <a:pt x="1030" y="548"/>
                  <a:pt x="1038" y="541"/>
                  <a:pt x="1047" y="541"/>
                </a:cubicBezTo>
                <a:cubicBezTo>
                  <a:pt x="1057" y="541"/>
                  <a:pt x="1065" y="548"/>
                  <a:pt x="1065" y="558"/>
                </a:cubicBezTo>
                <a:close/>
                <a:moveTo>
                  <a:pt x="122" y="820"/>
                </a:moveTo>
                <a:cubicBezTo>
                  <a:pt x="122" y="830"/>
                  <a:pt x="114" y="838"/>
                  <a:pt x="105" y="838"/>
                </a:cubicBezTo>
                <a:cubicBezTo>
                  <a:pt x="95" y="838"/>
                  <a:pt x="87" y="830"/>
                  <a:pt x="87" y="820"/>
                </a:cubicBezTo>
                <a:cubicBezTo>
                  <a:pt x="87" y="811"/>
                  <a:pt x="95" y="803"/>
                  <a:pt x="105" y="803"/>
                </a:cubicBezTo>
                <a:cubicBezTo>
                  <a:pt x="114" y="803"/>
                  <a:pt x="122" y="811"/>
                  <a:pt x="122" y="820"/>
                </a:cubicBezTo>
                <a:close/>
                <a:moveTo>
                  <a:pt x="87" y="471"/>
                </a:moveTo>
                <a:cubicBezTo>
                  <a:pt x="87" y="461"/>
                  <a:pt x="95" y="454"/>
                  <a:pt x="105" y="454"/>
                </a:cubicBezTo>
                <a:cubicBezTo>
                  <a:pt x="114" y="454"/>
                  <a:pt x="122" y="461"/>
                  <a:pt x="122" y="471"/>
                </a:cubicBezTo>
                <a:cubicBezTo>
                  <a:pt x="122" y="481"/>
                  <a:pt x="114" y="488"/>
                  <a:pt x="105" y="488"/>
                </a:cubicBezTo>
                <a:cubicBezTo>
                  <a:pt x="95" y="488"/>
                  <a:pt x="87" y="481"/>
                  <a:pt x="87" y="471"/>
                </a:cubicBezTo>
                <a:close/>
                <a:moveTo>
                  <a:pt x="122" y="645"/>
                </a:moveTo>
                <a:cubicBezTo>
                  <a:pt x="122" y="655"/>
                  <a:pt x="114" y="663"/>
                  <a:pt x="105" y="663"/>
                </a:cubicBezTo>
                <a:cubicBezTo>
                  <a:pt x="95" y="663"/>
                  <a:pt x="87" y="655"/>
                  <a:pt x="87" y="645"/>
                </a:cubicBezTo>
                <a:cubicBezTo>
                  <a:pt x="87" y="636"/>
                  <a:pt x="95" y="628"/>
                  <a:pt x="105" y="628"/>
                </a:cubicBezTo>
                <a:cubicBezTo>
                  <a:pt x="114" y="628"/>
                  <a:pt x="122" y="636"/>
                  <a:pt x="122" y="645"/>
                </a:cubicBezTo>
                <a:close/>
                <a:moveTo>
                  <a:pt x="1065" y="810"/>
                </a:moveTo>
                <a:cubicBezTo>
                  <a:pt x="1065" y="819"/>
                  <a:pt x="1057" y="828"/>
                  <a:pt x="1047" y="828"/>
                </a:cubicBezTo>
                <a:cubicBezTo>
                  <a:pt x="1037" y="828"/>
                  <a:pt x="1030" y="819"/>
                  <a:pt x="1030" y="810"/>
                </a:cubicBezTo>
                <a:cubicBezTo>
                  <a:pt x="1030" y="800"/>
                  <a:pt x="1037" y="792"/>
                  <a:pt x="1047" y="792"/>
                </a:cubicBezTo>
                <a:cubicBezTo>
                  <a:pt x="1057" y="792"/>
                  <a:pt x="1065" y="800"/>
                  <a:pt x="1065" y="810"/>
                </a:cubicBezTo>
                <a:close/>
                <a:moveTo>
                  <a:pt x="799" y="840"/>
                </a:moveTo>
                <a:cubicBezTo>
                  <a:pt x="799" y="849"/>
                  <a:pt x="791" y="857"/>
                  <a:pt x="782" y="857"/>
                </a:cubicBezTo>
                <a:cubicBezTo>
                  <a:pt x="772" y="857"/>
                  <a:pt x="764" y="849"/>
                  <a:pt x="764" y="840"/>
                </a:cubicBezTo>
                <a:cubicBezTo>
                  <a:pt x="764" y="830"/>
                  <a:pt x="772" y="822"/>
                  <a:pt x="782" y="822"/>
                </a:cubicBezTo>
                <a:cubicBezTo>
                  <a:pt x="791" y="822"/>
                  <a:pt x="799" y="830"/>
                  <a:pt x="799" y="84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3" name="Freeform 644">
            <a:extLst>
              <a:ext uri="{FF2B5EF4-FFF2-40B4-BE49-F238E27FC236}">
                <a16:creationId xmlns:a16="http://schemas.microsoft.com/office/drawing/2014/main" id="{5E94ED6F-4AD5-C861-1256-874A37468C33}"/>
              </a:ext>
              <a:ext uri="{C183D7F6-B498-43B3-948B-1728B52AA6E4}">
                <adec:decorative xmlns:adec="http://schemas.microsoft.com/office/drawing/2017/decorative" val="1"/>
              </a:ext>
            </a:extLst>
          </p:cNvPr>
          <p:cNvSpPr>
            <a:spLocks noChangeAspect="1" noEditPoints="1"/>
          </p:cNvSpPr>
          <p:nvPr/>
        </p:nvSpPr>
        <p:spPr bwMode="auto">
          <a:xfrm>
            <a:off x="8965584" y="4005511"/>
            <a:ext cx="529444" cy="529444"/>
          </a:xfrm>
          <a:custGeom>
            <a:avLst/>
            <a:gdLst>
              <a:gd name="T0" fmla="*/ 174 w 1154"/>
              <a:gd name="T1" fmla="*/ 662 h 1152"/>
              <a:gd name="T2" fmla="*/ 113 w 1154"/>
              <a:gd name="T3" fmla="*/ 737 h 1152"/>
              <a:gd name="T4" fmla="*/ 44 w 1154"/>
              <a:gd name="T5" fmla="*/ 805 h 1152"/>
              <a:gd name="T6" fmla="*/ 45 w 1154"/>
              <a:gd name="T7" fmla="*/ 971 h 1152"/>
              <a:gd name="T8" fmla="*/ 349 w 1154"/>
              <a:gd name="T9" fmla="*/ 1152 h 1152"/>
              <a:gd name="T10" fmla="*/ 393 w 1154"/>
              <a:gd name="T11" fmla="*/ 1067 h 1152"/>
              <a:gd name="T12" fmla="*/ 417 w 1154"/>
              <a:gd name="T13" fmla="*/ 1042 h 1152"/>
              <a:gd name="T14" fmla="*/ 498 w 1154"/>
              <a:gd name="T15" fmla="*/ 985 h 1152"/>
              <a:gd name="T16" fmla="*/ 1036 w 1154"/>
              <a:gd name="T17" fmla="*/ 489 h 1152"/>
              <a:gd name="T18" fmla="*/ 367 w 1154"/>
              <a:gd name="T19" fmla="*/ 854 h 1152"/>
              <a:gd name="T20" fmla="*/ 276 w 1154"/>
              <a:gd name="T21" fmla="*/ 1086 h 1152"/>
              <a:gd name="T22" fmla="*/ 313 w 1154"/>
              <a:gd name="T23" fmla="*/ 1074 h 1152"/>
              <a:gd name="T24" fmla="*/ 365 w 1154"/>
              <a:gd name="T25" fmla="*/ 1038 h 1152"/>
              <a:gd name="T26" fmla="*/ 433 w 1154"/>
              <a:gd name="T27" fmla="*/ 970 h 1152"/>
              <a:gd name="T28" fmla="*/ 468 w 1154"/>
              <a:gd name="T29" fmla="*/ 955 h 1152"/>
              <a:gd name="T30" fmla="*/ 376 w 1154"/>
              <a:gd name="T31" fmla="*/ 652 h 1152"/>
              <a:gd name="T32" fmla="*/ 203 w 1154"/>
              <a:gd name="T33" fmla="*/ 683 h 1152"/>
              <a:gd name="T34" fmla="*/ 900 w 1154"/>
              <a:gd name="T35" fmla="*/ 743 h 1152"/>
              <a:gd name="T36" fmla="*/ 314 w 1154"/>
              <a:gd name="T37" fmla="*/ 175 h 1152"/>
              <a:gd name="T38" fmla="*/ 501 w 1154"/>
              <a:gd name="T39" fmla="*/ 60 h 1152"/>
              <a:gd name="T40" fmla="*/ 600 w 1154"/>
              <a:gd name="T41" fmla="*/ 996 h 1152"/>
              <a:gd name="T42" fmla="*/ 174 w 1154"/>
              <a:gd name="T43" fmla="*/ 536 h 1152"/>
              <a:gd name="T44" fmla="*/ 183 w 1154"/>
              <a:gd name="T45" fmla="*/ 334 h 1152"/>
              <a:gd name="T46" fmla="*/ 183 w 1154"/>
              <a:gd name="T47" fmla="*/ 334 h 1152"/>
              <a:gd name="T48" fmla="*/ 1118 w 1154"/>
              <a:gd name="T49" fmla="*/ 640 h 1152"/>
              <a:gd name="T50" fmla="*/ 1050 w 1154"/>
              <a:gd name="T51" fmla="*/ 250 h 1152"/>
              <a:gd name="T52" fmla="*/ 1010 w 1154"/>
              <a:gd name="T53" fmla="*/ 852 h 1152"/>
              <a:gd name="T54" fmla="*/ 986 w 1154"/>
              <a:gd name="T55" fmla="*/ 827 h 1152"/>
              <a:gd name="T56" fmla="*/ 1136 w 1154"/>
              <a:gd name="T57" fmla="*/ 461 h 1152"/>
              <a:gd name="T58" fmla="*/ 711 w 1154"/>
              <a:gd name="T59" fmla="*/ 1 h 1152"/>
              <a:gd name="T60" fmla="*/ 897 w 1154"/>
              <a:gd name="T61" fmla="*/ 80 h 1152"/>
              <a:gd name="T62" fmla="*/ 897 w 1154"/>
              <a:gd name="T63" fmla="*/ 80 h 1152"/>
              <a:gd name="T64" fmla="*/ 799 w 1154"/>
              <a:gd name="T65" fmla="*/ 960 h 1152"/>
              <a:gd name="T66" fmla="*/ 876 w 1154"/>
              <a:gd name="T67" fmla="*/ 361 h 1152"/>
              <a:gd name="T68" fmla="*/ 731 w 1154"/>
              <a:gd name="T69" fmla="*/ 324 h 1152"/>
              <a:gd name="T70" fmla="*/ 597 w 1154"/>
              <a:gd name="T71" fmla="*/ 246 h 1152"/>
              <a:gd name="T72" fmla="*/ 464 w 1154"/>
              <a:gd name="T73" fmla="*/ 307 h 1152"/>
              <a:gd name="T74" fmla="*/ 403 w 1154"/>
              <a:gd name="T75" fmla="*/ 440 h 1152"/>
              <a:gd name="T76" fmla="*/ 481 w 1154"/>
              <a:gd name="T77" fmla="*/ 574 h 1152"/>
              <a:gd name="T78" fmla="*/ 518 w 1154"/>
              <a:gd name="T79" fmla="*/ 719 h 1152"/>
              <a:gd name="T80" fmla="*/ 656 w 1154"/>
              <a:gd name="T81" fmla="*/ 769 h 1152"/>
              <a:gd name="T82" fmla="*/ 794 w 1154"/>
              <a:gd name="T83" fmla="*/ 719 h 1152"/>
              <a:gd name="T84" fmla="*/ 831 w 1154"/>
              <a:gd name="T85" fmla="*/ 574 h 1152"/>
              <a:gd name="T86" fmla="*/ 909 w 1154"/>
              <a:gd name="T87" fmla="*/ 440 h 1152"/>
              <a:gd name="T88" fmla="*/ 795 w 1154"/>
              <a:gd name="T89" fmla="*/ 568 h 1152"/>
              <a:gd name="T90" fmla="*/ 743 w 1154"/>
              <a:gd name="T91" fmla="*/ 639 h 1152"/>
              <a:gd name="T92" fmla="*/ 630 w 1154"/>
              <a:gd name="T93" fmla="*/ 733 h 1152"/>
              <a:gd name="T94" fmla="*/ 508 w 1154"/>
              <a:gd name="T95" fmla="*/ 683 h 1152"/>
              <a:gd name="T96" fmla="*/ 509 w 1154"/>
              <a:gd name="T97" fmla="*/ 548 h 1152"/>
              <a:gd name="T98" fmla="*/ 509 w 1154"/>
              <a:gd name="T99" fmla="*/ 449 h 1152"/>
              <a:gd name="T100" fmla="*/ 508 w 1154"/>
              <a:gd name="T101" fmla="*/ 314 h 1152"/>
              <a:gd name="T102" fmla="*/ 630 w 1154"/>
              <a:gd name="T103" fmla="*/ 264 h 1152"/>
              <a:gd name="T104" fmla="*/ 743 w 1154"/>
              <a:gd name="T105" fmla="*/ 358 h 1152"/>
              <a:gd name="T106" fmla="*/ 795 w 1154"/>
              <a:gd name="T107" fmla="*/ 430 h 1152"/>
              <a:gd name="T108" fmla="*/ 588 w 1154"/>
              <a:gd name="T109" fmla="*/ 431 h 1152"/>
              <a:gd name="T110" fmla="*/ 724 w 1154"/>
              <a:gd name="T111" fmla="*/ 566 h 1152"/>
              <a:gd name="T112" fmla="*/ 656 w 1154"/>
              <a:gd name="T113" fmla="*/ 560 h 1152"/>
              <a:gd name="T114" fmla="*/ 656 w 1154"/>
              <a:gd name="T115" fmla="*/ 43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4" h="1152">
                <a:moveTo>
                  <a:pt x="910" y="215"/>
                </a:moveTo>
                <a:cubicBezTo>
                  <a:pt x="763" y="83"/>
                  <a:pt x="528" y="89"/>
                  <a:pt x="388" y="229"/>
                </a:cubicBezTo>
                <a:cubicBezTo>
                  <a:pt x="326" y="290"/>
                  <a:pt x="287" y="371"/>
                  <a:pt x="278" y="458"/>
                </a:cubicBezTo>
                <a:cubicBezTo>
                  <a:pt x="270" y="531"/>
                  <a:pt x="235" y="602"/>
                  <a:pt x="178" y="659"/>
                </a:cubicBezTo>
                <a:cubicBezTo>
                  <a:pt x="174" y="662"/>
                  <a:pt x="174" y="662"/>
                  <a:pt x="174" y="662"/>
                </a:cubicBezTo>
                <a:cubicBezTo>
                  <a:pt x="168" y="655"/>
                  <a:pt x="168" y="655"/>
                  <a:pt x="168" y="655"/>
                </a:cubicBezTo>
                <a:cubicBezTo>
                  <a:pt x="161" y="648"/>
                  <a:pt x="150" y="648"/>
                  <a:pt x="143" y="655"/>
                </a:cubicBezTo>
                <a:cubicBezTo>
                  <a:pt x="136" y="662"/>
                  <a:pt x="136" y="673"/>
                  <a:pt x="143" y="680"/>
                </a:cubicBezTo>
                <a:cubicBezTo>
                  <a:pt x="156" y="693"/>
                  <a:pt x="156" y="693"/>
                  <a:pt x="156" y="693"/>
                </a:cubicBezTo>
                <a:cubicBezTo>
                  <a:pt x="153" y="716"/>
                  <a:pt x="135" y="734"/>
                  <a:pt x="113" y="737"/>
                </a:cubicBezTo>
                <a:cubicBezTo>
                  <a:pt x="99" y="724"/>
                  <a:pt x="99" y="724"/>
                  <a:pt x="99" y="724"/>
                </a:cubicBezTo>
                <a:cubicBezTo>
                  <a:pt x="93" y="717"/>
                  <a:pt x="81" y="717"/>
                  <a:pt x="75" y="724"/>
                </a:cubicBezTo>
                <a:cubicBezTo>
                  <a:pt x="68" y="731"/>
                  <a:pt x="68" y="741"/>
                  <a:pt x="75" y="749"/>
                </a:cubicBezTo>
                <a:cubicBezTo>
                  <a:pt x="88" y="762"/>
                  <a:pt x="88" y="762"/>
                  <a:pt x="88" y="762"/>
                </a:cubicBezTo>
                <a:cubicBezTo>
                  <a:pt x="85" y="784"/>
                  <a:pt x="67" y="803"/>
                  <a:pt x="44" y="805"/>
                </a:cubicBezTo>
                <a:cubicBezTo>
                  <a:pt x="31" y="792"/>
                  <a:pt x="31" y="792"/>
                  <a:pt x="31" y="792"/>
                </a:cubicBezTo>
                <a:cubicBezTo>
                  <a:pt x="24" y="785"/>
                  <a:pt x="13" y="785"/>
                  <a:pt x="6" y="792"/>
                </a:cubicBezTo>
                <a:cubicBezTo>
                  <a:pt x="0" y="799"/>
                  <a:pt x="0" y="810"/>
                  <a:pt x="6" y="817"/>
                </a:cubicBezTo>
                <a:cubicBezTo>
                  <a:pt x="44" y="854"/>
                  <a:pt x="44" y="854"/>
                  <a:pt x="44" y="854"/>
                </a:cubicBezTo>
                <a:cubicBezTo>
                  <a:pt x="13" y="887"/>
                  <a:pt x="13" y="939"/>
                  <a:pt x="45" y="971"/>
                </a:cubicBezTo>
                <a:cubicBezTo>
                  <a:pt x="183" y="1109"/>
                  <a:pt x="183" y="1109"/>
                  <a:pt x="183" y="1109"/>
                </a:cubicBezTo>
                <a:cubicBezTo>
                  <a:pt x="199" y="1126"/>
                  <a:pt x="221" y="1134"/>
                  <a:pt x="243" y="1134"/>
                </a:cubicBezTo>
                <a:cubicBezTo>
                  <a:pt x="263" y="1134"/>
                  <a:pt x="284" y="1126"/>
                  <a:pt x="300" y="1111"/>
                </a:cubicBezTo>
                <a:cubicBezTo>
                  <a:pt x="336" y="1147"/>
                  <a:pt x="336" y="1147"/>
                  <a:pt x="336" y="1147"/>
                </a:cubicBezTo>
                <a:cubicBezTo>
                  <a:pt x="340" y="1150"/>
                  <a:pt x="344" y="1152"/>
                  <a:pt x="349" y="1152"/>
                </a:cubicBezTo>
                <a:cubicBezTo>
                  <a:pt x="353" y="1152"/>
                  <a:pt x="358" y="1150"/>
                  <a:pt x="361" y="1147"/>
                </a:cubicBezTo>
                <a:cubicBezTo>
                  <a:pt x="368" y="1140"/>
                  <a:pt x="368" y="1129"/>
                  <a:pt x="361" y="1122"/>
                </a:cubicBezTo>
                <a:cubicBezTo>
                  <a:pt x="349" y="1110"/>
                  <a:pt x="349" y="1110"/>
                  <a:pt x="349" y="1110"/>
                </a:cubicBezTo>
                <a:cubicBezTo>
                  <a:pt x="351" y="1099"/>
                  <a:pt x="355" y="1089"/>
                  <a:pt x="364" y="1081"/>
                </a:cubicBezTo>
                <a:cubicBezTo>
                  <a:pt x="371" y="1073"/>
                  <a:pt x="382" y="1068"/>
                  <a:pt x="393" y="1067"/>
                </a:cubicBezTo>
                <a:cubicBezTo>
                  <a:pt x="405" y="1078"/>
                  <a:pt x="405" y="1078"/>
                  <a:pt x="405" y="1078"/>
                </a:cubicBezTo>
                <a:cubicBezTo>
                  <a:pt x="408" y="1082"/>
                  <a:pt x="413" y="1083"/>
                  <a:pt x="417" y="1083"/>
                </a:cubicBezTo>
                <a:cubicBezTo>
                  <a:pt x="422" y="1083"/>
                  <a:pt x="426" y="1082"/>
                  <a:pt x="429" y="1078"/>
                </a:cubicBezTo>
                <a:cubicBezTo>
                  <a:pt x="436" y="1071"/>
                  <a:pt x="436" y="1061"/>
                  <a:pt x="429" y="1054"/>
                </a:cubicBezTo>
                <a:cubicBezTo>
                  <a:pt x="417" y="1042"/>
                  <a:pt x="417" y="1042"/>
                  <a:pt x="417" y="1042"/>
                </a:cubicBezTo>
                <a:cubicBezTo>
                  <a:pt x="421" y="1019"/>
                  <a:pt x="438" y="1001"/>
                  <a:pt x="461" y="998"/>
                </a:cubicBezTo>
                <a:cubicBezTo>
                  <a:pt x="473" y="1010"/>
                  <a:pt x="473" y="1010"/>
                  <a:pt x="473" y="1010"/>
                </a:cubicBezTo>
                <a:cubicBezTo>
                  <a:pt x="477" y="1013"/>
                  <a:pt x="481" y="1015"/>
                  <a:pt x="485" y="1015"/>
                </a:cubicBezTo>
                <a:cubicBezTo>
                  <a:pt x="490" y="1015"/>
                  <a:pt x="494" y="1013"/>
                  <a:pt x="498" y="1010"/>
                </a:cubicBezTo>
                <a:cubicBezTo>
                  <a:pt x="505" y="1003"/>
                  <a:pt x="505" y="992"/>
                  <a:pt x="498" y="985"/>
                </a:cubicBezTo>
                <a:cubicBezTo>
                  <a:pt x="493" y="980"/>
                  <a:pt x="493" y="980"/>
                  <a:pt x="493" y="980"/>
                </a:cubicBezTo>
                <a:cubicBezTo>
                  <a:pt x="502" y="970"/>
                  <a:pt x="502" y="970"/>
                  <a:pt x="502" y="970"/>
                </a:cubicBezTo>
                <a:cubicBezTo>
                  <a:pt x="555" y="918"/>
                  <a:pt x="624" y="884"/>
                  <a:pt x="698" y="877"/>
                </a:cubicBezTo>
                <a:cubicBezTo>
                  <a:pt x="785" y="867"/>
                  <a:pt x="863" y="829"/>
                  <a:pt x="925" y="767"/>
                </a:cubicBezTo>
                <a:cubicBezTo>
                  <a:pt x="1000" y="693"/>
                  <a:pt x="1039" y="594"/>
                  <a:pt x="1036" y="489"/>
                </a:cubicBezTo>
                <a:cubicBezTo>
                  <a:pt x="1033" y="383"/>
                  <a:pt x="989" y="286"/>
                  <a:pt x="910" y="215"/>
                </a:cubicBezTo>
                <a:close/>
                <a:moveTo>
                  <a:pt x="300" y="788"/>
                </a:moveTo>
                <a:cubicBezTo>
                  <a:pt x="358" y="695"/>
                  <a:pt x="358" y="695"/>
                  <a:pt x="358" y="695"/>
                </a:cubicBezTo>
                <a:cubicBezTo>
                  <a:pt x="381" y="735"/>
                  <a:pt x="420" y="773"/>
                  <a:pt x="460" y="797"/>
                </a:cubicBezTo>
                <a:cubicBezTo>
                  <a:pt x="367" y="854"/>
                  <a:pt x="367" y="854"/>
                  <a:pt x="367" y="854"/>
                </a:cubicBezTo>
                <a:lnTo>
                  <a:pt x="300" y="788"/>
                </a:lnTo>
                <a:close/>
                <a:moveTo>
                  <a:pt x="208" y="1084"/>
                </a:moveTo>
                <a:cubicBezTo>
                  <a:pt x="70" y="947"/>
                  <a:pt x="70" y="947"/>
                  <a:pt x="70" y="947"/>
                </a:cubicBezTo>
                <a:cubicBezTo>
                  <a:pt x="51" y="928"/>
                  <a:pt x="51" y="898"/>
                  <a:pt x="68" y="879"/>
                </a:cubicBezTo>
                <a:cubicBezTo>
                  <a:pt x="276" y="1086"/>
                  <a:pt x="276" y="1086"/>
                  <a:pt x="276" y="1086"/>
                </a:cubicBezTo>
                <a:cubicBezTo>
                  <a:pt x="257" y="1104"/>
                  <a:pt x="227" y="1103"/>
                  <a:pt x="208" y="1084"/>
                </a:cubicBezTo>
                <a:close/>
                <a:moveTo>
                  <a:pt x="339" y="1056"/>
                </a:moveTo>
                <a:cubicBezTo>
                  <a:pt x="331" y="1064"/>
                  <a:pt x="325" y="1072"/>
                  <a:pt x="321" y="1082"/>
                </a:cubicBezTo>
                <a:cubicBezTo>
                  <a:pt x="313" y="1074"/>
                  <a:pt x="313" y="1074"/>
                  <a:pt x="313" y="1074"/>
                </a:cubicBezTo>
                <a:cubicBezTo>
                  <a:pt x="313" y="1074"/>
                  <a:pt x="313" y="1074"/>
                  <a:pt x="313" y="1074"/>
                </a:cubicBezTo>
                <a:cubicBezTo>
                  <a:pt x="81" y="842"/>
                  <a:pt x="81" y="842"/>
                  <a:pt x="81" y="842"/>
                </a:cubicBezTo>
                <a:cubicBezTo>
                  <a:pt x="81" y="842"/>
                  <a:pt x="81" y="842"/>
                  <a:pt x="81" y="842"/>
                </a:cubicBezTo>
                <a:cubicBezTo>
                  <a:pt x="73" y="834"/>
                  <a:pt x="73" y="834"/>
                  <a:pt x="73" y="834"/>
                </a:cubicBezTo>
                <a:cubicBezTo>
                  <a:pt x="92" y="825"/>
                  <a:pt x="108" y="809"/>
                  <a:pt x="116" y="790"/>
                </a:cubicBezTo>
                <a:cubicBezTo>
                  <a:pt x="365" y="1038"/>
                  <a:pt x="365" y="1038"/>
                  <a:pt x="365" y="1038"/>
                </a:cubicBezTo>
                <a:cubicBezTo>
                  <a:pt x="355" y="1042"/>
                  <a:pt x="346" y="1048"/>
                  <a:pt x="339" y="1056"/>
                </a:cubicBezTo>
                <a:close/>
                <a:moveTo>
                  <a:pt x="390" y="1013"/>
                </a:moveTo>
                <a:cubicBezTo>
                  <a:pt x="141" y="765"/>
                  <a:pt x="141" y="765"/>
                  <a:pt x="141" y="765"/>
                </a:cubicBezTo>
                <a:cubicBezTo>
                  <a:pt x="160" y="756"/>
                  <a:pt x="176" y="741"/>
                  <a:pt x="185" y="722"/>
                </a:cubicBezTo>
                <a:cubicBezTo>
                  <a:pt x="433" y="970"/>
                  <a:pt x="433" y="970"/>
                  <a:pt x="433" y="970"/>
                </a:cubicBezTo>
                <a:cubicBezTo>
                  <a:pt x="414" y="979"/>
                  <a:pt x="398" y="994"/>
                  <a:pt x="390" y="1013"/>
                </a:cubicBezTo>
                <a:close/>
                <a:moveTo>
                  <a:pt x="900" y="743"/>
                </a:moveTo>
                <a:cubicBezTo>
                  <a:pt x="844" y="799"/>
                  <a:pt x="773" y="833"/>
                  <a:pt x="694" y="842"/>
                </a:cubicBezTo>
                <a:cubicBezTo>
                  <a:pt x="613" y="851"/>
                  <a:pt x="536" y="888"/>
                  <a:pt x="477" y="946"/>
                </a:cubicBezTo>
                <a:cubicBezTo>
                  <a:pt x="468" y="955"/>
                  <a:pt x="468" y="955"/>
                  <a:pt x="468" y="955"/>
                </a:cubicBezTo>
                <a:cubicBezTo>
                  <a:pt x="392" y="880"/>
                  <a:pt x="392" y="880"/>
                  <a:pt x="392" y="880"/>
                </a:cubicBezTo>
                <a:cubicBezTo>
                  <a:pt x="505" y="810"/>
                  <a:pt x="505" y="810"/>
                  <a:pt x="505" y="810"/>
                </a:cubicBezTo>
                <a:cubicBezTo>
                  <a:pt x="510" y="807"/>
                  <a:pt x="514" y="800"/>
                  <a:pt x="513" y="793"/>
                </a:cubicBezTo>
                <a:cubicBezTo>
                  <a:pt x="513" y="787"/>
                  <a:pt x="508" y="781"/>
                  <a:pt x="502" y="779"/>
                </a:cubicBezTo>
                <a:cubicBezTo>
                  <a:pt x="453" y="760"/>
                  <a:pt x="395" y="702"/>
                  <a:pt x="376" y="652"/>
                </a:cubicBezTo>
                <a:cubicBezTo>
                  <a:pt x="373" y="647"/>
                  <a:pt x="368" y="642"/>
                  <a:pt x="361" y="641"/>
                </a:cubicBezTo>
                <a:cubicBezTo>
                  <a:pt x="355" y="641"/>
                  <a:pt x="348" y="644"/>
                  <a:pt x="345" y="650"/>
                </a:cubicBezTo>
                <a:cubicBezTo>
                  <a:pt x="275" y="762"/>
                  <a:pt x="275" y="762"/>
                  <a:pt x="275" y="762"/>
                </a:cubicBezTo>
                <a:cubicBezTo>
                  <a:pt x="199" y="687"/>
                  <a:pt x="199" y="687"/>
                  <a:pt x="199" y="687"/>
                </a:cubicBezTo>
                <a:cubicBezTo>
                  <a:pt x="203" y="683"/>
                  <a:pt x="203" y="683"/>
                  <a:pt x="203" y="683"/>
                </a:cubicBezTo>
                <a:cubicBezTo>
                  <a:pt x="265" y="621"/>
                  <a:pt x="304" y="542"/>
                  <a:pt x="313" y="461"/>
                </a:cubicBezTo>
                <a:cubicBezTo>
                  <a:pt x="321" y="382"/>
                  <a:pt x="356" y="310"/>
                  <a:pt x="412" y="254"/>
                </a:cubicBezTo>
                <a:cubicBezTo>
                  <a:pt x="540" y="127"/>
                  <a:pt x="753" y="121"/>
                  <a:pt x="886" y="241"/>
                </a:cubicBezTo>
                <a:cubicBezTo>
                  <a:pt x="958" y="305"/>
                  <a:pt x="999" y="394"/>
                  <a:pt x="1001" y="489"/>
                </a:cubicBezTo>
                <a:cubicBezTo>
                  <a:pt x="1004" y="585"/>
                  <a:pt x="968" y="675"/>
                  <a:pt x="900" y="743"/>
                </a:cubicBezTo>
                <a:close/>
                <a:moveTo>
                  <a:pt x="302" y="170"/>
                </a:moveTo>
                <a:cubicBezTo>
                  <a:pt x="295" y="163"/>
                  <a:pt x="295" y="152"/>
                  <a:pt x="302" y="145"/>
                </a:cubicBezTo>
                <a:cubicBezTo>
                  <a:pt x="309" y="138"/>
                  <a:pt x="320" y="138"/>
                  <a:pt x="326" y="145"/>
                </a:cubicBezTo>
                <a:cubicBezTo>
                  <a:pt x="333" y="152"/>
                  <a:pt x="333" y="163"/>
                  <a:pt x="326" y="170"/>
                </a:cubicBezTo>
                <a:cubicBezTo>
                  <a:pt x="323" y="174"/>
                  <a:pt x="319" y="175"/>
                  <a:pt x="314" y="175"/>
                </a:cubicBezTo>
                <a:cubicBezTo>
                  <a:pt x="309" y="175"/>
                  <a:pt x="305" y="174"/>
                  <a:pt x="302" y="170"/>
                </a:cubicBezTo>
                <a:close/>
                <a:moveTo>
                  <a:pt x="479" y="49"/>
                </a:moveTo>
                <a:cubicBezTo>
                  <a:pt x="476" y="39"/>
                  <a:pt x="481" y="30"/>
                  <a:pt x="490" y="26"/>
                </a:cubicBezTo>
                <a:cubicBezTo>
                  <a:pt x="499" y="23"/>
                  <a:pt x="509" y="28"/>
                  <a:pt x="512" y="37"/>
                </a:cubicBezTo>
                <a:cubicBezTo>
                  <a:pt x="515" y="46"/>
                  <a:pt x="511" y="56"/>
                  <a:pt x="501" y="60"/>
                </a:cubicBezTo>
                <a:cubicBezTo>
                  <a:pt x="500" y="60"/>
                  <a:pt x="498" y="60"/>
                  <a:pt x="496" y="60"/>
                </a:cubicBezTo>
                <a:cubicBezTo>
                  <a:pt x="488" y="60"/>
                  <a:pt x="482" y="56"/>
                  <a:pt x="479" y="49"/>
                </a:cubicBezTo>
                <a:close/>
                <a:moveTo>
                  <a:pt x="620" y="980"/>
                </a:moveTo>
                <a:cubicBezTo>
                  <a:pt x="618" y="989"/>
                  <a:pt x="611" y="996"/>
                  <a:pt x="602" y="996"/>
                </a:cubicBezTo>
                <a:cubicBezTo>
                  <a:pt x="601" y="996"/>
                  <a:pt x="601" y="996"/>
                  <a:pt x="600" y="996"/>
                </a:cubicBezTo>
                <a:cubicBezTo>
                  <a:pt x="591" y="995"/>
                  <a:pt x="584" y="986"/>
                  <a:pt x="585" y="977"/>
                </a:cubicBezTo>
                <a:cubicBezTo>
                  <a:pt x="586" y="967"/>
                  <a:pt x="594" y="960"/>
                  <a:pt x="604" y="961"/>
                </a:cubicBezTo>
                <a:cubicBezTo>
                  <a:pt x="614" y="962"/>
                  <a:pt x="621" y="971"/>
                  <a:pt x="620" y="980"/>
                </a:cubicBezTo>
                <a:close/>
                <a:moveTo>
                  <a:pt x="159" y="555"/>
                </a:moveTo>
                <a:cubicBezTo>
                  <a:pt x="158" y="546"/>
                  <a:pt x="165" y="537"/>
                  <a:pt x="174" y="536"/>
                </a:cubicBezTo>
                <a:cubicBezTo>
                  <a:pt x="184" y="535"/>
                  <a:pt x="192" y="541"/>
                  <a:pt x="194" y="551"/>
                </a:cubicBezTo>
                <a:cubicBezTo>
                  <a:pt x="195" y="561"/>
                  <a:pt x="188" y="569"/>
                  <a:pt x="178" y="570"/>
                </a:cubicBezTo>
                <a:cubicBezTo>
                  <a:pt x="177" y="570"/>
                  <a:pt x="177" y="570"/>
                  <a:pt x="176" y="570"/>
                </a:cubicBezTo>
                <a:cubicBezTo>
                  <a:pt x="167" y="570"/>
                  <a:pt x="160" y="564"/>
                  <a:pt x="159" y="555"/>
                </a:cubicBezTo>
                <a:close/>
                <a:moveTo>
                  <a:pt x="183" y="334"/>
                </a:moveTo>
                <a:cubicBezTo>
                  <a:pt x="186" y="325"/>
                  <a:pt x="197" y="320"/>
                  <a:pt x="206" y="323"/>
                </a:cubicBezTo>
                <a:cubicBezTo>
                  <a:pt x="215" y="326"/>
                  <a:pt x="220" y="336"/>
                  <a:pt x="216" y="345"/>
                </a:cubicBezTo>
                <a:cubicBezTo>
                  <a:pt x="214" y="352"/>
                  <a:pt x="207" y="357"/>
                  <a:pt x="200" y="357"/>
                </a:cubicBezTo>
                <a:cubicBezTo>
                  <a:pt x="198" y="357"/>
                  <a:pt x="196" y="357"/>
                  <a:pt x="194" y="356"/>
                </a:cubicBezTo>
                <a:cubicBezTo>
                  <a:pt x="185" y="353"/>
                  <a:pt x="180" y="343"/>
                  <a:pt x="183" y="334"/>
                </a:cubicBezTo>
                <a:close/>
                <a:moveTo>
                  <a:pt x="1129" y="663"/>
                </a:moveTo>
                <a:cubicBezTo>
                  <a:pt x="1126" y="670"/>
                  <a:pt x="1120" y="674"/>
                  <a:pt x="1112" y="674"/>
                </a:cubicBezTo>
                <a:cubicBezTo>
                  <a:pt x="1110" y="674"/>
                  <a:pt x="1109" y="674"/>
                  <a:pt x="1107" y="674"/>
                </a:cubicBezTo>
                <a:cubicBezTo>
                  <a:pt x="1098" y="670"/>
                  <a:pt x="1093" y="660"/>
                  <a:pt x="1096" y="651"/>
                </a:cubicBezTo>
                <a:cubicBezTo>
                  <a:pt x="1099" y="642"/>
                  <a:pt x="1109" y="637"/>
                  <a:pt x="1118" y="640"/>
                </a:cubicBezTo>
                <a:cubicBezTo>
                  <a:pt x="1127" y="643"/>
                  <a:pt x="1132" y="653"/>
                  <a:pt x="1129" y="663"/>
                </a:cubicBezTo>
                <a:close/>
                <a:moveTo>
                  <a:pt x="1079" y="231"/>
                </a:moveTo>
                <a:cubicBezTo>
                  <a:pt x="1084" y="239"/>
                  <a:pt x="1082" y="250"/>
                  <a:pt x="1074" y="255"/>
                </a:cubicBezTo>
                <a:cubicBezTo>
                  <a:pt x="1071" y="257"/>
                  <a:pt x="1068" y="258"/>
                  <a:pt x="1064" y="258"/>
                </a:cubicBezTo>
                <a:cubicBezTo>
                  <a:pt x="1059" y="258"/>
                  <a:pt x="1053" y="255"/>
                  <a:pt x="1050" y="250"/>
                </a:cubicBezTo>
                <a:cubicBezTo>
                  <a:pt x="1044" y="242"/>
                  <a:pt x="1047" y="231"/>
                  <a:pt x="1055" y="226"/>
                </a:cubicBezTo>
                <a:cubicBezTo>
                  <a:pt x="1063" y="221"/>
                  <a:pt x="1074" y="223"/>
                  <a:pt x="1079" y="231"/>
                </a:cubicBezTo>
                <a:close/>
                <a:moveTo>
                  <a:pt x="1011" y="826"/>
                </a:moveTo>
                <a:cubicBezTo>
                  <a:pt x="1018" y="834"/>
                  <a:pt x="1018" y="845"/>
                  <a:pt x="1011" y="851"/>
                </a:cubicBezTo>
                <a:cubicBezTo>
                  <a:pt x="1011" y="852"/>
                  <a:pt x="1010" y="852"/>
                  <a:pt x="1010" y="852"/>
                </a:cubicBezTo>
                <a:cubicBezTo>
                  <a:pt x="1010" y="852"/>
                  <a:pt x="1010" y="852"/>
                  <a:pt x="1010" y="852"/>
                </a:cubicBezTo>
                <a:cubicBezTo>
                  <a:pt x="1007" y="856"/>
                  <a:pt x="1002" y="858"/>
                  <a:pt x="998" y="858"/>
                </a:cubicBezTo>
                <a:cubicBezTo>
                  <a:pt x="993" y="858"/>
                  <a:pt x="988" y="856"/>
                  <a:pt x="985" y="852"/>
                </a:cubicBezTo>
                <a:cubicBezTo>
                  <a:pt x="978" y="846"/>
                  <a:pt x="978" y="835"/>
                  <a:pt x="985" y="827"/>
                </a:cubicBezTo>
                <a:cubicBezTo>
                  <a:pt x="986" y="827"/>
                  <a:pt x="986" y="827"/>
                  <a:pt x="986" y="827"/>
                </a:cubicBezTo>
                <a:cubicBezTo>
                  <a:pt x="986" y="827"/>
                  <a:pt x="986" y="827"/>
                  <a:pt x="986" y="827"/>
                </a:cubicBezTo>
                <a:cubicBezTo>
                  <a:pt x="993" y="820"/>
                  <a:pt x="1004" y="820"/>
                  <a:pt x="1011" y="826"/>
                </a:cubicBezTo>
                <a:close/>
                <a:moveTo>
                  <a:pt x="1153" y="441"/>
                </a:moveTo>
                <a:cubicBezTo>
                  <a:pt x="1154" y="451"/>
                  <a:pt x="1147" y="460"/>
                  <a:pt x="1138" y="461"/>
                </a:cubicBezTo>
                <a:cubicBezTo>
                  <a:pt x="1137" y="461"/>
                  <a:pt x="1136" y="461"/>
                  <a:pt x="1136" y="461"/>
                </a:cubicBezTo>
                <a:cubicBezTo>
                  <a:pt x="1127" y="461"/>
                  <a:pt x="1120" y="454"/>
                  <a:pt x="1118" y="445"/>
                </a:cubicBezTo>
                <a:cubicBezTo>
                  <a:pt x="1117" y="436"/>
                  <a:pt x="1124" y="427"/>
                  <a:pt x="1134" y="425"/>
                </a:cubicBezTo>
                <a:cubicBezTo>
                  <a:pt x="1143" y="425"/>
                  <a:pt x="1152" y="432"/>
                  <a:pt x="1153" y="441"/>
                </a:cubicBezTo>
                <a:close/>
                <a:moveTo>
                  <a:pt x="692" y="17"/>
                </a:moveTo>
                <a:cubicBezTo>
                  <a:pt x="693" y="7"/>
                  <a:pt x="701" y="0"/>
                  <a:pt x="711" y="1"/>
                </a:cubicBezTo>
                <a:cubicBezTo>
                  <a:pt x="721" y="2"/>
                  <a:pt x="728" y="11"/>
                  <a:pt x="727" y="20"/>
                </a:cubicBezTo>
                <a:cubicBezTo>
                  <a:pt x="726" y="30"/>
                  <a:pt x="718" y="36"/>
                  <a:pt x="709" y="36"/>
                </a:cubicBezTo>
                <a:cubicBezTo>
                  <a:pt x="709" y="36"/>
                  <a:pt x="708" y="36"/>
                  <a:pt x="707" y="36"/>
                </a:cubicBezTo>
                <a:cubicBezTo>
                  <a:pt x="697" y="35"/>
                  <a:pt x="691" y="26"/>
                  <a:pt x="692" y="17"/>
                </a:cubicBezTo>
                <a:close/>
                <a:moveTo>
                  <a:pt x="897" y="80"/>
                </a:moveTo>
                <a:cubicBezTo>
                  <a:pt x="902" y="72"/>
                  <a:pt x="913" y="69"/>
                  <a:pt x="922" y="74"/>
                </a:cubicBezTo>
                <a:cubicBezTo>
                  <a:pt x="930" y="79"/>
                  <a:pt x="932" y="90"/>
                  <a:pt x="927" y="98"/>
                </a:cubicBezTo>
                <a:cubicBezTo>
                  <a:pt x="924" y="104"/>
                  <a:pt x="918" y="106"/>
                  <a:pt x="912" y="106"/>
                </a:cubicBezTo>
                <a:cubicBezTo>
                  <a:pt x="909" y="106"/>
                  <a:pt x="906" y="106"/>
                  <a:pt x="903" y="104"/>
                </a:cubicBezTo>
                <a:cubicBezTo>
                  <a:pt x="895" y="98"/>
                  <a:pt x="892" y="88"/>
                  <a:pt x="897" y="80"/>
                </a:cubicBezTo>
                <a:close/>
                <a:moveTo>
                  <a:pt x="832" y="949"/>
                </a:moveTo>
                <a:cubicBezTo>
                  <a:pt x="835" y="958"/>
                  <a:pt x="831" y="968"/>
                  <a:pt x="821" y="971"/>
                </a:cubicBezTo>
                <a:cubicBezTo>
                  <a:pt x="821" y="971"/>
                  <a:pt x="821" y="971"/>
                  <a:pt x="822" y="971"/>
                </a:cubicBezTo>
                <a:cubicBezTo>
                  <a:pt x="820" y="971"/>
                  <a:pt x="818" y="972"/>
                  <a:pt x="816" y="972"/>
                </a:cubicBezTo>
                <a:cubicBezTo>
                  <a:pt x="808" y="972"/>
                  <a:pt x="802" y="967"/>
                  <a:pt x="799" y="960"/>
                </a:cubicBezTo>
                <a:cubicBezTo>
                  <a:pt x="796" y="951"/>
                  <a:pt x="801" y="941"/>
                  <a:pt x="810" y="938"/>
                </a:cubicBezTo>
                <a:cubicBezTo>
                  <a:pt x="819" y="935"/>
                  <a:pt x="829" y="939"/>
                  <a:pt x="832" y="949"/>
                </a:cubicBezTo>
                <a:close/>
                <a:moveTo>
                  <a:pt x="833" y="428"/>
                </a:moveTo>
                <a:cubicBezTo>
                  <a:pt x="832" y="426"/>
                  <a:pt x="831" y="425"/>
                  <a:pt x="831" y="423"/>
                </a:cubicBezTo>
                <a:cubicBezTo>
                  <a:pt x="876" y="361"/>
                  <a:pt x="876" y="361"/>
                  <a:pt x="876" y="361"/>
                </a:cubicBezTo>
                <a:cubicBezTo>
                  <a:pt x="881" y="355"/>
                  <a:pt x="881" y="347"/>
                  <a:pt x="876" y="340"/>
                </a:cubicBezTo>
                <a:cubicBezTo>
                  <a:pt x="868" y="329"/>
                  <a:pt x="858" y="317"/>
                  <a:pt x="848" y="307"/>
                </a:cubicBezTo>
                <a:cubicBezTo>
                  <a:pt x="837" y="296"/>
                  <a:pt x="826" y="287"/>
                  <a:pt x="814" y="278"/>
                </a:cubicBezTo>
                <a:cubicBezTo>
                  <a:pt x="808" y="274"/>
                  <a:pt x="800" y="274"/>
                  <a:pt x="794" y="278"/>
                </a:cubicBezTo>
                <a:cubicBezTo>
                  <a:pt x="731" y="324"/>
                  <a:pt x="731" y="324"/>
                  <a:pt x="731" y="324"/>
                </a:cubicBezTo>
                <a:cubicBezTo>
                  <a:pt x="730" y="323"/>
                  <a:pt x="728" y="322"/>
                  <a:pt x="727" y="322"/>
                </a:cubicBezTo>
                <a:cubicBezTo>
                  <a:pt x="714" y="246"/>
                  <a:pt x="714" y="246"/>
                  <a:pt x="714" y="246"/>
                </a:cubicBezTo>
                <a:cubicBezTo>
                  <a:pt x="713" y="238"/>
                  <a:pt x="707" y="232"/>
                  <a:pt x="700" y="231"/>
                </a:cubicBezTo>
                <a:cubicBezTo>
                  <a:pt x="671" y="226"/>
                  <a:pt x="641" y="226"/>
                  <a:pt x="612" y="231"/>
                </a:cubicBezTo>
                <a:cubicBezTo>
                  <a:pt x="605" y="232"/>
                  <a:pt x="599" y="238"/>
                  <a:pt x="597" y="246"/>
                </a:cubicBezTo>
                <a:cubicBezTo>
                  <a:pt x="585" y="322"/>
                  <a:pt x="585" y="322"/>
                  <a:pt x="585" y="322"/>
                </a:cubicBezTo>
                <a:cubicBezTo>
                  <a:pt x="584" y="322"/>
                  <a:pt x="582" y="323"/>
                  <a:pt x="581" y="324"/>
                </a:cubicBezTo>
                <a:cubicBezTo>
                  <a:pt x="518" y="278"/>
                  <a:pt x="518" y="278"/>
                  <a:pt x="518" y="278"/>
                </a:cubicBezTo>
                <a:cubicBezTo>
                  <a:pt x="512" y="274"/>
                  <a:pt x="504" y="274"/>
                  <a:pt x="498" y="278"/>
                </a:cubicBezTo>
                <a:cubicBezTo>
                  <a:pt x="486" y="287"/>
                  <a:pt x="474" y="296"/>
                  <a:pt x="464" y="307"/>
                </a:cubicBezTo>
                <a:cubicBezTo>
                  <a:pt x="454" y="317"/>
                  <a:pt x="444" y="329"/>
                  <a:pt x="436" y="340"/>
                </a:cubicBezTo>
                <a:cubicBezTo>
                  <a:pt x="431" y="347"/>
                  <a:pt x="431" y="355"/>
                  <a:pt x="436" y="361"/>
                </a:cubicBezTo>
                <a:cubicBezTo>
                  <a:pt x="481" y="423"/>
                  <a:pt x="481" y="423"/>
                  <a:pt x="481" y="423"/>
                </a:cubicBezTo>
                <a:cubicBezTo>
                  <a:pt x="480" y="425"/>
                  <a:pt x="480" y="426"/>
                  <a:pt x="479" y="428"/>
                </a:cubicBezTo>
                <a:cubicBezTo>
                  <a:pt x="403" y="440"/>
                  <a:pt x="403" y="440"/>
                  <a:pt x="403" y="440"/>
                </a:cubicBezTo>
                <a:cubicBezTo>
                  <a:pt x="395" y="441"/>
                  <a:pt x="390" y="447"/>
                  <a:pt x="388" y="454"/>
                </a:cubicBezTo>
                <a:cubicBezTo>
                  <a:pt x="384" y="483"/>
                  <a:pt x="384" y="513"/>
                  <a:pt x="388" y="542"/>
                </a:cubicBezTo>
                <a:cubicBezTo>
                  <a:pt x="390" y="550"/>
                  <a:pt x="395" y="556"/>
                  <a:pt x="403" y="557"/>
                </a:cubicBezTo>
                <a:cubicBezTo>
                  <a:pt x="479" y="569"/>
                  <a:pt x="479" y="569"/>
                  <a:pt x="479" y="569"/>
                </a:cubicBezTo>
                <a:cubicBezTo>
                  <a:pt x="480" y="570"/>
                  <a:pt x="480" y="572"/>
                  <a:pt x="481" y="574"/>
                </a:cubicBezTo>
                <a:cubicBezTo>
                  <a:pt x="436" y="636"/>
                  <a:pt x="436" y="636"/>
                  <a:pt x="436" y="636"/>
                </a:cubicBezTo>
                <a:cubicBezTo>
                  <a:pt x="431" y="642"/>
                  <a:pt x="431" y="651"/>
                  <a:pt x="436" y="656"/>
                </a:cubicBezTo>
                <a:cubicBezTo>
                  <a:pt x="444" y="668"/>
                  <a:pt x="454" y="680"/>
                  <a:pt x="464" y="690"/>
                </a:cubicBezTo>
                <a:cubicBezTo>
                  <a:pt x="475" y="701"/>
                  <a:pt x="486" y="710"/>
                  <a:pt x="498" y="719"/>
                </a:cubicBezTo>
                <a:cubicBezTo>
                  <a:pt x="504" y="723"/>
                  <a:pt x="512" y="723"/>
                  <a:pt x="518" y="719"/>
                </a:cubicBezTo>
                <a:cubicBezTo>
                  <a:pt x="581" y="674"/>
                  <a:pt x="581" y="674"/>
                  <a:pt x="581" y="674"/>
                </a:cubicBezTo>
                <a:cubicBezTo>
                  <a:pt x="582" y="674"/>
                  <a:pt x="584" y="675"/>
                  <a:pt x="585" y="676"/>
                </a:cubicBezTo>
                <a:cubicBezTo>
                  <a:pt x="598" y="752"/>
                  <a:pt x="598" y="752"/>
                  <a:pt x="598" y="752"/>
                </a:cubicBezTo>
                <a:cubicBezTo>
                  <a:pt x="599" y="759"/>
                  <a:pt x="605" y="765"/>
                  <a:pt x="612" y="766"/>
                </a:cubicBezTo>
                <a:cubicBezTo>
                  <a:pt x="627" y="768"/>
                  <a:pt x="641" y="769"/>
                  <a:pt x="656" y="769"/>
                </a:cubicBezTo>
                <a:cubicBezTo>
                  <a:pt x="671" y="769"/>
                  <a:pt x="685" y="768"/>
                  <a:pt x="700" y="766"/>
                </a:cubicBezTo>
                <a:cubicBezTo>
                  <a:pt x="707" y="765"/>
                  <a:pt x="713" y="759"/>
                  <a:pt x="714" y="752"/>
                </a:cubicBezTo>
                <a:cubicBezTo>
                  <a:pt x="727" y="676"/>
                  <a:pt x="727" y="676"/>
                  <a:pt x="727" y="676"/>
                </a:cubicBezTo>
                <a:cubicBezTo>
                  <a:pt x="728" y="675"/>
                  <a:pt x="730" y="674"/>
                  <a:pt x="731" y="674"/>
                </a:cubicBezTo>
                <a:cubicBezTo>
                  <a:pt x="794" y="719"/>
                  <a:pt x="794" y="719"/>
                  <a:pt x="794" y="719"/>
                </a:cubicBezTo>
                <a:cubicBezTo>
                  <a:pt x="800" y="723"/>
                  <a:pt x="808" y="723"/>
                  <a:pt x="814" y="719"/>
                </a:cubicBezTo>
                <a:cubicBezTo>
                  <a:pt x="826" y="710"/>
                  <a:pt x="838" y="701"/>
                  <a:pt x="848" y="690"/>
                </a:cubicBezTo>
                <a:cubicBezTo>
                  <a:pt x="858" y="680"/>
                  <a:pt x="867" y="669"/>
                  <a:pt x="876" y="656"/>
                </a:cubicBezTo>
                <a:cubicBezTo>
                  <a:pt x="881" y="651"/>
                  <a:pt x="881" y="642"/>
                  <a:pt x="876" y="636"/>
                </a:cubicBezTo>
                <a:cubicBezTo>
                  <a:pt x="831" y="574"/>
                  <a:pt x="831" y="574"/>
                  <a:pt x="831" y="574"/>
                </a:cubicBezTo>
                <a:cubicBezTo>
                  <a:pt x="831" y="572"/>
                  <a:pt x="832" y="570"/>
                  <a:pt x="833" y="569"/>
                </a:cubicBezTo>
                <a:cubicBezTo>
                  <a:pt x="909" y="557"/>
                  <a:pt x="909" y="557"/>
                  <a:pt x="909" y="557"/>
                </a:cubicBezTo>
                <a:cubicBezTo>
                  <a:pt x="916" y="556"/>
                  <a:pt x="922" y="550"/>
                  <a:pt x="923" y="542"/>
                </a:cubicBezTo>
                <a:cubicBezTo>
                  <a:pt x="928" y="513"/>
                  <a:pt x="928" y="484"/>
                  <a:pt x="924" y="454"/>
                </a:cubicBezTo>
                <a:cubicBezTo>
                  <a:pt x="922" y="447"/>
                  <a:pt x="916" y="441"/>
                  <a:pt x="909" y="440"/>
                </a:cubicBezTo>
                <a:lnTo>
                  <a:pt x="833" y="428"/>
                </a:lnTo>
                <a:close/>
                <a:moveTo>
                  <a:pt x="891" y="524"/>
                </a:moveTo>
                <a:cubicBezTo>
                  <a:pt x="817" y="536"/>
                  <a:pt x="817" y="536"/>
                  <a:pt x="817" y="536"/>
                </a:cubicBezTo>
                <a:cubicBezTo>
                  <a:pt x="811" y="537"/>
                  <a:pt x="805" y="541"/>
                  <a:pt x="803" y="548"/>
                </a:cubicBezTo>
                <a:cubicBezTo>
                  <a:pt x="801" y="555"/>
                  <a:pt x="798" y="562"/>
                  <a:pt x="795" y="568"/>
                </a:cubicBezTo>
                <a:cubicBezTo>
                  <a:pt x="792" y="574"/>
                  <a:pt x="793" y="581"/>
                  <a:pt x="797" y="586"/>
                </a:cubicBezTo>
                <a:cubicBezTo>
                  <a:pt x="840" y="646"/>
                  <a:pt x="840" y="646"/>
                  <a:pt x="840" y="646"/>
                </a:cubicBezTo>
                <a:cubicBezTo>
                  <a:pt x="835" y="653"/>
                  <a:pt x="829" y="660"/>
                  <a:pt x="823" y="666"/>
                </a:cubicBezTo>
                <a:cubicBezTo>
                  <a:pt x="817" y="672"/>
                  <a:pt x="811" y="677"/>
                  <a:pt x="804" y="683"/>
                </a:cubicBezTo>
                <a:cubicBezTo>
                  <a:pt x="743" y="639"/>
                  <a:pt x="743" y="639"/>
                  <a:pt x="743" y="639"/>
                </a:cubicBezTo>
                <a:cubicBezTo>
                  <a:pt x="738" y="635"/>
                  <a:pt x="731" y="635"/>
                  <a:pt x="725" y="638"/>
                </a:cubicBezTo>
                <a:cubicBezTo>
                  <a:pt x="719" y="641"/>
                  <a:pt x="713" y="643"/>
                  <a:pt x="705" y="646"/>
                </a:cubicBezTo>
                <a:cubicBezTo>
                  <a:pt x="699" y="648"/>
                  <a:pt x="695" y="653"/>
                  <a:pt x="694" y="660"/>
                </a:cubicBezTo>
                <a:cubicBezTo>
                  <a:pt x="682" y="733"/>
                  <a:pt x="682" y="733"/>
                  <a:pt x="682" y="733"/>
                </a:cubicBezTo>
                <a:cubicBezTo>
                  <a:pt x="665" y="735"/>
                  <a:pt x="647" y="735"/>
                  <a:pt x="630" y="733"/>
                </a:cubicBezTo>
                <a:cubicBezTo>
                  <a:pt x="618" y="660"/>
                  <a:pt x="618" y="660"/>
                  <a:pt x="618" y="660"/>
                </a:cubicBezTo>
                <a:cubicBezTo>
                  <a:pt x="617" y="653"/>
                  <a:pt x="613" y="648"/>
                  <a:pt x="607" y="646"/>
                </a:cubicBezTo>
                <a:cubicBezTo>
                  <a:pt x="600" y="643"/>
                  <a:pt x="593" y="641"/>
                  <a:pt x="587" y="638"/>
                </a:cubicBezTo>
                <a:cubicBezTo>
                  <a:pt x="581" y="635"/>
                  <a:pt x="574" y="635"/>
                  <a:pt x="569" y="639"/>
                </a:cubicBezTo>
                <a:cubicBezTo>
                  <a:pt x="508" y="683"/>
                  <a:pt x="508" y="683"/>
                  <a:pt x="508" y="683"/>
                </a:cubicBezTo>
                <a:cubicBezTo>
                  <a:pt x="502" y="678"/>
                  <a:pt x="495" y="672"/>
                  <a:pt x="489" y="666"/>
                </a:cubicBezTo>
                <a:cubicBezTo>
                  <a:pt x="483" y="660"/>
                  <a:pt x="477" y="653"/>
                  <a:pt x="472" y="646"/>
                </a:cubicBezTo>
                <a:cubicBezTo>
                  <a:pt x="515" y="586"/>
                  <a:pt x="515" y="586"/>
                  <a:pt x="515" y="586"/>
                </a:cubicBezTo>
                <a:cubicBezTo>
                  <a:pt x="519" y="581"/>
                  <a:pt x="520" y="574"/>
                  <a:pt x="517" y="568"/>
                </a:cubicBezTo>
                <a:cubicBezTo>
                  <a:pt x="514" y="561"/>
                  <a:pt x="511" y="554"/>
                  <a:pt x="509" y="548"/>
                </a:cubicBezTo>
                <a:cubicBezTo>
                  <a:pt x="507" y="542"/>
                  <a:pt x="501" y="537"/>
                  <a:pt x="495" y="536"/>
                </a:cubicBezTo>
                <a:cubicBezTo>
                  <a:pt x="421" y="524"/>
                  <a:pt x="421" y="524"/>
                  <a:pt x="421" y="524"/>
                </a:cubicBezTo>
                <a:cubicBezTo>
                  <a:pt x="419" y="507"/>
                  <a:pt x="419" y="490"/>
                  <a:pt x="421" y="473"/>
                </a:cubicBezTo>
                <a:cubicBezTo>
                  <a:pt x="495" y="461"/>
                  <a:pt x="495" y="461"/>
                  <a:pt x="495" y="461"/>
                </a:cubicBezTo>
                <a:cubicBezTo>
                  <a:pt x="501" y="460"/>
                  <a:pt x="507" y="455"/>
                  <a:pt x="509" y="449"/>
                </a:cubicBezTo>
                <a:cubicBezTo>
                  <a:pt x="511" y="442"/>
                  <a:pt x="514" y="436"/>
                  <a:pt x="517" y="430"/>
                </a:cubicBezTo>
                <a:cubicBezTo>
                  <a:pt x="520" y="423"/>
                  <a:pt x="519" y="417"/>
                  <a:pt x="515" y="411"/>
                </a:cubicBezTo>
                <a:cubicBezTo>
                  <a:pt x="472" y="351"/>
                  <a:pt x="472" y="351"/>
                  <a:pt x="472" y="351"/>
                </a:cubicBezTo>
                <a:cubicBezTo>
                  <a:pt x="477" y="344"/>
                  <a:pt x="483" y="338"/>
                  <a:pt x="489" y="332"/>
                </a:cubicBezTo>
                <a:cubicBezTo>
                  <a:pt x="495" y="325"/>
                  <a:pt x="501" y="320"/>
                  <a:pt x="508" y="314"/>
                </a:cubicBezTo>
                <a:cubicBezTo>
                  <a:pt x="569" y="358"/>
                  <a:pt x="569" y="358"/>
                  <a:pt x="569" y="358"/>
                </a:cubicBezTo>
                <a:cubicBezTo>
                  <a:pt x="574" y="362"/>
                  <a:pt x="581" y="362"/>
                  <a:pt x="587" y="359"/>
                </a:cubicBezTo>
                <a:cubicBezTo>
                  <a:pt x="593" y="356"/>
                  <a:pt x="600" y="353"/>
                  <a:pt x="607" y="351"/>
                </a:cubicBezTo>
                <a:cubicBezTo>
                  <a:pt x="613" y="349"/>
                  <a:pt x="617" y="344"/>
                  <a:pt x="618" y="337"/>
                </a:cubicBezTo>
                <a:cubicBezTo>
                  <a:pt x="630" y="264"/>
                  <a:pt x="630" y="264"/>
                  <a:pt x="630" y="264"/>
                </a:cubicBezTo>
                <a:cubicBezTo>
                  <a:pt x="647" y="262"/>
                  <a:pt x="665" y="262"/>
                  <a:pt x="682" y="264"/>
                </a:cubicBezTo>
                <a:cubicBezTo>
                  <a:pt x="694" y="337"/>
                  <a:pt x="694" y="337"/>
                  <a:pt x="694" y="337"/>
                </a:cubicBezTo>
                <a:cubicBezTo>
                  <a:pt x="695" y="344"/>
                  <a:pt x="699" y="349"/>
                  <a:pt x="705" y="351"/>
                </a:cubicBezTo>
                <a:cubicBezTo>
                  <a:pt x="713" y="354"/>
                  <a:pt x="719" y="356"/>
                  <a:pt x="725" y="359"/>
                </a:cubicBezTo>
                <a:cubicBezTo>
                  <a:pt x="731" y="362"/>
                  <a:pt x="738" y="362"/>
                  <a:pt x="743" y="358"/>
                </a:cubicBezTo>
                <a:cubicBezTo>
                  <a:pt x="804" y="314"/>
                  <a:pt x="804" y="314"/>
                  <a:pt x="804" y="314"/>
                </a:cubicBezTo>
                <a:cubicBezTo>
                  <a:pt x="810" y="320"/>
                  <a:pt x="817" y="325"/>
                  <a:pt x="823" y="332"/>
                </a:cubicBezTo>
                <a:cubicBezTo>
                  <a:pt x="829" y="338"/>
                  <a:pt x="835" y="344"/>
                  <a:pt x="840" y="351"/>
                </a:cubicBezTo>
                <a:cubicBezTo>
                  <a:pt x="797" y="411"/>
                  <a:pt x="797" y="411"/>
                  <a:pt x="797" y="411"/>
                </a:cubicBezTo>
                <a:cubicBezTo>
                  <a:pt x="793" y="417"/>
                  <a:pt x="792" y="423"/>
                  <a:pt x="795" y="430"/>
                </a:cubicBezTo>
                <a:cubicBezTo>
                  <a:pt x="798" y="435"/>
                  <a:pt x="801" y="442"/>
                  <a:pt x="803" y="449"/>
                </a:cubicBezTo>
                <a:cubicBezTo>
                  <a:pt x="805" y="455"/>
                  <a:pt x="811" y="460"/>
                  <a:pt x="817" y="461"/>
                </a:cubicBezTo>
                <a:cubicBezTo>
                  <a:pt x="891" y="473"/>
                  <a:pt x="891" y="473"/>
                  <a:pt x="891" y="473"/>
                </a:cubicBezTo>
                <a:cubicBezTo>
                  <a:pt x="893" y="490"/>
                  <a:pt x="893" y="507"/>
                  <a:pt x="891" y="524"/>
                </a:cubicBezTo>
                <a:close/>
                <a:moveTo>
                  <a:pt x="588" y="431"/>
                </a:moveTo>
                <a:cubicBezTo>
                  <a:pt x="570" y="449"/>
                  <a:pt x="560" y="473"/>
                  <a:pt x="560" y="498"/>
                </a:cubicBezTo>
                <a:cubicBezTo>
                  <a:pt x="560" y="524"/>
                  <a:pt x="570" y="548"/>
                  <a:pt x="588" y="566"/>
                </a:cubicBezTo>
                <a:cubicBezTo>
                  <a:pt x="606" y="585"/>
                  <a:pt x="630" y="595"/>
                  <a:pt x="656" y="595"/>
                </a:cubicBezTo>
                <a:cubicBezTo>
                  <a:pt x="656" y="595"/>
                  <a:pt x="656" y="595"/>
                  <a:pt x="656" y="595"/>
                </a:cubicBezTo>
                <a:cubicBezTo>
                  <a:pt x="682" y="595"/>
                  <a:pt x="706" y="585"/>
                  <a:pt x="724" y="566"/>
                </a:cubicBezTo>
                <a:cubicBezTo>
                  <a:pt x="742" y="549"/>
                  <a:pt x="752" y="524"/>
                  <a:pt x="752" y="498"/>
                </a:cubicBezTo>
                <a:cubicBezTo>
                  <a:pt x="752" y="473"/>
                  <a:pt x="742" y="449"/>
                  <a:pt x="724" y="431"/>
                </a:cubicBezTo>
                <a:cubicBezTo>
                  <a:pt x="687" y="393"/>
                  <a:pt x="625" y="393"/>
                  <a:pt x="588" y="431"/>
                </a:cubicBezTo>
                <a:close/>
                <a:moveTo>
                  <a:pt x="699" y="542"/>
                </a:moveTo>
                <a:cubicBezTo>
                  <a:pt x="688" y="553"/>
                  <a:pt x="672" y="560"/>
                  <a:pt x="656" y="560"/>
                </a:cubicBezTo>
                <a:cubicBezTo>
                  <a:pt x="656" y="560"/>
                  <a:pt x="656" y="560"/>
                  <a:pt x="656" y="560"/>
                </a:cubicBezTo>
                <a:cubicBezTo>
                  <a:pt x="640" y="560"/>
                  <a:pt x="624" y="553"/>
                  <a:pt x="613" y="542"/>
                </a:cubicBezTo>
                <a:cubicBezTo>
                  <a:pt x="601" y="530"/>
                  <a:pt x="595" y="515"/>
                  <a:pt x="595" y="498"/>
                </a:cubicBezTo>
                <a:cubicBezTo>
                  <a:pt x="595" y="482"/>
                  <a:pt x="601" y="467"/>
                  <a:pt x="613" y="455"/>
                </a:cubicBezTo>
                <a:cubicBezTo>
                  <a:pt x="625" y="443"/>
                  <a:pt x="640" y="437"/>
                  <a:pt x="656" y="437"/>
                </a:cubicBezTo>
                <a:cubicBezTo>
                  <a:pt x="672" y="437"/>
                  <a:pt x="687" y="443"/>
                  <a:pt x="699" y="455"/>
                </a:cubicBezTo>
                <a:cubicBezTo>
                  <a:pt x="711" y="467"/>
                  <a:pt x="717" y="482"/>
                  <a:pt x="717" y="498"/>
                </a:cubicBezTo>
                <a:cubicBezTo>
                  <a:pt x="717" y="515"/>
                  <a:pt x="711" y="530"/>
                  <a:pt x="699" y="5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pic>
        <p:nvPicPr>
          <p:cNvPr id="3" name="Picture 2" descr="ApprenticeshipUSA logo">
            <a:extLst>
              <a:ext uri="{FF2B5EF4-FFF2-40B4-BE49-F238E27FC236}">
                <a16:creationId xmlns:a16="http://schemas.microsoft.com/office/drawing/2014/main" id="{53BB5450-97D3-45A4-0729-64EDF92B466D}"/>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a:off x="9482765" y="6363469"/>
            <a:ext cx="1865113" cy="258811"/>
          </a:xfrm>
          <a:prstGeom prst="rect">
            <a:avLst/>
          </a:prstGeom>
        </p:spPr>
      </p:pic>
      <p:pic>
        <p:nvPicPr>
          <p:cNvPr id="37" name="Picture 37">
            <a:extLst>
              <a:ext uri="{FF2B5EF4-FFF2-40B4-BE49-F238E27FC236}">
                <a16:creationId xmlns:a16="http://schemas.microsoft.com/office/drawing/2014/main" id="{4C8FC62E-F5C1-D581-5F44-19C3A6AB315C}"/>
              </a:ext>
              <a:ext uri="{C183D7F6-B498-43B3-948B-1728B52AA6E4}">
                <adec:decorative xmlns:adec="http://schemas.microsoft.com/office/drawing/2017/decorative" val="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80799" y="2706983"/>
            <a:ext cx="594360" cy="601666"/>
          </a:xfrm>
          <a:prstGeom prst="rect">
            <a:avLst/>
          </a:prstGeom>
        </p:spPr>
      </p:pic>
      <p:pic>
        <p:nvPicPr>
          <p:cNvPr id="35" name="Graphic 37">
            <a:extLst>
              <a:ext uri="{FF2B5EF4-FFF2-40B4-BE49-F238E27FC236}">
                <a16:creationId xmlns:a16="http://schemas.microsoft.com/office/drawing/2014/main" id="{E1675A4B-3661-8EE7-7804-0EC0DC60423B}"/>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3384853" y="3903429"/>
            <a:ext cx="718108" cy="718108"/>
          </a:xfrm>
          <a:prstGeom prst="rect">
            <a:avLst/>
          </a:prstGeom>
        </p:spPr>
      </p:pic>
      <p:sp>
        <p:nvSpPr>
          <p:cNvPr id="5" name="Slide Number Placeholder 5">
            <a:extLst>
              <a:ext uri="{FF2B5EF4-FFF2-40B4-BE49-F238E27FC236}">
                <a16:creationId xmlns:a16="http://schemas.microsoft.com/office/drawing/2014/main" id="{4AF5E96F-7624-84C7-E9DD-7A0D0FF0D38F}"/>
              </a:ext>
              <a:ext uri="{C183D7F6-B498-43B3-948B-1728B52AA6E4}">
                <adec:decorative xmlns:adec="http://schemas.microsoft.com/office/drawing/2017/decorative" val="1"/>
              </a:ext>
            </a:extLst>
          </p:cNvPr>
          <p:cNvSpPr>
            <a:spLocks noGrp="1"/>
          </p:cNvSpPr>
          <p:nvPr>
            <p:ph type="sldNum" sz="quarter" idx="12"/>
          </p:nvPr>
        </p:nvSpPr>
        <p:spPr>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1AABEC-672F-4B68-B914-690DA978312C}" type="slidenum">
              <a:rPr kumimoji="0" lang="en-US"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131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4E80-2924-2997-CD07-3481509CC7AA}"/>
              </a:ext>
            </a:extLst>
          </p:cNvPr>
          <p:cNvSpPr>
            <a:spLocks noGrp="1"/>
          </p:cNvSpPr>
          <p:nvPr>
            <p:ph type="title"/>
          </p:nvPr>
        </p:nvSpPr>
        <p:spPr/>
        <p:txBody>
          <a:bodyPr/>
          <a:lstStyle/>
          <a:p>
            <a:r>
              <a:rPr lang="en-US" dirty="0"/>
              <a:t>Growing Apprenticeship</a:t>
            </a:r>
          </a:p>
        </p:txBody>
      </p:sp>
      <p:sp>
        <p:nvSpPr>
          <p:cNvPr id="3" name="Content Placeholder 2">
            <a:extLst>
              <a:ext uri="{FF2B5EF4-FFF2-40B4-BE49-F238E27FC236}">
                <a16:creationId xmlns:a16="http://schemas.microsoft.com/office/drawing/2014/main" id="{275D5012-1057-7248-3ACB-01F185628E32}"/>
              </a:ext>
            </a:extLst>
          </p:cNvPr>
          <p:cNvSpPr>
            <a:spLocks noGrp="1"/>
          </p:cNvSpPr>
          <p:nvPr>
            <p:ph sz="half" idx="1"/>
          </p:nvPr>
        </p:nvSpPr>
        <p:spPr>
          <a:xfrm>
            <a:off x="684560" y="2339544"/>
            <a:ext cx="3982266" cy="2580767"/>
          </a:xfrm>
        </p:spPr>
        <p:txBody>
          <a:bodyPr>
            <a:normAutofit/>
          </a:bodyPr>
          <a:lstStyle/>
          <a:p>
            <a:pPr marL="0" indent="0">
              <a:buNone/>
            </a:pPr>
            <a:r>
              <a:rPr lang="en-US" sz="3200" b="1" dirty="0">
                <a:solidFill>
                  <a:srgbClr val="00015E"/>
                </a:solidFill>
              </a:rPr>
              <a:t>SUCCESSFUL ENGAGEMENT </a:t>
            </a:r>
            <a:r>
              <a:rPr lang="en-US" sz="3200" dirty="0">
                <a:solidFill>
                  <a:schemeClr val="tx1"/>
                </a:solidFill>
              </a:rPr>
              <a:t>WITH MAJOR EMPLOYERS TO GROW APPRENTICESHIP</a:t>
            </a:r>
          </a:p>
        </p:txBody>
      </p:sp>
      <p:grpSp>
        <p:nvGrpSpPr>
          <p:cNvPr id="7" name="Group 6" descr="Microsoft, Dow, Tesla, The Hartford, Zurich, Alcoa, Siemens, Ford, Boeing, Dartmouth Health, Buhler, IBM, Mercedes-Benz, Schaeffler, Amazon, Nestle">
            <a:extLst>
              <a:ext uri="{FF2B5EF4-FFF2-40B4-BE49-F238E27FC236}">
                <a16:creationId xmlns:a16="http://schemas.microsoft.com/office/drawing/2014/main" id="{8302EAAB-D772-DF44-8E01-339B9A27D5AF}"/>
              </a:ext>
            </a:extLst>
          </p:cNvPr>
          <p:cNvGrpSpPr/>
          <p:nvPr/>
        </p:nvGrpSpPr>
        <p:grpSpPr>
          <a:xfrm>
            <a:off x="4840351" y="1839693"/>
            <a:ext cx="6667089" cy="3920903"/>
            <a:chOff x="1085850" y="1656390"/>
            <a:chExt cx="8807902" cy="5315911"/>
          </a:xfrm>
        </p:grpSpPr>
        <p:grpSp>
          <p:nvGrpSpPr>
            <p:cNvPr id="8" name="Group 7">
              <a:extLst>
                <a:ext uri="{FF2B5EF4-FFF2-40B4-BE49-F238E27FC236}">
                  <a16:creationId xmlns:a16="http://schemas.microsoft.com/office/drawing/2014/main" id="{1CE1FD66-C7F1-3A9F-A706-B39135642E18}"/>
                </a:ext>
              </a:extLst>
            </p:cNvPr>
            <p:cNvGrpSpPr/>
            <p:nvPr/>
          </p:nvGrpSpPr>
          <p:grpSpPr>
            <a:xfrm>
              <a:off x="1085850" y="1656390"/>
              <a:ext cx="8807902" cy="5315911"/>
              <a:chOff x="1085850" y="1656390"/>
              <a:chExt cx="8807902" cy="5315911"/>
            </a:xfrm>
            <a:solidFill>
              <a:schemeClr val="accent6"/>
            </a:solidFill>
          </p:grpSpPr>
          <p:grpSp>
            <p:nvGrpSpPr>
              <p:cNvPr id="25" name="Group 24">
                <a:extLst>
                  <a:ext uri="{FF2B5EF4-FFF2-40B4-BE49-F238E27FC236}">
                    <a16:creationId xmlns:a16="http://schemas.microsoft.com/office/drawing/2014/main" id="{CFF9F853-9880-4FAD-0F92-46D55B6FF733}"/>
                  </a:ext>
                </a:extLst>
              </p:cNvPr>
              <p:cNvGrpSpPr/>
              <p:nvPr/>
            </p:nvGrpSpPr>
            <p:grpSpPr>
              <a:xfrm>
                <a:off x="1085850" y="1656390"/>
                <a:ext cx="8807902" cy="1201110"/>
                <a:chOff x="1085850" y="1656390"/>
                <a:chExt cx="8807902" cy="1201110"/>
              </a:xfrm>
              <a:grpFill/>
            </p:grpSpPr>
            <p:sp>
              <p:nvSpPr>
                <p:cNvPr id="41" name="Rectangle 40">
                  <a:extLst>
                    <a:ext uri="{FF2B5EF4-FFF2-40B4-BE49-F238E27FC236}">
                      <a16:creationId xmlns:a16="http://schemas.microsoft.com/office/drawing/2014/main" id="{CE05A16B-8EB7-2E5E-7282-15B4AB44D70F}"/>
                    </a:ext>
                  </a:extLst>
                </p:cNvPr>
                <p:cNvSpPr/>
                <p:nvPr/>
              </p:nvSpPr>
              <p:spPr>
                <a:xfrm>
                  <a:off x="1085850"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94BA4933-2160-4E12-C28D-526999DD2C65}"/>
                    </a:ext>
                  </a:extLst>
                </p:cNvPr>
                <p:cNvSpPr/>
                <p:nvPr/>
              </p:nvSpPr>
              <p:spPr>
                <a:xfrm>
                  <a:off x="3338513"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EE06C1C5-BA26-BE61-CCE4-7A62B5D041EA}"/>
                    </a:ext>
                  </a:extLst>
                </p:cNvPr>
                <p:cNvSpPr/>
                <p:nvPr/>
              </p:nvSpPr>
              <p:spPr>
                <a:xfrm>
                  <a:off x="5591176"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7111F9B2-C1F9-A7D2-1956-2C65CD252363}"/>
                    </a:ext>
                  </a:extLst>
                </p:cNvPr>
                <p:cNvSpPr/>
                <p:nvPr/>
              </p:nvSpPr>
              <p:spPr>
                <a:xfrm>
                  <a:off x="7843838"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FEC49298-82E1-C7DA-2C61-8D6AD0B36DD1}"/>
                  </a:ext>
                </a:extLst>
              </p:cNvPr>
              <p:cNvGrpSpPr/>
              <p:nvPr/>
            </p:nvGrpSpPr>
            <p:grpSpPr>
              <a:xfrm>
                <a:off x="1085850" y="3042278"/>
                <a:ext cx="8807902" cy="1201110"/>
                <a:chOff x="1085850" y="1656390"/>
                <a:chExt cx="8807902" cy="1201110"/>
              </a:xfrm>
              <a:grpFill/>
            </p:grpSpPr>
            <p:sp>
              <p:nvSpPr>
                <p:cNvPr id="37" name="Rectangle 36">
                  <a:extLst>
                    <a:ext uri="{FF2B5EF4-FFF2-40B4-BE49-F238E27FC236}">
                      <a16:creationId xmlns:a16="http://schemas.microsoft.com/office/drawing/2014/main" id="{31AE560C-20E0-8DC3-B978-9593A4057CA6}"/>
                    </a:ext>
                  </a:extLst>
                </p:cNvPr>
                <p:cNvSpPr/>
                <p:nvPr/>
              </p:nvSpPr>
              <p:spPr>
                <a:xfrm>
                  <a:off x="1085850"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8126386F-288D-A321-EBA2-241557BAE9C6}"/>
                    </a:ext>
                  </a:extLst>
                </p:cNvPr>
                <p:cNvSpPr/>
                <p:nvPr/>
              </p:nvSpPr>
              <p:spPr>
                <a:xfrm>
                  <a:off x="3338513"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2BF2E089-9C79-EEA1-A263-40D471CDA167}"/>
                    </a:ext>
                  </a:extLst>
                </p:cNvPr>
                <p:cNvSpPr/>
                <p:nvPr/>
              </p:nvSpPr>
              <p:spPr>
                <a:xfrm>
                  <a:off x="5591176"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DA81EB04-2CD7-9C57-4302-62EF655AD5DF}"/>
                    </a:ext>
                  </a:extLst>
                </p:cNvPr>
                <p:cNvSpPr/>
                <p:nvPr/>
              </p:nvSpPr>
              <p:spPr>
                <a:xfrm>
                  <a:off x="7843838"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7" name="Group 26">
                <a:extLst>
                  <a:ext uri="{FF2B5EF4-FFF2-40B4-BE49-F238E27FC236}">
                    <a16:creationId xmlns:a16="http://schemas.microsoft.com/office/drawing/2014/main" id="{8950E2C1-B5A4-B8EE-294B-1ABA8B4C4D43}"/>
                  </a:ext>
                </a:extLst>
              </p:cNvPr>
              <p:cNvGrpSpPr/>
              <p:nvPr/>
            </p:nvGrpSpPr>
            <p:grpSpPr>
              <a:xfrm>
                <a:off x="1085850" y="4428166"/>
                <a:ext cx="8807902" cy="1201110"/>
                <a:chOff x="1085850" y="1656390"/>
                <a:chExt cx="8807902" cy="1201110"/>
              </a:xfrm>
              <a:grpFill/>
            </p:grpSpPr>
            <p:sp>
              <p:nvSpPr>
                <p:cNvPr id="33" name="Rectangle 32">
                  <a:extLst>
                    <a:ext uri="{FF2B5EF4-FFF2-40B4-BE49-F238E27FC236}">
                      <a16:creationId xmlns:a16="http://schemas.microsoft.com/office/drawing/2014/main" id="{A3AA5ED4-6483-D5E0-27FA-36D601AF6633}"/>
                    </a:ext>
                  </a:extLst>
                </p:cNvPr>
                <p:cNvSpPr/>
                <p:nvPr/>
              </p:nvSpPr>
              <p:spPr>
                <a:xfrm>
                  <a:off x="1085850"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BED34F72-F7F7-3980-A8CA-D448EB138B33}"/>
                    </a:ext>
                  </a:extLst>
                </p:cNvPr>
                <p:cNvSpPr/>
                <p:nvPr/>
              </p:nvSpPr>
              <p:spPr>
                <a:xfrm>
                  <a:off x="3338513"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19AB2373-C5E4-BE51-9BD2-E36876D60F5B}"/>
                    </a:ext>
                  </a:extLst>
                </p:cNvPr>
                <p:cNvSpPr/>
                <p:nvPr/>
              </p:nvSpPr>
              <p:spPr>
                <a:xfrm>
                  <a:off x="5591176"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B4DC4B5A-49E8-F343-492B-9A4EF6862B7D}"/>
                    </a:ext>
                  </a:extLst>
                </p:cNvPr>
                <p:cNvSpPr/>
                <p:nvPr/>
              </p:nvSpPr>
              <p:spPr>
                <a:xfrm>
                  <a:off x="7843838"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28" name="Group 27">
                <a:extLst>
                  <a:ext uri="{FF2B5EF4-FFF2-40B4-BE49-F238E27FC236}">
                    <a16:creationId xmlns:a16="http://schemas.microsoft.com/office/drawing/2014/main" id="{DCA09A82-67DA-7FA4-80DF-1FEF28ED434B}"/>
                  </a:ext>
                </a:extLst>
              </p:cNvPr>
              <p:cNvGrpSpPr/>
              <p:nvPr/>
            </p:nvGrpSpPr>
            <p:grpSpPr>
              <a:xfrm>
                <a:off x="1085850" y="5771191"/>
                <a:ext cx="8807902" cy="1201110"/>
                <a:chOff x="1085850" y="1656390"/>
                <a:chExt cx="8807902" cy="1201110"/>
              </a:xfrm>
              <a:grpFill/>
            </p:grpSpPr>
            <p:sp>
              <p:nvSpPr>
                <p:cNvPr id="29" name="Rectangle 28">
                  <a:extLst>
                    <a:ext uri="{FF2B5EF4-FFF2-40B4-BE49-F238E27FC236}">
                      <a16:creationId xmlns:a16="http://schemas.microsoft.com/office/drawing/2014/main" id="{14F6AAAB-C92E-8B5C-A1F8-B343466E04AE}"/>
                    </a:ext>
                  </a:extLst>
                </p:cNvPr>
                <p:cNvSpPr/>
                <p:nvPr/>
              </p:nvSpPr>
              <p:spPr>
                <a:xfrm>
                  <a:off x="1085850"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BDF87D8-20E0-A311-0F9A-1A5ED6BF05DF}"/>
                    </a:ext>
                  </a:extLst>
                </p:cNvPr>
                <p:cNvSpPr/>
                <p:nvPr/>
              </p:nvSpPr>
              <p:spPr>
                <a:xfrm>
                  <a:off x="3338513"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0089FB76-AD2A-A96A-937B-556CE5603D24}"/>
                    </a:ext>
                  </a:extLst>
                </p:cNvPr>
                <p:cNvSpPr/>
                <p:nvPr/>
              </p:nvSpPr>
              <p:spPr>
                <a:xfrm>
                  <a:off x="5591175"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98E41032-F816-CC25-807D-655487A65B40}"/>
                    </a:ext>
                  </a:extLst>
                </p:cNvPr>
                <p:cNvSpPr/>
                <p:nvPr/>
              </p:nvSpPr>
              <p:spPr>
                <a:xfrm>
                  <a:off x="7843838" y="1656390"/>
                  <a:ext cx="2049914" cy="120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9" name="Picture 8">
              <a:extLst>
                <a:ext uri="{FF2B5EF4-FFF2-40B4-BE49-F238E27FC236}">
                  <a16:creationId xmlns:a16="http://schemas.microsoft.com/office/drawing/2014/main" id="{BF67D0C5-9DA3-5368-053E-9809D7C448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8868" y="2079724"/>
              <a:ext cx="1583193" cy="338170"/>
            </a:xfrm>
            <a:prstGeom prst="rect">
              <a:avLst/>
            </a:prstGeom>
          </p:spPr>
        </p:pic>
        <p:pic>
          <p:nvPicPr>
            <p:cNvPr id="10" name="Picture 8">
              <a:extLst>
                <a:ext uri="{FF2B5EF4-FFF2-40B4-BE49-F238E27FC236}">
                  <a16:creationId xmlns:a16="http://schemas.microsoft.com/office/drawing/2014/main" id="{83521A2F-6973-910C-9D12-1274F5B19C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3558" y="1991897"/>
              <a:ext cx="1559823" cy="530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ord Logo PNG Vectors Free Download">
              <a:extLst>
                <a:ext uri="{FF2B5EF4-FFF2-40B4-BE49-F238E27FC236}">
                  <a16:creationId xmlns:a16="http://schemas.microsoft.com/office/drawing/2014/main" id="{BF1B1958-A89C-A4C6-42C5-3FF40E92BE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4234" y="3391505"/>
              <a:ext cx="1400905" cy="5323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Zurich Logo PNG Vector (EPS) Free Download">
              <a:extLst>
                <a:ext uri="{FF2B5EF4-FFF2-40B4-BE49-F238E27FC236}">
                  <a16:creationId xmlns:a16="http://schemas.microsoft.com/office/drawing/2014/main" id="{695C0ACD-25C7-8C78-1CF1-198D1525FF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91067" y="3305535"/>
              <a:ext cx="1023821" cy="6825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Alcoa Logo PNG Vectors Free Download">
              <a:extLst>
                <a:ext uri="{FF2B5EF4-FFF2-40B4-BE49-F238E27FC236}">
                  <a16:creationId xmlns:a16="http://schemas.microsoft.com/office/drawing/2014/main" id="{4E05C915-7763-8A53-4F0E-19A8C05909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4341" y="3285781"/>
              <a:ext cx="952381" cy="7142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Siemens-logo-vector - USGBC West Michigan Chapter">
              <a:extLst>
                <a:ext uri="{FF2B5EF4-FFF2-40B4-BE49-F238E27FC236}">
                  <a16:creationId xmlns:a16="http://schemas.microsoft.com/office/drawing/2014/main" id="{B0CA17F4-B16B-49E1-C460-82DDC9FE2A2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83121" y="3429617"/>
              <a:ext cx="1632090" cy="4160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83BEECF-4FBA-AEDC-8A04-A2584F2D60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8114" y="6143818"/>
              <a:ext cx="1599448" cy="404432"/>
            </a:xfrm>
            <a:prstGeom prst="rect">
              <a:avLst/>
            </a:prstGeom>
          </p:spPr>
        </p:pic>
        <p:pic>
          <p:nvPicPr>
            <p:cNvPr id="16" name="Picture 22">
              <a:extLst>
                <a:ext uri="{FF2B5EF4-FFF2-40B4-BE49-F238E27FC236}">
                  <a16:creationId xmlns:a16="http://schemas.microsoft.com/office/drawing/2014/main" id="{FA7764B4-C224-EB4B-3669-DFD39085FD6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68304" y="6276472"/>
              <a:ext cx="1612448" cy="178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2EF0865-7789-4A32-E3E7-132A7F6162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65803" y="6215444"/>
              <a:ext cx="1334254" cy="403379"/>
            </a:xfrm>
            <a:prstGeom prst="rect">
              <a:avLst/>
            </a:prstGeom>
          </p:spPr>
        </p:pic>
        <p:pic>
          <p:nvPicPr>
            <p:cNvPr id="18" name="Picture 17">
              <a:extLst>
                <a:ext uri="{FF2B5EF4-FFF2-40B4-BE49-F238E27FC236}">
                  <a16:creationId xmlns:a16="http://schemas.microsoft.com/office/drawing/2014/main" id="{CA6B5BD6-A87F-ACF8-09E1-FE77EE0338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7244" y="4857430"/>
              <a:ext cx="883101" cy="353240"/>
            </a:xfrm>
            <a:prstGeom prst="rect">
              <a:avLst/>
            </a:prstGeom>
          </p:spPr>
        </p:pic>
        <p:pic>
          <p:nvPicPr>
            <p:cNvPr id="19" name="Picture 30">
              <a:extLst>
                <a:ext uri="{FF2B5EF4-FFF2-40B4-BE49-F238E27FC236}">
                  <a16:creationId xmlns:a16="http://schemas.microsoft.com/office/drawing/2014/main" id="{41544795-AAF5-18F5-2F13-C1DC91B9CB6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682863" y="4613769"/>
              <a:ext cx="1958227" cy="8039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2" descr="Download Tesla Logo in SVG Vector or PNG File Format - Logo.wine">
              <a:extLst>
                <a:ext uri="{FF2B5EF4-FFF2-40B4-BE49-F238E27FC236}">
                  <a16:creationId xmlns:a16="http://schemas.microsoft.com/office/drawing/2014/main" id="{EC2D0307-15E9-43F5-3014-7A38A32A95EA}"/>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6988" r="25305"/>
            <a:stretch/>
          </p:blipFill>
          <p:spPr bwMode="auto">
            <a:xfrm>
              <a:off x="6226561" y="1659532"/>
              <a:ext cx="859514" cy="12011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A6413CD-19DE-C172-DE3F-6E45AFA018F9}"/>
                </a:ext>
              </a:extLst>
            </p:cNvPr>
            <p:cNvPicPr>
              <a:picLocks noChangeAspect="1"/>
            </p:cNvPicPr>
            <p:nvPr/>
          </p:nvPicPr>
          <p:blipFill>
            <a:blip r:embed="rId14"/>
            <a:stretch>
              <a:fillRect/>
            </a:stretch>
          </p:blipFill>
          <p:spPr>
            <a:xfrm>
              <a:off x="8541548" y="5998160"/>
              <a:ext cx="645143" cy="667320"/>
            </a:xfrm>
            <a:prstGeom prst="rect">
              <a:avLst/>
            </a:prstGeom>
          </p:spPr>
        </p:pic>
        <p:pic>
          <p:nvPicPr>
            <p:cNvPr id="22" name="Graphic 21">
              <a:extLst>
                <a:ext uri="{FF2B5EF4-FFF2-40B4-BE49-F238E27FC236}">
                  <a16:creationId xmlns:a16="http://schemas.microsoft.com/office/drawing/2014/main" id="{D0F05851-F2A8-11AE-8EB3-03F1EA2D2C4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62203" y="1785259"/>
              <a:ext cx="939800" cy="927100"/>
            </a:xfrm>
            <a:prstGeom prst="rect">
              <a:avLst/>
            </a:prstGeom>
          </p:spPr>
        </p:pic>
        <p:pic>
          <p:nvPicPr>
            <p:cNvPr id="23" name="Picture 34">
              <a:extLst>
                <a:ext uri="{FF2B5EF4-FFF2-40B4-BE49-F238E27FC236}">
                  <a16:creationId xmlns:a16="http://schemas.microsoft.com/office/drawing/2014/main" id="{1B4855C0-E6BD-661D-A129-991D0B8D8AA6}"/>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60127" y="4865744"/>
              <a:ext cx="1708696" cy="3978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Dartmouth-Hitchcock Health Becomes Dartmouth Health – Geisel News">
              <a:extLst>
                <a:ext uri="{FF2B5EF4-FFF2-40B4-BE49-F238E27FC236}">
                  <a16:creationId xmlns:a16="http://schemas.microsoft.com/office/drawing/2014/main" id="{CF0B43E6-E38C-8881-C4D2-875199BAAFD9}"/>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21689" y="4736063"/>
              <a:ext cx="1712136" cy="65230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Slide Number Placeholder 5">
            <a:extLst>
              <a:ext uri="{FF2B5EF4-FFF2-40B4-BE49-F238E27FC236}">
                <a16:creationId xmlns:a16="http://schemas.microsoft.com/office/drawing/2014/main" id="{9A86A7B1-DBBB-9946-D608-453A482522E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5A448DD2-76C4-3A8F-7D9B-D75D5A3C4D4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42744" y="5864930"/>
            <a:ext cx="918976" cy="918976"/>
          </a:xfrm>
          <a:prstGeom prst="rect">
            <a:avLst/>
          </a:prstGeom>
        </p:spPr>
      </p:pic>
    </p:spTree>
    <p:extLst>
      <p:ext uri="{BB962C8B-B14F-4D97-AF65-F5344CB8AC3E}">
        <p14:creationId xmlns:p14="http://schemas.microsoft.com/office/powerpoint/2010/main" val="345006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8BC9-060D-7B94-9FCD-354768C0B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D4986-8BDB-55F7-415B-E4D3751881AA}"/>
              </a:ext>
            </a:extLst>
          </p:cNvPr>
          <p:cNvSpPr>
            <a:spLocks noGrp="1"/>
          </p:cNvSpPr>
          <p:nvPr>
            <p:ph type="title"/>
          </p:nvPr>
        </p:nvSpPr>
        <p:spPr>
          <a:xfrm>
            <a:off x="604520" y="743938"/>
            <a:ext cx="10515600" cy="757626"/>
          </a:xfrm>
        </p:spPr>
        <p:txBody>
          <a:bodyPr>
            <a:normAutofit/>
          </a:bodyPr>
          <a:lstStyle/>
          <a:p>
            <a:r>
              <a:rPr lang="en-US" dirty="0"/>
              <a:t>Real Growth in the Non-Trades</a:t>
            </a:r>
          </a:p>
        </p:txBody>
      </p:sp>
      <p:sp>
        <p:nvSpPr>
          <p:cNvPr id="7" name="Slide Number Placeholder 5">
            <a:extLst>
              <a:ext uri="{FF2B5EF4-FFF2-40B4-BE49-F238E27FC236}">
                <a16:creationId xmlns:a16="http://schemas.microsoft.com/office/drawing/2014/main" id="{3F63997B-EDB7-72B1-AA26-AC0468416396}"/>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Safal Partners © 2025</a:t>
            </a:r>
          </a:p>
        </p:txBody>
      </p:sp>
      <p:pic>
        <p:nvPicPr>
          <p:cNvPr id="9218" name="Picture 2" descr="Graph: Apprenticeships have grown across industries&#10;&#10;This graph shows a comparison between 2015 and 2024 regarding the number of active apprentices. In 2015, there were about 360,000 apprentices. In 2024, the number of apprentices is closer to 700,000. The graph shows the number of active participants in the following categories: construction, educational services, transportation and warehousing, public administration, manufacturing, other services, other, utilities, and health care and social assistance. The largest number of apprentices are working in construction, followed by public administration. In 2024, there is a big jump in the people working in &quot;other services&quot;.">
            <a:extLst>
              <a:ext uri="{FF2B5EF4-FFF2-40B4-BE49-F238E27FC236}">
                <a16:creationId xmlns:a16="http://schemas.microsoft.com/office/drawing/2014/main" id="{50D8C765-052D-73CC-EEE5-59723F4AB1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1036" y="1690688"/>
            <a:ext cx="8869928" cy="4234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yellow circle with white text&#10;&#10;AI-generated content may be incorrect.">
            <a:extLst>
              <a:ext uri="{FF2B5EF4-FFF2-40B4-BE49-F238E27FC236}">
                <a16:creationId xmlns:a16="http://schemas.microsoft.com/office/drawing/2014/main" id="{C798F2D2-DCDA-08E3-45E2-870D01F26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99838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3D0A-81D6-B7CB-B096-BD8150647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ECBEC-424C-238C-8E07-F13BD5B94F17}"/>
              </a:ext>
            </a:extLst>
          </p:cNvPr>
          <p:cNvSpPr>
            <a:spLocks noGrp="1"/>
          </p:cNvSpPr>
          <p:nvPr>
            <p:ph type="title"/>
          </p:nvPr>
        </p:nvSpPr>
        <p:spPr>
          <a:xfrm>
            <a:off x="768476" y="2619575"/>
            <a:ext cx="10515600" cy="1325563"/>
          </a:xfrm>
        </p:spPr>
        <p:txBody>
          <a:bodyPr/>
          <a:lstStyle/>
          <a:p>
            <a:pPr algn="ctr"/>
            <a:r>
              <a:rPr lang="en-US" dirty="0">
                <a:solidFill>
                  <a:schemeClr val="bg1"/>
                </a:solidFill>
              </a:rPr>
              <a:t>RA Offers Benefits to Both </a:t>
            </a:r>
            <a:br>
              <a:rPr lang="en-US" dirty="0">
                <a:solidFill>
                  <a:schemeClr val="bg1"/>
                </a:solidFill>
              </a:rPr>
            </a:br>
            <a:r>
              <a:rPr lang="en-US" dirty="0">
                <a:solidFill>
                  <a:schemeClr val="bg1"/>
                </a:solidFill>
              </a:rPr>
              <a:t>Students and Providers</a:t>
            </a:r>
          </a:p>
        </p:txBody>
      </p:sp>
      <p:sp>
        <p:nvSpPr>
          <p:cNvPr id="3" name="Slide Number Placeholder 5">
            <a:extLst>
              <a:ext uri="{FF2B5EF4-FFF2-40B4-BE49-F238E27FC236}">
                <a16:creationId xmlns:a16="http://schemas.microsoft.com/office/drawing/2014/main" id="{2253C20A-DC21-2E2D-FDEC-6E3F6A299FF3}"/>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51D544AF-D673-B35A-A7DA-598AA8C2A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82338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9FCD-8E92-AF4B-4CCB-209755363D25}"/>
              </a:ext>
            </a:extLst>
          </p:cNvPr>
          <p:cNvSpPr>
            <a:spLocks noGrp="1"/>
          </p:cNvSpPr>
          <p:nvPr>
            <p:ph type="title"/>
          </p:nvPr>
        </p:nvSpPr>
        <p:spPr/>
        <p:txBody>
          <a:bodyPr/>
          <a:lstStyle/>
          <a:p>
            <a:r>
              <a:rPr lang="en-US" dirty="0"/>
              <a:t>RA Offers Clear Benefits for Students </a:t>
            </a:r>
          </a:p>
        </p:txBody>
      </p:sp>
      <p:sp>
        <p:nvSpPr>
          <p:cNvPr id="3" name="Content Placeholder 2">
            <a:extLst>
              <a:ext uri="{FF2B5EF4-FFF2-40B4-BE49-F238E27FC236}">
                <a16:creationId xmlns:a16="http://schemas.microsoft.com/office/drawing/2014/main" id="{55A0B013-6C35-CF77-1356-8A4AA087E1D8}"/>
              </a:ext>
            </a:extLst>
          </p:cNvPr>
          <p:cNvSpPr>
            <a:spLocks noGrp="1"/>
          </p:cNvSpPr>
          <p:nvPr>
            <p:ph sz="half" idx="1"/>
          </p:nvPr>
        </p:nvSpPr>
        <p:spPr>
          <a:xfrm>
            <a:off x="679580" y="1733497"/>
            <a:ext cx="8744340" cy="500091"/>
          </a:xfrm>
        </p:spPr>
        <p:txBody>
          <a:bodyPr>
            <a:normAutofit/>
          </a:bodyPr>
          <a:lstStyle/>
          <a:p>
            <a:pPr marL="0" indent="0">
              <a:buNone/>
            </a:pPr>
            <a:r>
              <a:rPr lang="en-US" sz="2000" dirty="0">
                <a:solidFill>
                  <a:schemeClr val="tx1"/>
                </a:solidFill>
              </a:rPr>
              <a:t>	Academically-linked career pathway</a:t>
            </a:r>
          </a:p>
        </p:txBody>
      </p:sp>
      <p:sp>
        <p:nvSpPr>
          <p:cNvPr id="4" name="Content Placeholder 3">
            <a:extLst>
              <a:ext uri="{FF2B5EF4-FFF2-40B4-BE49-F238E27FC236}">
                <a16:creationId xmlns:a16="http://schemas.microsoft.com/office/drawing/2014/main" id="{1FBE0A41-E425-19B8-A390-7E9E53580823}"/>
              </a:ext>
            </a:extLst>
          </p:cNvPr>
          <p:cNvSpPr>
            <a:spLocks noGrp="1"/>
          </p:cNvSpPr>
          <p:nvPr>
            <p:ph sz="half" idx="2"/>
          </p:nvPr>
        </p:nvSpPr>
        <p:spPr>
          <a:xfrm>
            <a:off x="558282" y="2362381"/>
            <a:ext cx="10033361" cy="403761"/>
          </a:xfrm>
        </p:spPr>
        <p:txBody>
          <a:bodyPr>
            <a:normAutofit/>
          </a:bodyPr>
          <a:lstStyle/>
          <a:p>
            <a:pPr marL="0" indent="0">
              <a:buNone/>
            </a:pPr>
            <a:r>
              <a:rPr lang="en-US" sz="2000" dirty="0">
                <a:solidFill>
                  <a:schemeClr val="tx1"/>
                </a:solidFill>
                <a:cs typeface="Segoe UI"/>
              </a:rPr>
              <a:t>	“Earn and learn” – training is paid while gaining work experience</a:t>
            </a:r>
          </a:p>
        </p:txBody>
      </p:sp>
      <p:sp>
        <p:nvSpPr>
          <p:cNvPr id="5" name="Text Placeholder 4">
            <a:extLst>
              <a:ext uri="{FF2B5EF4-FFF2-40B4-BE49-F238E27FC236}">
                <a16:creationId xmlns:a16="http://schemas.microsoft.com/office/drawing/2014/main" id="{9A9AFD98-5D48-B760-A62A-66DFEAE33B5B}"/>
              </a:ext>
            </a:extLst>
          </p:cNvPr>
          <p:cNvSpPr>
            <a:spLocks noGrp="1"/>
          </p:cNvSpPr>
          <p:nvPr>
            <p:ph type="body" sz="quarter" idx="13"/>
          </p:nvPr>
        </p:nvSpPr>
        <p:spPr>
          <a:xfrm>
            <a:off x="679580" y="2902113"/>
            <a:ext cx="10862386" cy="639259"/>
          </a:xfrm>
        </p:spPr>
        <p:txBody>
          <a:bodyPr>
            <a:noAutofit/>
          </a:bodyPr>
          <a:lstStyle/>
          <a:p>
            <a:pPr marL="0" indent="0">
              <a:buNone/>
            </a:pPr>
            <a:r>
              <a:rPr lang="en-US" sz="2000" dirty="0">
                <a:solidFill>
                  <a:schemeClr val="tx1"/>
                </a:solidFill>
                <a:cs typeface="Segoe UI"/>
              </a:rPr>
              <a:t>	Often leads to offer of full-time non-apprentice employment following program 	completion (94% of completers are retained)</a:t>
            </a:r>
          </a:p>
        </p:txBody>
      </p:sp>
      <p:sp>
        <p:nvSpPr>
          <p:cNvPr id="6" name="Text Placeholder 5">
            <a:extLst>
              <a:ext uri="{FF2B5EF4-FFF2-40B4-BE49-F238E27FC236}">
                <a16:creationId xmlns:a16="http://schemas.microsoft.com/office/drawing/2014/main" id="{3003FAA7-18F3-34ED-1AAB-841DD223DBD4}"/>
              </a:ext>
            </a:extLst>
          </p:cNvPr>
          <p:cNvSpPr>
            <a:spLocks noGrp="1"/>
          </p:cNvSpPr>
          <p:nvPr>
            <p:ph type="body" sz="quarter" idx="14"/>
          </p:nvPr>
        </p:nvSpPr>
        <p:spPr>
          <a:xfrm>
            <a:off x="1292554" y="3690454"/>
            <a:ext cx="10291260" cy="639259"/>
          </a:xfrm>
        </p:spPr>
        <p:txBody>
          <a:bodyPr>
            <a:noAutofit/>
          </a:bodyPr>
          <a:lstStyle/>
          <a:p>
            <a:pPr marL="288925" indent="0">
              <a:lnSpc>
                <a:spcPct val="110000"/>
              </a:lnSpc>
              <a:buNone/>
            </a:pPr>
            <a:r>
              <a:rPr lang="en-US" sz="2000" dirty="0">
                <a:solidFill>
                  <a:schemeClr val="tx1"/>
                </a:solidFill>
                <a:cs typeface="Segoe UI"/>
              </a:rPr>
              <a:t>Provides family-support wages, economic mobility: $80,000 average starting salary (U.S. DOL), $300,000 higher lifetime earnings than non-apprentice peers (U.S. DOL)</a:t>
            </a:r>
          </a:p>
        </p:txBody>
      </p:sp>
      <p:pic>
        <p:nvPicPr>
          <p:cNvPr id="16" name="Content Placeholder 15">
            <a:extLst>
              <a:ext uri="{FF2B5EF4-FFF2-40B4-BE49-F238E27FC236}">
                <a16:creationId xmlns:a16="http://schemas.microsoft.com/office/drawing/2014/main" id="{CA5BFF80-546F-F09E-37B1-527C664E9019}"/>
              </a:ext>
              <a:ext uri="{C183D7F6-B498-43B3-948B-1728B52AA6E4}">
                <adec:decorative xmlns:adec="http://schemas.microsoft.com/office/drawing/2017/decorative" val="1"/>
              </a:ext>
            </a:extLst>
          </p:cNvPr>
          <p:cNvPicPr>
            <a:picLocks noGrp="1" noChangeAspect="1"/>
          </p:cNvPicPr>
          <p:nvPr>
            <p:ph sz="half" idx="15"/>
          </p:nvPr>
        </p:nvPicPr>
        <p:blipFill>
          <a:blip r:embed="rId3">
            <a:extLst>
              <a:ext uri="{96DAC541-7B7A-43D3-8B79-37D633B846F1}">
                <asvg:svgBlip xmlns:asvg="http://schemas.microsoft.com/office/drawing/2016/SVG/main" r:embed="rId4"/>
              </a:ext>
            </a:extLst>
          </a:blip>
          <a:stretch>
            <a:fillRect/>
          </a:stretch>
        </p:blipFill>
        <p:spPr>
          <a:xfrm>
            <a:off x="1112117" y="1747237"/>
            <a:ext cx="333366" cy="333366"/>
          </a:xfrm>
        </p:spPr>
      </p:pic>
      <p:pic>
        <p:nvPicPr>
          <p:cNvPr id="19" name="Content Placeholder 18">
            <a:extLst>
              <a:ext uri="{FF2B5EF4-FFF2-40B4-BE49-F238E27FC236}">
                <a16:creationId xmlns:a16="http://schemas.microsoft.com/office/drawing/2014/main" id="{35BAF945-D247-A9DB-4426-92F3929D0B25}"/>
              </a:ext>
              <a:ext uri="{C183D7F6-B498-43B3-948B-1728B52AA6E4}">
                <adec:decorative xmlns:adec="http://schemas.microsoft.com/office/drawing/2017/decorative" val="1"/>
              </a:ext>
            </a:extLst>
          </p:cNvPr>
          <p:cNvPicPr>
            <a:picLocks noGrp="1" noChangeAspect="1"/>
          </p:cNvPicPr>
          <p:nvPr>
            <p:ph sz="half" idx="16"/>
          </p:nvPr>
        </p:nvPicPr>
        <p:blipFill>
          <a:blip r:embed="rId5">
            <a:extLst>
              <a:ext uri="{96DAC541-7B7A-43D3-8B79-37D633B846F1}">
                <asvg:svgBlip xmlns:asvg="http://schemas.microsoft.com/office/drawing/2016/SVG/main" r:embed="rId6"/>
              </a:ext>
            </a:extLst>
          </a:blip>
          <a:stretch>
            <a:fillRect/>
          </a:stretch>
        </p:blipFill>
        <p:spPr>
          <a:xfrm>
            <a:off x="1087013" y="2334408"/>
            <a:ext cx="358470" cy="358470"/>
          </a:xfrm>
        </p:spPr>
      </p:pic>
      <p:sp>
        <p:nvSpPr>
          <p:cNvPr id="9" name="Text Placeholder 8">
            <a:extLst>
              <a:ext uri="{FF2B5EF4-FFF2-40B4-BE49-F238E27FC236}">
                <a16:creationId xmlns:a16="http://schemas.microsoft.com/office/drawing/2014/main" id="{E6A4AF43-46B8-24E0-A4DA-791FA5B67884}"/>
              </a:ext>
            </a:extLst>
          </p:cNvPr>
          <p:cNvSpPr>
            <a:spLocks noGrp="1"/>
          </p:cNvSpPr>
          <p:nvPr>
            <p:ph type="body" sz="quarter" idx="17"/>
          </p:nvPr>
        </p:nvSpPr>
        <p:spPr>
          <a:xfrm>
            <a:off x="679580" y="4646214"/>
            <a:ext cx="9958245" cy="359058"/>
          </a:xfrm>
        </p:spPr>
        <p:txBody>
          <a:bodyPr>
            <a:noAutofit/>
          </a:bodyPr>
          <a:lstStyle/>
          <a:p>
            <a:pPr marL="0" indent="0">
              <a:buNone/>
            </a:pPr>
            <a:r>
              <a:rPr lang="en-US" sz="2000" dirty="0">
                <a:solidFill>
                  <a:schemeClr val="tx1"/>
                </a:solidFill>
                <a:cs typeface="Segoe UI"/>
              </a:rPr>
              <a:t>	Increases academic and industry-valued credential attainment </a:t>
            </a:r>
          </a:p>
        </p:txBody>
      </p:sp>
      <p:sp>
        <p:nvSpPr>
          <p:cNvPr id="10" name="Text Placeholder 9">
            <a:extLst>
              <a:ext uri="{FF2B5EF4-FFF2-40B4-BE49-F238E27FC236}">
                <a16:creationId xmlns:a16="http://schemas.microsoft.com/office/drawing/2014/main" id="{26B6F9AE-046C-AA10-17F7-829528421BF8}"/>
              </a:ext>
            </a:extLst>
          </p:cNvPr>
          <p:cNvSpPr>
            <a:spLocks noGrp="1"/>
          </p:cNvSpPr>
          <p:nvPr>
            <p:ph type="body" sz="quarter" idx="18"/>
          </p:nvPr>
        </p:nvSpPr>
        <p:spPr>
          <a:xfrm>
            <a:off x="645472" y="5374125"/>
            <a:ext cx="9692553" cy="359058"/>
          </a:xfrm>
        </p:spPr>
        <p:txBody>
          <a:bodyPr>
            <a:noAutofit/>
          </a:bodyPr>
          <a:lstStyle/>
          <a:p>
            <a:pPr marL="0" indent="0">
              <a:buNone/>
            </a:pPr>
            <a:r>
              <a:rPr lang="en-US" sz="2000" dirty="0">
                <a:solidFill>
                  <a:schemeClr val="tx1"/>
                </a:solidFill>
                <a:cs typeface="Segoe UI"/>
              </a:rPr>
              <a:t>	Lowers or eliminates potential student debt for post-secondary education</a:t>
            </a:r>
          </a:p>
        </p:txBody>
      </p:sp>
      <p:sp>
        <p:nvSpPr>
          <p:cNvPr id="12" name="Slide Number Placeholder 5">
            <a:extLst>
              <a:ext uri="{FF2B5EF4-FFF2-40B4-BE49-F238E27FC236}">
                <a16:creationId xmlns:a16="http://schemas.microsoft.com/office/drawing/2014/main" id="{451B7070-C174-31D5-46E0-DC46BC509076}"/>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13" name="Picture 12">
            <a:extLst>
              <a:ext uri="{FF2B5EF4-FFF2-40B4-BE49-F238E27FC236}">
                <a16:creationId xmlns:a16="http://schemas.microsoft.com/office/drawing/2014/main" id="{3241E17B-8DCC-0002-AB46-3B271186BB37}"/>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5206" y="5867757"/>
            <a:ext cx="919119" cy="919119"/>
          </a:xfrm>
          <a:prstGeom prst="rect">
            <a:avLst/>
          </a:prstGeom>
        </p:spPr>
      </p:pic>
      <p:sp>
        <p:nvSpPr>
          <p:cNvPr id="14" name="Oval 13">
            <a:extLst>
              <a:ext uri="{FF2B5EF4-FFF2-40B4-BE49-F238E27FC236}">
                <a16:creationId xmlns:a16="http://schemas.microsoft.com/office/drawing/2014/main" id="{EFCF4448-6EF9-C162-3955-255DCA1B1D08}"/>
              </a:ext>
              <a:ext uri="{C183D7F6-B498-43B3-948B-1728B52AA6E4}">
                <adec:decorative xmlns:adec="http://schemas.microsoft.com/office/drawing/2017/decorative" val="1"/>
              </a:ext>
            </a:extLst>
          </p:cNvPr>
          <p:cNvSpPr/>
          <p:nvPr/>
        </p:nvSpPr>
        <p:spPr>
          <a:xfrm>
            <a:off x="1031536" y="1699340"/>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83273AF-960E-E36A-D31A-3E4FE3A59E07}"/>
              </a:ext>
              <a:ext uri="{C183D7F6-B498-43B3-948B-1728B52AA6E4}">
                <adec:decorative xmlns:adec="http://schemas.microsoft.com/office/drawing/2017/decorative" val="1"/>
              </a:ext>
            </a:extLst>
          </p:cNvPr>
          <p:cNvSpPr/>
          <p:nvPr/>
        </p:nvSpPr>
        <p:spPr>
          <a:xfrm>
            <a:off x="1021443" y="2318498"/>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16E1412-AEC2-2FCA-E8EF-589084998240}"/>
              </a:ext>
              <a:ext uri="{C183D7F6-B498-43B3-948B-1728B52AA6E4}">
                <adec:decorative xmlns:adec="http://schemas.microsoft.com/office/drawing/2017/decorative" val="1"/>
              </a:ext>
            </a:extLst>
          </p:cNvPr>
          <p:cNvGrpSpPr/>
          <p:nvPr/>
        </p:nvGrpSpPr>
        <p:grpSpPr>
          <a:xfrm>
            <a:off x="1018984" y="2987989"/>
            <a:ext cx="494528" cy="472475"/>
            <a:chOff x="1018984" y="2987989"/>
            <a:chExt cx="494528" cy="472475"/>
          </a:xfrm>
        </p:grpSpPr>
        <p:sp>
          <p:nvSpPr>
            <p:cNvPr id="28" name="Oval 27">
              <a:extLst>
                <a:ext uri="{FF2B5EF4-FFF2-40B4-BE49-F238E27FC236}">
                  <a16:creationId xmlns:a16="http://schemas.microsoft.com/office/drawing/2014/main" id="{EF235793-9BD8-E4B1-DDC0-06F7881CF8F0}"/>
                </a:ext>
                <a:ext uri="{C183D7F6-B498-43B3-948B-1728B52AA6E4}">
                  <adec:decorative xmlns:adec="http://schemas.microsoft.com/office/drawing/2017/decorative" val="1"/>
                </a:ext>
              </a:extLst>
            </p:cNvPr>
            <p:cNvSpPr/>
            <p:nvPr/>
          </p:nvSpPr>
          <p:spPr>
            <a:xfrm>
              <a:off x="1018984" y="2987989"/>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929E1730-4A11-ACC6-CEE8-E703C62362D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359" y="3027570"/>
              <a:ext cx="389554" cy="389554"/>
            </a:xfrm>
            <a:prstGeom prst="rect">
              <a:avLst/>
            </a:prstGeom>
          </p:spPr>
        </p:pic>
      </p:grpSp>
      <p:grpSp>
        <p:nvGrpSpPr>
          <p:cNvPr id="11" name="Group 10">
            <a:extLst>
              <a:ext uri="{FF2B5EF4-FFF2-40B4-BE49-F238E27FC236}">
                <a16:creationId xmlns:a16="http://schemas.microsoft.com/office/drawing/2014/main" id="{8A9978AE-FE0F-74F9-8A82-CAB98F0FF5CB}"/>
              </a:ext>
              <a:ext uri="{C183D7F6-B498-43B3-948B-1728B52AA6E4}">
                <adec:decorative xmlns:adec="http://schemas.microsoft.com/office/drawing/2017/decorative" val="1"/>
              </a:ext>
            </a:extLst>
          </p:cNvPr>
          <p:cNvGrpSpPr/>
          <p:nvPr/>
        </p:nvGrpSpPr>
        <p:grpSpPr>
          <a:xfrm>
            <a:off x="1031536" y="3801107"/>
            <a:ext cx="494528" cy="472475"/>
            <a:chOff x="1031536" y="3801107"/>
            <a:chExt cx="494528" cy="472475"/>
          </a:xfrm>
        </p:grpSpPr>
        <p:sp>
          <p:nvSpPr>
            <p:cNvPr id="30" name="Oval 29">
              <a:extLst>
                <a:ext uri="{FF2B5EF4-FFF2-40B4-BE49-F238E27FC236}">
                  <a16:creationId xmlns:a16="http://schemas.microsoft.com/office/drawing/2014/main" id="{791AD041-9855-F259-C2FD-469EEBFE9B35}"/>
                </a:ext>
                <a:ext uri="{C183D7F6-B498-43B3-948B-1728B52AA6E4}">
                  <adec:decorative xmlns:adec="http://schemas.microsoft.com/office/drawing/2017/decorative" val="1"/>
                </a:ext>
              </a:extLst>
            </p:cNvPr>
            <p:cNvSpPr/>
            <p:nvPr/>
          </p:nvSpPr>
          <p:spPr>
            <a:xfrm>
              <a:off x="1031536" y="3801107"/>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8E5CD316-1CF7-16AD-4F3A-4BB4729B99D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7138" y="3849492"/>
              <a:ext cx="410832" cy="410832"/>
            </a:xfrm>
            <a:prstGeom prst="rect">
              <a:avLst/>
            </a:prstGeom>
          </p:spPr>
        </p:pic>
      </p:grpSp>
      <p:grpSp>
        <p:nvGrpSpPr>
          <p:cNvPr id="18" name="Group 17">
            <a:extLst>
              <a:ext uri="{FF2B5EF4-FFF2-40B4-BE49-F238E27FC236}">
                <a16:creationId xmlns:a16="http://schemas.microsoft.com/office/drawing/2014/main" id="{3F0812FB-86C9-CC7A-4C98-D279C541449A}"/>
              </a:ext>
              <a:ext uri="{C183D7F6-B498-43B3-948B-1728B52AA6E4}">
                <adec:decorative xmlns:adec="http://schemas.microsoft.com/office/drawing/2017/decorative" val="1"/>
              </a:ext>
            </a:extLst>
          </p:cNvPr>
          <p:cNvGrpSpPr/>
          <p:nvPr/>
        </p:nvGrpSpPr>
        <p:grpSpPr>
          <a:xfrm>
            <a:off x="1037732" y="4594030"/>
            <a:ext cx="494528" cy="493488"/>
            <a:chOff x="1037732" y="4594030"/>
            <a:chExt cx="494528" cy="493488"/>
          </a:xfrm>
        </p:grpSpPr>
        <p:sp>
          <p:nvSpPr>
            <p:cNvPr id="35" name="Oval 34">
              <a:extLst>
                <a:ext uri="{FF2B5EF4-FFF2-40B4-BE49-F238E27FC236}">
                  <a16:creationId xmlns:a16="http://schemas.microsoft.com/office/drawing/2014/main" id="{30D3AB5C-6253-2931-A8C3-F542C09872F5}"/>
                </a:ext>
                <a:ext uri="{C183D7F6-B498-43B3-948B-1728B52AA6E4}">
                  <adec:decorative xmlns:adec="http://schemas.microsoft.com/office/drawing/2017/decorative" val="1"/>
                </a:ext>
              </a:extLst>
            </p:cNvPr>
            <p:cNvSpPr/>
            <p:nvPr/>
          </p:nvSpPr>
          <p:spPr>
            <a:xfrm>
              <a:off x="1037732" y="4594030"/>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Graphic 36">
              <a:extLst>
                <a:ext uri="{FF2B5EF4-FFF2-40B4-BE49-F238E27FC236}">
                  <a16:creationId xmlns:a16="http://schemas.microsoft.com/office/drawing/2014/main" id="{F18D7F20-4158-10BD-8C07-3EB77FE3757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6355" y="4639153"/>
              <a:ext cx="448365" cy="448365"/>
            </a:xfrm>
            <a:prstGeom prst="rect">
              <a:avLst/>
            </a:prstGeom>
          </p:spPr>
        </p:pic>
      </p:grpSp>
      <p:grpSp>
        <p:nvGrpSpPr>
          <p:cNvPr id="20" name="Group 19">
            <a:extLst>
              <a:ext uri="{FF2B5EF4-FFF2-40B4-BE49-F238E27FC236}">
                <a16:creationId xmlns:a16="http://schemas.microsoft.com/office/drawing/2014/main" id="{8F7C54B8-8BB5-6418-28FE-2F2ED7D10532}"/>
              </a:ext>
              <a:ext uri="{C183D7F6-B498-43B3-948B-1728B52AA6E4}">
                <adec:decorative xmlns:adec="http://schemas.microsoft.com/office/drawing/2017/decorative" val="1"/>
              </a:ext>
            </a:extLst>
          </p:cNvPr>
          <p:cNvGrpSpPr/>
          <p:nvPr/>
        </p:nvGrpSpPr>
        <p:grpSpPr>
          <a:xfrm>
            <a:off x="1008685" y="5305498"/>
            <a:ext cx="494528" cy="472475"/>
            <a:chOff x="1008685" y="5294068"/>
            <a:chExt cx="494528" cy="472475"/>
          </a:xfrm>
        </p:grpSpPr>
        <p:sp>
          <p:nvSpPr>
            <p:cNvPr id="38" name="Oval 37">
              <a:extLst>
                <a:ext uri="{FF2B5EF4-FFF2-40B4-BE49-F238E27FC236}">
                  <a16:creationId xmlns:a16="http://schemas.microsoft.com/office/drawing/2014/main" id="{751408DA-209C-4F92-CA79-4573FD1EB1F3}"/>
                </a:ext>
                <a:ext uri="{C183D7F6-B498-43B3-948B-1728B52AA6E4}">
                  <adec:decorative xmlns:adec="http://schemas.microsoft.com/office/drawing/2017/decorative" val="1"/>
                </a:ext>
              </a:extLst>
            </p:cNvPr>
            <p:cNvSpPr/>
            <p:nvPr/>
          </p:nvSpPr>
          <p:spPr>
            <a:xfrm>
              <a:off x="1008685" y="5294068"/>
              <a:ext cx="494528" cy="472475"/>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Graphic 39">
              <a:extLst>
                <a:ext uri="{FF2B5EF4-FFF2-40B4-BE49-F238E27FC236}">
                  <a16:creationId xmlns:a16="http://schemas.microsoft.com/office/drawing/2014/main" id="{7397A0B8-F172-C226-2474-1D6FE2BF22A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7013" y="5350776"/>
              <a:ext cx="359058" cy="359058"/>
            </a:xfrm>
            <a:prstGeom prst="rect">
              <a:avLst/>
            </a:prstGeom>
          </p:spPr>
        </p:pic>
      </p:grpSp>
      <p:pic>
        <p:nvPicPr>
          <p:cNvPr id="7" name="Content Placeholder 15">
            <a:extLst>
              <a:ext uri="{FF2B5EF4-FFF2-40B4-BE49-F238E27FC236}">
                <a16:creationId xmlns:a16="http://schemas.microsoft.com/office/drawing/2014/main" id="{327FA1E3-8463-2CC4-C2DA-C7580DFCFA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117" y="1734366"/>
            <a:ext cx="333366" cy="333366"/>
          </a:xfrm>
          <a:prstGeom prst="rect">
            <a:avLst/>
          </a:prstGeom>
        </p:spPr>
      </p:pic>
      <p:pic>
        <p:nvPicPr>
          <p:cNvPr id="8" name="Content Placeholder 18">
            <a:extLst>
              <a:ext uri="{FF2B5EF4-FFF2-40B4-BE49-F238E27FC236}">
                <a16:creationId xmlns:a16="http://schemas.microsoft.com/office/drawing/2014/main" id="{4706C4F5-360F-D41F-7656-275453A7024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013" y="2366833"/>
            <a:ext cx="358470" cy="358470"/>
          </a:xfrm>
          <a:prstGeom prst="rect">
            <a:avLst/>
          </a:prstGeom>
        </p:spPr>
      </p:pic>
      <p:pic>
        <p:nvPicPr>
          <p:cNvPr id="22" name="Picture 21">
            <a:extLst>
              <a:ext uri="{FF2B5EF4-FFF2-40B4-BE49-F238E27FC236}">
                <a16:creationId xmlns:a16="http://schemas.microsoft.com/office/drawing/2014/main" id="{1715C6AD-82A8-DE99-B20D-5E59BF249B6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35206" y="5745102"/>
            <a:ext cx="1049788" cy="1049788"/>
          </a:xfrm>
          <a:prstGeom prst="rect">
            <a:avLst/>
          </a:prstGeom>
        </p:spPr>
      </p:pic>
    </p:spTree>
    <p:extLst>
      <p:ext uri="{BB962C8B-B14F-4D97-AF65-F5344CB8AC3E}">
        <p14:creationId xmlns:p14="http://schemas.microsoft.com/office/powerpoint/2010/main" val="155022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258C3-0F9A-7A51-EC0E-10FE9E685F80}"/>
              </a:ext>
            </a:extLst>
          </p:cNvPr>
          <p:cNvSpPr>
            <a:spLocks noGrp="1"/>
          </p:cNvSpPr>
          <p:nvPr>
            <p:ph type="title"/>
          </p:nvPr>
        </p:nvSpPr>
        <p:spPr/>
        <p:txBody>
          <a:bodyPr/>
          <a:lstStyle/>
          <a:p>
            <a:r>
              <a:rPr lang="en-US" dirty="0"/>
              <a:t>Clear Benefits for CTE Providers</a:t>
            </a:r>
          </a:p>
        </p:txBody>
      </p:sp>
      <p:sp>
        <p:nvSpPr>
          <p:cNvPr id="2" name="Content Placeholder 1">
            <a:extLst>
              <a:ext uri="{FF2B5EF4-FFF2-40B4-BE49-F238E27FC236}">
                <a16:creationId xmlns:a16="http://schemas.microsoft.com/office/drawing/2014/main" id="{ABE2285E-9FC1-A085-2709-7ABD1ACB39B5}"/>
              </a:ext>
            </a:extLst>
          </p:cNvPr>
          <p:cNvSpPr>
            <a:spLocks noGrp="1"/>
          </p:cNvSpPr>
          <p:nvPr>
            <p:ph idx="1"/>
          </p:nvPr>
        </p:nvSpPr>
        <p:spPr>
          <a:xfrm>
            <a:off x="1841875" y="1935047"/>
            <a:ext cx="9786341" cy="621202"/>
          </a:xfrm>
        </p:spPr>
        <p:txBody>
          <a:bodyPr>
            <a:normAutofit/>
          </a:bodyPr>
          <a:lstStyle/>
          <a:p>
            <a:pPr marL="0" indent="0">
              <a:lnSpc>
                <a:spcPct val="110000"/>
              </a:lnSpc>
              <a:buNone/>
            </a:pPr>
            <a:r>
              <a:rPr lang="en-US" sz="2800" dirty="0">
                <a:solidFill>
                  <a:schemeClr val="tx1"/>
                </a:solidFill>
                <a:ea typeface="+mn-lt"/>
                <a:cs typeface="Segoe UI"/>
              </a:rPr>
              <a:t>Apprenticeship programs connect students to colleges</a:t>
            </a:r>
          </a:p>
        </p:txBody>
      </p:sp>
      <p:sp>
        <p:nvSpPr>
          <p:cNvPr id="5" name="Text Placeholder 4">
            <a:extLst>
              <a:ext uri="{FF2B5EF4-FFF2-40B4-BE49-F238E27FC236}">
                <a16:creationId xmlns:a16="http://schemas.microsoft.com/office/drawing/2014/main" id="{427C6D09-370C-F58F-4820-4CE319F758A8}"/>
              </a:ext>
            </a:extLst>
          </p:cNvPr>
          <p:cNvSpPr>
            <a:spLocks noGrp="1"/>
          </p:cNvSpPr>
          <p:nvPr>
            <p:ph type="body" sz="quarter" idx="14"/>
          </p:nvPr>
        </p:nvSpPr>
        <p:spPr>
          <a:xfrm>
            <a:off x="1832376" y="3186405"/>
            <a:ext cx="9930983" cy="868362"/>
          </a:xfrm>
        </p:spPr>
        <p:txBody>
          <a:bodyPr>
            <a:normAutofit/>
          </a:bodyPr>
          <a:lstStyle/>
          <a:p>
            <a:pPr marL="0" indent="0">
              <a:buNone/>
            </a:pPr>
            <a:r>
              <a:rPr lang="en-US" sz="2800" dirty="0">
                <a:solidFill>
                  <a:schemeClr val="tx1"/>
                </a:solidFill>
                <a:ea typeface="+mn-lt"/>
                <a:cs typeface="Segoe UI"/>
              </a:rPr>
              <a:t>Program sponsors, federal and state programs, and/or students can pay for related instruction </a:t>
            </a:r>
          </a:p>
        </p:txBody>
      </p:sp>
      <p:sp>
        <p:nvSpPr>
          <p:cNvPr id="4" name="Picture Placeholder 3">
            <a:extLst>
              <a:ext uri="{FF2B5EF4-FFF2-40B4-BE49-F238E27FC236}">
                <a16:creationId xmlns:a16="http://schemas.microsoft.com/office/drawing/2014/main" id="{4EB586AE-3E46-1ECD-8890-16CF84744959}"/>
              </a:ext>
            </a:extLst>
          </p:cNvPr>
          <p:cNvSpPr>
            <a:spLocks noGrp="1"/>
          </p:cNvSpPr>
          <p:nvPr>
            <p:ph type="pic" sz="quarter" idx="13"/>
          </p:nvPr>
        </p:nvSpPr>
        <p:spPr>
          <a:xfrm>
            <a:off x="1832375" y="4545615"/>
            <a:ext cx="9930983" cy="1325564"/>
          </a:xfrm>
        </p:spPr>
        <p:txBody>
          <a:bodyPr/>
          <a:lstStyle/>
          <a:p>
            <a:pPr marL="0" indent="0">
              <a:buNone/>
            </a:pPr>
            <a:r>
              <a:rPr lang="en-US" sz="2800" dirty="0">
                <a:solidFill>
                  <a:schemeClr val="tx1"/>
                </a:solidFill>
                <a:ea typeface="+mn-lt"/>
                <a:cs typeface="Segoe UI"/>
              </a:rPr>
              <a:t>Sponsors can provide additional resources beyond tuition to support students and colleges (curriculum development, student supports, additional funding)</a:t>
            </a:r>
          </a:p>
        </p:txBody>
      </p:sp>
      <p:sp>
        <p:nvSpPr>
          <p:cNvPr id="9" name="Slide Number Placeholder 5">
            <a:extLst>
              <a:ext uri="{FF2B5EF4-FFF2-40B4-BE49-F238E27FC236}">
                <a16:creationId xmlns:a16="http://schemas.microsoft.com/office/drawing/2014/main" id="{A825AA83-8719-AC26-1F07-571A53239D8D}"/>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grpSp>
        <p:nvGrpSpPr>
          <p:cNvPr id="10" name="Group 9">
            <a:extLst>
              <a:ext uri="{FF2B5EF4-FFF2-40B4-BE49-F238E27FC236}">
                <a16:creationId xmlns:a16="http://schemas.microsoft.com/office/drawing/2014/main" id="{16FB6B20-2AC4-8DBD-E070-3B358B37124E}"/>
              </a:ext>
              <a:ext uri="{C183D7F6-B498-43B3-948B-1728B52AA6E4}">
                <adec:decorative xmlns:adec="http://schemas.microsoft.com/office/drawing/2017/decorative" val="1"/>
              </a:ext>
            </a:extLst>
          </p:cNvPr>
          <p:cNvGrpSpPr/>
          <p:nvPr/>
        </p:nvGrpSpPr>
        <p:grpSpPr>
          <a:xfrm>
            <a:off x="901021" y="1803787"/>
            <a:ext cx="931355" cy="868361"/>
            <a:chOff x="901021" y="1838077"/>
            <a:chExt cx="931355" cy="868361"/>
          </a:xfrm>
        </p:grpSpPr>
        <p:sp>
          <p:nvSpPr>
            <p:cNvPr id="6" name="Oval 5">
              <a:extLst>
                <a:ext uri="{FF2B5EF4-FFF2-40B4-BE49-F238E27FC236}">
                  <a16:creationId xmlns:a16="http://schemas.microsoft.com/office/drawing/2014/main" id="{411901E4-E129-3E70-425A-C3D7EA7109CF}"/>
                </a:ext>
                <a:ext uri="{C183D7F6-B498-43B3-948B-1728B52AA6E4}">
                  <adec:decorative xmlns:adec="http://schemas.microsoft.com/office/drawing/2017/decorative" val="1"/>
                </a:ext>
              </a:extLst>
            </p:cNvPr>
            <p:cNvSpPr/>
            <p:nvPr/>
          </p:nvSpPr>
          <p:spPr>
            <a:xfrm>
              <a:off x="901021" y="1838077"/>
              <a:ext cx="931355" cy="868361"/>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Connections outline">
              <a:extLst>
                <a:ext uri="{FF2B5EF4-FFF2-40B4-BE49-F238E27FC236}">
                  <a16:creationId xmlns:a16="http://schemas.microsoft.com/office/drawing/2014/main" id="{B7873B9A-42CA-E576-14AB-BAD5CC6904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42" y="1957907"/>
              <a:ext cx="687314" cy="687314"/>
            </a:xfrm>
            <a:prstGeom prst="rect">
              <a:avLst/>
            </a:prstGeom>
          </p:spPr>
        </p:pic>
      </p:grpSp>
      <p:grpSp>
        <p:nvGrpSpPr>
          <p:cNvPr id="12" name="Group 11">
            <a:extLst>
              <a:ext uri="{FF2B5EF4-FFF2-40B4-BE49-F238E27FC236}">
                <a16:creationId xmlns:a16="http://schemas.microsoft.com/office/drawing/2014/main" id="{225F2490-2B74-B690-70E9-037FBD0E273B}"/>
              </a:ext>
              <a:ext uri="{C183D7F6-B498-43B3-948B-1728B52AA6E4}">
                <adec:decorative xmlns:adec="http://schemas.microsoft.com/office/drawing/2017/decorative" val="1"/>
              </a:ext>
            </a:extLst>
          </p:cNvPr>
          <p:cNvGrpSpPr/>
          <p:nvPr/>
        </p:nvGrpSpPr>
        <p:grpSpPr>
          <a:xfrm>
            <a:off x="910520" y="3193768"/>
            <a:ext cx="931355" cy="868361"/>
            <a:chOff x="910520" y="3102328"/>
            <a:chExt cx="931355" cy="868361"/>
          </a:xfrm>
        </p:grpSpPr>
        <p:sp>
          <p:nvSpPr>
            <p:cNvPr id="7" name="Oval 6">
              <a:extLst>
                <a:ext uri="{FF2B5EF4-FFF2-40B4-BE49-F238E27FC236}">
                  <a16:creationId xmlns:a16="http://schemas.microsoft.com/office/drawing/2014/main" id="{5736DA4C-CD1E-7EC5-6E38-A2BC60EC2C4C}"/>
                </a:ext>
                <a:ext uri="{C183D7F6-B498-43B3-948B-1728B52AA6E4}">
                  <adec:decorative xmlns:adec="http://schemas.microsoft.com/office/drawing/2017/decorative" val="1"/>
                </a:ext>
              </a:extLst>
            </p:cNvPr>
            <p:cNvSpPr/>
            <p:nvPr/>
          </p:nvSpPr>
          <p:spPr>
            <a:xfrm>
              <a:off x="910520" y="3102328"/>
              <a:ext cx="931355" cy="868361"/>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descr="Money envelope with solid fill">
              <a:extLst>
                <a:ext uri="{FF2B5EF4-FFF2-40B4-BE49-F238E27FC236}">
                  <a16:creationId xmlns:a16="http://schemas.microsoft.com/office/drawing/2014/main" id="{F217FBAD-B64F-AACC-80AA-A71A12513F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625" y="3168440"/>
              <a:ext cx="725143" cy="725143"/>
            </a:xfrm>
            <a:prstGeom prst="rect">
              <a:avLst/>
            </a:prstGeom>
          </p:spPr>
        </p:pic>
      </p:grpSp>
      <p:grpSp>
        <p:nvGrpSpPr>
          <p:cNvPr id="14" name="Group 13">
            <a:extLst>
              <a:ext uri="{FF2B5EF4-FFF2-40B4-BE49-F238E27FC236}">
                <a16:creationId xmlns:a16="http://schemas.microsoft.com/office/drawing/2014/main" id="{CD6D3D64-801A-34CA-92BB-72CE08CD8D26}"/>
              </a:ext>
              <a:ext uri="{C183D7F6-B498-43B3-948B-1728B52AA6E4}">
                <adec:decorative xmlns:adec="http://schemas.microsoft.com/office/drawing/2017/decorative" val="1"/>
              </a:ext>
            </a:extLst>
          </p:cNvPr>
          <p:cNvGrpSpPr/>
          <p:nvPr/>
        </p:nvGrpSpPr>
        <p:grpSpPr>
          <a:xfrm>
            <a:off x="901020" y="4728495"/>
            <a:ext cx="931355" cy="868361"/>
            <a:chOff x="901020" y="4545615"/>
            <a:chExt cx="931355" cy="868361"/>
          </a:xfrm>
        </p:grpSpPr>
        <p:sp>
          <p:nvSpPr>
            <p:cNvPr id="8" name="Oval 7">
              <a:extLst>
                <a:ext uri="{FF2B5EF4-FFF2-40B4-BE49-F238E27FC236}">
                  <a16:creationId xmlns:a16="http://schemas.microsoft.com/office/drawing/2014/main" id="{131FA747-6641-7E75-AC92-AD6E8695FF64}"/>
                </a:ext>
                <a:ext uri="{C183D7F6-B498-43B3-948B-1728B52AA6E4}">
                  <adec:decorative xmlns:adec="http://schemas.microsoft.com/office/drawing/2017/decorative" val="1"/>
                </a:ext>
              </a:extLst>
            </p:cNvPr>
            <p:cNvSpPr/>
            <p:nvPr/>
          </p:nvSpPr>
          <p:spPr>
            <a:xfrm>
              <a:off x="901020" y="4545615"/>
              <a:ext cx="931355" cy="868361"/>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descr="Open hand with solid fill">
              <a:extLst>
                <a:ext uri="{FF2B5EF4-FFF2-40B4-BE49-F238E27FC236}">
                  <a16:creationId xmlns:a16="http://schemas.microsoft.com/office/drawing/2014/main" id="{5365B2AB-290D-53BC-5EA8-785E745E0E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870" y="4626321"/>
              <a:ext cx="787655" cy="787655"/>
            </a:xfrm>
            <a:prstGeom prst="rect">
              <a:avLst/>
            </a:prstGeom>
          </p:spPr>
        </p:pic>
      </p:grpSp>
    </p:spTree>
    <p:extLst>
      <p:ext uri="{BB962C8B-B14F-4D97-AF65-F5344CB8AC3E}">
        <p14:creationId xmlns:p14="http://schemas.microsoft.com/office/powerpoint/2010/main" val="271253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C6A83-AAE3-5842-CF40-53D66F46E24D}"/>
              </a:ext>
            </a:extLst>
          </p:cNvPr>
          <p:cNvSpPr>
            <a:spLocks noGrp="1"/>
          </p:cNvSpPr>
          <p:nvPr>
            <p:ph type="title"/>
          </p:nvPr>
        </p:nvSpPr>
        <p:spPr/>
        <p:txBody>
          <a:bodyPr/>
          <a:lstStyle/>
          <a:p>
            <a:r>
              <a:rPr lang="en-US" dirty="0"/>
              <a:t>Federal Funding for RA</a:t>
            </a:r>
          </a:p>
        </p:txBody>
      </p:sp>
      <p:sp>
        <p:nvSpPr>
          <p:cNvPr id="2" name="Content Placeholder 1">
            <a:extLst>
              <a:ext uri="{FF2B5EF4-FFF2-40B4-BE49-F238E27FC236}">
                <a16:creationId xmlns:a16="http://schemas.microsoft.com/office/drawing/2014/main" id="{5325972D-3A9F-3A7E-0E1F-3119A843FCE2}"/>
              </a:ext>
            </a:extLst>
          </p:cNvPr>
          <p:cNvSpPr>
            <a:spLocks noGrp="1"/>
          </p:cNvSpPr>
          <p:nvPr>
            <p:ph idx="1"/>
          </p:nvPr>
        </p:nvSpPr>
        <p:spPr>
          <a:xfrm>
            <a:off x="838200" y="1719968"/>
            <a:ext cx="10515600" cy="1325564"/>
          </a:xfrm>
        </p:spPr>
        <p:txBody>
          <a:bodyPr/>
          <a:lstStyle/>
          <a:p>
            <a:pPr marL="0" indent="0">
              <a:buNone/>
            </a:pPr>
            <a:r>
              <a:rPr lang="en-US" dirty="0"/>
              <a:t>Several programs can help pay for Registered Apprenticeship related instruction courses at local colleges, </a:t>
            </a:r>
            <a:r>
              <a:rPr lang="en-US" b="1" i="1" dirty="0">
                <a:solidFill>
                  <a:srgbClr val="00015E"/>
                </a:solidFill>
              </a:rPr>
              <a:t>making it more attractive for local employers to participate</a:t>
            </a:r>
            <a:r>
              <a:rPr lang="en-US" dirty="0"/>
              <a:t>. </a:t>
            </a:r>
          </a:p>
        </p:txBody>
      </p:sp>
      <p:sp>
        <p:nvSpPr>
          <p:cNvPr id="5" name="Text Placeholder 4">
            <a:extLst>
              <a:ext uri="{FF2B5EF4-FFF2-40B4-BE49-F238E27FC236}">
                <a16:creationId xmlns:a16="http://schemas.microsoft.com/office/drawing/2014/main" id="{DB481F7F-4876-099D-51B6-1E37B3455C17}"/>
              </a:ext>
            </a:extLst>
          </p:cNvPr>
          <p:cNvSpPr>
            <a:spLocks noGrp="1"/>
          </p:cNvSpPr>
          <p:nvPr>
            <p:ph type="body" sz="quarter" idx="14"/>
          </p:nvPr>
        </p:nvSpPr>
        <p:spPr>
          <a:xfrm>
            <a:off x="4724400" y="3045531"/>
            <a:ext cx="7040880" cy="3283946"/>
          </a:xfrm>
        </p:spPr>
        <p:txBody>
          <a:bodyPr>
            <a:normAutofit fontScale="92500" lnSpcReduction="20000"/>
          </a:bodyPr>
          <a:lstStyle/>
          <a:p>
            <a:r>
              <a:rPr lang="en-US" b="1" dirty="0"/>
              <a:t>Examples include: </a:t>
            </a:r>
            <a:endParaRPr lang="en-US" dirty="0"/>
          </a:p>
          <a:p>
            <a:pPr lvl="1">
              <a:lnSpc>
                <a:spcPct val="110000"/>
              </a:lnSpc>
              <a:buFont typeface="Courier New" panose="02070309020205020404" pitchFamily="49" charset="0"/>
              <a:buChar char="o"/>
            </a:pPr>
            <a:r>
              <a:rPr lang="en-US" dirty="0">
                <a:solidFill>
                  <a:schemeClr val="tx1"/>
                </a:solidFill>
                <a:ea typeface="+mn-lt"/>
                <a:cs typeface="Segoe UI"/>
                <a:hlinkClick r:id="rId3" tooltip="https://www.apprenticeship.gov/sites/default/files/playbook.pdf"/>
              </a:rPr>
              <a:t>The Workforce Innovation and Investment Act (WIOA) (through Individual Training Accounts) / On-the-Job Training / Supportive Services )</a:t>
            </a:r>
            <a:endParaRPr lang="en-US" dirty="0">
              <a:solidFill>
                <a:schemeClr val="tx1"/>
              </a:solidFill>
              <a:ea typeface="+mn-lt"/>
              <a:cs typeface="Segoe UI"/>
            </a:endParaRPr>
          </a:p>
          <a:p>
            <a:pPr lvl="1">
              <a:lnSpc>
                <a:spcPct val="110000"/>
              </a:lnSpc>
              <a:buFont typeface="Courier New" panose="02070309020205020404" pitchFamily="49" charset="0"/>
              <a:buChar char="o"/>
            </a:pPr>
            <a:r>
              <a:rPr lang="en-US" dirty="0">
                <a:solidFill>
                  <a:schemeClr val="tx1"/>
                </a:solidFill>
                <a:ea typeface="+mn-lt"/>
                <a:cs typeface="Segoe UI"/>
                <a:hlinkClick r:id="rId3" tooltip="https://www.apprenticeship.gov/sites/default/files/playbook.pdf"/>
              </a:rPr>
              <a:t>Pell Grants (Up to $6,895 per Apprentice)</a:t>
            </a:r>
            <a:endParaRPr lang="en-US" dirty="0">
              <a:solidFill>
                <a:schemeClr val="tx1"/>
              </a:solidFill>
              <a:ea typeface="+mn-lt"/>
              <a:cs typeface="Segoe UI"/>
            </a:endParaRPr>
          </a:p>
          <a:p>
            <a:pPr lvl="1">
              <a:lnSpc>
                <a:spcPct val="110000"/>
              </a:lnSpc>
              <a:buFont typeface="Courier New" panose="02070309020205020404" pitchFamily="49" charset="0"/>
              <a:buChar char="o"/>
            </a:pPr>
            <a:r>
              <a:rPr lang="en-US" dirty="0">
                <a:solidFill>
                  <a:schemeClr val="tx1"/>
                </a:solidFill>
                <a:ea typeface="+mn-lt"/>
                <a:cs typeface="Segoe UI"/>
                <a:hlinkClick r:id="rId3" tooltip="https://www.apprenticeship.gov/sites/default/files/playbook.pdf"/>
              </a:rPr>
              <a:t>Federal Work Study Funds (average of $2,500 per Apprentice)</a:t>
            </a:r>
            <a:endParaRPr lang="en-US" dirty="0">
              <a:solidFill>
                <a:schemeClr val="tx1"/>
              </a:solidFill>
              <a:ea typeface="+mn-lt"/>
              <a:cs typeface="Segoe UI"/>
            </a:endParaRPr>
          </a:p>
          <a:p>
            <a:pPr lvl="1">
              <a:lnSpc>
                <a:spcPct val="110000"/>
              </a:lnSpc>
              <a:buFont typeface="Courier New" panose="02070309020205020404" pitchFamily="49" charset="0"/>
              <a:buChar char="o"/>
            </a:pPr>
            <a:r>
              <a:rPr lang="en-US" dirty="0">
                <a:solidFill>
                  <a:schemeClr val="tx1"/>
                </a:solidFill>
                <a:ea typeface="+mn-lt"/>
                <a:cs typeface="Segoe UI"/>
                <a:hlinkClick r:id="rId4" tooltip="https://www.apprenticeship.gov/investments-tax-credits-and-tuition-support/state-tax-credits-and-tuition-support"/>
              </a:rPr>
              <a:t>State Tax Credits and Tuition Support</a:t>
            </a:r>
            <a:endParaRPr lang="en-US" dirty="0">
              <a:solidFill>
                <a:schemeClr val="tx1"/>
              </a:solidFill>
              <a:ea typeface="+mn-lt"/>
              <a:cs typeface="Segoe UI"/>
            </a:endParaRPr>
          </a:p>
          <a:p>
            <a:pPr lvl="1">
              <a:lnSpc>
                <a:spcPct val="110000"/>
              </a:lnSpc>
              <a:buFont typeface="Courier New" panose="02070309020205020404" pitchFamily="49" charset="0"/>
              <a:buChar char="o"/>
            </a:pPr>
            <a:r>
              <a:rPr lang="en-US" dirty="0">
                <a:solidFill>
                  <a:schemeClr val="tx1"/>
                </a:solidFill>
                <a:ea typeface="+mn-lt"/>
                <a:cs typeface="Segoe UI"/>
                <a:hlinkClick r:id="rId5" tooltip="https://www.apprenticeship.gov/career-seekers/service-members-and-veterans"/>
              </a:rPr>
              <a:t>GI Bill Benefits (for approved programs)</a:t>
            </a:r>
            <a:endParaRPr lang="en-US" dirty="0">
              <a:solidFill>
                <a:schemeClr val="tx1"/>
              </a:solidFill>
              <a:ea typeface="+mn-lt"/>
              <a:cs typeface="Segoe UI"/>
            </a:endParaRPr>
          </a:p>
        </p:txBody>
      </p:sp>
      <p:sp>
        <p:nvSpPr>
          <p:cNvPr id="6" name="Slide Number Placeholder 5">
            <a:extLst>
              <a:ext uri="{FF2B5EF4-FFF2-40B4-BE49-F238E27FC236}">
                <a16:creationId xmlns:a16="http://schemas.microsoft.com/office/drawing/2014/main" id="{C6B55892-3D4B-4834-183F-59CAA2E026D1}"/>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1026" name="Picture 2">
            <a:extLst>
              <a:ext uri="{FF2B5EF4-FFF2-40B4-BE49-F238E27FC236}">
                <a16:creationId xmlns:a16="http://schemas.microsoft.com/office/drawing/2014/main" id="{97D273E6-A4CF-1B45-AD89-87A8DDB3C9E0}"/>
              </a:ex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6838" y="3045531"/>
            <a:ext cx="4017562" cy="2715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7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836CC-C068-6103-40F5-339DAFF679AF}"/>
              </a:ext>
            </a:extLst>
          </p:cNvPr>
          <p:cNvSpPr>
            <a:spLocks noGrp="1"/>
          </p:cNvSpPr>
          <p:nvPr>
            <p:ph type="title"/>
          </p:nvPr>
        </p:nvSpPr>
        <p:spPr>
          <a:xfrm>
            <a:off x="838200" y="500062"/>
            <a:ext cx="10515600" cy="1325563"/>
          </a:xfrm>
        </p:spPr>
        <p:txBody>
          <a:bodyPr anchor="ctr">
            <a:normAutofit/>
          </a:bodyPr>
          <a:lstStyle/>
          <a:p>
            <a:r>
              <a:rPr lang="en-US" dirty="0"/>
              <a:t>Pennsylvania Funds Apprenticeship Too</a:t>
            </a:r>
          </a:p>
        </p:txBody>
      </p:sp>
      <p:sp>
        <p:nvSpPr>
          <p:cNvPr id="2" name="Content Placeholder 1">
            <a:extLst>
              <a:ext uri="{FF2B5EF4-FFF2-40B4-BE49-F238E27FC236}">
                <a16:creationId xmlns:a16="http://schemas.microsoft.com/office/drawing/2014/main" id="{0451B5B5-6EDB-BCAD-EA23-649DAB796BDC}"/>
              </a:ext>
            </a:extLst>
          </p:cNvPr>
          <p:cNvSpPr>
            <a:spLocks noGrp="1"/>
          </p:cNvSpPr>
          <p:nvPr>
            <p:ph sz="half" idx="1"/>
          </p:nvPr>
        </p:nvSpPr>
        <p:spPr>
          <a:xfrm>
            <a:off x="838200" y="2051844"/>
            <a:ext cx="7372350" cy="3898900"/>
          </a:xfrm>
        </p:spPr>
        <p:txBody>
          <a:bodyPr>
            <a:noAutofit/>
          </a:bodyPr>
          <a:lstStyle/>
          <a:p>
            <a:r>
              <a:rPr lang="en-US" sz="2600" dirty="0"/>
              <a:t>Committed an additional $61 million to workforce development initiatives statewide, including apprenticeships, CTE, and vocational-technical programs.</a:t>
            </a:r>
          </a:p>
          <a:p>
            <a:r>
              <a:rPr lang="en-US" sz="2600" dirty="0"/>
              <a:t>An additional $5 million in grant funding to expand Registered Apprenticeship programs across the Commonwealth.</a:t>
            </a:r>
          </a:p>
          <a:p>
            <a:r>
              <a:rPr lang="en-US" sz="2600" dirty="0"/>
              <a:t>$2 million in nursing Registered Apprenticeship programs to help fill critical nursing positions across the Commonwealth.</a:t>
            </a:r>
          </a:p>
        </p:txBody>
      </p:sp>
      <p:pic>
        <p:nvPicPr>
          <p:cNvPr id="6" name="Picture 5" descr="Infographic for Apprenticeships in PA - including the following text:&#10;&#10;&quot;By 2025, we'll double registered apprentices to 30,000. This is a win for Pennsylvania workers. It's also a win for Pennsylvania businesses. &#10;&#10;- Provides alternatives to college&#10;- Closes the 21st Century skills gap&#10;- Trains workers for jobs open now&#10;-Opens the door to family-sustaining careers&#10;-Enables more businesses to grow in PA&#10;- Increases skilled workers&#10;- Grows the economy&#10;- Attracts new businesses and jobs to PA&#10;Governor Tom Wolf&quot;">
            <a:extLst>
              <a:ext uri="{FF2B5EF4-FFF2-40B4-BE49-F238E27FC236}">
                <a16:creationId xmlns:a16="http://schemas.microsoft.com/office/drawing/2014/main" id="{06F89A30-99CF-D98F-CCEC-567E71ED22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4461" y="1825625"/>
            <a:ext cx="2897327" cy="4351338"/>
          </a:xfrm>
          <a:prstGeom prst="rect">
            <a:avLst/>
          </a:prstGeom>
          <a:ln>
            <a:noFill/>
          </a:ln>
          <a:effectLst>
            <a:outerShdw blurRad="292100" dist="139700" dir="2700000" algn="tl" rotWithShape="0">
              <a:srgbClr val="333333">
                <a:alpha val="65000"/>
              </a:srgbClr>
            </a:outerShdw>
          </a:effectLst>
        </p:spPr>
      </p:pic>
      <p:sp>
        <p:nvSpPr>
          <p:cNvPr id="7" name="Slide Number Placeholder 5">
            <a:extLst>
              <a:ext uri="{FF2B5EF4-FFF2-40B4-BE49-F238E27FC236}">
                <a16:creationId xmlns:a16="http://schemas.microsoft.com/office/drawing/2014/main" id="{8F5B39C0-524D-C85D-0EAF-991C1A65B85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spTree>
    <p:extLst>
      <p:ext uri="{BB962C8B-B14F-4D97-AF65-F5344CB8AC3E}">
        <p14:creationId xmlns:p14="http://schemas.microsoft.com/office/powerpoint/2010/main" val="172485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347D-F828-174F-3A9B-49F60CD86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B8FED-AE05-6536-5A38-C1E349EC8B7D}"/>
              </a:ext>
            </a:extLst>
          </p:cNvPr>
          <p:cNvSpPr>
            <a:spLocks noGrp="1"/>
          </p:cNvSpPr>
          <p:nvPr>
            <p:ph type="title"/>
          </p:nvPr>
        </p:nvSpPr>
        <p:spPr>
          <a:xfrm>
            <a:off x="768476" y="2619575"/>
            <a:ext cx="10515600" cy="1325563"/>
          </a:xfrm>
        </p:spPr>
        <p:txBody>
          <a:bodyPr/>
          <a:lstStyle/>
          <a:p>
            <a:pPr algn="ctr"/>
            <a:r>
              <a:rPr lang="en-US" dirty="0">
                <a:solidFill>
                  <a:schemeClr val="bg1"/>
                </a:solidFill>
              </a:rPr>
              <a:t>RA and CTE: Why Connect the Two?</a:t>
            </a:r>
          </a:p>
        </p:txBody>
      </p:sp>
      <p:sp>
        <p:nvSpPr>
          <p:cNvPr id="3" name="Slide Number Placeholder 5">
            <a:extLst>
              <a:ext uri="{FF2B5EF4-FFF2-40B4-BE49-F238E27FC236}">
                <a16:creationId xmlns:a16="http://schemas.microsoft.com/office/drawing/2014/main" id="{361A7914-5B6A-B9EF-72B0-2784FEB36B77}"/>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87714DC6-8DFF-C2A0-FFBE-3B85610F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75894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F3B0-938E-D11B-2ECF-A2310191E41D}"/>
              </a:ext>
            </a:extLst>
          </p:cNvPr>
          <p:cNvSpPr>
            <a:spLocks noGrp="1"/>
          </p:cNvSpPr>
          <p:nvPr>
            <p:ph type="title"/>
          </p:nvPr>
        </p:nvSpPr>
        <p:spPr>
          <a:xfrm>
            <a:off x="838200" y="365125"/>
            <a:ext cx="11079480" cy="1325563"/>
          </a:xfrm>
        </p:spPr>
        <p:txBody>
          <a:bodyPr/>
          <a:lstStyle/>
          <a:p>
            <a:r>
              <a:rPr lang="en-US" dirty="0"/>
              <a:t>Benefits for Schools, Workforce and Industry</a:t>
            </a:r>
          </a:p>
        </p:txBody>
      </p:sp>
      <p:sp>
        <p:nvSpPr>
          <p:cNvPr id="3" name="Content Placeholder 2">
            <a:extLst>
              <a:ext uri="{FF2B5EF4-FFF2-40B4-BE49-F238E27FC236}">
                <a16:creationId xmlns:a16="http://schemas.microsoft.com/office/drawing/2014/main" id="{DB499E93-0B64-85D3-A22A-81B1E54152B6}"/>
              </a:ext>
            </a:extLst>
          </p:cNvPr>
          <p:cNvSpPr>
            <a:spLocks noGrp="1"/>
          </p:cNvSpPr>
          <p:nvPr>
            <p:ph sz="half" idx="1"/>
          </p:nvPr>
        </p:nvSpPr>
        <p:spPr>
          <a:xfrm>
            <a:off x="1552618" y="1703834"/>
            <a:ext cx="10036128" cy="747712"/>
          </a:xfrm>
        </p:spPr>
        <p:txBody>
          <a:bodyPr>
            <a:normAutofit/>
          </a:bodyPr>
          <a:lstStyle/>
          <a:p>
            <a:pPr marL="0" indent="0">
              <a:buNone/>
            </a:pPr>
            <a:r>
              <a:rPr kumimoji="0" lang="en-US" altLang="en-US" sz="2000" b="1" i="0" u="none" strike="noStrike" cap="none" normalizeH="0" baseline="0" dirty="0">
                <a:ln>
                  <a:noFill/>
                </a:ln>
                <a:solidFill>
                  <a:schemeClr val="tx1"/>
                </a:solidFill>
                <a:effectLst/>
              </a:rPr>
              <a:t>Accelerates Workforce Readiness</a:t>
            </a:r>
            <a:r>
              <a:rPr kumimoji="0" lang="en-US" altLang="en-US" sz="2000" b="0" i="0" u="none" strike="noStrike" cap="none" normalizeH="0" baseline="0" dirty="0">
                <a:ln>
                  <a:noFill/>
                </a:ln>
                <a:solidFill>
                  <a:schemeClr val="tx1"/>
                </a:solidFill>
                <a:effectLst/>
              </a:rPr>
              <a:t>: Students enter the labor market with advanced technical skills, reducing the time and cost to train new employees.</a:t>
            </a:r>
          </a:p>
        </p:txBody>
      </p:sp>
      <p:sp>
        <p:nvSpPr>
          <p:cNvPr id="4" name="Content Placeholder 3">
            <a:extLst>
              <a:ext uri="{FF2B5EF4-FFF2-40B4-BE49-F238E27FC236}">
                <a16:creationId xmlns:a16="http://schemas.microsoft.com/office/drawing/2014/main" id="{7A555C72-462E-22C8-7A0E-517903C8992A}"/>
              </a:ext>
            </a:extLst>
          </p:cNvPr>
          <p:cNvSpPr>
            <a:spLocks noGrp="1"/>
          </p:cNvSpPr>
          <p:nvPr>
            <p:ph sz="half" idx="2"/>
          </p:nvPr>
        </p:nvSpPr>
        <p:spPr>
          <a:xfrm>
            <a:off x="1552618" y="2684183"/>
            <a:ext cx="10036128" cy="932729"/>
          </a:xfrm>
        </p:spPr>
        <p:txBody>
          <a:bodyPr>
            <a:normAutofit/>
          </a:bodyPr>
          <a:lstStyle/>
          <a:p>
            <a:pPr marL="0" indent="0">
              <a:buNone/>
            </a:pPr>
            <a:r>
              <a:rPr kumimoji="0" lang="en-US" altLang="en-US" sz="2000" b="1" i="0" u="none" strike="noStrike" cap="none" normalizeH="0" baseline="0" dirty="0">
                <a:ln>
                  <a:noFill/>
                </a:ln>
                <a:solidFill>
                  <a:schemeClr val="tx1"/>
                </a:solidFill>
                <a:effectLst/>
              </a:rPr>
              <a:t>Supports Seamless Transitions</a:t>
            </a:r>
            <a:r>
              <a:rPr kumimoji="0" lang="en-US" altLang="en-US" sz="2000" b="0" i="0" u="none" strike="noStrike" cap="none" normalizeH="0" baseline="0" dirty="0">
                <a:ln>
                  <a:noFill/>
                </a:ln>
                <a:solidFill>
                  <a:schemeClr val="tx1"/>
                </a:solidFill>
                <a:effectLst/>
              </a:rPr>
              <a:t>: Integration allows students to earn credit toward RA programs while still in high school, easing the shift into postsecondary training or full-time employment.</a:t>
            </a:r>
          </a:p>
        </p:txBody>
      </p:sp>
      <p:sp>
        <p:nvSpPr>
          <p:cNvPr id="5" name="Text Placeholder 4">
            <a:extLst>
              <a:ext uri="{FF2B5EF4-FFF2-40B4-BE49-F238E27FC236}">
                <a16:creationId xmlns:a16="http://schemas.microsoft.com/office/drawing/2014/main" id="{57713E8A-F0CE-0226-5762-A977BA554CEB}"/>
              </a:ext>
            </a:extLst>
          </p:cNvPr>
          <p:cNvSpPr>
            <a:spLocks noGrp="1"/>
          </p:cNvSpPr>
          <p:nvPr>
            <p:ph type="body" sz="quarter" idx="13"/>
          </p:nvPr>
        </p:nvSpPr>
        <p:spPr>
          <a:xfrm>
            <a:off x="1539239" y="3883458"/>
            <a:ext cx="9845040" cy="770964"/>
          </a:xfrm>
        </p:spPr>
        <p:txBody>
          <a:bodyPr>
            <a:normAutofit/>
          </a:bodyPr>
          <a:lstStyle/>
          <a:p>
            <a:pPr marL="0" indent="0" eaLnBrk="0" fontAlgn="base" hangingPunct="0">
              <a:lnSpc>
                <a:spcPct val="100000"/>
              </a:lnSpc>
              <a:spcBef>
                <a:spcPct val="0"/>
              </a:spcBef>
              <a:spcAft>
                <a:spcPts val="600"/>
              </a:spcAft>
              <a:buNone/>
            </a:pPr>
            <a:r>
              <a:rPr kumimoji="0" lang="en-US" altLang="en-US" sz="2000" b="1" i="0" u="none" strike="noStrike" cap="none" normalizeH="0" baseline="0" dirty="0">
                <a:ln>
                  <a:noFill/>
                </a:ln>
                <a:solidFill>
                  <a:schemeClr val="tx1"/>
                </a:solidFill>
                <a:effectLst/>
              </a:rPr>
              <a:t>Addresses Industry Skill Gaps</a:t>
            </a:r>
            <a:r>
              <a:rPr kumimoji="0" lang="en-US" altLang="en-US" sz="2000" b="0" i="0" u="none" strike="noStrike" cap="none" normalizeH="0" baseline="0" dirty="0">
                <a:ln>
                  <a:noFill/>
                </a:ln>
                <a:solidFill>
                  <a:schemeClr val="tx1"/>
                </a:solidFill>
                <a:effectLst/>
              </a:rPr>
              <a:t>: Employers gain access to a pipeline of young, well-prepared talent trained in high-demand fields.</a:t>
            </a:r>
          </a:p>
        </p:txBody>
      </p:sp>
      <p:sp>
        <p:nvSpPr>
          <p:cNvPr id="6" name="Text Placeholder 5">
            <a:extLst>
              <a:ext uri="{FF2B5EF4-FFF2-40B4-BE49-F238E27FC236}">
                <a16:creationId xmlns:a16="http://schemas.microsoft.com/office/drawing/2014/main" id="{4BE7739C-35A1-40EE-83AE-B2BF1BBC520D}"/>
              </a:ext>
            </a:extLst>
          </p:cNvPr>
          <p:cNvSpPr>
            <a:spLocks noGrp="1"/>
          </p:cNvSpPr>
          <p:nvPr>
            <p:ph type="body" sz="quarter" idx="14"/>
          </p:nvPr>
        </p:nvSpPr>
        <p:spPr>
          <a:xfrm>
            <a:off x="1539240" y="4920969"/>
            <a:ext cx="9845040" cy="1075120"/>
          </a:xfrm>
        </p:spPr>
        <p:txBody>
          <a:bodyPr>
            <a:normAutofit/>
          </a:bodyPr>
          <a:lstStyle/>
          <a:p>
            <a:pPr marL="0" indent="0">
              <a:buNone/>
            </a:pPr>
            <a:r>
              <a:rPr lang="en-US" sz="2000" b="1" dirty="0"/>
              <a:t>Builds Cross-System Collaboration: </a:t>
            </a:r>
            <a:r>
              <a:rPr lang="en-US" sz="2000" dirty="0"/>
              <a:t>States benefit from stronger ties between education, labor, and industry, leading to better program alignment, funding coordination, and sustainability.</a:t>
            </a:r>
          </a:p>
        </p:txBody>
      </p:sp>
      <p:sp>
        <p:nvSpPr>
          <p:cNvPr id="7" name="Slide Number Placeholder 5">
            <a:extLst>
              <a:ext uri="{FF2B5EF4-FFF2-40B4-BE49-F238E27FC236}">
                <a16:creationId xmlns:a16="http://schemas.microsoft.com/office/drawing/2014/main" id="{7FDC299F-F343-A7F6-2A40-1CEB96AA0E0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grpSp>
        <p:nvGrpSpPr>
          <p:cNvPr id="15" name="Group 14">
            <a:extLst>
              <a:ext uri="{FF2B5EF4-FFF2-40B4-BE49-F238E27FC236}">
                <a16:creationId xmlns:a16="http://schemas.microsoft.com/office/drawing/2014/main" id="{DE16426D-CFED-88CC-304B-73953DD14057}"/>
              </a:ext>
              <a:ext uri="{C183D7F6-B498-43B3-948B-1728B52AA6E4}">
                <adec:decorative xmlns:adec="http://schemas.microsoft.com/office/drawing/2017/decorative" val="1"/>
              </a:ext>
            </a:extLst>
          </p:cNvPr>
          <p:cNvGrpSpPr/>
          <p:nvPr/>
        </p:nvGrpSpPr>
        <p:grpSpPr>
          <a:xfrm>
            <a:off x="796289" y="1650371"/>
            <a:ext cx="744899" cy="747713"/>
            <a:chOff x="807719" y="1627511"/>
            <a:chExt cx="744899" cy="747713"/>
          </a:xfrm>
        </p:grpSpPr>
        <p:sp>
          <p:nvSpPr>
            <p:cNvPr id="8" name="Oval 7">
              <a:extLst>
                <a:ext uri="{FF2B5EF4-FFF2-40B4-BE49-F238E27FC236}">
                  <a16:creationId xmlns:a16="http://schemas.microsoft.com/office/drawing/2014/main" id="{BB966BFF-1D9C-F4EB-86EC-2B49E8F1CBF3}"/>
                </a:ext>
                <a:ext uri="{C183D7F6-B498-43B3-948B-1728B52AA6E4}">
                  <adec:decorative xmlns:adec="http://schemas.microsoft.com/office/drawing/2017/decorative" val="1"/>
                </a:ext>
              </a:extLst>
            </p:cNvPr>
            <p:cNvSpPr/>
            <p:nvPr/>
          </p:nvSpPr>
          <p:spPr>
            <a:xfrm>
              <a:off x="807719" y="1627511"/>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descr="Exponential Graph with solid fill">
              <a:extLst>
                <a:ext uri="{FF2B5EF4-FFF2-40B4-BE49-F238E27FC236}">
                  <a16:creationId xmlns:a16="http://schemas.microsoft.com/office/drawing/2014/main" id="{46F6E8E4-A004-DCE6-F52D-98CC308145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420" y="1725673"/>
              <a:ext cx="562016" cy="562016"/>
            </a:xfrm>
            <a:prstGeom prst="rect">
              <a:avLst/>
            </a:prstGeom>
          </p:spPr>
        </p:pic>
      </p:grpSp>
      <p:grpSp>
        <p:nvGrpSpPr>
          <p:cNvPr id="12" name="Group 11">
            <a:extLst>
              <a:ext uri="{FF2B5EF4-FFF2-40B4-BE49-F238E27FC236}">
                <a16:creationId xmlns:a16="http://schemas.microsoft.com/office/drawing/2014/main" id="{A85A596B-A46E-CAE1-D558-B4F31295622E}"/>
              </a:ext>
              <a:ext uri="{C183D7F6-B498-43B3-948B-1728B52AA6E4}">
                <adec:decorative xmlns:adec="http://schemas.microsoft.com/office/drawing/2017/decorative" val="1"/>
              </a:ext>
            </a:extLst>
          </p:cNvPr>
          <p:cNvGrpSpPr/>
          <p:nvPr/>
        </p:nvGrpSpPr>
        <p:grpSpPr>
          <a:xfrm>
            <a:off x="782910" y="3891178"/>
            <a:ext cx="744899" cy="747713"/>
            <a:chOff x="782910" y="3822598"/>
            <a:chExt cx="744899" cy="747713"/>
          </a:xfrm>
        </p:grpSpPr>
        <p:sp>
          <p:nvSpPr>
            <p:cNvPr id="10" name="Oval 9">
              <a:extLst>
                <a:ext uri="{FF2B5EF4-FFF2-40B4-BE49-F238E27FC236}">
                  <a16:creationId xmlns:a16="http://schemas.microsoft.com/office/drawing/2014/main" id="{EC5884F8-0A81-1C9A-14DF-B4C25B6CFC6C}"/>
                </a:ext>
                <a:ext uri="{C183D7F6-B498-43B3-948B-1728B52AA6E4}">
                  <adec:decorative xmlns:adec="http://schemas.microsoft.com/office/drawing/2017/decorative" val="1"/>
                </a:ext>
              </a:extLst>
            </p:cNvPr>
            <p:cNvSpPr/>
            <p:nvPr/>
          </p:nvSpPr>
          <p:spPr>
            <a:xfrm>
              <a:off x="782910" y="3822598"/>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Graphic 18" descr="Blockchain with solid fill">
              <a:extLst>
                <a:ext uri="{FF2B5EF4-FFF2-40B4-BE49-F238E27FC236}">
                  <a16:creationId xmlns:a16="http://schemas.microsoft.com/office/drawing/2014/main" id="{4CE6AF3B-3BE2-6362-C7F5-24C77673E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234" y="3872028"/>
              <a:ext cx="582342" cy="582342"/>
            </a:xfrm>
            <a:prstGeom prst="rect">
              <a:avLst/>
            </a:prstGeom>
          </p:spPr>
        </p:pic>
      </p:grpSp>
      <p:grpSp>
        <p:nvGrpSpPr>
          <p:cNvPr id="16" name="Group 15">
            <a:extLst>
              <a:ext uri="{FF2B5EF4-FFF2-40B4-BE49-F238E27FC236}">
                <a16:creationId xmlns:a16="http://schemas.microsoft.com/office/drawing/2014/main" id="{32A4A62F-AB51-6A8B-64FE-FAC324252E31}"/>
              </a:ext>
              <a:ext uri="{C183D7F6-B498-43B3-948B-1728B52AA6E4}">
                <adec:decorative xmlns:adec="http://schemas.microsoft.com/office/drawing/2017/decorative" val="1"/>
              </a:ext>
            </a:extLst>
          </p:cNvPr>
          <p:cNvGrpSpPr/>
          <p:nvPr/>
        </p:nvGrpSpPr>
        <p:grpSpPr>
          <a:xfrm>
            <a:off x="796290" y="5012409"/>
            <a:ext cx="744899" cy="747713"/>
            <a:chOff x="807720" y="4920969"/>
            <a:chExt cx="744899" cy="747713"/>
          </a:xfrm>
        </p:grpSpPr>
        <p:sp>
          <p:nvSpPr>
            <p:cNvPr id="11" name="Oval 10">
              <a:extLst>
                <a:ext uri="{FF2B5EF4-FFF2-40B4-BE49-F238E27FC236}">
                  <a16:creationId xmlns:a16="http://schemas.microsoft.com/office/drawing/2014/main" id="{800DE3A8-DD4E-F52C-1186-04F3E6160585}"/>
                </a:ext>
                <a:ext uri="{C183D7F6-B498-43B3-948B-1728B52AA6E4}">
                  <adec:decorative xmlns:adec="http://schemas.microsoft.com/office/drawing/2017/decorative" val="1"/>
                </a:ext>
              </a:extLst>
            </p:cNvPr>
            <p:cNvSpPr/>
            <p:nvPr/>
          </p:nvSpPr>
          <p:spPr>
            <a:xfrm>
              <a:off x="807720" y="4920969"/>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descr="Social network with solid fill">
              <a:extLst>
                <a:ext uri="{FF2B5EF4-FFF2-40B4-BE49-F238E27FC236}">
                  <a16:creationId xmlns:a16="http://schemas.microsoft.com/office/drawing/2014/main" id="{46A1431D-5C22-A6A8-8897-E656C7EB34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408" y="5023805"/>
              <a:ext cx="542039" cy="542039"/>
            </a:xfrm>
            <a:prstGeom prst="rect">
              <a:avLst/>
            </a:prstGeom>
          </p:spPr>
        </p:pic>
      </p:grpSp>
      <p:grpSp>
        <p:nvGrpSpPr>
          <p:cNvPr id="14" name="Group 13">
            <a:extLst>
              <a:ext uri="{FF2B5EF4-FFF2-40B4-BE49-F238E27FC236}">
                <a16:creationId xmlns:a16="http://schemas.microsoft.com/office/drawing/2014/main" id="{98F87CBE-2564-DF3F-D581-B9B379F20CE3}"/>
              </a:ext>
              <a:ext uri="{C183D7F6-B498-43B3-948B-1728B52AA6E4}">
                <adec:decorative xmlns:adec="http://schemas.microsoft.com/office/drawing/2017/decorative" val="1"/>
              </a:ext>
            </a:extLst>
          </p:cNvPr>
          <p:cNvGrpSpPr/>
          <p:nvPr/>
        </p:nvGrpSpPr>
        <p:grpSpPr>
          <a:xfrm>
            <a:off x="794340" y="2789243"/>
            <a:ext cx="744899" cy="747713"/>
            <a:chOff x="794340" y="2743523"/>
            <a:chExt cx="744899" cy="747713"/>
          </a:xfrm>
        </p:grpSpPr>
        <p:sp>
          <p:nvSpPr>
            <p:cNvPr id="9" name="Oval 8">
              <a:extLst>
                <a:ext uri="{FF2B5EF4-FFF2-40B4-BE49-F238E27FC236}">
                  <a16:creationId xmlns:a16="http://schemas.microsoft.com/office/drawing/2014/main" id="{66553471-4F7D-7BBE-CC46-30B8CEB22F0F}"/>
                </a:ext>
                <a:ext uri="{C183D7F6-B498-43B3-948B-1728B52AA6E4}">
                  <adec:decorative xmlns:adec="http://schemas.microsoft.com/office/drawing/2017/decorative" val="1"/>
                </a:ext>
              </a:extLst>
            </p:cNvPr>
            <p:cNvSpPr/>
            <p:nvPr/>
          </p:nvSpPr>
          <p:spPr>
            <a:xfrm>
              <a:off x="794340" y="2743523"/>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descr="Briefcase with solid fill">
              <a:extLst>
                <a:ext uri="{FF2B5EF4-FFF2-40B4-BE49-F238E27FC236}">
                  <a16:creationId xmlns:a16="http://schemas.microsoft.com/office/drawing/2014/main" id="{35B2E2EF-791F-ED22-BD61-DE49215619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5770" y="2805892"/>
              <a:ext cx="599727" cy="599727"/>
            </a:xfrm>
            <a:prstGeom prst="rect">
              <a:avLst/>
            </a:prstGeom>
          </p:spPr>
        </p:pic>
      </p:grpSp>
      <p:pic>
        <p:nvPicPr>
          <p:cNvPr id="17" name="Picture 16" descr="A blue and yellow circle with white text&#10;&#10;AI-generated content may be incorrect.">
            <a:extLst>
              <a:ext uri="{FF2B5EF4-FFF2-40B4-BE49-F238E27FC236}">
                <a16:creationId xmlns:a16="http://schemas.microsoft.com/office/drawing/2014/main" id="{0E54473B-5AD4-AFF2-750D-D38A426BB3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405463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9130-B6DE-CAAD-B7E6-04315037C7FC}"/>
              </a:ext>
            </a:extLst>
          </p:cNvPr>
          <p:cNvSpPr>
            <a:spLocks noGrp="1"/>
          </p:cNvSpPr>
          <p:nvPr>
            <p:ph type="title"/>
          </p:nvPr>
        </p:nvSpPr>
        <p:spPr>
          <a:xfrm>
            <a:off x="459444" y="545774"/>
            <a:ext cx="10515600" cy="1325563"/>
          </a:xfrm>
        </p:spPr>
        <p:txBody>
          <a:bodyPr/>
          <a:lstStyle/>
          <a:p>
            <a:r>
              <a:rPr lang="en-US" dirty="0"/>
              <a:t>Presenter</a:t>
            </a:r>
          </a:p>
        </p:txBody>
      </p:sp>
      <p:pic>
        <p:nvPicPr>
          <p:cNvPr id="10" name="Picture 9" descr="Alan Dodkowitz">
            <a:extLst>
              <a:ext uri="{FF2B5EF4-FFF2-40B4-BE49-F238E27FC236}">
                <a16:creationId xmlns:a16="http://schemas.microsoft.com/office/drawing/2014/main" id="{480CE795-690D-91C8-DE52-231C4FB8D609}"/>
              </a:ext>
            </a:extLst>
          </p:cNvPr>
          <p:cNvPicPr>
            <a:picLocks noChangeAspect="1"/>
          </p:cNvPicPr>
          <p:nvPr/>
        </p:nvPicPr>
        <p:blipFill>
          <a:blip r:embed="rId2" cstate="email">
            <a:extLst>
              <a:ext uri="{28A0092B-C50C-407E-A947-70E740481C1C}">
                <a14:useLocalDpi xmlns:a14="http://schemas.microsoft.com/office/drawing/2010/main"/>
              </a:ext>
            </a:extLst>
          </a:blip>
          <a:srcRect l="2119" r="2119"/>
          <a:stretch/>
        </p:blipFill>
        <p:spPr>
          <a:xfrm>
            <a:off x="4965442" y="2196139"/>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5FA04CC3-FF8C-492F-0030-C3AD69555EFE}"/>
              </a:ext>
            </a:extLst>
          </p:cNvPr>
          <p:cNvSpPr>
            <a:spLocks noGrp="1"/>
          </p:cNvSpPr>
          <p:nvPr>
            <p:ph sz="half" idx="1"/>
          </p:nvPr>
        </p:nvSpPr>
        <p:spPr>
          <a:xfrm>
            <a:off x="4507995" y="4873063"/>
            <a:ext cx="3176011" cy="422574"/>
          </a:xfrm>
        </p:spPr>
        <p:txBody>
          <a:bodyPr>
            <a:noAutofit/>
          </a:bodyPr>
          <a:lstStyle/>
          <a:p>
            <a:pPr marL="0" indent="0" algn="ctr">
              <a:buNone/>
            </a:pPr>
            <a:r>
              <a:rPr lang="en-US" b="1" dirty="0">
                <a:solidFill>
                  <a:srgbClr val="00015E"/>
                </a:solidFill>
              </a:rPr>
              <a:t>Alan Dodkowitz</a:t>
            </a:r>
          </a:p>
        </p:txBody>
      </p:sp>
      <p:sp>
        <p:nvSpPr>
          <p:cNvPr id="4" name="Content Placeholder 3">
            <a:extLst>
              <a:ext uri="{FF2B5EF4-FFF2-40B4-BE49-F238E27FC236}">
                <a16:creationId xmlns:a16="http://schemas.microsoft.com/office/drawing/2014/main" id="{5D4BFFC1-1FCF-A8DB-8788-B6F57EDFF603}"/>
              </a:ext>
            </a:extLst>
          </p:cNvPr>
          <p:cNvSpPr>
            <a:spLocks noGrp="1"/>
          </p:cNvSpPr>
          <p:nvPr>
            <p:ph sz="half" idx="13"/>
          </p:nvPr>
        </p:nvSpPr>
        <p:spPr>
          <a:xfrm>
            <a:off x="4267201" y="5342720"/>
            <a:ext cx="3657599" cy="638355"/>
          </a:xfrm>
        </p:spPr>
        <p:txBody>
          <a:bodyPr>
            <a:normAutofit fontScale="92500" lnSpcReduction="20000"/>
          </a:bodyPr>
          <a:lstStyle/>
          <a:p>
            <a:pPr marL="0" indent="0" algn="ctr">
              <a:buNone/>
            </a:pPr>
            <a:r>
              <a:rPr lang="en-US" sz="1800" dirty="0"/>
              <a:t>Subject Matter Expert</a:t>
            </a:r>
          </a:p>
          <a:p>
            <a:pPr marL="0" indent="0" algn="ctr">
              <a:buNone/>
            </a:pPr>
            <a:r>
              <a:rPr lang="en-US" sz="1800" dirty="0"/>
              <a:t>Safal Partners</a:t>
            </a:r>
          </a:p>
        </p:txBody>
      </p:sp>
      <p:sp>
        <p:nvSpPr>
          <p:cNvPr id="7" name="Slide Number Placeholder 5">
            <a:extLst>
              <a:ext uri="{FF2B5EF4-FFF2-40B4-BE49-F238E27FC236}">
                <a16:creationId xmlns:a16="http://schemas.microsoft.com/office/drawing/2014/main" id="{715D33DB-9932-9FA8-7D62-9BBBE8C39686}"/>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6" name="Picture 5" descr="A blue and yellow circle with white text&#10;&#10;AI-generated content may be incorrect.">
            <a:extLst>
              <a:ext uri="{FF2B5EF4-FFF2-40B4-BE49-F238E27FC236}">
                <a16:creationId xmlns:a16="http://schemas.microsoft.com/office/drawing/2014/main" id="{6CD48C56-E252-45F2-38A8-B4944962D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28292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D500-01A4-982F-9C4F-E6905933D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AF31C-DB90-ACF7-90F2-0576B8BF887C}"/>
              </a:ext>
            </a:extLst>
          </p:cNvPr>
          <p:cNvSpPr>
            <a:spLocks noGrp="1"/>
          </p:cNvSpPr>
          <p:nvPr>
            <p:ph type="title"/>
          </p:nvPr>
        </p:nvSpPr>
        <p:spPr>
          <a:xfrm>
            <a:off x="838200" y="365125"/>
            <a:ext cx="11079480" cy="1325563"/>
          </a:xfrm>
        </p:spPr>
        <p:txBody>
          <a:bodyPr/>
          <a:lstStyle/>
          <a:p>
            <a:r>
              <a:rPr lang="en-US" dirty="0"/>
              <a:t>Benefits for Students</a:t>
            </a:r>
          </a:p>
        </p:txBody>
      </p:sp>
      <p:sp>
        <p:nvSpPr>
          <p:cNvPr id="3" name="Content Placeholder 2">
            <a:extLst>
              <a:ext uri="{FF2B5EF4-FFF2-40B4-BE49-F238E27FC236}">
                <a16:creationId xmlns:a16="http://schemas.microsoft.com/office/drawing/2014/main" id="{3E03C36F-B30F-C7F9-85E3-D687F01B985E}"/>
              </a:ext>
            </a:extLst>
          </p:cNvPr>
          <p:cNvSpPr>
            <a:spLocks noGrp="1"/>
          </p:cNvSpPr>
          <p:nvPr>
            <p:ph sz="half" idx="1"/>
          </p:nvPr>
        </p:nvSpPr>
        <p:spPr>
          <a:xfrm>
            <a:off x="1552617" y="1703833"/>
            <a:ext cx="6481039" cy="828925"/>
          </a:xfrm>
        </p:spPr>
        <p:txBody>
          <a:bodyPr>
            <a:noAutofit/>
          </a:bodyPr>
          <a:lstStyle/>
          <a:p>
            <a:pPr marL="0" indent="0">
              <a:lnSpc>
                <a:spcPct val="100000"/>
              </a:lnSpc>
              <a:buNone/>
            </a:pPr>
            <a:r>
              <a:rPr lang="en-US" sz="1800" b="1" dirty="0"/>
              <a:t>Enhances Student Engagement: </a:t>
            </a:r>
            <a:r>
              <a:rPr lang="en-US" sz="1800" dirty="0"/>
              <a:t>OJL and mentorship increase student motivation and persistence, particularly among those more inclined toward applied learning.</a:t>
            </a:r>
          </a:p>
        </p:txBody>
      </p:sp>
      <p:sp>
        <p:nvSpPr>
          <p:cNvPr id="4" name="Content Placeholder 3">
            <a:extLst>
              <a:ext uri="{FF2B5EF4-FFF2-40B4-BE49-F238E27FC236}">
                <a16:creationId xmlns:a16="http://schemas.microsoft.com/office/drawing/2014/main" id="{13EA4091-2A97-EA41-7987-6674C1F2A611}"/>
              </a:ext>
            </a:extLst>
          </p:cNvPr>
          <p:cNvSpPr>
            <a:spLocks noGrp="1"/>
          </p:cNvSpPr>
          <p:nvPr>
            <p:ph sz="half" idx="2"/>
          </p:nvPr>
        </p:nvSpPr>
        <p:spPr>
          <a:xfrm>
            <a:off x="1559714" y="2847900"/>
            <a:ext cx="6473942" cy="741933"/>
          </a:xfrm>
        </p:spPr>
        <p:txBody>
          <a:bodyPr>
            <a:noAutofit/>
          </a:bodyPr>
          <a:lstStyle/>
          <a:p>
            <a:pPr marL="0" indent="0">
              <a:lnSpc>
                <a:spcPct val="100000"/>
              </a:lnSpc>
              <a:buNone/>
            </a:pPr>
            <a:r>
              <a:rPr lang="en-US" sz="1800" b="1" dirty="0"/>
              <a:t>Promotes Economic Mobility: </a:t>
            </a:r>
            <a:r>
              <a:rPr lang="en-US" sz="1800" dirty="0"/>
              <a:t>RA leads to higher earnings, credentials, and long-term career advancement for youth.</a:t>
            </a:r>
          </a:p>
        </p:txBody>
      </p:sp>
      <p:sp>
        <p:nvSpPr>
          <p:cNvPr id="5" name="Text Placeholder 4">
            <a:extLst>
              <a:ext uri="{FF2B5EF4-FFF2-40B4-BE49-F238E27FC236}">
                <a16:creationId xmlns:a16="http://schemas.microsoft.com/office/drawing/2014/main" id="{F58A067B-E860-019E-D2B2-12F7243DC54C}"/>
              </a:ext>
            </a:extLst>
          </p:cNvPr>
          <p:cNvSpPr>
            <a:spLocks noGrp="1"/>
          </p:cNvSpPr>
          <p:nvPr>
            <p:ph type="body" sz="quarter" idx="13"/>
          </p:nvPr>
        </p:nvSpPr>
        <p:spPr>
          <a:xfrm>
            <a:off x="1539237" y="3855886"/>
            <a:ext cx="6473941" cy="865824"/>
          </a:xfrm>
        </p:spPr>
        <p:txBody>
          <a:bodyPr>
            <a:noAutofit/>
          </a:bodyPr>
          <a:lstStyle/>
          <a:p>
            <a:pPr marL="0" indent="0">
              <a:lnSpc>
                <a:spcPct val="100000"/>
              </a:lnSpc>
              <a:buNone/>
            </a:pPr>
            <a:r>
              <a:rPr lang="en-US" sz="1800" b="1" dirty="0"/>
              <a:t>Reduces Time and Cost to Completion: </a:t>
            </a:r>
            <a:r>
              <a:rPr lang="en-US" sz="1800" dirty="0"/>
              <a:t>Students may complete part of the RA requirements while still in high school, shortening the total time needed to finish an apprenticeship.</a:t>
            </a:r>
          </a:p>
        </p:txBody>
      </p:sp>
      <p:sp>
        <p:nvSpPr>
          <p:cNvPr id="6" name="Text Placeholder 5">
            <a:extLst>
              <a:ext uri="{FF2B5EF4-FFF2-40B4-BE49-F238E27FC236}">
                <a16:creationId xmlns:a16="http://schemas.microsoft.com/office/drawing/2014/main" id="{D103F827-A0E7-79E7-7F89-A9A07229DF9D}"/>
              </a:ext>
            </a:extLst>
          </p:cNvPr>
          <p:cNvSpPr>
            <a:spLocks noGrp="1"/>
          </p:cNvSpPr>
          <p:nvPr>
            <p:ph type="body" sz="quarter" idx="14"/>
          </p:nvPr>
        </p:nvSpPr>
        <p:spPr>
          <a:xfrm>
            <a:off x="1559714" y="5043600"/>
            <a:ext cx="6453464" cy="770964"/>
          </a:xfrm>
        </p:spPr>
        <p:txBody>
          <a:bodyPr>
            <a:normAutofit/>
          </a:bodyPr>
          <a:lstStyle/>
          <a:p>
            <a:pPr marL="0" indent="0">
              <a:lnSpc>
                <a:spcPct val="100000"/>
              </a:lnSpc>
              <a:buNone/>
            </a:pPr>
            <a:r>
              <a:rPr kumimoji="0" lang="en-US" altLang="en-US" sz="1800" b="1" i="0" u="none" strike="noStrike" cap="none" normalizeH="0" baseline="0" dirty="0">
                <a:ln>
                  <a:noFill/>
                </a:ln>
                <a:solidFill>
                  <a:schemeClr val="tx1"/>
                </a:solidFill>
                <a:effectLst/>
              </a:rPr>
              <a:t>Expands Career Pathways for Students</a:t>
            </a:r>
            <a:r>
              <a:rPr kumimoji="0" lang="en-US" altLang="en-US" sz="1800" b="0" i="0" u="none" strike="noStrike" cap="none" normalizeH="0" baseline="0" dirty="0">
                <a:ln>
                  <a:noFill/>
                </a:ln>
                <a:solidFill>
                  <a:schemeClr val="tx1"/>
                </a:solidFill>
                <a:effectLst/>
              </a:rPr>
              <a:t>: Can give high school students a structured pathway into skilled careers.</a:t>
            </a:r>
          </a:p>
        </p:txBody>
      </p:sp>
      <p:sp>
        <p:nvSpPr>
          <p:cNvPr id="7" name="Slide Number Placeholder 5">
            <a:extLst>
              <a:ext uri="{FF2B5EF4-FFF2-40B4-BE49-F238E27FC236}">
                <a16:creationId xmlns:a16="http://schemas.microsoft.com/office/drawing/2014/main" id="{B5AE60E5-B3A2-9C76-B2DB-DAF8B17C3023}"/>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12" name="Picture 5">
            <a:extLst>
              <a:ext uri="{FF2B5EF4-FFF2-40B4-BE49-F238E27FC236}">
                <a16:creationId xmlns:a16="http://schemas.microsoft.com/office/drawing/2014/main" id="{E1D18A35-919E-5D5E-6EED-B6A78F7BCD70}"/>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0907" y="2669283"/>
            <a:ext cx="3829616" cy="2363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247D4A0-FD71-DAD3-97B2-AF1902F48E4E}"/>
              </a:ext>
              <a:ext uri="{C183D7F6-B498-43B3-948B-1728B52AA6E4}">
                <adec:decorative xmlns:adec="http://schemas.microsoft.com/office/drawing/2017/decorative" val="1"/>
              </a:ext>
            </a:extLst>
          </p:cNvPr>
          <p:cNvGrpSpPr/>
          <p:nvPr/>
        </p:nvGrpSpPr>
        <p:grpSpPr>
          <a:xfrm>
            <a:off x="814815" y="1792703"/>
            <a:ext cx="744899" cy="747713"/>
            <a:chOff x="814815" y="1724123"/>
            <a:chExt cx="744899" cy="747713"/>
          </a:xfrm>
        </p:grpSpPr>
        <p:sp>
          <p:nvSpPr>
            <p:cNvPr id="8" name="Oval 7">
              <a:extLst>
                <a:ext uri="{FF2B5EF4-FFF2-40B4-BE49-F238E27FC236}">
                  <a16:creationId xmlns:a16="http://schemas.microsoft.com/office/drawing/2014/main" id="{D6D03C4F-D0AC-BD9C-B0FB-71F7004EADFB}"/>
                </a:ext>
                <a:ext uri="{C183D7F6-B498-43B3-948B-1728B52AA6E4}">
                  <adec:decorative xmlns:adec="http://schemas.microsoft.com/office/drawing/2017/decorative" val="1"/>
                </a:ext>
              </a:extLst>
            </p:cNvPr>
            <p:cNvSpPr/>
            <p:nvPr/>
          </p:nvSpPr>
          <p:spPr>
            <a:xfrm>
              <a:off x="814815" y="1724123"/>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descr="Megaphone1 with solid fill">
              <a:extLst>
                <a:ext uri="{FF2B5EF4-FFF2-40B4-BE49-F238E27FC236}">
                  <a16:creationId xmlns:a16="http://schemas.microsoft.com/office/drawing/2014/main" id="{72DA77AD-2B5F-D58A-449B-98EF4D60B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740" y="1788647"/>
              <a:ext cx="601048" cy="601048"/>
            </a:xfrm>
            <a:prstGeom prst="rect">
              <a:avLst/>
            </a:prstGeom>
          </p:spPr>
        </p:pic>
      </p:grpSp>
      <p:grpSp>
        <p:nvGrpSpPr>
          <p:cNvPr id="14" name="Group 13">
            <a:extLst>
              <a:ext uri="{FF2B5EF4-FFF2-40B4-BE49-F238E27FC236}">
                <a16:creationId xmlns:a16="http://schemas.microsoft.com/office/drawing/2014/main" id="{8DBBBA19-314A-10A4-983F-827267EBC15A}"/>
              </a:ext>
              <a:ext uri="{C183D7F6-B498-43B3-948B-1728B52AA6E4}">
                <adec:decorative xmlns:adec="http://schemas.microsoft.com/office/drawing/2017/decorative" val="1"/>
              </a:ext>
            </a:extLst>
          </p:cNvPr>
          <p:cNvGrpSpPr/>
          <p:nvPr/>
        </p:nvGrpSpPr>
        <p:grpSpPr>
          <a:xfrm>
            <a:off x="814815" y="2803790"/>
            <a:ext cx="744899" cy="747713"/>
            <a:chOff x="814815" y="2803790"/>
            <a:chExt cx="744899" cy="747713"/>
          </a:xfrm>
        </p:grpSpPr>
        <p:sp>
          <p:nvSpPr>
            <p:cNvPr id="9" name="Oval 8">
              <a:extLst>
                <a:ext uri="{FF2B5EF4-FFF2-40B4-BE49-F238E27FC236}">
                  <a16:creationId xmlns:a16="http://schemas.microsoft.com/office/drawing/2014/main" id="{F88A26CC-314A-AC3A-E600-C040E80A1C5C}"/>
                </a:ext>
                <a:ext uri="{C183D7F6-B498-43B3-948B-1728B52AA6E4}">
                  <adec:decorative xmlns:adec="http://schemas.microsoft.com/office/drawing/2017/decorative" val="1"/>
                </a:ext>
              </a:extLst>
            </p:cNvPr>
            <p:cNvSpPr/>
            <p:nvPr/>
          </p:nvSpPr>
          <p:spPr>
            <a:xfrm>
              <a:off x="814815" y="2803790"/>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descr="Money with solid fill">
              <a:extLst>
                <a:ext uri="{FF2B5EF4-FFF2-40B4-BE49-F238E27FC236}">
                  <a16:creationId xmlns:a16="http://schemas.microsoft.com/office/drawing/2014/main" id="{3C1E02ED-2B9F-1D45-082A-509C5B68FF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740" y="2871433"/>
              <a:ext cx="583424" cy="583424"/>
            </a:xfrm>
            <a:prstGeom prst="rect">
              <a:avLst/>
            </a:prstGeom>
          </p:spPr>
        </p:pic>
      </p:grpSp>
      <p:grpSp>
        <p:nvGrpSpPr>
          <p:cNvPr id="15" name="Group 14">
            <a:extLst>
              <a:ext uri="{FF2B5EF4-FFF2-40B4-BE49-F238E27FC236}">
                <a16:creationId xmlns:a16="http://schemas.microsoft.com/office/drawing/2014/main" id="{7DE1567B-BD13-6030-9C5F-9C1B4D8DA30F}"/>
              </a:ext>
              <a:ext uri="{C183D7F6-B498-43B3-948B-1728B52AA6E4}">
                <adec:decorative xmlns:adec="http://schemas.microsoft.com/office/drawing/2017/decorative" val="1"/>
              </a:ext>
            </a:extLst>
          </p:cNvPr>
          <p:cNvGrpSpPr/>
          <p:nvPr/>
        </p:nvGrpSpPr>
        <p:grpSpPr>
          <a:xfrm>
            <a:off x="794340" y="3924466"/>
            <a:ext cx="744899" cy="747713"/>
            <a:chOff x="794340" y="3855886"/>
            <a:chExt cx="744899" cy="747713"/>
          </a:xfrm>
        </p:grpSpPr>
        <p:sp>
          <p:nvSpPr>
            <p:cNvPr id="10" name="Oval 9">
              <a:extLst>
                <a:ext uri="{FF2B5EF4-FFF2-40B4-BE49-F238E27FC236}">
                  <a16:creationId xmlns:a16="http://schemas.microsoft.com/office/drawing/2014/main" id="{29475A88-DC26-999B-211A-361599962A6D}"/>
                </a:ext>
                <a:ext uri="{C183D7F6-B498-43B3-948B-1728B52AA6E4}">
                  <adec:decorative xmlns:adec="http://schemas.microsoft.com/office/drawing/2017/decorative" val="1"/>
                </a:ext>
              </a:extLst>
            </p:cNvPr>
            <p:cNvSpPr/>
            <p:nvPr/>
          </p:nvSpPr>
          <p:spPr>
            <a:xfrm>
              <a:off x="794340" y="3855886"/>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descr="Hourglass 90% with solid fill">
              <a:extLst>
                <a:ext uri="{FF2B5EF4-FFF2-40B4-BE49-F238E27FC236}">
                  <a16:creationId xmlns:a16="http://schemas.microsoft.com/office/drawing/2014/main" id="{94CC0C24-A8CE-2793-5FB3-59D6DBB7A6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383" y="3982459"/>
              <a:ext cx="536192" cy="536192"/>
            </a:xfrm>
            <a:prstGeom prst="rect">
              <a:avLst/>
            </a:prstGeom>
          </p:spPr>
        </p:pic>
      </p:grpSp>
      <p:grpSp>
        <p:nvGrpSpPr>
          <p:cNvPr id="17" name="Group 16">
            <a:extLst>
              <a:ext uri="{FF2B5EF4-FFF2-40B4-BE49-F238E27FC236}">
                <a16:creationId xmlns:a16="http://schemas.microsoft.com/office/drawing/2014/main" id="{E80DB3A0-E12A-89D1-675B-5BC35ACEDE4C}"/>
              </a:ext>
              <a:ext uri="{C183D7F6-B498-43B3-948B-1728B52AA6E4}">
                <adec:decorative xmlns:adec="http://schemas.microsoft.com/office/drawing/2017/decorative" val="1"/>
              </a:ext>
            </a:extLst>
          </p:cNvPr>
          <p:cNvGrpSpPr/>
          <p:nvPr/>
        </p:nvGrpSpPr>
        <p:grpSpPr>
          <a:xfrm>
            <a:off x="794340" y="5003233"/>
            <a:ext cx="744899" cy="747713"/>
            <a:chOff x="794340" y="5026093"/>
            <a:chExt cx="744899" cy="747713"/>
          </a:xfrm>
        </p:grpSpPr>
        <p:sp>
          <p:nvSpPr>
            <p:cNvPr id="11" name="Oval 10">
              <a:extLst>
                <a:ext uri="{FF2B5EF4-FFF2-40B4-BE49-F238E27FC236}">
                  <a16:creationId xmlns:a16="http://schemas.microsoft.com/office/drawing/2014/main" id="{1B98F301-4D26-BC61-7844-969528F261DD}"/>
                </a:ext>
                <a:ext uri="{C183D7F6-B498-43B3-948B-1728B52AA6E4}">
                  <adec:decorative xmlns:adec="http://schemas.microsoft.com/office/drawing/2017/decorative" val="1"/>
                </a:ext>
              </a:extLst>
            </p:cNvPr>
            <p:cNvSpPr/>
            <p:nvPr/>
          </p:nvSpPr>
          <p:spPr>
            <a:xfrm>
              <a:off x="794340" y="5026093"/>
              <a:ext cx="744899" cy="747713"/>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descr="Route (Two Pins With A Path) with solid fill">
              <a:extLst>
                <a:ext uri="{FF2B5EF4-FFF2-40B4-BE49-F238E27FC236}">
                  <a16:creationId xmlns:a16="http://schemas.microsoft.com/office/drawing/2014/main" id="{E437B1CE-783E-6AB4-284D-470CD6CAB3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242" y="5109476"/>
              <a:ext cx="593492" cy="593492"/>
            </a:xfrm>
            <a:prstGeom prst="rect">
              <a:avLst/>
            </a:prstGeom>
          </p:spPr>
        </p:pic>
      </p:grpSp>
      <p:pic>
        <p:nvPicPr>
          <p:cNvPr id="19" name="Picture 18" descr="A blue and yellow circle with white text&#10;&#10;AI-generated content may be incorrect.">
            <a:extLst>
              <a:ext uri="{FF2B5EF4-FFF2-40B4-BE49-F238E27FC236}">
                <a16:creationId xmlns:a16="http://schemas.microsoft.com/office/drawing/2014/main" id="{4C2DC1ED-35E0-FA3A-DDFE-43ACCCD6B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429004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70D6-A20A-B791-80DF-5C3743C5E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65FC8-5A73-DC54-9C43-B898F3BF1C91}"/>
              </a:ext>
            </a:extLst>
          </p:cNvPr>
          <p:cNvSpPr>
            <a:spLocks noGrp="1"/>
          </p:cNvSpPr>
          <p:nvPr>
            <p:ph type="title"/>
          </p:nvPr>
        </p:nvSpPr>
        <p:spPr>
          <a:xfrm>
            <a:off x="768476" y="2619575"/>
            <a:ext cx="10515600" cy="1325563"/>
          </a:xfrm>
        </p:spPr>
        <p:txBody>
          <a:bodyPr/>
          <a:lstStyle/>
          <a:p>
            <a:pPr algn="ctr"/>
            <a:r>
              <a:rPr lang="en-US" dirty="0">
                <a:solidFill>
                  <a:schemeClr val="bg1"/>
                </a:solidFill>
              </a:rPr>
              <a:t>Aligning the Two Systems</a:t>
            </a:r>
          </a:p>
        </p:txBody>
      </p:sp>
      <p:sp>
        <p:nvSpPr>
          <p:cNvPr id="3" name="Slide Number Placeholder 5">
            <a:extLst>
              <a:ext uri="{FF2B5EF4-FFF2-40B4-BE49-F238E27FC236}">
                <a16:creationId xmlns:a16="http://schemas.microsoft.com/office/drawing/2014/main" id="{1D5C823B-1AEC-6B2E-3ED8-C1C7793298E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733BB9EB-B54A-66F0-E5E5-EBC7568D3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50589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75F59-E662-1F6D-3AB4-B3EE090DDFFF}"/>
              </a:ext>
            </a:extLst>
          </p:cNvPr>
          <p:cNvSpPr>
            <a:spLocks noGrp="1"/>
          </p:cNvSpPr>
          <p:nvPr>
            <p:ph idx="1"/>
          </p:nvPr>
        </p:nvSpPr>
        <p:spPr>
          <a:xfrm>
            <a:off x="414989" y="1622808"/>
            <a:ext cx="8625133" cy="4238963"/>
          </a:xfrm>
        </p:spPr>
        <p:txBody>
          <a:bodyPr vert="horz" lIns="91440" tIns="45720" rIns="91440" bIns="45720" rtlCol="0" anchor="t">
            <a:noAutofit/>
          </a:bodyPr>
          <a:lstStyle/>
          <a:p>
            <a:pPr lvl="1"/>
            <a:r>
              <a:rPr lang="en-US" dirty="0">
                <a:solidFill>
                  <a:schemeClr val="tx1"/>
                </a:solidFill>
                <a:latin typeface="Aptos"/>
              </a:rPr>
              <a:t>What occupations does local labor market </a:t>
            </a:r>
            <a:br>
              <a:rPr lang="en-US" dirty="0">
                <a:solidFill>
                  <a:schemeClr val="tx1"/>
                </a:solidFill>
                <a:latin typeface="Aptos"/>
              </a:rPr>
            </a:br>
            <a:r>
              <a:rPr lang="en-US" dirty="0">
                <a:solidFill>
                  <a:schemeClr val="tx1"/>
                </a:solidFill>
                <a:latin typeface="Aptos"/>
              </a:rPr>
              <a:t>information show are in high demand and </a:t>
            </a:r>
            <a:br>
              <a:rPr lang="en-US" dirty="0">
                <a:solidFill>
                  <a:schemeClr val="tx1"/>
                </a:solidFill>
                <a:latin typeface="Aptos"/>
              </a:rPr>
            </a:br>
            <a:r>
              <a:rPr lang="en-US" dirty="0">
                <a:solidFill>
                  <a:schemeClr val="tx1"/>
                </a:solidFill>
                <a:latin typeface="Aptos"/>
              </a:rPr>
              <a:t>what interests youth?</a:t>
            </a:r>
          </a:p>
          <a:p>
            <a:pPr lvl="1"/>
            <a:r>
              <a:rPr lang="en-US" dirty="0">
                <a:solidFill>
                  <a:schemeClr val="tx1"/>
                </a:solidFill>
                <a:latin typeface="Aptos"/>
              </a:rPr>
              <a:t>How will we integrate industry needs / </a:t>
            </a:r>
            <a:br>
              <a:rPr lang="en-US" dirty="0">
                <a:solidFill>
                  <a:schemeClr val="tx1"/>
                </a:solidFill>
                <a:latin typeface="Aptos"/>
              </a:rPr>
            </a:br>
            <a:r>
              <a:rPr lang="en-US" dirty="0">
                <a:solidFill>
                  <a:schemeClr val="tx1"/>
                </a:solidFill>
                <a:latin typeface="Aptos"/>
              </a:rPr>
              <a:t>occupation requirements into our RI?</a:t>
            </a:r>
          </a:p>
          <a:p>
            <a:pPr lvl="1"/>
            <a:r>
              <a:rPr lang="en-US" dirty="0">
                <a:solidFill>
                  <a:schemeClr val="tx1"/>
                </a:solidFill>
                <a:latin typeface="Aptos"/>
              </a:rPr>
              <a:t>What apprenticeship pathways can we </a:t>
            </a:r>
            <a:br>
              <a:rPr lang="en-US" dirty="0">
                <a:solidFill>
                  <a:schemeClr val="tx1"/>
                </a:solidFill>
                <a:latin typeface="Aptos"/>
              </a:rPr>
            </a:br>
            <a:r>
              <a:rPr lang="en-US" dirty="0">
                <a:solidFill>
                  <a:schemeClr val="tx1"/>
                </a:solidFill>
                <a:latin typeface="Aptos"/>
              </a:rPr>
              <a:t>develop?</a:t>
            </a:r>
          </a:p>
          <a:p>
            <a:pPr lvl="1"/>
            <a:r>
              <a:rPr lang="en-US" dirty="0">
                <a:solidFill>
                  <a:schemeClr val="tx1"/>
                </a:solidFill>
                <a:latin typeface="Aptos"/>
              </a:rPr>
              <a:t>What partnerships do we need? What </a:t>
            </a:r>
            <a:br>
              <a:rPr lang="en-US" dirty="0">
                <a:solidFill>
                  <a:schemeClr val="tx1"/>
                </a:solidFill>
                <a:latin typeface="Aptos"/>
              </a:rPr>
            </a:br>
            <a:r>
              <a:rPr lang="en-US" dirty="0">
                <a:solidFill>
                  <a:schemeClr val="tx1"/>
                </a:solidFill>
                <a:latin typeface="Aptos"/>
              </a:rPr>
              <a:t>partners do we already have that can </a:t>
            </a:r>
            <a:br>
              <a:rPr lang="en-US" dirty="0">
                <a:solidFill>
                  <a:schemeClr val="tx1"/>
                </a:solidFill>
                <a:latin typeface="Aptos"/>
              </a:rPr>
            </a:br>
            <a:r>
              <a:rPr lang="en-US" dirty="0">
                <a:solidFill>
                  <a:schemeClr val="tx1"/>
                </a:solidFill>
                <a:latin typeface="Aptos"/>
              </a:rPr>
              <a:t>support a program? </a:t>
            </a:r>
          </a:p>
          <a:p>
            <a:pPr lvl="1"/>
            <a:r>
              <a:rPr lang="en-US" dirty="0">
                <a:solidFill>
                  <a:schemeClr val="tx1"/>
                </a:solidFill>
                <a:latin typeface="Aptos"/>
              </a:rPr>
              <a:t>How can we ensure proper articulation </a:t>
            </a:r>
            <a:br>
              <a:rPr lang="en-US" dirty="0">
                <a:solidFill>
                  <a:schemeClr val="tx1"/>
                </a:solidFill>
                <a:latin typeface="Aptos"/>
              </a:rPr>
            </a:br>
            <a:r>
              <a:rPr lang="en-US" dirty="0">
                <a:solidFill>
                  <a:schemeClr val="tx1"/>
                </a:solidFill>
                <a:latin typeface="Aptos"/>
              </a:rPr>
              <a:t>agreements?</a:t>
            </a:r>
          </a:p>
        </p:txBody>
      </p:sp>
      <p:sp>
        <p:nvSpPr>
          <p:cNvPr id="3" name="Title 2">
            <a:extLst>
              <a:ext uri="{FF2B5EF4-FFF2-40B4-BE49-F238E27FC236}">
                <a16:creationId xmlns:a16="http://schemas.microsoft.com/office/drawing/2014/main" id="{D7ABF7F2-7AE5-21C2-7188-F821E335A308}"/>
              </a:ext>
            </a:extLst>
          </p:cNvPr>
          <p:cNvSpPr>
            <a:spLocks noGrp="1"/>
          </p:cNvSpPr>
          <p:nvPr>
            <p:ph type="title"/>
          </p:nvPr>
        </p:nvSpPr>
        <p:spPr/>
        <p:txBody>
          <a:bodyPr/>
          <a:lstStyle/>
          <a:p>
            <a:r>
              <a:rPr lang="en-US" dirty="0"/>
              <a:t>Key Questions</a:t>
            </a:r>
          </a:p>
        </p:txBody>
      </p:sp>
      <p:sp>
        <p:nvSpPr>
          <p:cNvPr id="6" name="Slide Number Placeholder 5">
            <a:extLst>
              <a:ext uri="{FF2B5EF4-FFF2-40B4-BE49-F238E27FC236}">
                <a16:creationId xmlns:a16="http://schemas.microsoft.com/office/drawing/2014/main" id="{91F31631-2956-51D4-C729-3833C41A4F37}"/>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7" name="Picture 6" descr="A group of people sitting around a table working">
            <a:extLst>
              <a:ext uri="{FF2B5EF4-FFF2-40B4-BE49-F238E27FC236}">
                <a16:creationId xmlns:a16="http://schemas.microsoft.com/office/drawing/2014/main" id="{B3C8BE80-B6C0-CC95-B99D-449A53883C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9490" y="2142492"/>
            <a:ext cx="4638585" cy="3092700"/>
          </a:xfrm>
          <a:prstGeom prst="rect">
            <a:avLst/>
          </a:prstGeom>
          <a:ln>
            <a:noFill/>
          </a:ln>
          <a:effectLst>
            <a:softEdge rad="112500"/>
          </a:effectLst>
        </p:spPr>
      </p:pic>
      <p:pic>
        <p:nvPicPr>
          <p:cNvPr id="4" name="Picture 3" descr="A blue and yellow circle with white text&#10;&#10;AI-generated content may be incorrect.">
            <a:extLst>
              <a:ext uri="{FF2B5EF4-FFF2-40B4-BE49-F238E27FC236}">
                <a16:creationId xmlns:a16="http://schemas.microsoft.com/office/drawing/2014/main" id="{B9E3FF90-CB81-A938-8F52-A333BB60B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414126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BE2FA-B3D9-13FA-FF59-EB40E3ECF4DD}"/>
              </a:ext>
            </a:extLst>
          </p:cNvPr>
          <p:cNvSpPr>
            <a:spLocks noGrp="1"/>
          </p:cNvSpPr>
          <p:nvPr>
            <p:ph type="title"/>
          </p:nvPr>
        </p:nvSpPr>
        <p:spPr>
          <a:xfrm>
            <a:off x="609600" y="359568"/>
            <a:ext cx="11353800" cy="1325563"/>
          </a:xfrm>
        </p:spPr>
        <p:txBody>
          <a:bodyPr>
            <a:normAutofit/>
          </a:bodyPr>
          <a:lstStyle/>
          <a:p>
            <a:r>
              <a:rPr lang="en-US" sz="4000" dirty="0"/>
              <a:t>Gen Z – They’re Interested in Different Occupations</a:t>
            </a:r>
          </a:p>
        </p:txBody>
      </p:sp>
      <p:sp>
        <p:nvSpPr>
          <p:cNvPr id="2" name="Content Placeholder 1">
            <a:extLst>
              <a:ext uri="{FF2B5EF4-FFF2-40B4-BE49-F238E27FC236}">
                <a16:creationId xmlns:a16="http://schemas.microsoft.com/office/drawing/2014/main" id="{186C3330-4952-E37F-3EA8-12359B782FD8}"/>
              </a:ext>
            </a:extLst>
          </p:cNvPr>
          <p:cNvSpPr>
            <a:spLocks noGrp="1"/>
          </p:cNvSpPr>
          <p:nvPr>
            <p:ph idx="1"/>
          </p:nvPr>
        </p:nvSpPr>
        <p:spPr>
          <a:xfrm>
            <a:off x="838200" y="1917065"/>
            <a:ext cx="6187440" cy="3869531"/>
          </a:xfrm>
        </p:spPr>
        <p:txBody>
          <a:bodyPr vert="horz" lIns="91440" tIns="45720" rIns="91440" bIns="45720" rtlCol="0" anchor="t">
            <a:normAutofit fontScale="92500" lnSpcReduction="20000"/>
          </a:bodyPr>
          <a:lstStyle/>
          <a:p>
            <a:pPr>
              <a:spcBef>
                <a:spcPts val="600"/>
              </a:spcBef>
              <a:buFont typeface="+mj-lt"/>
              <a:buAutoNum type="arabicPeriod"/>
            </a:pPr>
            <a:r>
              <a:rPr lang="en-US" dirty="0">
                <a:solidFill>
                  <a:schemeClr val="tx1"/>
                </a:solidFill>
                <a:latin typeface="Aptos"/>
              </a:rPr>
              <a:t> </a:t>
            </a:r>
            <a:r>
              <a:rPr lang="en-US" sz="2800" b="0" i="0" dirty="0">
                <a:solidFill>
                  <a:schemeClr val="tx1"/>
                </a:solidFill>
                <a:effectLst/>
                <a:latin typeface="Aptos"/>
              </a:rPr>
              <a:t>Sustainable Energy Specialist</a:t>
            </a:r>
            <a:endParaRPr lang="en-US" sz="2800" dirty="0">
              <a:solidFill>
                <a:schemeClr val="tx1"/>
              </a:solidFill>
              <a:latin typeface="Aptos"/>
            </a:endParaRPr>
          </a:p>
          <a:p>
            <a:pPr algn="l">
              <a:spcBef>
                <a:spcPts val="600"/>
              </a:spcBef>
              <a:buFont typeface="+mj-lt"/>
              <a:buAutoNum type="arabicPeriod"/>
            </a:pPr>
            <a:r>
              <a:rPr lang="en-US" sz="2800" b="0" i="0" dirty="0">
                <a:solidFill>
                  <a:schemeClr val="tx1"/>
                </a:solidFill>
                <a:effectLst/>
              </a:rPr>
              <a:t> Digital Content Creator</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Health and Wellness Coach</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Cybersecurity Analyst</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App Developer</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Social Impact Consultant</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User Experience (UX) Designer</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Remote Work Specialist</a:t>
            </a:r>
            <a:r>
              <a:rPr lang="en-US" sz="2800" dirty="0">
                <a:solidFill>
                  <a:schemeClr val="tx1"/>
                </a:solidFill>
              </a:rPr>
              <a:t> </a:t>
            </a:r>
          </a:p>
          <a:p>
            <a:pPr algn="l">
              <a:spcBef>
                <a:spcPts val="600"/>
              </a:spcBef>
              <a:buFont typeface="+mj-lt"/>
              <a:buAutoNum type="arabicPeriod"/>
            </a:pPr>
            <a:r>
              <a:rPr lang="en-US" sz="2800" b="0" i="0" dirty="0">
                <a:solidFill>
                  <a:schemeClr val="tx1"/>
                </a:solidFill>
                <a:effectLst/>
              </a:rPr>
              <a:t> E-Sports Professional</a:t>
            </a:r>
            <a:endParaRPr lang="en-US" sz="2800" dirty="0">
              <a:solidFill>
                <a:schemeClr val="tx1"/>
              </a:solidFill>
            </a:endParaRPr>
          </a:p>
          <a:p>
            <a:pPr algn="l">
              <a:spcBef>
                <a:spcPts val="600"/>
              </a:spcBef>
              <a:buFont typeface="+mj-lt"/>
              <a:buAutoNum type="arabicPeriod"/>
            </a:pPr>
            <a:r>
              <a:rPr lang="en-US" sz="2800" b="0" i="0" dirty="0">
                <a:solidFill>
                  <a:schemeClr val="tx1"/>
                </a:solidFill>
                <a:effectLst/>
              </a:rPr>
              <a:t> Mental Health Professional</a:t>
            </a:r>
            <a:endParaRPr lang="en-US" sz="2800" b="1" dirty="0">
              <a:solidFill>
                <a:schemeClr val="tx1"/>
              </a:solidFill>
            </a:endParaRPr>
          </a:p>
        </p:txBody>
      </p:sp>
      <p:sp>
        <p:nvSpPr>
          <p:cNvPr id="5" name="Text Placeholder 4">
            <a:extLst>
              <a:ext uri="{FF2B5EF4-FFF2-40B4-BE49-F238E27FC236}">
                <a16:creationId xmlns:a16="http://schemas.microsoft.com/office/drawing/2014/main" id="{7FB16752-AD6C-2628-0D2F-611F484E6D62}"/>
              </a:ext>
            </a:extLst>
          </p:cNvPr>
          <p:cNvSpPr>
            <a:spLocks noGrp="1"/>
          </p:cNvSpPr>
          <p:nvPr>
            <p:ph type="body" sz="quarter" idx="14"/>
          </p:nvPr>
        </p:nvSpPr>
        <p:spPr>
          <a:xfrm>
            <a:off x="7386360" y="5893495"/>
            <a:ext cx="2654114" cy="459105"/>
          </a:xfrm>
        </p:spPr>
        <p:txBody>
          <a:bodyPr>
            <a:normAutofit/>
          </a:bodyPr>
          <a:lstStyle/>
          <a:p>
            <a:pPr marL="457200" lvl="1" indent="0">
              <a:buFont typeface="Arial" panose="020B0604020202020204" pitchFamily="34" charset="0"/>
              <a:buNone/>
            </a:pPr>
            <a:r>
              <a:rPr lang="en-US" sz="2000" b="1" dirty="0">
                <a:solidFill>
                  <a:schemeClr val="tx1"/>
                </a:solidFill>
              </a:rPr>
              <a:t>Source:</a:t>
            </a:r>
            <a:r>
              <a:rPr lang="en-US" sz="2000" dirty="0">
                <a:solidFill>
                  <a:schemeClr val="tx1"/>
                </a:solidFill>
              </a:rPr>
              <a:t> </a:t>
            </a:r>
            <a:r>
              <a:rPr lang="en-US" sz="2000" dirty="0">
                <a:solidFill>
                  <a:srgbClr val="0563C1"/>
                </a:solidFill>
                <a:hlinkClick r:id="rId2"/>
              </a:rPr>
              <a:t>LinkedIn</a:t>
            </a:r>
            <a:endParaRPr lang="en-US" sz="2000" dirty="0"/>
          </a:p>
        </p:txBody>
      </p:sp>
      <p:pic>
        <p:nvPicPr>
          <p:cNvPr id="12" name="Picture 11">
            <a:extLst>
              <a:ext uri="{FF2B5EF4-FFF2-40B4-BE49-F238E27FC236}">
                <a16:creationId xmlns:a16="http://schemas.microsoft.com/office/drawing/2014/main" id="{919300C1-880A-B669-209E-10FEB4F3BFB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9590" y="1821302"/>
            <a:ext cx="2655316" cy="1771170"/>
          </a:xfrm>
          <a:prstGeom prst="rect">
            <a:avLst/>
          </a:prstGeom>
          <a:ln>
            <a:noFill/>
          </a:ln>
          <a:effectLst>
            <a:softEdge rad="112500"/>
          </a:effectLst>
        </p:spPr>
      </p:pic>
      <p:pic>
        <p:nvPicPr>
          <p:cNvPr id="13" name="Picture 12">
            <a:extLst>
              <a:ext uri="{FF2B5EF4-FFF2-40B4-BE49-F238E27FC236}">
                <a16:creationId xmlns:a16="http://schemas.microsoft.com/office/drawing/2014/main" id="{A3B7BF5B-3AE9-FF60-7F75-C2C1B36BDAE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4552" y="1825625"/>
            <a:ext cx="2658117" cy="1771170"/>
          </a:xfrm>
          <a:prstGeom prst="rect">
            <a:avLst/>
          </a:prstGeom>
          <a:ln>
            <a:noFill/>
          </a:ln>
          <a:effectLst>
            <a:softEdge rad="112500"/>
          </a:effectLst>
        </p:spPr>
      </p:pic>
      <p:pic>
        <p:nvPicPr>
          <p:cNvPr id="14" name="Picture 13">
            <a:extLst>
              <a:ext uri="{FF2B5EF4-FFF2-40B4-BE49-F238E27FC236}">
                <a16:creationId xmlns:a16="http://schemas.microsoft.com/office/drawing/2014/main" id="{D84C47A0-D3F8-937F-C006-0F5AB324936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0792" y="3986154"/>
            <a:ext cx="2654114" cy="1771170"/>
          </a:xfrm>
          <a:prstGeom prst="rect">
            <a:avLst/>
          </a:prstGeom>
          <a:ln>
            <a:noFill/>
          </a:ln>
          <a:effectLst>
            <a:softEdge rad="112500"/>
          </a:effectLst>
        </p:spPr>
      </p:pic>
      <p:pic>
        <p:nvPicPr>
          <p:cNvPr id="15" name="Picture 14">
            <a:extLst>
              <a:ext uri="{FF2B5EF4-FFF2-40B4-BE49-F238E27FC236}">
                <a16:creationId xmlns:a16="http://schemas.microsoft.com/office/drawing/2014/main" id="{F6B248FB-A498-5162-C26C-040582570AD2}"/>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7177" y="3908746"/>
            <a:ext cx="2772866" cy="1848578"/>
          </a:xfrm>
          <a:prstGeom prst="rect">
            <a:avLst/>
          </a:prstGeom>
          <a:ln>
            <a:noFill/>
          </a:ln>
          <a:effectLst>
            <a:softEdge rad="112500"/>
          </a:effectLst>
        </p:spPr>
      </p:pic>
      <p:pic>
        <p:nvPicPr>
          <p:cNvPr id="16" name="Picture 15">
            <a:extLst>
              <a:ext uri="{FF2B5EF4-FFF2-40B4-BE49-F238E27FC236}">
                <a16:creationId xmlns:a16="http://schemas.microsoft.com/office/drawing/2014/main" id="{7DAFF69E-8E3F-2F4C-609C-41E603F33EE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521469" y="2904043"/>
            <a:ext cx="2383896" cy="1770540"/>
          </a:xfrm>
          <a:prstGeom prst="rect">
            <a:avLst/>
          </a:prstGeom>
          <a:ln>
            <a:noFill/>
          </a:ln>
          <a:effectLst>
            <a:softEdge rad="112500"/>
          </a:effectLst>
        </p:spPr>
      </p:pic>
      <p:sp>
        <p:nvSpPr>
          <p:cNvPr id="17" name="Slide Number Placeholder 5">
            <a:extLst>
              <a:ext uri="{FF2B5EF4-FFF2-40B4-BE49-F238E27FC236}">
                <a16:creationId xmlns:a16="http://schemas.microsoft.com/office/drawing/2014/main" id="{266B5D24-2A94-6F0A-E414-E336740A2EC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694FA28B-902F-178D-2DA5-FB8E5B6D4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48072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2C25-7480-538C-7BAF-35358AB9E862}"/>
              </a:ext>
            </a:extLst>
          </p:cNvPr>
          <p:cNvSpPr>
            <a:spLocks noGrp="1"/>
          </p:cNvSpPr>
          <p:nvPr>
            <p:ph type="title"/>
          </p:nvPr>
        </p:nvSpPr>
        <p:spPr>
          <a:xfrm>
            <a:off x="716280" y="539402"/>
            <a:ext cx="10515600" cy="1006475"/>
          </a:xfrm>
        </p:spPr>
        <p:txBody>
          <a:bodyPr/>
          <a:lstStyle/>
          <a:p>
            <a:r>
              <a:rPr lang="en-US" dirty="0"/>
              <a:t>But They are Also the “Toolbelt Generation”</a:t>
            </a:r>
          </a:p>
        </p:txBody>
      </p:sp>
      <p:pic>
        <p:nvPicPr>
          <p:cNvPr id="9" name="Picture 8" descr="47 percent">
            <a:extLst>
              <a:ext uri="{FF2B5EF4-FFF2-40B4-BE49-F238E27FC236}">
                <a16:creationId xmlns:a16="http://schemas.microsoft.com/office/drawing/2014/main" id="{3B2FCB2E-66E6-AC31-87E5-52C21CA86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606" y="1975440"/>
            <a:ext cx="1072671" cy="1090380"/>
          </a:xfrm>
          <a:prstGeom prst="rect">
            <a:avLst/>
          </a:prstGeom>
        </p:spPr>
      </p:pic>
      <p:sp>
        <p:nvSpPr>
          <p:cNvPr id="10" name="Content Placeholder 13">
            <a:extLst>
              <a:ext uri="{FF2B5EF4-FFF2-40B4-BE49-F238E27FC236}">
                <a16:creationId xmlns:a16="http://schemas.microsoft.com/office/drawing/2014/main" id="{4C53E981-F55D-CE7E-1F0C-BFFD60891F70}"/>
              </a:ext>
            </a:extLst>
          </p:cNvPr>
          <p:cNvSpPr txBox="1">
            <a:spLocks/>
          </p:cNvSpPr>
          <p:nvPr/>
        </p:nvSpPr>
        <p:spPr>
          <a:xfrm>
            <a:off x="2041411" y="2177067"/>
            <a:ext cx="3410940" cy="83285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Young adults interested in trades career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p:txBody>
      </p:sp>
      <p:pic>
        <p:nvPicPr>
          <p:cNvPr id="11" name="Picture 10" descr="23 percent">
            <a:extLst>
              <a:ext uri="{FF2B5EF4-FFF2-40B4-BE49-F238E27FC236}">
                <a16:creationId xmlns:a16="http://schemas.microsoft.com/office/drawing/2014/main" id="{7B3731D3-7178-2550-AF39-FCC62D17E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23" y="3332747"/>
            <a:ext cx="1069681" cy="1087175"/>
          </a:xfrm>
          <a:prstGeom prst="rect">
            <a:avLst/>
          </a:prstGeom>
        </p:spPr>
      </p:pic>
      <p:sp>
        <p:nvSpPr>
          <p:cNvPr id="12" name="Content Placeholder 14">
            <a:extLst>
              <a:ext uri="{FF2B5EF4-FFF2-40B4-BE49-F238E27FC236}">
                <a16:creationId xmlns:a16="http://schemas.microsoft.com/office/drawing/2014/main" id="{CE4A8E6A-C8B3-66B0-3ECF-23FE02616042}"/>
              </a:ext>
            </a:extLst>
          </p:cNvPr>
          <p:cNvSpPr txBox="1">
            <a:spLocks/>
          </p:cNvSpPr>
          <p:nvPr/>
        </p:nvSpPr>
        <p:spPr>
          <a:xfrm>
            <a:off x="2017464" y="3491620"/>
            <a:ext cx="3410940" cy="981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Students studying construction trades rose from 2018 to 2024</a:t>
            </a:r>
            <a:endParaRPr kumimoji="0" lang="en-US" sz="22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p:txBody>
      </p:sp>
      <p:pic>
        <p:nvPicPr>
          <p:cNvPr id="13" name="Picture 12" descr="299,000">
            <a:extLst>
              <a:ext uri="{FF2B5EF4-FFF2-40B4-BE49-F238E27FC236}">
                <a16:creationId xmlns:a16="http://schemas.microsoft.com/office/drawing/2014/main" id="{D5D472D4-8BBE-A49C-BD16-473FD10DD2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9" y="4777268"/>
            <a:ext cx="1073174" cy="1080158"/>
          </a:xfrm>
          <a:prstGeom prst="rect">
            <a:avLst/>
          </a:prstGeom>
        </p:spPr>
      </p:pic>
      <p:sp>
        <p:nvSpPr>
          <p:cNvPr id="14" name="Content Placeholder 15">
            <a:extLst>
              <a:ext uri="{FF2B5EF4-FFF2-40B4-BE49-F238E27FC236}">
                <a16:creationId xmlns:a16="http://schemas.microsoft.com/office/drawing/2014/main" id="{91573BB1-089F-8FA5-A99F-12280E1BFF7F}"/>
              </a:ext>
            </a:extLst>
          </p:cNvPr>
          <p:cNvSpPr txBox="1">
            <a:spLocks/>
          </p:cNvSpPr>
          <p:nvPr/>
        </p:nvSpPr>
        <p:spPr>
          <a:xfrm>
            <a:off x="2041411" y="4961496"/>
            <a:ext cx="3547369" cy="8135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More electricians than 2014 - median age fell by 2.9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p:txBody>
      </p:sp>
      <p:pic>
        <p:nvPicPr>
          <p:cNvPr id="15" name="Picture 14" descr="5.1 percent">
            <a:extLst>
              <a:ext uri="{FF2B5EF4-FFF2-40B4-BE49-F238E27FC236}">
                <a16:creationId xmlns:a16="http://schemas.microsoft.com/office/drawing/2014/main" id="{2403C147-2C92-FD36-E074-CB663A21FE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6918" y="1978645"/>
            <a:ext cx="1099996" cy="1087175"/>
          </a:xfrm>
          <a:prstGeom prst="rect">
            <a:avLst/>
          </a:prstGeom>
        </p:spPr>
      </p:pic>
      <p:sp>
        <p:nvSpPr>
          <p:cNvPr id="16" name="Content Placeholder 12">
            <a:extLst>
              <a:ext uri="{FF2B5EF4-FFF2-40B4-BE49-F238E27FC236}">
                <a16:creationId xmlns:a16="http://schemas.microsoft.com/office/drawing/2014/main" id="{B56CA311-511A-0462-47A5-5115ADD4FE89}"/>
              </a:ext>
            </a:extLst>
          </p:cNvPr>
          <p:cNvSpPr txBox="1">
            <a:spLocks/>
          </p:cNvSpPr>
          <p:nvPr/>
        </p:nvSpPr>
        <p:spPr>
          <a:xfrm>
            <a:off x="7139181" y="2176620"/>
            <a:ext cx="4044556" cy="92450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Pay increase for new construction hires vs. 2.7% in professional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p:txBody>
      </p:sp>
      <p:pic>
        <p:nvPicPr>
          <p:cNvPr id="17" name="Picture 16" descr="16 percent">
            <a:extLst>
              <a:ext uri="{FF2B5EF4-FFF2-40B4-BE49-F238E27FC236}">
                <a16:creationId xmlns:a16="http://schemas.microsoft.com/office/drawing/2014/main" id="{48A25F3A-E16D-B4A3-F65B-BD90652BD4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96918" y="3332747"/>
            <a:ext cx="1158732" cy="1169982"/>
          </a:xfrm>
          <a:prstGeom prst="rect">
            <a:avLst/>
          </a:prstGeom>
        </p:spPr>
      </p:pic>
      <p:sp>
        <p:nvSpPr>
          <p:cNvPr id="18" name="Content Placeholder 16">
            <a:extLst>
              <a:ext uri="{FF2B5EF4-FFF2-40B4-BE49-F238E27FC236}">
                <a16:creationId xmlns:a16="http://schemas.microsoft.com/office/drawing/2014/main" id="{FEB1A5D1-9241-851D-2700-A2A7C86824AE}"/>
              </a:ext>
            </a:extLst>
          </p:cNvPr>
          <p:cNvSpPr txBox="1">
            <a:spLocks/>
          </p:cNvSpPr>
          <p:nvPr/>
        </p:nvSpPr>
        <p:spPr>
          <a:xfrm>
            <a:off x="7139181" y="3568972"/>
            <a:ext cx="4268674" cy="875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Vocational-focused community colleges increase in enrollment</a:t>
            </a:r>
          </a:p>
        </p:txBody>
      </p:sp>
      <p:pic>
        <p:nvPicPr>
          <p:cNvPr id="19" name="Picture 18" descr="95 percent">
            <a:extLst>
              <a:ext uri="{FF2B5EF4-FFF2-40B4-BE49-F238E27FC236}">
                <a16:creationId xmlns:a16="http://schemas.microsoft.com/office/drawing/2014/main" id="{9ADB6EC5-85EB-30AB-1F38-63C305E681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6918" y="4731197"/>
            <a:ext cx="1158732" cy="1172300"/>
          </a:xfrm>
          <a:prstGeom prst="rect">
            <a:avLst/>
          </a:prstGeom>
        </p:spPr>
      </p:pic>
      <p:sp>
        <p:nvSpPr>
          <p:cNvPr id="20" name="Content Placeholder 17">
            <a:extLst>
              <a:ext uri="{FF2B5EF4-FFF2-40B4-BE49-F238E27FC236}">
                <a16:creationId xmlns:a16="http://schemas.microsoft.com/office/drawing/2014/main" id="{CEAE3441-3A54-39CF-0999-CBD671E087C9}"/>
              </a:ext>
            </a:extLst>
          </p:cNvPr>
          <p:cNvSpPr txBox="1">
            <a:spLocks/>
          </p:cNvSpPr>
          <p:nvPr/>
        </p:nvSpPr>
        <p:spPr>
          <a:xfrm>
            <a:off x="7139181" y="4845212"/>
            <a:ext cx="4268674" cy="10582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Optimistic about job security and believe they won’t be replaced by AI -  </a:t>
            </a:r>
            <a:r>
              <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8" tooltip="https://press.thumbtack.com/announcements/new-report-from-thumbtack-examines-forces-behind-skilled-trade-labor-shortage-offering-optimistic-outlook-for-the-future/"/>
              </a:rPr>
              <a:t>Thumbtack </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endParaRPr>
          </a:p>
        </p:txBody>
      </p:sp>
      <p:sp>
        <p:nvSpPr>
          <p:cNvPr id="21" name="Slide Number Placeholder 5">
            <a:extLst>
              <a:ext uri="{FF2B5EF4-FFF2-40B4-BE49-F238E27FC236}">
                <a16:creationId xmlns:a16="http://schemas.microsoft.com/office/drawing/2014/main" id="{7A4CE0BB-EC3B-1728-2F9F-F10C78446A9B}"/>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3" name="Picture 2" descr="A blue and yellow circle with white text&#10;&#10;AI-generated content may be incorrect.">
            <a:extLst>
              <a:ext uri="{FF2B5EF4-FFF2-40B4-BE49-F238E27FC236}">
                <a16:creationId xmlns:a16="http://schemas.microsoft.com/office/drawing/2014/main" id="{327F6C33-FA02-1103-7F11-F233A3B58C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29883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F2083-A4C5-11EF-C514-9B93CECAC9EE}"/>
              </a:ext>
            </a:extLst>
          </p:cNvPr>
          <p:cNvSpPr>
            <a:spLocks noGrp="1"/>
          </p:cNvSpPr>
          <p:nvPr>
            <p:ph idx="1"/>
          </p:nvPr>
        </p:nvSpPr>
        <p:spPr>
          <a:xfrm>
            <a:off x="838200" y="1652801"/>
            <a:ext cx="7071360" cy="4407535"/>
          </a:xfrm>
        </p:spPr>
        <p:txBody>
          <a:bodyPr>
            <a:normAutofit fontScale="92500" lnSpcReduction="20000"/>
          </a:bodyPr>
          <a:lstStyle/>
          <a:p>
            <a:pPr>
              <a:lnSpc>
                <a:spcPct val="120000"/>
              </a:lnSpc>
              <a:buClr>
                <a:schemeClr val="tx1"/>
              </a:buClr>
              <a:buFont typeface="Arial" panose="020B0604020202020204" pitchFamily="34" charset="0"/>
              <a:buChar char="•"/>
            </a:pPr>
            <a:r>
              <a:rPr lang="en-US" sz="2000" b="1" dirty="0">
                <a:solidFill>
                  <a:srgbClr val="002060"/>
                </a:solidFill>
              </a:rPr>
              <a:t>Align Curriculum with Industry Needs:</a:t>
            </a:r>
            <a:r>
              <a:rPr lang="en-US" sz="2000" dirty="0">
                <a:solidFill>
                  <a:srgbClr val="002060"/>
                </a:solidFill>
              </a:rPr>
              <a:t> </a:t>
            </a:r>
            <a:r>
              <a:rPr lang="en-US" sz="2000" dirty="0">
                <a:solidFill>
                  <a:schemeClr val="tx1"/>
                </a:solidFill>
              </a:rPr>
              <a:t>Incorporate CTE standards by aligning the curriculum with current industry needs.</a:t>
            </a:r>
          </a:p>
          <a:p>
            <a:pPr>
              <a:lnSpc>
                <a:spcPct val="120000"/>
              </a:lnSpc>
              <a:buClr>
                <a:schemeClr val="tx1"/>
              </a:buClr>
              <a:buFont typeface="Arial" panose="020B0604020202020204" pitchFamily="34" charset="0"/>
              <a:buChar char="•"/>
            </a:pPr>
            <a:r>
              <a:rPr lang="en-US" sz="2000" b="1" dirty="0">
                <a:solidFill>
                  <a:srgbClr val="002060"/>
                </a:solidFill>
              </a:rPr>
              <a:t>Integrate Work-Based Learning:</a:t>
            </a:r>
            <a:r>
              <a:rPr lang="en-US" sz="2000" dirty="0"/>
              <a:t> </a:t>
            </a:r>
            <a:r>
              <a:rPr lang="en-US" sz="2000" dirty="0">
                <a:solidFill>
                  <a:schemeClr val="tx1"/>
                </a:solidFill>
              </a:rPr>
              <a:t>Embed work-based learning opportunities within CTE programs, allowing students to gain hands-on experience in real-world settings.</a:t>
            </a:r>
          </a:p>
          <a:p>
            <a:pPr>
              <a:lnSpc>
                <a:spcPct val="120000"/>
              </a:lnSpc>
              <a:buClr>
                <a:schemeClr val="tx1"/>
              </a:buClr>
            </a:pPr>
            <a:r>
              <a:rPr lang="en-US" sz="2000" b="1" dirty="0">
                <a:solidFill>
                  <a:srgbClr val="002060"/>
                </a:solidFill>
              </a:rPr>
              <a:t>Collaborate with Industry Partners:</a:t>
            </a:r>
            <a:r>
              <a:rPr lang="en-US" sz="2000" dirty="0">
                <a:solidFill>
                  <a:srgbClr val="002060"/>
                </a:solidFill>
              </a:rPr>
              <a:t> </a:t>
            </a:r>
            <a:r>
              <a:rPr lang="en-US" sz="2000" dirty="0">
                <a:solidFill>
                  <a:schemeClr val="tx1"/>
                </a:solidFill>
              </a:rPr>
              <a:t>Partner with local businesses to design apprenticeship programs that meet both educational and industry requirements.</a:t>
            </a:r>
          </a:p>
          <a:p>
            <a:pPr>
              <a:lnSpc>
                <a:spcPct val="120000"/>
              </a:lnSpc>
              <a:buClr>
                <a:schemeClr val="tx1"/>
              </a:buClr>
            </a:pPr>
            <a:r>
              <a:rPr lang="en-US" sz="2000" b="1" dirty="0">
                <a:solidFill>
                  <a:srgbClr val="002060"/>
                </a:solidFill>
              </a:rPr>
              <a:t>Incorporate Industry-Recognized Credentials: </a:t>
            </a:r>
            <a:r>
              <a:rPr lang="en-US" sz="2000" dirty="0">
                <a:solidFill>
                  <a:schemeClr val="tx1"/>
                </a:solidFill>
              </a:rPr>
              <a:t>Include industry-recognized credentials in apprenticeship programs to validate students' skills and competencies according to CTE standards.</a:t>
            </a:r>
          </a:p>
        </p:txBody>
      </p:sp>
      <p:sp>
        <p:nvSpPr>
          <p:cNvPr id="3" name="Title 2">
            <a:extLst>
              <a:ext uri="{FF2B5EF4-FFF2-40B4-BE49-F238E27FC236}">
                <a16:creationId xmlns:a16="http://schemas.microsoft.com/office/drawing/2014/main" id="{8834DDD0-B103-0C54-0AF1-0E195B9E7C44}"/>
              </a:ext>
            </a:extLst>
          </p:cNvPr>
          <p:cNvSpPr>
            <a:spLocks noGrp="1"/>
          </p:cNvSpPr>
          <p:nvPr>
            <p:ph type="title"/>
          </p:nvPr>
        </p:nvSpPr>
        <p:spPr>
          <a:xfrm>
            <a:off x="838200" y="399961"/>
            <a:ext cx="11353800" cy="1325563"/>
          </a:xfrm>
        </p:spPr>
        <p:txBody>
          <a:bodyPr>
            <a:normAutofit/>
          </a:bodyPr>
          <a:lstStyle/>
          <a:p>
            <a:r>
              <a:rPr lang="en-US" sz="3200" dirty="0"/>
              <a:t>Aligns with CTE Standards and Ensure Hands-On Training</a:t>
            </a:r>
          </a:p>
        </p:txBody>
      </p:sp>
      <p:pic>
        <p:nvPicPr>
          <p:cNvPr id="6" name="Graphic 5" descr="Remote work with solid fill">
            <a:extLst>
              <a:ext uri="{FF2B5EF4-FFF2-40B4-BE49-F238E27FC236}">
                <a16:creationId xmlns:a16="http://schemas.microsoft.com/office/drawing/2014/main" id="{B55A2ED9-44DE-FFD2-218B-0962855B2C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909560" y="1997806"/>
            <a:ext cx="3717527" cy="3717527"/>
          </a:xfrm>
          <a:prstGeom prst="rect">
            <a:avLst/>
          </a:prstGeom>
        </p:spPr>
      </p:pic>
      <p:sp>
        <p:nvSpPr>
          <p:cNvPr id="7" name="Slide Number Placeholder 5">
            <a:extLst>
              <a:ext uri="{FF2B5EF4-FFF2-40B4-BE49-F238E27FC236}">
                <a16:creationId xmlns:a16="http://schemas.microsoft.com/office/drawing/2014/main" id="{08FF2C40-F7D6-83FB-AB7D-9C40E75D55E3}"/>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4CE83350-7267-A0E4-299A-AAF8695B8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07861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4EA7F-FEAA-1300-ABCD-3BE70F8CC83D}"/>
              </a:ext>
            </a:extLst>
          </p:cNvPr>
          <p:cNvSpPr>
            <a:spLocks noGrp="1"/>
          </p:cNvSpPr>
          <p:nvPr>
            <p:ph idx="1"/>
          </p:nvPr>
        </p:nvSpPr>
        <p:spPr>
          <a:xfrm>
            <a:off x="838200" y="1546848"/>
            <a:ext cx="10515600" cy="4444048"/>
          </a:xfrm>
        </p:spPr>
        <p:txBody>
          <a:bodyPr>
            <a:noAutofit/>
          </a:bodyPr>
          <a:lstStyle/>
          <a:p>
            <a:r>
              <a:rPr lang="en-US" sz="2200" b="1" dirty="0">
                <a:solidFill>
                  <a:srgbClr val="00015E"/>
                </a:solidFill>
                <a:latin typeface="Aptos"/>
                <a:ea typeface="Calibri"/>
                <a:cs typeface="Calibri"/>
              </a:rPr>
              <a:t>Foundational Skill-Building:</a:t>
            </a:r>
            <a:r>
              <a:rPr lang="en-US" sz="2200" b="1" dirty="0">
                <a:solidFill>
                  <a:schemeClr val="tx1"/>
                </a:solidFill>
                <a:latin typeface="Aptos"/>
                <a:ea typeface="Calibri"/>
                <a:cs typeface="Calibri"/>
              </a:rPr>
              <a:t> </a:t>
            </a:r>
            <a:r>
              <a:rPr lang="en-US" sz="2200" dirty="0">
                <a:solidFill>
                  <a:schemeClr val="tx1"/>
                </a:solidFill>
                <a:latin typeface="Aptos"/>
                <a:ea typeface="Calibri"/>
                <a:cs typeface="Calibri"/>
              </a:rPr>
              <a:t>Communication, teamwork, and problem-solving alongside basic technical training.</a:t>
            </a:r>
            <a:endParaRPr lang="en-US" sz="2200" dirty="0">
              <a:solidFill>
                <a:schemeClr val="tx1"/>
              </a:solidFill>
              <a:highlight>
                <a:srgbClr val="FFFF00"/>
              </a:highlight>
              <a:latin typeface="Aptos"/>
              <a:ea typeface="Calibri"/>
              <a:cs typeface="Calibri"/>
            </a:endParaRPr>
          </a:p>
          <a:p>
            <a:r>
              <a:rPr lang="en-US" sz="2200" b="1" dirty="0">
                <a:solidFill>
                  <a:srgbClr val="00015E"/>
                </a:solidFill>
                <a:latin typeface="Aptos"/>
                <a:ea typeface="Calibri"/>
                <a:cs typeface="Calibri"/>
              </a:rPr>
              <a:t>Career Exploration and Foundational Training</a:t>
            </a:r>
            <a:r>
              <a:rPr lang="en-US" sz="2200" dirty="0">
                <a:solidFill>
                  <a:srgbClr val="00015E"/>
                </a:solidFill>
                <a:latin typeface="Aptos"/>
                <a:ea typeface="Calibri"/>
                <a:cs typeface="Calibri"/>
              </a:rPr>
              <a:t>: </a:t>
            </a:r>
            <a:r>
              <a:rPr lang="en-US" sz="2200" dirty="0">
                <a:solidFill>
                  <a:schemeClr val="tx1"/>
                </a:solidFill>
                <a:latin typeface="Aptos"/>
                <a:ea typeface="Calibri"/>
                <a:cs typeface="Calibri"/>
              </a:rPr>
              <a:t>Exposes students to various career paths while developing technical skills.</a:t>
            </a:r>
            <a:endParaRPr lang="en-US" sz="2200" dirty="0">
              <a:solidFill>
                <a:schemeClr val="tx1"/>
              </a:solidFill>
            </a:endParaRPr>
          </a:p>
          <a:p>
            <a:r>
              <a:rPr lang="en-US" sz="2200" b="1" dirty="0">
                <a:solidFill>
                  <a:srgbClr val="00015E"/>
                </a:solidFill>
                <a:latin typeface="Aptos"/>
                <a:ea typeface="Calibri"/>
                <a:cs typeface="Calibri"/>
              </a:rPr>
              <a:t>MOUs with RA Sponsors: </a:t>
            </a:r>
            <a:r>
              <a:rPr lang="en-US" sz="2200" dirty="0">
                <a:solidFill>
                  <a:schemeClr val="tx1"/>
                </a:solidFill>
                <a:latin typeface="Aptos"/>
                <a:ea typeface="Calibri"/>
                <a:cs typeface="Calibri"/>
              </a:rPr>
              <a:t>Formalized agreements that provide completers with preferential direct entry, ability to apply coursework to RI requirements (through CPL) and hands-on OJL to competency requirements (through CPE).</a:t>
            </a:r>
          </a:p>
          <a:p>
            <a:r>
              <a:rPr lang="en-US" sz="2200" b="1" dirty="0">
                <a:solidFill>
                  <a:srgbClr val="00015E"/>
                </a:solidFill>
                <a:latin typeface="Aptos"/>
                <a:cs typeface="Calibri"/>
              </a:rPr>
              <a:t>Partnership Network:</a:t>
            </a:r>
            <a:r>
              <a:rPr lang="en-US" sz="2200" dirty="0">
                <a:solidFill>
                  <a:srgbClr val="00015E"/>
                </a:solidFill>
                <a:latin typeface="Aptos"/>
                <a:cs typeface="Calibri"/>
              </a:rPr>
              <a:t> </a:t>
            </a:r>
            <a:r>
              <a:rPr lang="en-US" sz="2200" dirty="0">
                <a:solidFill>
                  <a:schemeClr val="tx1"/>
                </a:solidFill>
                <a:latin typeface="Aptos"/>
                <a:cs typeface="Calibri"/>
              </a:rPr>
              <a:t>Including workforce system, community and faith-based groups, advocacy organizations, labor groups, and educational institutions for supportive services, pathway development.</a:t>
            </a:r>
          </a:p>
          <a:p>
            <a:r>
              <a:rPr lang="en-US" sz="2200" b="1" dirty="0">
                <a:solidFill>
                  <a:srgbClr val="00015E"/>
                </a:solidFill>
                <a:latin typeface="Aptos"/>
                <a:ea typeface="Calibri"/>
                <a:cs typeface="Calibri"/>
              </a:rPr>
              <a:t>Paid Work Experience</a:t>
            </a:r>
            <a:r>
              <a:rPr lang="en-US" sz="2200" dirty="0">
                <a:solidFill>
                  <a:srgbClr val="00015E"/>
                </a:solidFill>
                <a:latin typeface="Aptos"/>
                <a:ea typeface="Calibri"/>
                <a:cs typeface="Calibri"/>
              </a:rPr>
              <a:t>: </a:t>
            </a:r>
            <a:r>
              <a:rPr lang="en-US" sz="2200" dirty="0">
                <a:solidFill>
                  <a:schemeClr val="tx1"/>
                </a:solidFill>
                <a:latin typeface="Aptos"/>
                <a:ea typeface="Calibri"/>
                <a:cs typeface="Calibri"/>
              </a:rPr>
              <a:t>Fosters engagement, builds commitment, and helps students adapt to workplace expectations.</a:t>
            </a:r>
            <a:endParaRPr lang="en-US" sz="2200" dirty="0">
              <a:solidFill>
                <a:schemeClr val="tx1"/>
              </a:solidFill>
            </a:endParaRPr>
          </a:p>
        </p:txBody>
      </p:sp>
      <p:sp>
        <p:nvSpPr>
          <p:cNvPr id="3" name="Title 2">
            <a:extLst>
              <a:ext uri="{FF2B5EF4-FFF2-40B4-BE49-F238E27FC236}">
                <a16:creationId xmlns:a16="http://schemas.microsoft.com/office/drawing/2014/main" id="{3CEBADA4-4521-DA75-B429-F5008E8C65FD}"/>
              </a:ext>
            </a:extLst>
          </p:cNvPr>
          <p:cNvSpPr>
            <a:spLocks noGrp="1"/>
          </p:cNvSpPr>
          <p:nvPr>
            <p:ph type="title"/>
          </p:nvPr>
        </p:nvSpPr>
        <p:spPr/>
        <p:txBody>
          <a:bodyPr/>
          <a:lstStyle/>
          <a:p>
            <a:r>
              <a:rPr lang="en-US" dirty="0"/>
              <a:t>Utilizing Pre-Apprenticeship as a Pathway</a:t>
            </a:r>
          </a:p>
        </p:txBody>
      </p:sp>
      <p:sp>
        <p:nvSpPr>
          <p:cNvPr id="6" name="Slide Number Placeholder 5">
            <a:extLst>
              <a:ext uri="{FF2B5EF4-FFF2-40B4-BE49-F238E27FC236}">
                <a16:creationId xmlns:a16="http://schemas.microsoft.com/office/drawing/2014/main" id="{3D296F5D-6428-4D4B-B7E3-535F77E3BC10}"/>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DC7DA604-F18A-1A1B-8C21-7F0515F98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72767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938CA-0C51-8324-9A1D-B4824D369DA2}"/>
              </a:ext>
            </a:extLst>
          </p:cNvPr>
          <p:cNvSpPr>
            <a:spLocks noGrp="1"/>
          </p:cNvSpPr>
          <p:nvPr>
            <p:ph type="title"/>
          </p:nvPr>
        </p:nvSpPr>
        <p:spPr/>
        <p:txBody>
          <a:bodyPr/>
          <a:lstStyle/>
          <a:p>
            <a:r>
              <a:rPr lang="en-US" dirty="0"/>
              <a:t>Well-Aligned with CTE</a:t>
            </a:r>
          </a:p>
        </p:txBody>
      </p:sp>
      <p:pic>
        <p:nvPicPr>
          <p:cNvPr id="6" name="Picture 2" descr="Work-based Learning Experiences model provided by CTE - Learning that works for North Carolina&#10;&#10;Model shows a circle with the words &quot;Work-based Learning Cycle&quot; in the middle with 4 arrows going around it that say &quot;Career Participation&quot;, &quot;Career Awareness&quot;, &quot;Career Preparation&quot;, and &quot;Career Exploration&quot;. There is an arrow angled up that reads &quot;Career Development Continuum&quot;. Under Awareness, it reads &quot;guest speaker, career fair, job fair, transition fair, field trip (workplace tour)&quot;. Under Exploration, it says &quot;job shadowing, mentoring, service learning&quot;. Under Preparation, it reads &quot;school-based enterprise, simulated workplace, workplace challenge, industry-sponsored project, entrepreneurial experience&quot;. Under Participation, it reads &quot;Cooperative Education (Work Experience), Internship, Pre-apprenticeship, Apprenticeship&quot;.">
            <a:extLst>
              <a:ext uri="{FF2B5EF4-FFF2-40B4-BE49-F238E27FC236}">
                <a16:creationId xmlns:a16="http://schemas.microsoft.com/office/drawing/2014/main" id="{24E9455F-CB71-FD71-A3A7-02444B6A096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a:stretch/>
        </p:blipFill>
        <p:spPr bwMode="auto">
          <a:xfrm>
            <a:off x="3178858" y="1551305"/>
            <a:ext cx="6056581" cy="459290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7F6DAAE0-D091-30EE-A992-EF9DF4AAD51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AC5344B2-FF07-D126-543B-2A39D2A1C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52363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73C8-31CF-F6C6-84CD-5C068C9FDA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C39FA9-E928-D1DE-E728-53E7A9CED1AF}"/>
              </a:ext>
            </a:extLst>
          </p:cNvPr>
          <p:cNvSpPr>
            <a:spLocks noGrp="1"/>
          </p:cNvSpPr>
          <p:nvPr>
            <p:ph idx="1"/>
          </p:nvPr>
        </p:nvSpPr>
        <p:spPr>
          <a:xfrm>
            <a:off x="838200" y="1572503"/>
            <a:ext cx="5131676" cy="4191800"/>
          </a:xfrm>
        </p:spPr>
        <p:txBody>
          <a:bodyPr>
            <a:normAutofit fontScale="92500" lnSpcReduction="20000"/>
          </a:bodyPr>
          <a:lstStyle/>
          <a:p>
            <a:pPr marL="0" indent="0">
              <a:buNone/>
            </a:pPr>
            <a:r>
              <a:rPr lang="en-US" b="1" dirty="0">
                <a:solidFill>
                  <a:srgbClr val="00015E"/>
                </a:solidFill>
                <a:effectLst/>
                <a:highlight>
                  <a:srgbClr val="FCFCF9"/>
                </a:highlight>
                <a:latin typeface="Aptos" panose="020B0004020202020204" pitchFamily="34" charset="0"/>
              </a:rPr>
              <a:t>Businesses</a:t>
            </a:r>
            <a:r>
              <a:rPr lang="en-US" b="1" dirty="0">
                <a:solidFill>
                  <a:srgbClr val="00015E"/>
                </a:solidFill>
                <a:highlight>
                  <a:srgbClr val="FCFCF9"/>
                </a:highlight>
                <a:latin typeface="Aptos" panose="020B0004020202020204" pitchFamily="34" charset="0"/>
              </a:rPr>
              <a:t>, Trade </a:t>
            </a:r>
            <a:r>
              <a:rPr lang="en-US" b="1" dirty="0">
                <a:solidFill>
                  <a:srgbClr val="00015E"/>
                </a:solidFill>
                <a:highlight>
                  <a:srgbClr val="FCFCF9"/>
                </a:highlight>
              </a:rPr>
              <a:t>O</a:t>
            </a:r>
            <a:r>
              <a:rPr lang="en-US" b="1" dirty="0">
                <a:solidFill>
                  <a:srgbClr val="00015E"/>
                </a:solidFill>
                <a:highlight>
                  <a:srgbClr val="FCFCF9"/>
                </a:highlight>
                <a:latin typeface="Aptos" panose="020B0004020202020204" pitchFamily="34" charset="0"/>
              </a:rPr>
              <a:t>rganizations, and Chambers of Commerce:</a:t>
            </a:r>
            <a:endParaRPr lang="en-US" b="1" dirty="0">
              <a:solidFill>
                <a:srgbClr val="00015E"/>
              </a:solidFill>
              <a:highlight>
                <a:srgbClr val="FCFCF9"/>
              </a:highlight>
            </a:endParaRPr>
          </a:p>
          <a:p>
            <a:pPr lvl="1"/>
            <a:r>
              <a:rPr lang="en-US" dirty="0">
                <a:solidFill>
                  <a:schemeClr val="tx1"/>
                </a:solidFill>
                <a:highlight>
                  <a:srgbClr val="FCFCF9"/>
                </a:highlight>
              </a:rPr>
              <a:t>I</a:t>
            </a:r>
            <a:r>
              <a:rPr lang="en-US" dirty="0">
                <a:solidFill>
                  <a:schemeClr val="tx1"/>
                </a:solidFill>
                <a:effectLst/>
                <a:highlight>
                  <a:srgbClr val="FCFCF9"/>
                </a:highlight>
                <a:latin typeface="Aptos" panose="020B0004020202020204" pitchFamily="34" charset="0"/>
              </a:rPr>
              <a:t>dentify needed skills</a:t>
            </a:r>
          </a:p>
          <a:p>
            <a:pPr lvl="1"/>
            <a:r>
              <a:rPr lang="en-US" dirty="0">
                <a:solidFill>
                  <a:schemeClr val="tx1"/>
                </a:solidFill>
                <a:highlight>
                  <a:srgbClr val="FCFCF9"/>
                </a:highlight>
              </a:rPr>
              <a:t>P</a:t>
            </a:r>
            <a:r>
              <a:rPr lang="en-US" dirty="0">
                <a:solidFill>
                  <a:schemeClr val="tx1"/>
                </a:solidFill>
                <a:effectLst/>
                <a:highlight>
                  <a:srgbClr val="FCFCF9"/>
                </a:highlight>
                <a:latin typeface="Aptos" panose="020B0004020202020204" pitchFamily="34" charset="0"/>
              </a:rPr>
              <a:t>rovide on-the-job training</a:t>
            </a:r>
          </a:p>
          <a:p>
            <a:pPr lvl="1"/>
            <a:r>
              <a:rPr lang="en-US" dirty="0">
                <a:solidFill>
                  <a:schemeClr val="tx1"/>
                </a:solidFill>
                <a:effectLst/>
                <a:highlight>
                  <a:srgbClr val="FCFCF9"/>
                </a:highlight>
                <a:latin typeface="Aptos" panose="020B0004020202020204" pitchFamily="34" charset="0"/>
              </a:rPr>
              <a:t>Employ apprentices</a:t>
            </a:r>
          </a:p>
          <a:p>
            <a:pPr marL="0" indent="0">
              <a:buNone/>
            </a:pPr>
            <a:r>
              <a:rPr lang="en-US" b="1" dirty="0">
                <a:solidFill>
                  <a:srgbClr val="00015E"/>
                </a:solidFill>
                <a:effectLst/>
                <a:highlight>
                  <a:srgbClr val="FCFCF9"/>
                </a:highlight>
                <a:latin typeface="Aptos" panose="020B0004020202020204" pitchFamily="34" charset="0"/>
              </a:rPr>
              <a:t>Schools: </a:t>
            </a:r>
          </a:p>
          <a:p>
            <a:pPr lvl="1"/>
            <a:r>
              <a:rPr lang="en-US" dirty="0">
                <a:solidFill>
                  <a:schemeClr val="tx1"/>
                </a:solidFill>
                <a:highlight>
                  <a:srgbClr val="FCFCF9"/>
                </a:highlight>
              </a:rPr>
              <a:t>H</a:t>
            </a:r>
            <a:r>
              <a:rPr lang="en-US" dirty="0">
                <a:solidFill>
                  <a:schemeClr val="tx1"/>
                </a:solidFill>
                <a:effectLst/>
                <a:highlight>
                  <a:srgbClr val="FCFCF9"/>
                </a:highlight>
                <a:latin typeface="Aptos" panose="020B0004020202020204" pitchFamily="34" charset="0"/>
              </a:rPr>
              <a:t>elp design curriculum </a:t>
            </a:r>
          </a:p>
          <a:p>
            <a:pPr lvl="1"/>
            <a:r>
              <a:rPr lang="en-US" dirty="0">
                <a:solidFill>
                  <a:schemeClr val="tx1"/>
                </a:solidFill>
                <a:effectLst/>
                <a:highlight>
                  <a:srgbClr val="FCFCF9"/>
                </a:highlight>
                <a:latin typeface="Aptos" panose="020B0004020202020204" pitchFamily="34" charset="0"/>
              </a:rPr>
              <a:t>Provide classroom instruction</a:t>
            </a:r>
          </a:p>
          <a:p>
            <a:pPr lvl="1"/>
            <a:r>
              <a:rPr lang="en-US" dirty="0">
                <a:solidFill>
                  <a:schemeClr val="tx1"/>
                </a:solidFill>
                <a:effectLst/>
                <a:highlight>
                  <a:srgbClr val="FCFCF9"/>
                </a:highlight>
                <a:latin typeface="Aptos" panose="020B0004020202020204" pitchFamily="34" charset="0"/>
              </a:rPr>
              <a:t>Facilitate student recruitment</a:t>
            </a:r>
          </a:p>
          <a:p>
            <a:pPr marL="0" indent="0" algn="l">
              <a:buNone/>
            </a:pPr>
            <a:r>
              <a:rPr lang="en-US" b="1" dirty="0">
                <a:solidFill>
                  <a:srgbClr val="00015E"/>
                </a:solidFill>
                <a:effectLst/>
                <a:highlight>
                  <a:srgbClr val="FCFCF9"/>
                </a:highlight>
                <a:latin typeface="Aptos" panose="020B0004020202020204" pitchFamily="34" charset="0"/>
              </a:rPr>
              <a:t>Workforce Boards: </a:t>
            </a:r>
          </a:p>
          <a:p>
            <a:pPr lvl="1"/>
            <a:r>
              <a:rPr lang="en-US" dirty="0">
                <a:solidFill>
                  <a:schemeClr val="tx1"/>
                </a:solidFill>
                <a:highlight>
                  <a:srgbClr val="FCFCF9"/>
                </a:highlight>
              </a:rPr>
              <a:t>C</a:t>
            </a:r>
            <a:r>
              <a:rPr lang="en-US" dirty="0">
                <a:solidFill>
                  <a:schemeClr val="tx1"/>
                </a:solidFill>
                <a:effectLst/>
                <a:highlight>
                  <a:srgbClr val="FCFCF9"/>
                </a:highlight>
                <a:latin typeface="Aptos" panose="020B0004020202020204" pitchFamily="34" charset="0"/>
              </a:rPr>
              <a:t>an help recruit apprentices</a:t>
            </a:r>
          </a:p>
          <a:p>
            <a:pPr lvl="1"/>
            <a:r>
              <a:rPr lang="en-US" dirty="0">
                <a:solidFill>
                  <a:schemeClr val="tx1"/>
                </a:solidFill>
                <a:effectLst/>
                <a:highlight>
                  <a:srgbClr val="FCFCF9"/>
                </a:highlight>
                <a:latin typeface="Aptos" panose="020B0004020202020204" pitchFamily="34" charset="0"/>
              </a:rPr>
              <a:t>Offer funding</a:t>
            </a:r>
          </a:p>
          <a:p>
            <a:pPr lvl="1"/>
            <a:r>
              <a:rPr lang="en-US" dirty="0">
                <a:solidFill>
                  <a:schemeClr val="tx1"/>
                </a:solidFill>
                <a:effectLst/>
                <a:highlight>
                  <a:srgbClr val="FCFCF9"/>
                </a:highlight>
                <a:latin typeface="Aptos" panose="020B0004020202020204" pitchFamily="34" charset="0"/>
              </a:rPr>
              <a:t>Connect partners</a:t>
            </a:r>
          </a:p>
        </p:txBody>
      </p:sp>
      <p:sp>
        <p:nvSpPr>
          <p:cNvPr id="3" name="Title 2">
            <a:extLst>
              <a:ext uri="{FF2B5EF4-FFF2-40B4-BE49-F238E27FC236}">
                <a16:creationId xmlns:a16="http://schemas.microsoft.com/office/drawing/2014/main" id="{0203B504-79CF-3AF2-7C2E-41DBF9A6F225}"/>
              </a:ext>
            </a:extLst>
          </p:cNvPr>
          <p:cNvSpPr>
            <a:spLocks noGrp="1"/>
          </p:cNvSpPr>
          <p:nvPr>
            <p:ph type="title"/>
          </p:nvPr>
        </p:nvSpPr>
        <p:spPr/>
        <p:txBody>
          <a:bodyPr/>
          <a:lstStyle/>
          <a:p>
            <a:r>
              <a:rPr lang="en-US" dirty="0"/>
              <a:t>What Can Each Partner Bring?</a:t>
            </a:r>
          </a:p>
        </p:txBody>
      </p:sp>
      <p:pic>
        <p:nvPicPr>
          <p:cNvPr id="6" name="Picture 5">
            <a:extLst>
              <a:ext uri="{FF2B5EF4-FFF2-40B4-BE49-F238E27FC236}">
                <a16:creationId xmlns:a16="http://schemas.microsoft.com/office/drawing/2014/main" id="{D0835591-EEF4-A668-D41A-66167CFD839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l="6233" t="4703" r="4182" b="7794"/>
          <a:stretch/>
        </p:blipFill>
        <p:spPr>
          <a:xfrm>
            <a:off x="6227783" y="3672746"/>
            <a:ext cx="5346937" cy="2552052"/>
          </a:xfrm>
          <a:prstGeom prst="rect">
            <a:avLst/>
          </a:prstGeom>
          <a:ln>
            <a:noFill/>
          </a:ln>
          <a:effectLst>
            <a:softEdge rad="112500"/>
          </a:effectLst>
        </p:spPr>
      </p:pic>
      <p:pic>
        <p:nvPicPr>
          <p:cNvPr id="10" name="Picture 9">
            <a:extLst>
              <a:ext uri="{FF2B5EF4-FFF2-40B4-BE49-F238E27FC236}">
                <a16:creationId xmlns:a16="http://schemas.microsoft.com/office/drawing/2014/main" id="{4E38BDD3-9DE2-EB0B-0570-784C572DBCB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4954" y="1572503"/>
            <a:ext cx="5349766" cy="2100242"/>
          </a:xfrm>
          <a:prstGeom prst="rect">
            <a:avLst/>
          </a:prstGeom>
          <a:ln>
            <a:noFill/>
          </a:ln>
          <a:effectLst>
            <a:softEdge rad="112500"/>
          </a:effectLst>
        </p:spPr>
      </p:pic>
      <p:sp>
        <p:nvSpPr>
          <p:cNvPr id="11" name="Slide Number Placeholder 5">
            <a:extLst>
              <a:ext uri="{FF2B5EF4-FFF2-40B4-BE49-F238E27FC236}">
                <a16:creationId xmlns:a16="http://schemas.microsoft.com/office/drawing/2014/main" id="{D6675897-43F3-874A-A1DD-24BBDF10E4D0}"/>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BD138ABB-2225-8415-8AF7-74DF2FFC6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531168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C477-74A1-7A03-1E0B-64166534B0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D805B8-C081-AD77-6390-57EAEB1CA41D}"/>
              </a:ext>
            </a:extLst>
          </p:cNvPr>
          <p:cNvSpPr>
            <a:spLocks noGrp="1"/>
          </p:cNvSpPr>
          <p:nvPr>
            <p:ph type="title"/>
          </p:nvPr>
        </p:nvSpPr>
        <p:spPr/>
        <p:txBody>
          <a:bodyPr/>
          <a:lstStyle/>
          <a:p>
            <a:r>
              <a:rPr lang="en-US" dirty="0"/>
              <a:t>What Can Each Partner Bring? </a:t>
            </a:r>
            <a:r>
              <a:rPr lang="en-US" dirty="0">
                <a:solidFill>
                  <a:srgbClr val="00015E"/>
                </a:solidFill>
              </a:rPr>
              <a:t>1</a:t>
            </a:r>
          </a:p>
        </p:txBody>
      </p:sp>
      <p:sp>
        <p:nvSpPr>
          <p:cNvPr id="2" name="Content Placeholder 1">
            <a:extLst>
              <a:ext uri="{FF2B5EF4-FFF2-40B4-BE49-F238E27FC236}">
                <a16:creationId xmlns:a16="http://schemas.microsoft.com/office/drawing/2014/main" id="{2F94BC05-8347-61A1-6C84-BF48F27201CD}"/>
              </a:ext>
            </a:extLst>
          </p:cNvPr>
          <p:cNvSpPr>
            <a:spLocks noGrp="1"/>
          </p:cNvSpPr>
          <p:nvPr>
            <p:ph idx="1"/>
          </p:nvPr>
        </p:nvSpPr>
        <p:spPr>
          <a:xfrm>
            <a:off x="838200" y="1725525"/>
            <a:ext cx="6156960" cy="4191800"/>
          </a:xfrm>
        </p:spPr>
        <p:txBody>
          <a:bodyPr>
            <a:normAutofit lnSpcReduction="10000"/>
          </a:bodyPr>
          <a:lstStyle/>
          <a:p>
            <a:pPr marL="0" indent="0">
              <a:buNone/>
            </a:pPr>
            <a:r>
              <a:rPr lang="en-US" b="1" dirty="0">
                <a:solidFill>
                  <a:srgbClr val="00015E"/>
                </a:solidFill>
                <a:effectLst/>
                <a:highlight>
                  <a:srgbClr val="FCFCF9"/>
                </a:highlight>
                <a:latin typeface="Aptos" panose="020B0004020202020204" pitchFamily="34" charset="0"/>
              </a:rPr>
              <a:t>State Agencies</a:t>
            </a:r>
            <a:r>
              <a:rPr lang="en-US" b="1" dirty="0">
                <a:solidFill>
                  <a:srgbClr val="00015E"/>
                </a:solidFill>
                <a:highlight>
                  <a:srgbClr val="FCFCF9"/>
                </a:highlight>
                <a:latin typeface="Aptos" panose="020B0004020202020204" pitchFamily="34" charset="0"/>
              </a:rPr>
              <a:t>:</a:t>
            </a:r>
            <a:endParaRPr lang="en-US" b="1" dirty="0">
              <a:solidFill>
                <a:srgbClr val="00015E"/>
              </a:solidFill>
              <a:highlight>
                <a:srgbClr val="FCFCF9"/>
              </a:highlight>
            </a:endParaRPr>
          </a:p>
          <a:p>
            <a:pPr lvl="1"/>
            <a:r>
              <a:rPr lang="en-US" dirty="0">
                <a:solidFill>
                  <a:schemeClr val="tx1"/>
                </a:solidFill>
                <a:highlight>
                  <a:srgbClr val="FCFCF9"/>
                </a:highlight>
              </a:rPr>
              <a:t>Develop curriculum frameworks</a:t>
            </a:r>
          </a:p>
          <a:p>
            <a:pPr lvl="1"/>
            <a:r>
              <a:rPr lang="en-US" dirty="0">
                <a:solidFill>
                  <a:schemeClr val="tx1"/>
                </a:solidFill>
                <a:effectLst/>
                <a:highlight>
                  <a:srgbClr val="FCFCF9"/>
                </a:highlight>
                <a:latin typeface="Aptos" panose="020B0004020202020204" pitchFamily="34" charset="0"/>
              </a:rPr>
              <a:t>Provide guidance on laws and regulations</a:t>
            </a:r>
          </a:p>
          <a:p>
            <a:pPr lvl="1"/>
            <a:r>
              <a:rPr lang="en-US" dirty="0">
                <a:solidFill>
                  <a:schemeClr val="tx1"/>
                </a:solidFill>
                <a:effectLst/>
                <a:highlight>
                  <a:srgbClr val="FCFCF9"/>
                </a:highlight>
                <a:latin typeface="Aptos" panose="020B0004020202020204" pitchFamily="34" charset="0"/>
              </a:rPr>
              <a:t>Offer funding</a:t>
            </a:r>
            <a:br>
              <a:rPr lang="en-US" dirty="0">
                <a:solidFill>
                  <a:schemeClr val="tx1"/>
                </a:solidFill>
                <a:effectLst/>
                <a:highlight>
                  <a:srgbClr val="FCFCF9"/>
                </a:highlight>
                <a:latin typeface="Aptos" panose="020B0004020202020204" pitchFamily="34" charset="0"/>
              </a:rPr>
            </a:br>
            <a:endParaRPr lang="en-US" dirty="0">
              <a:solidFill>
                <a:schemeClr val="tx1"/>
              </a:solidFill>
              <a:effectLst/>
              <a:highlight>
                <a:srgbClr val="FCFCF9"/>
              </a:highlight>
              <a:latin typeface="Aptos" panose="020B0004020202020204" pitchFamily="34" charset="0"/>
            </a:endParaRPr>
          </a:p>
          <a:p>
            <a:pPr marL="0" indent="0">
              <a:buNone/>
            </a:pPr>
            <a:r>
              <a:rPr lang="en-US" b="1" dirty="0">
                <a:solidFill>
                  <a:srgbClr val="00015E"/>
                </a:solidFill>
                <a:effectLst/>
                <a:highlight>
                  <a:srgbClr val="FCFCF9"/>
                </a:highlight>
                <a:latin typeface="Aptos" panose="020B0004020202020204" pitchFamily="34" charset="0"/>
              </a:rPr>
              <a:t>Community Organizations: </a:t>
            </a:r>
          </a:p>
          <a:p>
            <a:pPr lvl="1"/>
            <a:r>
              <a:rPr lang="en-US" dirty="0">
                <a:solidFill>
                  <a:schemeClr val="tx1"/>
                </a:solidFill>
                <a:effectLst/>
                <a:highlight>
                  <a:srgbClr val="FCFCF9"/>
                </a:highlight>
                <a:latin typeface="Aptos" panose="020B0004020202020204" pitchFamily="34" charset="0"/>
              </a:rPr>
              <a:t>Assist with student recruitment</a:t>
            </a:r>
          </a:p>
          <a:p>
            <a:pPr lvl="1"/>
            <a:r>
              <a:rPr lang="en-US" dirty="0">
                <a:solidFill>
                  <a:schemeClr val="tx1"/>
                </a:solidFill>
                <a:highlight>
                  <a:srgbClr val="FCFCF9"/>
                </a:highlight>
              </a:rPr>
              <a:t>Academic support</a:t>
            </a:r>
          </a:p>
          <a:p>
            <a:pPr lvl="1"/>
            <a:r>
              <a:rPr lang="en-US" dirty="0">
                <a:solidFill>
                  <a:schemeClr val="tx1"/>
                </a:solidFill>
                <a:effectLst/>
                <a:highlight>
                  <a:srgbClr val="FCFCF9"/>
                </a:highlight>
                <a:latin typeface="Aptos" panose="020B0004020202020204" pitchFamily="34" charset="0"/>
              </a:rPr>
              <a:t>Funding</a:t>
            </a:r>
          </a:p>
          <a:p>
            <a:pPr lvl="1"/>
            <a:r>
              <a:rPr lang="en-US" dirty="0">
                <a:solidFill>
                  <a:schemeClr val="tx1"/>
                </a:solidFill>
                <a:effectLst/>
                <a:highlight>
                  <a:srgbClr val="FCFCF9"/>
                </a:highlight>
                <a:latin typeface="Aptos" panose="020B0004020202020204" pitchFamily="34" charset="0"/>
              </a:rPr>
              <a:t>Program Oversight</a:t>
            </a:r>
          </a:p>
        </p:txBody>
      </p:sp>
      <p:pic>
        <p:nvPicPr>
          <p:cNvPr id="8" name="Picture 7">
            <a:extLst>
              <a:ext uri="{FF2B5EF4-FFF2-40B4-BE49-F238E27FC236}">
                <a16:creationId xmlns:a16="http://schemas.microsoft.com/office/drawing/2014/main" id="{545E4F94-BCA0-5F95-4D41-42EEC66CECC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335396"/>
            <a:ext cx="5352652" cy="2972057"/>
          </a:xfrm>
          <a:prstGeom prst="rect">
            <a:avLst/>
          </a:prstGeom>
          <a:ln>
            <a:noFill/>
          </a:ln>
          <a:effectLst>
            <a:softEdge rad="112500"/>
          </a:effectLst>
        </p:spPr>
      </p:pic>
      <p:sp>
        <p:nvSpPr>
          <p:cNvPr id="9" name="Slide Number Placeholder 5">
            <a:extLst>
              <a:ext uri="{FF2B5EF4-FFF2-40B4-BE49-F238E27FC236}">
                <a16:creationId xmlns:a16="http://schemas.microsoft.com/office/drawing/2014/main" id="{0E8BA734-01D1-ECAA-A72D-B8F6D6D0A928}"/>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2B4CF289-896D-2422-03EA-B5DE95718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02290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E7B57-7F5F-09FD-AC10-C4CB3C820106}"/>
              </a:ext>
            </a:extLst>
          </p:cNvPr>
          <p:cNvSpPr>
            <a:spLocks noGrp="1"/>
          </p:cNvSpPr>
          <p:nvPr>
            <p:ph type="title"/>
          </p:nvPr>
        </p:nvSpPr>
        <p:spPr/>
        <p:txBody>
          <a:bodyPr/>
          <a:lstStyle/>
          <a:p>
            <a:r>
              <a:rPr lang="en-US" dirty="0"/>
              <a:t>Welcome and Agenda</a:t>
            </a:r>
          </a:p>
        </p:txBody>
      </p:sp>
      <p:sp>
        <p:nvSpPr>
          <p:cNvPr id="2" name="Content Placeholder 1">
            <a:extLst>
              <a:ext uri="{FF2B5EF4-FFF2-40B4-BE49-F238E27FC236}">
                <a16:creationId xmlns:a16="http://schemas.microsoft.com/office/drawing/2014/main" id="{CBA97EF2-0642-95E8-33E1-A6EEC1C5D3EC}"/>
              </a:ext>
            </a:extLst>
          </p:cNvPr>
          <p:cNvSpPr>
            <a:spLocks noGrp="1"/>
          </p:cNvSpPr>
          <p:nvPr>
            <p:ph idx="1"/>
          </p:nvPr>
        </p:nvSpPr>
        <p:spPr>
          <a:xfrm>
            <a:off x="838200" y="1825625"/>
            <a:ext cx="6267680" cy="3924297"/>
          </a:xfrm>
        </p:spPr>
        <p:txBody>
          <a:bodyPr>
            <a:normAutofit fontScale="92500"/>
          </a:bodyPr>
          <a:lstStyle/>
          <a:p>
            <a:r>
              <a:rPr lang="en-US" dirty="0"/>
              <a:t>Center of Excellence Overview</a:t>
            </a:r>
          </a:p>
          <a:p>
            <a:r>
              <a:rPr lang="en-US" dirty="0"/>
              <a:t>Registered Apprenticeship (RA) Overview</a:t>
            </a:r>
          </a:p>
          <a:p>
            <a:r>
              <a:rPr lang="en-US" dirty="0"/>
              <a:t>What are the Benefits of RA for Career and Technical Education (CTE) Providers </a:t>
            </a:r>
          </a:p>
          <a:p>
            <a:r>
              <a:rPr lang="en-US" dirty="0"/>
              <a:t>CTE and Apprenticeship Pathways</a:t>
            </a:r>
          </a:p>
          <a:p>
            <a:r>
              <a:rPr lang="en-US" dirty="0"/>
              <a:t>Connecting RA and CTE</a:t>
            </a:r>
          </a:p>
          <a:p>
            <a:r>
              <a:rPr lang="en-US" dirty="0"/>
              <a:t>Workforce Boards- Putting it All Together</a:t>
            </a:r>
          </a:p>
          <a:p>
            <a:r>
              <a:rPr lang="en-US" dirty="0"/>
              <a:t>Closing Thoughts</a:t>
            </a:r>
          </a:p>
          <a:p>
            <a:pPr marL="0" indent="0">
              <a:buNone/>
            </a:pPr>
            <a:endParaRPr lang="en-US" dirty="0"/>
          </a:p>
        </p:txBody>
      </p:sp>
      <p:pic>
        <p:nvPicPr>
          <p:cNvPr id="13" name="Picture 12" descr="Center of Excellence Logo">
            <a:extLst>
              <a:ext uri="{FF2B5EF4-FFF2-40B4-BE49-F238E27FC236}">
                <a16:creationId xmlns:a16="http://schemas.microsoft.com/office/drawing/2014/main" id="{CD5E1C60-2338-4680-3F55-3812DE381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9188" y="1906642"/>
            <a:ext cx="3938674" cy="3924297"/>
          </a:xfrm>
          <a:prstGeom prst="rect">
            <a:avLst/>
          </a:prstGeom>
        </p:spPr>
      </p:pic>
      <p:sp>
        <p:nvSpPr>
          <p:cNvPr id="14"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spTree>
    <p:extLst>
      <p:ext uri="{BB962C8B-B14F-4D97-AF65-F5344CB8AC3E}">
        <p14:creationId xmlns:p14="http://schemas.microsoft.com/office/powerpoint/2010/main" val="418396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485D-4773-1624-5F40-8B8C04D7EF00}"/>
              </a:ext>
            </a:extLst>
          </p:cNvPr>
          <p:cNvSpPr>
            <a:spLocks noGrp="1"/>
          </p:cNvSpPr>
          <p:nvPr>
            <p:ph type="title"/>
          </p:nvPr>
        </p:nvSpPr>
        <p:spPr/>
        <p:txBody>
          <a:bodyPr/>
          <a:lstStyle/>
          <a:p>
            <a:r>
              <a:rPr lang="en-US" dirty="0"/>
              <a:t>Key Organizational Apprenticeship Roles</a:t>
            </a:r>
          </a:p>
        </p:txBody>
      </p:sp>
      <p:sp>
        <p:nvSpPr>
          <p:cNvPr id="7" name="Text Placeholder 6">
            <a:extLst>
              <a:ext uri="{FF2B5EF4-FFF2-40B4-BE49-F238E27FC236}">
                <a16:creationId xmlns:a16="http://schemas.microsoft.com/office/drawing/2014/main" id="{05E03DFB-202B-FDB1-8FCB-C75281CD9745}"/>
              </a:ext>
            </a:extLst>
          </p:cNvPr>
          <p:cNvSpPr>
            <a:spLocks noGrp="1"/>
          </p:cNvSpPr>
          <p:nvPr>
            <p:ph type="body" sz="quarter" idx="17"/>
          </p:nvPr>
        </p:nvSpPr>
        <p:spPr>
          <a:xfrm>
            <a:off x="748684" y="3844990"/>
            <a:ext cx="2419350" cy="563563"/>
          </a:xfrm>
        </p:spPr>
        <p:txBody>
          <a:bodyPr/>
          <a:lstStyle/>
          <a:p>
            <a:r>
              <a:rPr lang="en-US" dirty="0">
                <a:solidFill>
                  <a:srgbClr val="00015E"/>
                </a:solidFill>
              </a:rPr>
              <a:t>Sponsor</a:t>
            </a:r>
          </a:p>
        </p:txBody>
      </p:sp>
      <p:sp>
        <p:nvSpPr>
          <p:cNvPr id="11" name="Text Placeholder 10">
            <a:extLst>
              <a:ext uri="{FF2B5EF4-FFF2-40B4-BE49-F238E27FC236}">
                <a16:creationId xmlns:a16="http://schemas.microsoft.com/office/drawing/2014/main" id="{5A2FFE90-B932-8F46-B8D7-F9F7F106DDEF}"/>
              </a:ext>
            </a:extLst>
          </p:cNvPr>
          <p:cNvSpPr>
            <a:spLocks noGrp="1"/>
          </p:cNvSpPr>
          <p:nvPr>
            <p:ph type="body" sz="quarter" idx="21"/>
          </p:nvPr>
        </p:nvSpPr>
        <p:spPr>
          <a:xfrm>
            <a:off x="779753" y="4313750"/>
            <a:ext cx="2419350" cy="1345266"/>
          </a:xfrm>
        </p:spPr>
        <p:txBody>
          <a:bodyPr>
            <a:normAutofit fontScale="92500"/>
          </a:bodyPr>
          <a:lstStyle/>
          <a:p>
            <a:r>
              <a:rPr lang="en-US" sz="1800" dirty="0">
                <a:solidFill>
                  <a:prstClr val="black"/>
                </a:solidFill>
              </a:rPr>
              <a:t>An organization that agrees to operate an apprenticeship program and in whose name the program is registered.</a:t>
            </a:r>
            <a:endParaRPr lang="pl-PL" sz="1800" dirty="0">
              <a:solidFill>
                <a:prstClr val="black"/>
              </a:solidFill>
            </a:endParaRPr>
          </a:p>
        </p:txBody>
      </p:sp>
      <p:sp>
        <p:nvSpPr>
          <p:cNvPr id="8" name="Text Placeholder 7">
            <a:extLst>
              <a:ext uri="{FF2B5EF4-FFF2-40B4-BE49-F238E27FC236}">
                <a16:creationId xmlns:a16="http://schemas.microsoft.com/office/drawing/2014/main" id="{C3064D3D-AB1F-942B-3278-61C1EEA31237}"/>
              </a:ext>
            </a:extLst>
          </p:cNvPr>
          <p:cNvSpPr>
            <a:spLocks noGrp="1"/>
          </p:cNvSpPr>
          <p:nvPr>
            <p:ph type="body" sz="quarter" idx="18"/>
          </p:nvPr>
        </p:nvSpPr>
        <p:spPr>
          <a:xfrm>
            <a:off x="3554857" y="3837511"/>
            <a:ext cx="2419350" cy="563563"/>
          </a:xfrm>
        </p:spPr>
        <p:txBody>
          <a:bodyPr/>
          <a:lstStyle/>
          <a:p>
            <a:r>
              <a:rPr lang="en-US" dirty="0">
                <a:solidFill>
                  <a:srgbClr val="00015E"/>
                </a:solidFill>
              </a:rPr>
              <a:t>Employer</a:t>
            </a:r>
          </a:p>
        </p:txBody>
      </p:sp>
      <p:sp>
        <p:nvSpPr>
          <p:cNvPr id="12" name="Text Placeholder 11">
            <a:extLst>
              <a:ext uri="{FF2B5EF4-FFF2-40B4-BE49-F238E27FC236}">
                <a16:creationId xmlns:a16="http://schemas.microsoft.com/office/drawing/2014/main" id="{719DE48E-8437-0BE2-7D71-F1908163BD4C}"/>
              </a:ext>
            </a:extLst>
          </p:cNvPr>
          <p:cNvSpPr>
            <a:spLocks noGrp="1"/>
          </p:cNvSpPr>
          <p:nvPr>
            <p:ph type="body" sz="quarter" idx="22"/>
          </p:nvPr>
        </p:nvSpPr>
        <p:spPr>
          <a:xfrm>
            <a:off x="3580505" y="4313750"/>
            <a:ext cx="2419350" cy="1539362"/>
          </a:xfrm>
        </p:spPr>
        <p:txBody>
          <a:bodyPr>
            <a:normAutofit fontScale="92500"/>
          </a:bodyPr>
          <a:lstStyle/>
          <a:p>
            <a:r>
              <a:rPr lang="en-US" sz="1800" dirty="0">
                <a:solidFill>
                  <a:prstClr val="black"/>
                </a:solidFill>
              </a:rPr>
              <a:t>Hires and provides paid OJL for apprentices under supervision of a designated mentor who is a skilled professional in that occupation.</a:t>
            </a:r>
          </a:p>
        </p:txBody>
      </p:sp>
      <p:sp>
        <p:nvSpPr>
          <p:cNvPr id="9" name="Text Placeholder 8">
            <a:extLst>
              <a:ext uri="{FF2B5EF4-FFF2-40B4-BE49-F238E27FC236}">
                <a16:creationId xmlns:a16="http://schemas.microsoft.com/office/drawing/2014/main" id="{7EDEF913-4812-54AE-E48C-D65C49398452}"/>
              </a:ext>
            </a:extLst>
          </p:cNvPr>
          <p:cNvSpPr>
            <a:spLocks noGrp="1"/>
          </p:cNvSpPr>
          <p:nvPr>
            <p:ph type="body" sz="quarter" idx="19"/>
          </p:nvPr>
        </p:nvSpPr>
        <p:spPr>
          <a:xfrm>
            <a:off x="6361030" y="3825171"/>
            <a:ext cx="2419350" cy="563563"/>
          </a:xfrm>
        </p:spPr>
        <p:txBody>
          <a:bodyPr/>
          <a:lstStyle/>
          <a:p>
            <a:r>
              <a:rPr lang="en-US" dirty="0">
                <a:solidFill>
                  <a:srgbClr val="00015E"/>
                </a:solidFill>
              </a:rPr>
              <a:t>RI Provider</a:t>
            </a:r>
          </a:p>
        </p:txBody>
      </p:sp>
      <p:sp>
        <p:nvSpPr>
          <p:cNvPr id="13" name="Text Placeholder 12">
            <a:extLst>
              <a:ext uri="{FF2B5EF4-FFF2-40B4-BE49-F238E27FC236}">
                <a16:creationId xmlns:a16="http://schemas.microsoft.com/office/drawing/2014/main" id="{1A48DE72-047F-97DC-86DD-52376199F68D}"/>
              </a:ext>
            </a:extLst>
          </p:cNvPr>
          <p:cNvSpPr>
            <a:spLocks noGrp="1"/>
          </p:cNvSpPr>
          <p:nvPr>
            <p:ph type="body" sz="quarter" idx="23"/>
          </p:nvPr>
        </p:nvSpPr>
        <p:spPr>
          <a:xfrm>
            <a:off x="6249315" y="4242000"/>
            <a:ext cx="2630146" cy="1838759"/>
          </a:xfrm>
        </p:spPr>
        <p:txBody>
          <a:bodyPr>
            <a:normAutofit/>
          </a:bodyPr>
          <a:lstStyle/>
          <a:p>
            <a:r>
              <a:rPr lang="en-US" sz="1700" dirty="0">
                <a:solidFill>
                  <a:prstClr val="black"/>
                </a:solidFill>
              </a:rPr>
              <a:t> Entity that provides instruction to apprentices in the designated occupation’s core knowledge, skills, and abilities.</a:t>
            </a:r>
            <a:endParaRPr lang="pl-PL" sz="1700" dirty="0">
              <a:solidFill>
                <a:prstClr val="black"/>
              </a:solidFill>
            </a:endParaRPr>
          </a:p>
        </p:txBody>
      </p:sp>
      <p:sp>
        <p:nvSpPr>
          <p:cNvPr id="10" name="Text Placeholder 9">
            <a:extLst>
              <a:ext uri="{FF2B5EF4-FFF2-40B4-BE49-F238E27FC236}">
                <a16:creationId xmlns:a16="http://schemas.microsoft.com/office/drawing/2014/main" id="{9F43A849-C4A1-6DCD-0754-CA66779481A9}"/>
              </a:ext>
            </a:extLst>
          </p:cNvPr>
          <p:cNvSpPr>
            <a:spLocks noGrp="1"/>
          </p:cNvSpPr>
          <p:nvPr>
            <p:ph type="body" sz="quarter" idx="20"/>
          </p:nvPr>
        </p:nvSpPr>
        <p:spPr>
          <a:xfrm>
            <a:off x="9167202" y="3761234"/>
            <a:ext cx="2419350" cy="563563"/>
          </a:xfrm>
        </p:spPr>
        <p:txBody>
          <a:bodyPr/>
          <a:lstStyle/>
          <a:p>
            <a:r>
              <a:rPr lang="en-US" dirty="0">
                <a:solidFill>
                  <a:srgbClr val="00015E"/>
                </a:solidFill>
              </a:rPr>
              <a:t>Partner</a:t>
            </a:r>
          </a:p>
        </p:txBody>
      </p:sp>
      <p:sp>
        <p:nvSpPr>
          <p:cNvPr id="14" name="Text Placeholder 13">
            <a:extLst>
              <a:ext uri="{FF2B5EF4-FFF2-40B4-BE49-F238E27FC236}">
                <a16:creationId xmlns:a16="http://schemas.microsoft.com/office/drawing/2014/main" id="{3F6F4065-D917-196E-77AE-68C8734EEF42}"/>
              </a:ext>
            </a:extLst>
          </p:cNvPr>
          <p:cNvSpPr>
            <a:spLocks noGrp="1"/>
          </p:cNvSpPr>
          <p:nvPr>
            <p:ph type="body" sz="quarter" idx="24"/>
          </p:nvPr>
        </p:nvSpPr>
        <p:spPr>
          <a:xfrm>
            <a:off x="9243343" y="4242000"/>
            <a:ext cx="2419350" cy="1254125"/>
          </a:xfrm>
        </p:spPr>
        <p:txBody>
          <a:bodyPr>
            <a:normAutofit/>
          </a:bodyPr>
          <a:lstStyle/>
          <a:p>
            <a:r>
              <a:rPr lang="en-US" sz="1700" dirty="0">
                <a:solidFill>
                  <a:prstClr val="black"/>
                </a:solidFill>
              </a:rPr>
              <a:t> Organizations committed to assisting RA programs. They can play one or more roles. </a:t>
            </a:r>
            <a:endParaRPr lang="pl-PL" sz="1700" dirty="0">
              <a:solidFill>
                <a:prstClr val="black"/>
              </a:solidFill>
            </a:endParaRPr>
          </a:p>
        </p:txBody>
      </p:sp>
      <p:grpSp>
        <p:nvGrpSpPr>
          <p:cNvPr id="15" name="Group 14">
            <a:extLst>
              <a:ext uri="{FF2B5EF4-FFF2-40B4-BE49-F238E27FC236}">
                <a16:creationId xmlns:a16="http://schemas.microsoft.com/office/drawing/2014/main" id="{341D2FC5-B8D7-AB09-E6D6-7B68B3B4B017}"/>
              </a:ext>
              <a:ext uri="{C183D7F6-B498-43B3-948B-1728B52AA6E4}">
                <adec:decorative xmlns:adec="http://schemas.microsoft.com/office/drawing/2017/decorative" val="1"/>
              </a:ext>
            </a:extLst>
          </p:cNvPr>
          <p:cNvGrpSpPr/>
          <p:nvPr/>
        </p:nvGrpSpPr>
        <p:grpSpPr>
          <a:xfrm>
            <a:off x="1308419" y="2332708"/>
            <a:ext cx="1371600" cy="1371600"/>
            <a:chOff x="1326945" y="2277052"/>
            <a:chExt cx="1371600" cy="1371600"/>
          </a:xfrm>
        </p:grpSpPr>
        <p:sp>
          <p:nvSpPr>
            <p:cNvPr id="16" name="AutoShape 23">
              <a:extLst>
                <a:ext uri="{FF2B5EF4-FFF2-40B4-BE49-F238E27FC236}">
                  <a16:creationId xmlns:a16="http://schemas.microsoft.com/office/drawing/2014/main" id="{865CFB0B-E975-B6E2-56A6-E4E793C1E2AC}"/>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upa 65">
              <a:extLst>
                <a:ext uri="{FF2B5EF4-FFF2-40B4-BE49-F238E27FC236}">
                  <a16:creationId xmlns:a16="http://schemas.microsoft.com/office/drawing/2014/main" id="{B89C24F5-ACFD-9AE0-2CFA-C0256C05F127}"/>
                </a:ext>
              </a:extLst>
            </p:cNvPr>
            <p:cNvGrpSpPr/>
            <p:nvPr userDrawn="1"/>
          </p:nvGrpSpPr>
          <p:grpSpPr>
            <a:xfrm>
              <a:off x="1742077" y="2648934"/>
              <a:ext cx="541337" cy="412750"/>
              <a:chOff x="906463" y="3402013"/>
              <a:chExt cx="541337" cy="412750"/>
            </a:xfrm>
          </p:grpSpPr>
          <p:sp>
            <p:nvSpPr>
              <p:cNvPr id="20" name="Freeform 25">
                <a:extLst>
                  <a:ext uri="{FF2B5EF4-FFF2-40B4-BE49-F238E27FC236}">
                    <a16:creationId xmlns:a16="http://schemas.microsoft.com/office/drawing/2014/main" id="{D183D232-6D5D-FDAF-850C-938C83D9F32B}"/>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1" name="Freeform 26">
                <a:extLst>
                  <a:ext uri="{FF2B5EF4-FFF2-40B4-BE49-F238E27FC236}">
                    <a16:creationId xmlns:a16="http://schemas.microsoft.com/office/drawing/2014/main" id="{8C384FCB-139B-534E-899E-D5F36EC5DB69}"/>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2" name="Freeform 27">
                <a:extLst>
                  <a:ext uri="{FF2B5EF4-FFF2-40B4-BE49-F238E27FC236}">
                    <a16:creationId xmlns:a16="http://schemas.microsoft.com/office/drawing/2014/main" id="{E31D6A07-39E3-171E-D2EA-B059E26B1A58}"/>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3" name="Freeform 28">
                <a:extLst>
                  <a:ext uri="{FF2B5EF4-FFF2-40B4-BE49-F238E27FC236}">
                    <a16:creationId xmlns:a16="http://schemas.microsoft.com/office/drawing/2014/main" id="{492EA530-2993-CEFE-330F-B4FC37300026}"/>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4" name="Freeform 29">
                <a:extLst>
                  <a:ext uri="{FF2B5EF4-FFF2-40B4-BE49-F238E27FC236}">
                    <a16:creationId xmlns:a16="http://schemas.microsoft.com/office/drawing/2014/main" id="{F6917046-E654-90FC-E4A5-B63DF175AD98}"/>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sp>
          <p:nvSpPr>
            <p:cNvPr id="18" name="Oval 17">
              <a:extLst>
                <a:ext uri="{FF2B5EF4-FFF2-40B4-BE49-F238E27FC236}">
                  <a16:creationId xmlns:a16="http://schemas.microsoft.com/office/drawing/2014/main" id="{011EA765-6303-D937-6DCB-01A49791C605}"/>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19" name="Graphic 18" descr="Remote work with solid fill">
              <a:extLst>
                <a:ext uri="{FF2B5EF4-FFF2-40B4-BE49-F238E27FC236}">
                  <a16:creationId xmlns:a16="http://schemas.microsoft.com/office/drawing/2014/main" id="{B9A48576-0744-00F8-1AA9-E036248E7A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4917" y="2420143"/>
              <a:ext cx="1135656" cy="1135656"/>
            </a:xfrm>
            <a:prstGeom prst="rect">
              <a:avLst/>
            </a:prstGeom>
          </p:spPr>
        </p:pic>
      </p:grpSp>
      <p:grpSp>
        <p:nvGrpSpPr>
          <p:cNvPr id="25" name="Group 24">
            <a:extLst>
              <a:ext uri="{FF2B5EF4-FFF2-40B4-BE49-F238E27FC236}">
                <a16:creationId xmlns:a16="http://schemas.microsoft.com/office/drawing/2014/main" id="{3D81193E-BB3C-A1CD-6EE3-E131232F711A}"/>
              </a:ext>
              <a:ext uri="{C183D7F6-B498-43B3-948B-1728B52AA6E4}">
                <adec:decorative xmlns:adec="http://schemas.microsoft.com/office/drawing/2017/decorative" val="1"/>
              </a:ext>
            </a:extLst>
          </p:cNvPr>
          <p:cNvGrpSpPr/>
          <p:nvPr/>
        </p:nvGrpSpPr>
        <p:grpSpPr>
          <a:xfrm>
            <a:off x="4102638" y="2334689"/>
            <a:ext cx="1371600" cy="1371600"/>
            <a:chOff x="6844895" y="2307082"/>
            <a:chExt cx="1371600" cy="1371600"/>
          </a:xfrm>
        </p:grpSpPr>
        <p:sp>
          <p:nvSpPr>
            <p:cNvPr id="26" name="AutoShape 23">
              <a:extLst>
                <a:ext uri="{FF2B5EF4-FFF2-40B4-BE49-F238E27FC236}">
                  <a16:creationId xmlns:a16="http://schemas.microsoft.com/office/drawing/2014/main" id="{E6B07EE3-EDC7-16F8-621E-25F0719B85D2}"/>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upa 65">
              <a:extLst>
                <a:ext uri="{FF2B5EF4-FFF2-40B4-BE49-F238E27FC236}">
                  <a16:creationId xmlns:a16="http://schemas.microsoft.com/office/drawing/2014/main" id="{C4A1935E-38C0-C000-2187-ABDDF4C2319F}"/>
                </a:ext>
              </a:extLst>
            </p:cNvPr>
            <p:cNvGrpSpPr/>
            <p:nvPr userDrawn="1"/>
          </p:nvGrpSpPr>
          <p:grpSpPr>
            <a:xfrm>
              <a:off x="7405168" y="2650109"/>
              <a:ext cx="541337" cy="412750"/>
              <a:chOff x="906463" y="3402013"/>
              <a:chExt cx="541337" cy="412750"/>
            </a:xfrm>
          </p:grpSpPr>
          <p:sp>
            <p:nvSpPr>
              <p:cNvPr id="30" name="Freeform 25">
                <a:extLst>
                  <a:ext uri="{FF2B5EF4-FFF2-40B4-BE49-F238E27FC236}">
                    <a16:creationId xmlns:a16="http://schemas.microsoft.com/office/drawing/2014/main" id="{44F923CE-BE18-B17B-7852-F37F83270E0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1" name="Freeform 26">
                <a:extLst>
                  <a:ext uri="{FF2B5EF4-FFF2-40B4-BE49-F238E27FC236}">
                    <a16:creationId xmlns:a16="http://schemas.microsoft.com/office/drawing/2014/main" id="{F2E96C1A-F79E-7B70-7C5A-062EFEF9BF7A}"/>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2" name="Freeform 27">
                <a:extLst>
                  <a:ext uri="{FF2B5EF4-FFF2-40B4-BE49-F238E27FC236}">
                    <a16:creationId xmlns:a16="http://schemas.microsoft.com/office/drawing/2014/main" id="{D2AD5FF1-5610-55A2-E1B0-0562218D25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3" name="Freeform 28">
                <a:extLst>
                  <a:ext uri="{FF2B5EF4-FFF2-40B4-BE49-F238E27FC236}">
                    <a16:creationId xmlns:a16="http://schemas.microsoft.com/office/drawing/2014/main" id="{8A5270DD-F1BB-3349-050A-15BE7838C84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4" name="Freeform 29">
                <a:extLst>
                  <a:ext uri="{FF2B5EF4-FFF2-40B4-BE49-F238E27FC236}">
                    <a16:creationId xmlns:a16="http://schemas.microsoft.com/office/drawing/2014/main" id="{66C46E5E-6641-8850-25A4-907921077FE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sp>
          <p:nvSpPr>
            <p:cNvPr id="28" name="Oval 27">
              <a:extLst>
                <a:ext uri="{FF2B5EF4-FFF2-40B4-BE49-F238E27FC236}">
                  <a16:creationId xmlns:a16="http://schemas.microsoft.com/office/drawing/2014/main" id="{15F41B52-3425-48F5-A1A6-ADBD88B1A94C}"/>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2326DDDB-BED5-8E12-80AB-5A4DBC0718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5329" y="2444964"/>
              <a:ext cx="1073036" cy="1073036"/>
            </a:xfrm>
            <a:prstGeom prst="rect">
              <a:avLst/>
            </a:prstGeom>
          </p:spPr>
        </p:pic>
      </p:grpSp>
      <p:grpSp>
        <p:nvGrpSpPr>
          <p:cNvPr id="35" name="Group 34">
            <a:extLst>
              <a:ext uri="{FF2B5EF4-FFF2-40B4-BE49-F238E27FC236}">
                <a16:creationId xmlns:a16="http://schemas.microsoft.com/office/drawing/2014/main" id="{23C86A9B-C626-D41A-E96B-4B8A755DC709}"/>
              </a:ext>
              <a:ext uri="{C183D7F6-B498-43B3-948B-1728B52AA6E4}">
                <adec:decorative xmlns:adec="http://schemas.microsoft.com/office/drawing/2017/decorative" val="1"/>
              </a:ext>
            </a:extLst>
          </p:cNvPr>
          <p:cNvGrpSpPr/>
          <p:nvPr/>
        </p:nvGrpSpPr>
        <p:grpSpPr>
          <a:xfrm>
            <a:off x="6896857" y="2348560"/>
            <a:ext cx="1371600" cy="1371600"/>
            <a:chOff x="4084230" y="2320581"/>
            <a:chExt cx="1371600" cy="1371600"/>
          </a:xfrm>
        </p:grpSpPr>
        <p:sp>
          <p:nvSpPr>
            <p:cNvPr id="36" name="AutoShape 23">
              <a:extLst>
                <a:ext uri="{FF2B5EF4-FFF2-40B4-BE49-F238E27FC236}">
                  <a16:creationId xmlns:a16="http://schemas.microsoft.com/office/drawing/2014/main" id="{1995B094-82B4-F105-7C82-49C6BD6789F8}"/>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upa 65">
              <a:extLst>
                <a:ext uri="{FF2B5EF4-FFF2-40B4-BE49-F238E27FC236}">
                  <a16:creationId xmlns:a16="http://schemas.microsoft.com/office/drawing/2014/main" id="{030CF10E-5C0D-2045-4E25-24E61C22D869}"/>
                </a:ext>
              </a:extLst>
            </p:cNvPr>
            <p:cNvGrpSpPr/>
            <p:nvPr userDrawn="1"/>
          </p:nvGrpSpPr>
          <p:grpSpPr>
            <a:xfrm>
              <a:off x="4432532" y="2692463"/>
              <a:ext cx="541337" cy="412750"/>
              <a:chOff x="906463" y="3402013"/>
              <a:chExt cx="541337" cy="412750"/>
            </a:xfrm>
          </p:grpSpPr>
          <p:sp>
            <p:nvSpPr>
              <p:cNvPr id="40" name="Freeform 25">
                <a:extLst>
                  <a:ext uri="{FF2B5EF4-FFF2-40B4-BE49-F238E27FC236}">
                    <a16:creationId xmlns:a16="http://schemas.microsoft.com/office/drawing/2014/main" id="{5E51B3EC-1E47-8BF6-CD5F-D29C205C708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1" name="Freeform 26">
                <a:extLst>
                  <a:ext uri="{FF2B5EF4-FFF2-40B4-BE49-F238E27FC236}">
                    <a16:creationId xmlns:a16="http://schemas.microsoft.com/office/drawing/2014/main" id="{001E2A06-C5B8-734C-FCDB-72D4633C1086}"/>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2" name="Freeform 27">
                <a:extLst>
                  <a:ext uri="{FF2B5EF4-FFF2-40B4-BE49-F238E27FC236}">
                    <a16:creationId xmlns:a16="http://schemas.microsoft.com/office/drawing/2014/main" id="{977EAB36-9600-77BA-EBB3-3D81013DC1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3" name="Freeform 28">
                <a:extLst>
                  <a:ext uri="{FF2B5EF4-FFF2-40B4-BE49-F238E27FC236}">
                    <a16:creationId xmlns:a16="http://schemas.microsoft.com/office/drawing/2014/main" id="{F8939EB7-EA6E-902C-7EA2-59F8000965FC}"/>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4" name="Freeform 29">
                <a:extLst>
                  <a:ext uri="{FF2B5EF4-FFF2-40B4-BE49-F238E27FC236}">
                    <a16:creationId xmlns:a16="http://schemas.microsoft.com/office/drawing/2014/main" id="{139D0E44-B948-18AC-3D34-34C2EA17B26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sp>
          <p:nvSpPr>
            <p:cNvPr id="38" name="Oval 37">
              <a:extLst>
                <a:ext uri="{FF2B5EF4-FFF2-40B4-BE49-F238E27FC236}">
                  <a16:creationId xmlns:a16="http://schemas.microsoft.com/office/drawing/2014/main" id="{705C87DF-A304-539E-BA4D-3067CAF7FB7E}"/>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39" name="Graphic 38" descr="Customer review with solid fill">
              <a:extLst>
                <a:ext uri="{FF2B5EF4-FFF2-40B4-BE49-F238E27FC236}">
                  <a16:creationId xmlns:a16="http://schemas.microsoft.com/office/drawing/2014/main" id="{C6F8A2D4-9DD0-146D-C7FA-0AB86E1D55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2830" y="2535682"/>
              <a:ext cx="914400" cy="914400"/>
            </a:xfrm>
            <a:prstGeom prst="rect">
              <a:avLst/>
            </a:prstGeom>
          </p:spPr>
        </p:pic>
      </p:grpSp>
      <p:grpSp>
        <p:nvGrpSpPr>
          <p:cNvPr id="45" name="Group 44">
            <a:extLst>
              <a:ext uri="{FF2B5EF4-FFF2-40B4-BE49-F238E27FC236}">
                <a16:creationId xmlns:a16="http://schemas.microsoft.com/office/drawing/2014/main" id="{62CA6942-17FE-547C-848F-CC53D6CE7FA0}"/>
              </a:ext>
              <a:ext uri="{C183D7F6-B498-43B3-948B-1728B52AA6E4}">
                <adec:decorative xmlns:adec="http://schemas.microsoft.com/office/drawing/2017/decorative" val="1"/>
              </a:ext>
            </a:extLst>
          </p:cNvPr>
          <p:cNvGrpSpPr/>
          <p:nvPr/>
        </p:nvGrpSpPr>
        <p:grpSpPr>
          <a:xfrm>
            <a:off x="9691077" y="2424516"/>
            <a:ext cx="1371600" cy="1371600"/>
            <a:chOff x="9580307" y="2313967"/>
            <a:chExt cx="1371600" cy="1371600"/>
          </a:xfrm>
        </p:grpSpPr>
        <p:sp>
          <p:nvSpPr>
            <p:cNvPr id="46" name="AutoShape 23">
              <a:extLst>
                <a:ext uri="{FF2B5EF4-FFF2-40B4-BE49-F238E27FC236}">
                  <a16:creationId xmlns:a16="http://schemas.microsoft.com/office/drawing/2014/main" id="{BE902BCB-E5FD-8B91-B501-51E067849A28}"/>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 name="Grupa 65">
              <a:extLst>
                <a:ext uri="{FF2B5EF4-FFF2-40B4-BE49-F238E27FC236}">
                  <a16:creationId xmlns:a16="http://schemas.microsoft.com/office/drawing/2014/main" id="{9B36AFB6-6DBB-4A7F-66FE-97683228AF72}"/>
                </a:ext>
              </a:extLst>
            </p:cNvPr>
            <p:cNvGrpSpPr/>
            <p:nvPr userDrawn="1"/>
          </p:nvGrpSpPr>
          <p:grpSpPr>
            <a:xfrm>
              <a:off x="10071580" y="2685849"/>
              <a:ext cx="541337" cy="412750"/>
              <a:chOff x="906463" y="3402013"/>
              <a:chExt cx="541337" cy="412750"/>
            </a:xfrm>
          </p:grpSpPr>
          <p:sp>
            <p:nvSpPr>
              <p:cNvPr id="50" name="Freeform 25">
                <a:extLst>
                  <a:ext uri="{FF2B5EF4-FFF2-40B4-BE49-F238E27FC236}">
                    <a16:creationId xmlns:a16="http://schemas.microsoft.com/office/drawing/2014/main" id="{5881F82D-341D-1B8D-717D-69F53B3A375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Freeform 26">
                <a:extLst>
                  <a:ext uri="{FF2B5EF4-FFF2-40B4-BE49-F238E27FC236}">
                    <a16:creationId xmlns:a16="http://schemas.microsoft.com/office/drawing/2014/main" id="{C5A39C36-0550-52EA-6C2B-0487390386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2" name="Freeform 27">
                <a:extLst>
                  <a:ext uri="{FF2B5EF4-FFF2-40B4-BE49-F238E27FC236}">
                    <a16:creationId xmlns:a16="http://schemas.microsoft.com/office/drawing/2014/main" id="{A02B21A1-C84E-EB31-CC93-0A2DC159C338}"/>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3" name="Freeform 28">
                <a:extLst>
                  <a:ext uri="{FF2B5EF4-FFF2-40B4-BE49-F238E27FC236}">
                    <a16:creationId xmlns:a16="http://schemas.microsoft.com/office/drawing/2014/main" id="{3E8F4E96-A46E-1182-0AEA-E45EE643160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4" name="Freeform 29">
                <a:extLst>
                  <a:ext uri="{FF2B5EF4-FFF2-40B4-BE49-F238E27FC236}">
                    <a16:creationId xmlns:a16="http://schemas.microsoft.com/office/drawing/2014/main" id="{7AADBA9A-8F41-F4F4-E49C-007441D6C184}"/>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sp>
          <p:nvSpPr>
            <p:cNvPr id="48" name="Oval 47">
              <a:extLst>
                <a:ext uri="{FF2B5EF4-FFF2-40B4-BE49-F238E27FC236}">
                  <a16:creationId xmlns:a16="http://schemas.microsoft.com/office/drawing/2014/main" id="{E46B4060-DEDC-D722-38EC-80C805405C50}"/>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49" name="Graphic 48" descr="Connections with solid fill">
              <a:extLst>
                <a:ext uri="{FF2B5EF4-FFF2-40B4-BE49-F238E27FC236}">
                  <a16:creationId xmlns:a16="http://schemas.microsoft.com/office/drawing/2014/main" id="{67304218-7FE3-3D01-2FEA-C2E4F675B57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2282" y="2507401"/>
              <a:ext cx="1016996" cy="1016996"/>
            </a:xfrm>
            <a:prstGeom prst="rect">
              <a:avLst/>
            </a:prstGeom>
          </p:spPr>
        </p:pic>
      </p:grpSp>
      <p:pic>
        <p:nvPicPr>
          <p:cNvPr id="3" name="Picture 2" descr="A blue and yellow circle with white text&#10;&#10;AI-generated content may be incorrect.">
            <a:extLst>
              <a:ext uri="{FF2B5EF4-FFF2-40B4-BE49-F238E27FC236}">
                <a16:creationId xmlns:a16="http://schemas.microsoft.com/office/drawing/2014/main" id="{F72E651D-13EF-4E62-F0A6-E85B5A4965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21185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C34A2-1701-1428-3DFF-E3A28C53EF9E}"/>
              </a:ext>
            </a:extLst>
          </p:cNvPr>
          <p:cNvSpPr>
            <a:spLocks noGrp="1"/>
          </p:cNvSpPr>
          <p:nvPr>
            <p:ph type="title"/>
          </p:nvPr>
        </p:nvSpPr>
        <p:spPr/>
        <p:txBody>
          <a:bodyPr/>
          <a:lstStyle/>
          <a:p>
            <a:r>
              <a:rPr lang="en-US" dirty="0"/>
              <a:t>Ensuring Students Receive Credit</a:t>
            </a:r>
          </a:p>
        </p:txBody>
      </p:sp>
      <p:sp>
        <p:nvSpPr>
          <p:cNvPr id="2" name="Content Placeholder 1">
            <a:extLst>
              <a:ext uri="{FF2B5EF4-FFF2-40B4-BE49-F238E27FC236}">
                <a16:creationId xmlns:a16="http://schemas.microsoft.com/office/drawing/2014/main" id="{A58104BF-B3E9-C483-9848-B387EC05D09D}"/>
              </a:ext>
            </a:extLst>
          </p:cNvPr>
          <p:cNvSpPr>
            <a:spLocks noGrp="1"/>
          </p:cNvSpPr>
          <p:nvPr>
            <p:ph idx="1"/>
          </p:nvPr>
        </p:nvSpPr>
        <p:spPr>
          <a:xfrm>
            <a:off x="892043" y="1816808"/>
            <a:ext cx="10622280" cy="2201140"/>
          </a:xfrm>
        </p:spPr>
        <p:txBody>
          <a:bodyPr>
            <a:normAutofit/>
          </a:bodyPr>
          <a:lstStyle/>
          <a:p>
            <a:pPr>
              <a:buClr>
                <a:schemeClr val="tx1"/>
              </a:buClr>
            </a:pPr>
            <a:r>
              <a:rPr lang="en-US" sz="2200" b="1" dirty="0">
                <a:solidFill>
                  <a:srgbClr val="00015E"/>
                </a:solidFill>
              </a:rPr>
              <a:t>Synchronize Curriculum with Graduation Objectives:</a:t>
            </a:r>
            <a:r>
              <a:rPr lang="en-US" sz="2200" dirty="0">
                <a:solidFill>
                  <a:srgbClr val="00015E"/>
                </a:solidFill>
              </a:rPr>
              <a:t> </a:t>
            </a:r>
            <a:r>
              <a:rPr lang="en-US" sz="2200" dirty="0">
                <a:solidFill>
                  <a:schemeClr val="tx1"/>
                </a:solidFill>
              </a:rPr>
              <a:t>Collaborate with local school districts to ensure the apprenticeship curriculum meets high school graduation requirements.</a:t>
            </a:r>
          </a:p>
          <a:p>
            <a:pPr>
              <a:buClr>
                <a:schemeClr val="tx1"/>
              </a:buClr>
            </a:pPr>
            <a:r>
              <a:rPr lang="en-US" sz="2200" b="1" dirty="0">
                <a:solidFill>
                  <a:srgbClr val="00015E"/>
                </a:solidFill>
              </a:rPr>
              <a:t>Dual Enrollment and Credit Recognition Agreements:</a:t>
            </a:r>
            <a:r>
              <a:rPr lang="en-US" sz="2200" dirty="0">
                <a:solidFill>
                  <a:srgbClr val="00015E"/>
                </a:solidFill>
              </a:rPr>
              <a:t> </a:t>
            </a:r>
            <a:r>
              <a:rPr lang="en-US" sz="2200" dirty="0">
                <a:solidFill>
                  <a:schemeClr val="tx1"/>
                </a:solidFill>
              </a:rPr>
              <a:t>Create dual enrollment agreements that allow apprentices to earn credits for both RI and OJL components of their apprenticeship.</a:t>
            </a:r>
          </a:p>
          <a:p>
            <a:endParaRPr lang="en-US" dirty="0"/>
          </a:p>
        </p:txBody>
      </p:sp>
      <p:sp>
        <p:nvSpPr>
          <p:cNvPr id="5" name="Text Placeholder 4">
            <a:extLst>
              <a:ext uri="{FF2B5EF4-FFF2-40B4-BE49-F238E27FC236}">
                <a16:creationId xmlns:a16="http://schemas.microsoft.com/office/drawing/2014/main" id="{07DDA948-20E2-AD35-FE6C-EF3D12AE3C74}"/>
              </a:ext>
            </a:extLst>
          </p:cNvPr>
          <p:cNvSpPr>
            <a:spLocks noGrp="1"/>
          </p:cNvSpPr>
          <p:nvPr>
            <p:ph type="body" sz="quarter" idx="14"/>
          </p:nvPr>
        </p:nvSpPr>
        <p:spPr>
          <a:xfrm>
            <a:off x="892043" y="3940622"/>
            <a:ext cx="8221477" cy="1777280"/>
          </a:xfrm>
        </p:spPr>
        <p:txBody>
          <a:bodyPr vert="horz" lIns="91440" tIns="45720" rIns="91440" bIns="45720" rtlCol="0" anchor="t">
            <a:noAutofit/>
          </a:bodyPr>
          <a:lstStyle/>
          <a:p>
            <a:pPr>
              <a:buClr>
                <a:prstClr val="black"/>
              </a:buClr>
              <a:defRPr/>
            </a:pPr>
            <a:r>
              <a:rPr kumimoji="0" lang="en-US" sz="2200" b="1" i="0" u="none" strike="noStrike" kern="1200" cap="none" spc="0" normalizeH="0" baseline="0" noProof="0" dirty="0">
                <a:ln>
                  <a:noFill/>
                </a:ln>
                <a:solidFill>
                  <a:srgbClr val="00015E"/>
                </a:solidFill>
                <a:effectLst/>
                <a:uLnTx/>
                <a:uFillTx/>
                <a:latin typeface="Aptos"/>
              </a:rPr>
              <a:t>Performance-Based Assessments:</a:t>
            </a:r>
            <a:r>
              <a:rPr kumimoji="0" lang="en-US" sz="2200" b="0" i="0" u="none" strike="noStrike" kern="1200" cap="none" spc="0" normalizeH="0" baseline="0" noProof="0" dirty="0">
                <a:ln>
                  <a:noFill/>
                </a:ln>
                <a:solidFill>
                  <a:srgbClr val="00015E"/>
                </a:solidFill>
                <a:effectLst/>
                <a:uLnTx/>
                <a:uFillTx/>
                <a:latin typeface="Aptos"/>
              </a:rPr>
              <a:t> </a:t>
            </a:r>
            <a:r>
              <a:rPr kumimoji="0" lang="en-US" sz="2200" b="0" i="0" u="none" strike="noStrike" kern="1200" cap="none" spc="0" normalizeH="0" baseline="0" noProof="0" dirty="0">
                <a:ln>
                  <a:noFill/>
                </a:ln>
                <a:solidFill>
                  <a:prstClr val="black"/>
                </a:solidFill>
                <a:effectLst/>
                <a:uLnTx/>
                <a:uFillTx/>
                <a:latin typeface="Aptos"/>
              </a:rPr>
              <a:t>Integrate assessments </a:t>
            </a:r>
            <a:br>
              <a:rPr lang="en-US" sz="2200" dirty="0">
                <a:solidFill>
                  <a:prstClr val="black"/>
                </a:solidFill>
                <a:latin typeface="Aptos"/>
              </a:rPr>
            </a:br>
            <a:r>
              <a:rPr kumimoji="0" lang="en-US" sz="2200" b="0" i="0" u="none" strike="noStrike" kern="1200" cap="none" spc="0" normalizeH="0" baseline="0" noProof="0" dirty="0">
                <a:ln>
                  <a:noFill/>
                </a:ln>
                <a:solidFill>
                  <a:prstClr val="black"/>
                </a:solidFill>
                <a:effectLst/>
                <a:uLnTx/>
                <a:uFillTx/>
                <a:latin typeface="Aptos"/>
              </a:rPr>
              <a:t>that align with both CTE and apprenticeship standards.</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00015E"/>
                </a:solidFill>
                <a:effectLst/>
                <a:uLnTx/>
                <a:uFillTx/>
              </a:rPr>
              <a:t>Consistent Tracking:</a:t>
            </a:r>
            <a:r>
              <a:rPr kumimoji="0" lang="en-US" sz="2200" b="0" i="0" u="none" strike="noStrike" kern="1200" cap="none" spc="0" normalizeH="0" baseline="0" noProof="0" dirty="0">
                <a:ln>
                  <a:noFill/>
                </a:ln>
                <a:solidFill>
                  <a:prstClr val="black"/>
                </a:solidFill>
                <a:effectLst/>
                <a:uLnTx/>
                <a:uFillTx/>
              </a:rPr>
              <a:t> Ensure apprenticeship coordinators, school counselors, and educators track apprentices' progress and ensure all requirements are met.</a:t>
            </a:r>
          </a:p>
        </p:txBody>
      </p:sp>
      <p:pic>
        <p:nvPicPr>
          <p:cNvPr id="6" name="Graphic 5" descr="Diploma roll with solid fill">
            <a:extLst>
              <a:ext uri="{FF2B5EF4-FFF2-40B4-BE49-F238E27FC236}">
                <a16:creationId xmlns:a16="http://schemas.microsoft.com/office/drawing/2014/main" id="{1B6C7042-58F6-72DF-3D4A-55BCE8A23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0740" y="4286141"/>
            <a:ext cx="2133617" cy="2203956"/>
          </a:xfrm>
          <a:prstGeom prst="rect">
            <a:avLst/>
          </a:prstGeom>
        </p:spPr>
      </p:pic>
      <p:sp>
        <p:nvSpPr>
          <p:cNvPr id="7" name="Slide Number Placeholder 5">
            <a:extLst>
              <a:ext uri="{FF2B5EF4-FFF2-40B4-BE49-F238E27FC236}">
                <a16:creationId xmlns:a16="http://schemas.microsoft.com/office/drawing/2014/main" id="{ABCD6788-486E-16A3-1797-29D714DE6891}"/>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ABE561C7-1D15-29F0-B708-E4D318E17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26486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B825-663B-7CF6-40A4-D43DF356D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878D2-636B-70B7-9694-DD5E1D7B2FA2}"/>
              </a:ext>
            </a:extLst>
          </p:cNvPr>
          <p:cNvSpPr>
            <a:spLocks noGrp="1"/>
          </p:cNvSpPr>
          <p:nvPr>
            <p:ph type="title"/>
          </p:nvPr>
        </p:nvSpPr>
        <p:spPr>
          <a:xfrm>
            <a:off x="768476" y="2619575"/>
            <a:ext cx="10515600" cy="1325563"/>
          </a:xfrm>
        </p:spPr>
        <p:txBody>
          <a:bodyPr/>
          <a:lstStyle/>
          <a:p>
            <a:pPr algn="ctr"/>
            <a:r>
              <a:rPr lang="en-US" dirty="0">
                <a:solidFill>
                  <a:schemeClr val="bg1"/>
                </a:solidFill>
              </a:rPr>
              <a:t>Examples</a:t>
            </a:r>
          </a:p>
        </p:txBody>
      </p:sp>
      <p:sp>
        <p:nvSpPr>
          <p:cNvPr id="3" name="Slide Number Placeholder 5">
            <a:extLst>
              <a:ext uri="{FF2B5EF4-FFF2-40B4-BE49-F238E27FC236}">
                <a16:creationId xmlns:a16="http://schemas.microsoft.com/office/drawing/2014/main" id="{F710141C-1794-77EA-8182-CF2F460787C3}"/>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5" name="Picture 4" descr="A blue and yellow circle with white text&#10;&#10;AI-generated content may be incorrect.">
            <a:extLst>
              <a:ext uri="{FF2B5EF4-FFF2-40B4-BE49-F238E27FC236}">
                <a16:creationId xmlns:a16="http://schemas.microsoft.com/office/drawing/2014/main" id="{D580C9D3-E437-2504-63DF-DEF43164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19835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B66471-8DB0-7DC4-D990-7551CA6638E4}"/>
              </a:ext>
            </a:extLst>
          </p:cNvPr>
          <p:cNvSpPr>
            <a:spLocks noGrp="1"/>
          </p:cNvSpPr>
          <p:nvPr>
            <p:ph idx="1"/>
          </p:nvPr>
        </p:nvSpPr>
        <p:spPr>
          <a:xfrm>
            <a:off x="838199" y="1650365"/>
            <a:ext cx="7285181" cy="4151229"/>
          </a:xfrm>
        </p:spPr>
        <p:txBody>
          <a:bodyPr>
            <a:normAutofit/>
          </a:body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Launched during the 2013-2014 school year</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rPr>
              <a:t>Pa</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rtnership between state Office of Career and Technical Education and Kentucky Office of Apprenticeship </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Aptos" panose="020B0004020202020204" pitchFamily="34" charset="0"/>
              </a:rPr>
              <a:t>Provides</a:t>
            </a: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 high school students with pre-apprenticeships and opportunities to transition to Registered Apprenticeship programs.</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rPr>
              <a:t>Employers partner with area technical centers to design the selection process and the program of study sequence, allowing them to tailor the program to their specific need.</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Aptos" panose="020B0004020202020204" pitchFamily="34" charset="0"/>
              </a:rPr>
              <a:t>Initially trades-focused but now in 16 different career areas.</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Aptos" panose="020B0004020202020204" pitchFamily="34" charset="0"/>
              </a:rPr>
              <a:t>Has served over 500 youth apprentices in various career pathways and over 90 employers. </a:t>
            </a:r>
          </a:p>
        </p:txBody>
      </p:sp>
      <p:sp>
        <p:nvSpPr>
          <p:cNvPr id="3" name="Title 2">
            <a:extLst>
              <a:ext uri="{FF2B5EF4-FFF2-40B4-BE49-F238E27FC236}">
                <a16:creationId xmlns:a16="http://schemas.microsoft.com/office/drawing/2014/main" id="{D81BFCCA-823F-47DB-DDF1-1E0EA6381CD7}"/>
              </a:ext>
            </a:extLst>
          </p:cNvPr>
          <p:cNvSpPr>
            <a:spLocks noGrp="1"/>
          </p:cNvSpPr>
          <p:nvPr>
            <p:ph type="title"/>
          </p:nvPr>
        </p:nvSpPr>
        <p:spPr>
          <a:xfrm>
            <a:off x="745837" y="467962"/>
            <a:ext cx="11353800" cy="1325563"/>
          </a:xfrm>
        </p:spPr>
        <p:txBody>
          <a:bodyPr>
            <a:normAutofit/>
          </a:bodyPr>
          <a:lstStyle/>
          <a:p>
            <a:r>
              <a:rPr lang="en-US" sz="3600" dirty="0"/>
              <a:t>TRACK: Tech Ready Apprentices for Careers in Kentucky</a:t>
            </a:r>
          </a:p>
        </p:txBody>
      </p:sp>
      <p:sp>
        <p:nvSpPr>
          <p:cNvPr id="11" name="Slide Number Placeholder 5">
            <a:extLst>
              <a:ext uri="{FF2B5EF4-FFF2-40B4-BE49-F238E27FC236}">
                <a16:creationId xmlns:a16="http://schemas.microsoft.com/office/drawing/2014/main" id="{A7BE9B4E-0ABF-F9FD-2F5C-7EBE74F49E7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12" name="Picture 11" descr="Tech Ready Apprentices for Careers in Kentucky logo">
            <a:extLst>
              <a:ext uri="{FF2B5EF4-FFF2-40B4-BE49-F238E27FC236}">
                <a16:creationId xmlns:a16="http://schemas.microsoft.com/office/drawing/2014/main" id="{71D6D9A0-1D27-09E0-6758-6215E2E1D6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5104" y="2353749"/>
            <a:ext cx="3322782" cy="2416801"/>
          </a:xfrm>
          <a:prstGeom prst="rect">
            <a:avLst/>
          </a:prstGeom>
        </p:spPr>
      </p:pic>
      <p:pic>
        <p:nvPicPr>
          <p:cNvPr id="4" name="Picture 3" descr="A blue and yellow circle with white text&#10;&#10;AI-generated content may be incorrect.">
            <a:extLst>
              <a:ext uri="{FF2B5EF4-FFF2-40B4-BE49-F238E27FC236}">
                <a16:creationId xmlns:a16="http://schemas.microsoft.com/office/drawing/2014/main" id="{61109CB7-20C7-8E2E-E111-45CA01788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89527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22521-D5DA-BF57-3528-066C47C0E28F}"/>
              </a:ext>
            </a:extLst>
          </p:cNvPr>
          <p:cNvSpPr>
            <a:spLocks noGrp="1"/>
          </p:cNvSpPr>
          <p:nvPr>
            <p:ph idx="1"/>
          </p:nvPr>
        </p:nvSpPr>
        <p:spPr>
          <a:xfrm>
            <a:off x="838200" y="1606303"/>
            <a:ext cx="10698480" cy="2488906"/>
          </a:xfrm>
        </p:spPr>
        <p:txBody>
          <a:bodyPr>
            <a:normAutofit lnSpcReduction="10000"/>
          </a:bodyPr>
          <a:lstStyle/>
          <a:p>
            <a:r>
              <a:rPr lang="en-US" sz="2400" dirty="0"/>
              <a:t>Serves as a Sponsor of Registered Apprenticeship Programs</a:t>
            </a:r>
          </a:p>
          <a:p>
            <a:r>
              <a:rPr lang="en-US" sz="2400" dirty="0"/>
              <a:t>Offers apprenticeships in 11 different fields (HVAC, IT, Hospitality, Child Care, Licensed Practice Nurse, etc.) and provides the related instruction for these occupations</a:t>
            </a:r>
          </a:p>
          <a:p>
            <a:r>
              <a:rPr lang="en-US" sz="2400" dirty="0"/>
              <a:t>Partners with several different employers to provide OJL, including the University of Maryland Medical Center, MedStar Health, Associated Builders &amp; Contractors of Greater Baltimore, Johns Hopkins, and others.</a:t>
            </a:r>
          </a:p>
        </p:txBody>
      </p:sp>
      <p:sp>
        <p:nvSpPr>
          <p:cNvPr id="3" name="Title 2">
            <a:extLst>
              <a:ext uri="{FF2B5EF4-FFF2-40B4-BE49-F238E27FC236}">
                <a16:creationId xmlns:a16="http://schemas.microsoft.com/office/drawing/2014/main" id="{88BB9241-6CA5-D9B5-838D-F0E76F7C980C}"/>
              </a:ext>
            </a:extLst>
          </p:cNvPr>
          <p:cNvSpPr>
            <a:spLocks noGrp="1"/>
          </p:cNvSpPr>
          <p:nvPr>
            <p:ph type="title"/>
          </p:nvPr>
        </p:nvSpPr>
        <p:spPr/>
        <p:txBody>
          <a:bodyPr/>
          <a:lstStyle/>
          <a:p>
            <a:r>
              <a:rPr lang="en-US" dirty="0"/>
              <a:t>North Carolina</a:t>
            </a:r>
          </a:p>
        </p:txBody>
      </p:sp>
      <p:sp>
        <p:nvSpPr>
          <p:cNvPr id="5" name="Text Placeholder 4">
            <a:extLst>
              <a:ext uri="{FF2B5EF4-FFF2-40B4-BE49-F238E27FC236}">
                <a16:creationId xmlns:a16="http://schemas.microsoft.com/office/drawing/2014/main" id="{7B68F55D-2522-F68A-D2A6-F666D27E474E}"/>
              </a:ext>
            </a:extLst>
          </p:cNvPr>
          <p:cNvSpPr>
            <a:spLocks noGrp="1"/>
          </p:cNvSpPr>
          <p:nvPr>
            <p:ph type="body" sz="quarter" idx="14"/>
          </p:nvPr>
        </p:nvSpPr>
        <p:spPr>
          <a:xfrm>
            <a:off x="838200" y="4095208"/>
            <a:ext cx="6035040" cy="1707962"/>
          </a:xfrm>
        </p:spPr>
        <p:txBody>
          <a:bodyPr>
            <a:normAutofit/>
          </a:bodyPr>
          <a:lstStyle/>
          <a:p>
            <a:r>
              <a:rPr lang="en-US" sz="2400" dirty="0"/>
              <a:t>Has a close relationship with the local workforce board and workforce systems</a:t>
            </a:r>
          </a:p>
          <a:p>
            <a:r>
              <a:rPr lang="en-US" sz="2400" dirty="0"/>
              <a:t>Utilizes funds from employers and local and state grants to support their programs</a:t>
            </a:r>
          </a:p>
        </p:txBody>
      </p:sp>
      <p:sp>
        <p:nvSpPr>
          <p:cNvPr id="6" name="Slide Number Placeholder 5">
            <a:extLst>
              <a:ext uri="{FF2B5EF4-FFF2-40B4-BE49-F238E27FC236}">
                <a16:creationId xmlns:a16="http://schemas.microsoft.com/office/drawing/2014/main" id="{7BF69735-1A5C-F3F5-522B-0EF4277F92F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8" name="Picture 2" descr="Howard Community College logo">
            <a:extLst>
              <a:ext uri="{FF2B5EF4-FFF2-40B4-BE49-F238E27FC236}">
                <a16:creationId xmlns:a16="http://schemas.microsoft.com/office/drawing/2014/main" id="{E792F0A4-FB18-B794-286B-F78712D785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2840" y="4488997"/>
            <a:ext cx="3862392" cy="1313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yellow circle with white text&#10;&#10;AI-generated content may be incorrect.">
            <a:extLst>
              <a:ext uri="{FF2B5EF4-FFF2-40B4-BE49-F238E27FC236}">
                <a16:creationId xmlns:a16="http://schemas.microsoft.com/office/drawing/2014/main" id="{7D69B2CF-1A5F-123E-E7F0-ED85DC486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083636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4EA625-6B8C-165F-46AD-555BE520BD87}"/>
              </a:ext>
            </a:extLst>
          </p:cNvPr>
          <p:cNvSpPr>
            <a:spLocks noGrp="1"/>
          </p:cNvSpPr>
          <p:nvPr>
            <p:ph idx="1"/>
          </p:nvPr>
        </p:nvSpPr>
        <p:spPr>
          <a:xfrm>
            <a:off x="838200" y="1637488"/>
            <a:ext cx="7330440" cy="4094372"/>
          </a:xfrm>
        </p:spPr>
        <p:txBody>
          <a:bodyPr>
            <a:noAutofit/>
          </a:bodyPr>
          <a:lstStyle/>
          <a:p>
            <a:r>
              <a:rPr lang="en-US" sz="2200" dirty="0"/>
              <a:t>Offers both RA and state-recognized pre-apprenticeship programs for high school students.</a:t>
            </a:r>
          </a:p>
          <a:p>
            <a:r>
              <a:rPr lang="en-US" sz="2200" dirty="0"/>
              <a:t>Students are dually enrolled in CTE and RA, earning credit toward graduation and apprenticeship completion.</a:t>
            </a:r>
          </a:p>
          <a:p>
            <a:r>
              <a:rPr lang="en-US" sz="2200" dirty="0"/>
              <a:t>Programs are developed in partnership with employers, high schools, and community colleges.</a:t>
            </a:r>
          </a:p>
          <a:p>
            <a:r>
              <a:rPr lang="en-US" sz="2200" dirty="0"/>
              <a:t>CTE coursework provides the RI, while students gain paid OJL with RA sponsors.</a:t>
            </a:r>
          </a:p>
          <a:p>
            <a:r>
              <a:rPr lang="en-US" sz="2200" dirty="0"/>
              <a:t>Strong state-level policy support, including guidance documents, NCWorks partnership coordination, and a state-funded apprentice registration subsidy.</a:t>
            </a:r>
          </a:p>
        </p:txBody>
      </p:sp>
      <p:sp>
        <p:nvSpPr>
          <p:cNvPr id="3" name="Title 2">
            <a:extLst>
              <a:ext uri="{FF2B5EF4-FFF2-40B4-BE49-F238E27FC236}">
                <a16:creationId xmlns:a16="http://schemas.microsoft.com/office/drawing/2014/main" id="{D928D479-2D36-7056-B71C-691CB7C07DAA}"/>
              </a:ext>
            </a:extLst>
          </p:cNvPr>
          <p:cNvSpPr>
            <a:spLocks noGrp="1"/>
          </p:cNvSpPr>
          <p:nvPr>
            <p:ph type="title"/>
          </p:nvPr>
        </p:nvSpPr>
        <p:spPr/>
        <p:txBody>
          <a:bodyPr/>
          <a:lstStyle/>
          <a:p>
            <a:r>
              <a:rPr lang="en-US" dirty="0"/>
              <a:t>North Carolina </a:t>
            </a:r>
            <a:r>
              <a:rPr lang="en-US" dirty="0">
                <a:solidFill>
                  <a:srgbClr val="00015E"/>
                </a:solidFill>
              </a:rPr>
              <a:t>2</a:t>
            </a:r>
          </a:p>
        </p:txBody>
      </p:sp>
      <p:pic>
        <p:nvPicPr>
          <p:cNvPr id="6" name="Picture 3" descr="NCWorks">
            <a:extLst>
              <a:ext uri="{FF2B5EF4-FFF2-40B4-BE49-F238E27FC236}">
                <a16:creationId xmlns:a16="http://schemas.microsoft.com/office/drawing/2014/main" id="{541D4F9E-09B9-B286-6419-C88BF2BD234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a:ext>
            </a:extLst>
          </a:blip>
          <a:srcRect l="2890" r="2890"/>
          <a:stretch>
            <a:fillRect/>
          </a:stretch>
        </p:blipFill>
        <p:spPr bwMode="auto">
          <a:xfrm>
            <a:off x="8384182" y="2031248"/>
            <a:ext cx="3115720" cy="33068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280C90FF-A54A-99E6-BE64-92FF243A3887}"/>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C1DAD0A2-5A7B-9E2D-2CE4-49C11A80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02591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A16071-F92D-4BD9-4CCB-9DFA74F0EF4B}"/>
              </a:ext>
            </a:extLst>
          </p:cNvPr>
          <p:cNvSpPr>
            <a:spLocks noGrp="1"/>
          </p:cNvSpPr>
          <p:nvPr>
            <p:ph idx="1"/>
          </p:nvPr>
        </p:nvSpPr>
        <p:spPr>
          <a:xfrm>
            <a:off x="4653754" y="1569949"/>
            <a:ext cx="6913406" cy="2224811"/>
          </a:xfrm>
        </p:spPr>
        <p:txBody>
          <a:bodyPr>
            <a:normAutofit/>
          </a:bodyPr>
          <a:lstStyle/>
          <a:p>
            <a:r>
              <a:rPr lang="en-US" sz="2400" dirty="0"/>
              <a:t>High school CTE instructors work in collaboration with local employers and sponsors to align curriculum.</a:t>
            </a:r>
          </a:p>
          <a:p>
            <a:r>
              <a:rPr lang="en-US" sz="2400" dirty="0"/>
              <a:t>The state provides robust TA and outreach to support program start-up and stakeholder engagement.</a:t>
            </a:r>
          </a:p>
        </p:txBody>
      </p:sp>
      <p:sp>
        <p:nvSpPr>
          <p:cNvPr id="3" name="Title 2">
            <a:extLst>
              <a:ext uri="{FF2B5EF4-FFF2-40B4-BE49-F238E27FC236}">
                <a16:creationId xmlns:a16="http://schemas.microsoft.com/office/drawing/2014/main" id="{1BC17988-B73A-5045-A551-609EE679A19D}"/>
              </a:ext>
            </a:extLst>
          </p:cNvPr>
          <p:cNvSpPr>
            <a:spLocks noGrp="1"/>
          </p:cNvSpPr>
          <p:nvPr>
            <p:ph type="title"/>
          </p:nvPr>
        </p:nvSpPr>
        <p:spPr/>
        <p:txBody>
          <a:bodyPr/>
          <a:lstStyle/>
          <a:p>
            <a:r>
              <a:rPr lang="en-US" dirty="0"/>
              <a:t>Washington</a:t>
            </a:r>
          </a:p>
        </p:txBody>
      </p:sp>
      <p:sp>
        <p:nvSpPr>
          <p:cNvPr id="5" name="Text Placeholder 4">
            <a:extLst>
              <a:ext uri="{FF2B5EF4-FFF2-40B4-BE49-F238E27FC236}">
                <a16:creationId xmlns:a16="http://schemas.microsoft.com/office/drawing/2014/main" id="{CF0D4AEC-E443-F6A6-198C-850D0A17912A}"/>
              </a:ext>
            </a:extLst>
          </p:cNvPr>
          <p:cNvSpPr>
            <a:spLocks noGrp="1"/>
          </p:cNvSpPr>
          <p:nvPr>
            <p:ph type="body" sz="quarter" idx="14"/>
          </p:nvPr>
        </p:nvSpPr>
        <p:spPr>
          <a:xfrm>
            <a:off x="661770" y="4001944"/>
            <a:ext cx="10905390" cy="1729916"/>
          </a:xfrm>
        </p:spPr>
        <p:txBody>
          <a:bodyPr>
            <a:noAutofit/>
          </a:bodyPr>
          <a:lstStyle/>
          <a:p>
            <a:r>
              <a:rPr lang="en-US" sz="2400" dirty="0"/>
              <a:t>Washington has created practical tools, including "how-to guides" for employers and student-focused websites promoting RA pathways.</a:t>
            </a:r>
          </a:p>
          <a:p>
            <a:r>
              <a:rPr lang="en-US" sz="2400" dirty="0"/>
              <a:t>Programs are supported by cross-agency collaboration, with strong roles played by the Education and Labor Departments.</a:t>
            </a:r>
          </a:p>
        </p:txBody>
      </p:sp>
      <p:pic>
        <p:nvPicPr>
          <p:cNvPr id="2050" name="Picture 2" descr="Washington State removes anti-Israel lesson from K-12 Native American ...">
            <a:extLst>
              <a:ext uri="{FF2B5EF4-FFF2-40B4-BE49-F238E27FC236}">
                <a16:creationId xmlns:a16="http://schemas.microsoft.com/office/drawing/2014/main" id="{E34DC225-84A2-43F5-6C9B-866BFACBE3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771244"/>
            <a:ext cx="3464094" cy="194855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EF5CBAE0-4F76-EB78-A9A0-E063141DBAE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84F50F40-819C-9893-943D-26010A71C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6354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13CFA-8B00-B38E-9E23-5546244DB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BE284-9C49-E7DC-21A8-F3351A7851F4}"/>
              </a:ext>
            </a:extLst>
          </p:cNvPr>
          <p:cNvSpPr>
            <a:spLocks noGrp="1"/>
          </p:cNvSpPr>
          <p:nvPr>
            <p:ph type="title"/>
          </p:nvPr>
        </p:nvSpPr>
        <p:spPr>
          <a:xfrm>
            <a:off x="768476" y="2619575"/>
            <a:ext cx="10515600" cy="1325563"/>
          </a:xfrm>
        </p:spPr>
        <p:txBody>
          <a:bodyPr/>
          <a:lstStyle/>
          <a:p>
            <a:pPr algn="ctr"/>
            <a:r>
              <a:rPr lang="en-US" dirty="0">
                <a:solidFill>
                  <a:schemeClr val="bg1"/>
                </a:solidFill>
              </a:rPr>
              <a:t>Workforce Boards: </a:t>
            </a:r>
            <a:br>
              <a:rPr lang="en-US" dirty="0">
                <a:solidFill>
                  <a:schemeClr val="bg1"/>
                </a:solidFill>
              </a:rPr>
            </a:br>
            <a:r>
              <a:rPr lang="en-US" dirty="0">
                <a:solidFill>
                  <a:schemeClr val="bg1"/>
                </a:solidFill>
              </a:rPr>
              <a:t>The Key Ingredients</a:t>
            </a:r>
          </a:p>
        </p:txBody>
      </p:sp>
      <p:sp>
        <p:nvSpPr>
          <p:cNvPr id="3" name="Slide Number Placeholder 5">
            <a:extLst>
              <a:ext uri="{FF2B5EF4-FFF2-40B4-BE49-F238E27FC236}">
                <a16:creationId xmlns:a16="http://schemas.microsoft.com/office/drawing/2014/main" id="{690A04FB-37F6-551F-88BA-1EB677B3C56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5" name="Picture 4" descr="A blue and yellow circle with white text&#10;&#10;AI-generated content may be incorrect.">
            <a:extLst>
              <a:ext uri="{FF2B5EF4-FFF2-40B4-BE49-F238E27FC236}">
                <a16:creationId xmlns:a16="http://schemas.microsoft.com/office/drawing/2014/main" id="{B546AA9E-D99B-7F8A-498B-CCDB47F12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208475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23AE5-351E-6351-9015-2F60A23BEE39}"/>
              </a:ext>
            </a:extLst>
          </p:cNvPr>
          <p:cNvSpPr>
            <a:spLocks noGrp="1"/>
          </p:cNvSpPr>
          <p:nvPr>
            <p:ph idx="1"/>
          </p:nvPr>
        </p:nvSpPr>
        <p:spPr>
          <a:xfrm>
            <a:off x="731520" y="1626648"/>
            <a:ext cx="6267680" cy="4163695"/>
          </a:xfrm>
        </p:spPr>
        <p:txBody>
          <a:bodyPr>
            <a:normAutofit fontScale="77500" lnSpcReduction="20000"/>
          </a:bodyPr>
          <a:lstStyle/>
          <a:p>
            <a:pPr>
              <a:lnSpc>
                <a:spcPct val="120000"/>
              </a:lnSpc>
            </a:pPr>
            <a:r>
              <a:rPr lang="en-US" sz="2800" dirty="0">
                <a:solidFill>
                  <a:schemeClr val="tx1"/>
                </a:solidFill>
              </a:rPr>
              <a:t>Provide WIOA Individual Training Account (ITA) funding to support apprentices' RI costs</a:t>
            </a:r>
            <a:endParaRPr lang="en-US" dirty="0">
              <a:solidFill>
                <a:schemeClr val="tx1"/>
              </a:solidFill>
            </a:endParaRPr>
          </a:p>
          <a:p>
            <a:pPr>
              <a:lnSpc>
                <a:spcPct val="120000"/>
              </a:lnSpc>
            </a:pPr>
            <a:r>
              <a:rPr lang="en-US" sz="2800" dirty="0">
                <a:solidFill>
                  <a:schemeClr val="tx1"/>
                </a:solidFill>
              </a:rPr>
              <a:t>Make connections with employers, sponsors</a:t>
            </a:r>
          </a:p>
          <a:p>
            <a:pPr>
              <a:lnSpc>
                <a:spcPct val="120000"/>
              </a:lnSpc>
            </a:pPr>
            <a:r>
              <a:rPr lang="en-US" sz="2800" dirty="0">
                <a:solidFill>
                  <a:schemeClr val="tx1"/>
                </a:solidFill>
              </a:rPr>
              <a:t>Host convenings between education and industry</a:t>
            </a:r>
          </a:p>
          <a:p>
            <a:pPr>
              <a:lnSpc>
                <a:spcPct val="120000"/>
              </a:lnSpc>
            </a:pPr>
            <a:r>
              <a:rPr lang="en-US" sz="2800" dirty="0">
                <a:solidFill>
                  <a:schemeClr val="tx1"/>
                </a:solidFill>
              </a:rPr>
              <a:t>Provide pipeline of youth to enroll in programs</a:t>
            </a:r>
          </a:p>
          <a:p>
            <a:pPr>
              <a:lnSpc>
                <a:spcPct val="120000"/>
              </a:lnSpc>
            </a:pPr>
            <a:r>
              <a:rPr lang="en-US" sz="2800" dirty="0">
                <a:solidFill>
                  <a:schemeClr val="tx1"/>
                </a:solidFill>
              </a:rPr>
              <a:t>Add programs to the Eligible Training Provider List (ETPL)</a:t>
            </a:r>
          </a:p>
          <a:p>
            <a:pPr>
              <a:lnSpc>
                <a:spcPct val="120000"/>
              </a:lnSpc>
            </a:pPr>
            <a:r>
              <a:rPr lang="en-US" sz="2800" dirty="0">
                <a:solidFill>
                  <a:schemeClr val="tx1"/>
                </a:solidFill>
              </a:rPr>
              <a:t>Support the development of RI curriculum using labor market information and industry standards</a:t>
            </a:r>
          </a:p>
        </p:txBody>
      </p:sp>
      <p:sp>
        <p:nvSpPr>
          <p:cNvPr id="3" name="Title 2">
            <a:extLst>
              <a:ext uri="{FF2B5EF4-FFF2-40B4-BE49-F238E27FC236}">
                <a16:creationId xmlns:a16="http://schemas.microsoft.com/office/drawing/2014/main" id="{597FF841-0589-9377-B697-A9A87AC08057}"/>
              </a:ext>
            </a:extLst>
          </p:cNvPr>
          <p:cNvSpPr>
            <a:spLocks noGrp="1"/>
          </p:cNvSpPr>
          <p:nvPr>
            <p:ph type="title"/>
          </p:nvPr>
        </p:nvSpPr>
        <p:spPr>
          <a:xfrm>
            <a:off x="731520" y="359568"/>
            <a:ext cx="10988040" cy="1325563"/>
          </a:xfrm>
        </p:spPr>
        <p:txBody>
          <a:bodyPr>
            <a:normAutofit/>
          </a:bodyPr>
          <a:lstStyle/>
          <a:p>
            <a:r>
              <a:rPr lang="en-US" sz="3600" dirty="0"/>
              <a:t>How Workforce Boards Can Help </a:t>
            </a:r>
            <a:r>
              <a:rPr lang="en-US" sz="3600" b="1" i="1" dirty="0"/>
              <a:t>Education Providers</a:t>
            </a:r>
            <a:endParaRPr lang="en-US" sz="3600" i="1" dirty="0"/>
          </a:p>
        </p:txBody>
      </p:sp>
      <p:pic>
        <p:nvPicPr>
          <p:cNvPr id="7" name="Picture 6">
            <a:extLst>
              <a:ext uri="{FF2B5EF4-FFF2-40B4-BE49-F238E27FC236}">
                <a16:creationId xmlns:a16="http://schemas.microsoft.com/office/drawing/2014/main" id="{A6F04730-C0E1-B06E-3EBC-ACABC1E3DD8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8099" y="1958865"/>
            <a:ext cx="5221022" cy="3485734"/>
          </a:xfrm>
          <a:prstGeom prst="rect">
            <a:avLst/>
          </a:prstGeom>
          <a:ln>
            <a:noFill/>
          </a:ln>
          <a:effectLst>
            <a:softEdge rad="112500"/>
          </a:effectLst>
        </p:spPr>
      </p:pic>
      <p:sp>
        <p:nvSpPr>
          <p:cNvPr id="8" name="Slide Number Placeholder 5">
            <a:extLst>
              <a:ext uri="{FF2B5EF4-FFF2-40B4-BE49-F238E27FC236}">
                <a16:creationId xmlns:a16="http://schemas.microsoft.com/office/drawing/2014/main" id="{82C84F08-275F-A967-A5F3-DA4064DBE3C2}"/>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463256D5-E300-2AA0-939F-D4EB1C624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495689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479E7-EF84-1FDA-E4F9-DEFC9027F4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3F3C24-A456-FF44-E859-3372793515A9}"/>
              </a:ext>
            </a:extLst>
          </p:cNvPr>
          <p:cNvSpPr>
            <a:spLocks noGrp="1"/>
          </p:cNvSpPr>
          <p:nvPr>
            <p:ph idx="1"/>
          </p:nvPr>
        </p:nvSpPr>
        <p:spPr>
          <a:xfrm>
            <a:off x="731519" y="1581611"/>
            <a:ext cx="7113673" cy="4362672"/>
          </a:xfrm>
        </p:spPr>
        <p:txBody>
          <a:bodyPr>
            <a:normAutofit/>
          </a:bodyPr>
          <a:lstStyle/>
          <a:p>
            <a:r>
              <a:rPr lang="en-US" sz="2000" dirty="0">
                <a:solidFill>
                  <a:schemeClr val="tx1"/>
                </a:solidFill>
              </a:rPr>
              <a:t>Provide a pipeline of Youth Apprentices:</a:t>
            </a:r>
          </a:p>
          <a:p>
            <a:pPr lvl="1"/>
            <a:r>
              <a:rPr lang="en-US" sz="2000" dirty="0">
                <a:solidFill>
                  <a:schemeClr val="tx1"/>
                </a:solidFill>
              </a:rPr>
              <a:t>Publicize RA program opening</a:t>
            </a:r>
          </a:p>
          <a:p>
            <a:pPr lvl="1"/>
            <a:r>
              <a:rPr lang="en-US" sz="2000" dirty="0">
                <a:solidFill>
                  <a:schemeClr val="tx1"/>
                </a:solidFill>
              </a:rPr>
              <a:t>Screen candidates</a:t>
            </a:r>
          </a:p>
          <a:p>
            <a:pPr lvl="1"/>
            <a:r>
              <a:rPr lang="en-US" sz="2000" dirty="0">
                <a:solidFill>
                  <a:schemeClr val="tx1"/>
                </a:solidFill>
              </a:rPr>
              <a:t>Provide pre-apprenticeship training</a:t>
            </a:r>
          </a:p>
          <a:p>
            <a:r>
              <a:rPr lang="en-US" sz="2000" dirty="0">
                <a:solidFill>
                  <a:schemeClr val="tx1"/>
                </a:solidFill>
              </a:rPr>
              <a:t>Provide supportive services to youth</a:t>
            </a:r>
          </a:p>
          <a:p>
            <a:r>
              <a:rPr lang="en-US" sz="2000" dirty="0">
                <a:solidFill>
                  <a:schemeClr val="tx1"/>
                </a:solidFill>
              </a:rPr>
              <a:t>Provide WIOA OJL contract funding to support percentage of apprentice wages</a:t>
            </a:r>
          </a:p>
          <a:p>
            <a:r>
              <a:rPr lang="en-US" sz="2000" dirty="0">
                <a:solidFill>
                  <a:schemeClr val="tx1"/>
                </a:solidFill>
              </a:rPr>
              <a:t>Build partnerships with training providers on ETPL for RI; utilize ITAs to pay for all/portion of apprentices' RI costs</a:t>
            </a:r>
          </a:p>
          <a:p>
            <a:r>
              <a:rPr lang="en-US" sz="2000" dirty="0">
                <a:solidFill>
                  <a:schemeClr val="tx1"/>
                </a:solidFill>
              </a:rPr>
              <a:t>Support registering and implementing RA programs</a:t>
            </a:r>
          </a:p>
          <a:p>
            <a:r>
              <a:rPr lang="en-US" sz="2000" dirty="0">
                <a:solidFill>
                  <a:schemeClr val="tx1"/>
                </a:solidFill>
              </a:rPr>
              <a:t>Host convenings (job fairs, recruiting events, etc.) to connect potential apprentices and employers</a:t>
            </a:r>
          </a:p>
        </p:txBody>
      </p:sp>
      <p:sp>
        <p:nvSpPr>
          <p:cNvPr id="3" name="Title 2">
            <a:extLst>
              <a:ext uri="{FF2B5EF4-FFF2-40B4-BE49-F238E27FC236}">
                <a16:creationId xmlns:a16="http://schemas.microsoft.com/office/drawing/2014/main" id="{7D0347ED-5C42-509B-35FD-DBD6D43073C8}"/>
              </a:ext>
            </a:extLst>
          </p:cNvPr>
          <p:cNvSpPr>
            <a:spLocks noGrp="1"/>
          </p:cNvSpPr>
          <p:nvPr>
            <p:ph type="title"/>
          </p:nvPr>
        </p:nvSpPr>
        <p:spPr>
          <a:xfrm>
            <a:off x="731519" y="359568"/>
            <a:ext cx="11277601" cy="1325563"/>
          </a:xfrm>
        </p:spPr>
        <p:txBody>
          <a:bodyPr>
            <a:normAutofit/>
          </a:bodyPr>
          <a:lstStyle/>
          <a:p>
            <a:r>
              <a:rPr lang="en-US" sz="3600" dirty="0"/>
              <a:t>How Workforce Boards Can Help </a:t>
            </a:r>
            <a:r>
              <a:rPr lang="en-US" sz="3600" b="1" i="1" dirty="0"/>
              <a:t>Employers/Sponsors</a:t>
            </a:r>
            <a:endParaRPr lang="en-US" sz="3600" i="1" dirty="0"/>
          </a:p>
        </p:txBody>
      </p:sp>
      <p:sp>
        <p:nvSpPr>
          <p:cNvPr id="8" name="Slide Number Placeholder 5">
            <a:extLst>
              <a:ext uri="{FF2B5EF4-FFF2-40B4-BE49-F238E27FC236}">
                <a16:creationId xmlns:a16="http://schemas.microsoft.com/office/drawing/2014/main" id="{919347A9-B582-255E-3AD7-02A3547BB5C3}"/>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a:extLst>
              <a:ext uri="{FF2B5EF4-FFF2-40B4-BE49-F238E27FC236}">
                <a16:creationId xmlns:a16="http://schemas.microsoft.com/office/drawing/2014/main" id="{F3710F8D-F4F6-90CE-9337-43503BA658C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5193" y="2239443"/>
            <a:ext cx="4201910" cy="2804997"/>
          </a:xfrm>
          <a:prstGeom prst="rect">
            <a:avLst/>
          </a:prstGeom>
          <a:ln>
            <a:noFill/>
          </a:ln>
          <a:effectLst>
            <a:softEdge rad="112500"/>
          </a:effectLst>
        </p:spPr>
      </p:pic>
      <p:pic>
        <p:nvPicPr>
          <p:cNvPr id="5" name="Picture 4" descr="A blue and yellow circle with white text&#10;&#10;AI-generated content may be incorrect.">
            <a:extLst>
              <a:ext uri="{FF2B5EF4-FFF2-40B4-BE49-F238E27FC236}">
                <a16:creationId xmlns:a16="http://schemas.microsoft.com/office/drawing/2014/main" id="{6DB67AAB-C0BE-A262-C1AB-C47C87F63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89866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AB593-B04F-E787-234A-ACE8D210C878}"/>
              </a:ext>
            </a:extLst>
          </p:cNvPr>
          <p:cNvSpPr>
            <a:spLocks noGrp="1"/>
          </p:cNvSpPr>
          <p:nvPr>
            <p:ph type="title"/>
          </p:nvPr>
        </p:nvSpPr>
        <p:spPr/>
        <p:txBody>
          <a:bodyPr/>
          <a:lstStyle/>
          <a:p>
            <a:r>
              <a:rPr lang="en-US" dirty="0"/>
              <a:t>Center of Excellence Overview</a:t>
            </a:r>
          </a:p>
        </p:txBody>
      </p:sp>
      <p:pic>
        <p:nvPicPr>
          <p:cNvPr id="8" name="Picture 3" descr="Department of Labor United States of America">
            <a:extLst>
              <a:ext uri="{FF2B5EF4-FFF2-40B4-BE49-F238E27FC236}">
                <a16:creationId xmlns:a16="http://schemas.microsoft.com/office/drawing/2014/main" id="{727AD436-1097-E30C-4F82-E68D541AC3C5}"/>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6400" y="540951"/>
            <a:ext cx="1563476" cy="1566053"/>
          </a:xfrm>
          <a:prstGeom prst="rect">
            <a:avLst/>
          </a:prstGeom>
        </p:spPr>
      </p:pic>
      <p:sp>
        <p:nvSpPr>
          <p:cNvPr id="2" name="Content Placeholder 1">
            <a:extLst>
              <a:ext uri="{FF2B5EF4-FFF2-40B4-BE49-F238E27FC236}">
                <a16:creationId xmlns:a16="http://schemas.microsoft.com/office/drawing/2014/main" id="{E98A4C07-58C9-E2EC-8BAD-444813F78AE6}"/>
              </a:ext>
            </a:extLst>
          </p:cNvPr>
          <p:cNvSpPr>
            <a:spLocks noGrp="1"/>
          </p:cNvSpPr>
          <p:nvPr>
            <p:ph idx="1"/>
          </p:nvPr>
        </p:nvSpPr>
        <p:spPr>
          <a:xfrm>
            <a:off x="838199" y="1725524"/>
            <a:ext cx="6902513" cy="3929598"/>
          </a:xfrm>
        </p:spPr>
        <p:txBody>
          <a:bodyPr>
            <a:noAutofit/>
          </a:bodyPr>
          <a:lstStyle/>
          <a:p>
            <a:pPr>
              <a:lnSpc>
                <a:spcPct val="110000"/>
              </a:lnSpc>
            </a:pPr>
            <a:r>
              <a:rPr lang="en-US" sz="2200" dirty="0">
                <a:solidFill>
                  <a:schemeClr val="tx1"/>
                </a:solidFill>
                <a:ea typeface="+mn-lt"/>
                <a:cs typeface="Segoe UI"/>
              </a:rPr>
              <a:t>U.S. DOL initiative to increase systems alignment across apprenticeship, education, and workforce</a:t>
            </a:r>
          </a:p>
          <a:p>
            <a:pPr>
              <a:lnSpc>
                <a:spcPct val="110000"/>
              </a:lnSpc>
            </a:pPr>
            <a:r>
              <a:rPr lang="en-US" sz="2200" dirty="0">
                <a:solidFill>
                  <a:schemeClr val="tx1"/>
                </a:solidFill>
                <a:ea typeface="+mn-lt"/>
                <a:cs typeface="Segoe UI"/>
              </a:rPr>
              <a:t>Led by Safal Partners</a:t>
            </a:r>
            <a:r>
              <a:rPr lang="en-US" sz="2200" dirty="0">
                <a:solidFill>
                  <a:schemeClr val="tx1"/>
                </a:solidFill>
              </a:rPr>
              <a:t>; </a:t>
            </a:r>
            <a:r>
              <a:rPr lang="en-US" sz="2200" dirty="0">
                <a:solidFill>
                  <a:schemeClr val="tx1"/>
                </a:solidFill>
                <a:ea typeface="+mn-lt"/>
                <a:cs typeface="Segoe UI"/>
              </a:rPr>
              <a:t>5 national partners</a:t>
            </a:r>
          </a:p>
          <a:p>
            <a:pPr>
              <a:lnSpc>
                <a:spcPct val="110000"/>
              </a:lnSpc>
            </a:pPr>
            <a:r>
              <a:rPr lang="en-US" sz="2200" dirty="0">
                <a:solidFill>
                  <a:schemeClr val="tx1"/>
                </a:solidFill>
                <a:ea typeface="+mn-lt"/>
                <a:cs typeface="Segoe UI"/>
              </a:rPr>
              <a:t>We provide </a:t>
            </a:r>
            <a:r>
              <a:rPr lang="en-US" sz="2200" u="sng" dirty="0">
                <a:solidFill>
                  <a:schemeClr val="tx1"/>
                </a:solidFill>
                <a:ea typeface="+mn-lt"/>
                <a:cs typeface="Segoe UI"/>
              </a:rPr>
              <a:t>no-cost</a:t>
            </a:r>
            <a:r>
              <a:rPr lang="en-US" sz="2200" dirty="0">
                <a:solidFill>
                  <a:schemeClr val="tx1"/>
                </a:solidFill>
                <a:ea typeface="+mn-lt"/>
                <a:cs typeface="Segoe UI"/>
              </a:rPr>
              <a:t> services including:</a:t>
            </a:r>
          </a:p>
          <a:p>
            <a:pPr lvl="1">
              <a:lnSpc>
                <a:spcPct val="110000"/>
              </a:lnSpc>
            </a:pPr>
            <a:r>
              <a:rPr lang="en-US" sz="2200" dirty="0">
                <a:solidFill>
                  <a:schemeClr val="tx1"/>
                </a:solidFill>
                <a:ea typeface="+mn-lt"/>
                <a:cs typeface="Segoe UI"/>
              </a:rPr>
              <a:t>Monthly webinars</a:t>
            </a:r>
          </a:p>
          <a:p>
            <a:pPr lvl="1">
              <a:lnSpc>
                <a:spcPct val="110000"/>
              </a:lnSpc>
            </a:pPr>
            <a:r>
              <a:rPr lang="en-US" sz="2200" dirty="0">
                <a:solidFill>
                  <a:schemeClr val="tx1"/>
                </a:solidFill>
                <a:ea typeface="+mn-lt"/>
                <a:cs typeface="Segoe UI"/>
              </a:rPr>
              <a:t>Quarterly virtual office hours</a:t>
            </a:r>
          </a:p>
          <a:p>
            <a:pPr lvl="1">
              <a:lnSpc>
                <a:spcPct val="110000"/>
              </a:lnSpc>
            </a:pPr>
            <a:r>
              <a:rPr lang="en-US" sz="2200" dirty="0">
                <a:solidFill>
                  <a:schemeClr val="tx1"/>
                </a:solidFill>
                <a:ea typeface="+mn-lt"/>
                <a:cs typeface="Segoe UI"/>
              </a:rPr>
              <a:t>Individual compliance assistance and services</a:t>
            </a:r>
          </a:p>
          <a:p>
            <a:pPr lvl="1">
              <a:lnSpc>
                <a:spcPct val="110000"/>
              </a:lnSpc>
            </a:pPr>
            <a:r>
              <a:rPr lang="en-US" sz="2200" dirty="0">
                <a:solidFill>
                  <a:schemeClr val="tx1"/>
                </a:solidFill>
                <a:ea typeface="+mn-lt"/>
                <a:cs typeface="Segoe UI"/>
              </a:rPr>
              <a:t>Online resources (desk aids, guides, frameworks, etc.)</a:t>
            </a:r>
            <a:endParaRPr lang="en-US" sz="2200" dirty="0">
              <a:solidFill>
                <a:schemeClr val="tx1"/>
              </a:solidFill>
            </a:endParaRPr>
          </a:p>
        </p:txBody>
      </p:sp>
      <p:grpSp>
        <p:nvGrpSpPr>
          <p:cNvPr id="4" name="Group 3" descr="Logos for National Association of Workforce Development Professionals (NAWDP), Coalition on Adult Basic Education (COABE), National Disability Institute (NDI), Wireless Infrastructure Association (WIA), and FASTPORT">
            <a:extLst>
              <a:ext uri="{FF2B5EF4-FFF2-40B4-BE49-F238E27FC236}">
                <a16:creationId xmlns:a16="http://schemas.microsoft.com/office/drawing/2014/main" id="{611D61A9-F3A9-5FD4-6576-F5EC502CE275}"/>
              </a:ext>
            </a:extLst>
          </p:cNvPr>
          <p:cNvGrpSpPr/>
          <p:nvPr/>
        </p:nvGrpSpPr>
        <p:grpSpPr>
          <a:xfrm>
            <a:off x="7220780" y="1986885"/>
            <a:ext cx="4434328" cy="2360017"/>
            <a:chOff x="7220780" y="1986885"/>
            <a:chExt cx="4434328" cy="2360017"/>
          </a:xfrm>
        </p:grpSpPr>
        <p:pic>
          <p:nvPicPr>
            <p:cNvPr id="1026" name="Picture 2" descr="Leadership Virtual Academy. Proposals ...">
              <a:extLst>
                <a:ext uri="{FF2B5EF4-FFF2-40B4-BE49-F238E27FC236}">
                  <a16:creationId xmlns:a16="http://schemas.microsoft.com/office/drawing/2014/main" id="{6A1D2618-AE97-257C-8CD5-5B8302DD6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9253" y="1986885"/>
              <a:ext cx="2126810" cy="864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Can New Federal Guidance Help Adult Learners Access Workforce  Services?: Understanding U.S. Dept. of Labor TEGL 10-23 - National Skills  Coalition">
              <a:extLst>
                <a:ext uri="{FF2B5EF4-FFF2-40B4-BE49-F238E27FC236}">
                  <a16:creationId xmlns:a16="http://schemas.microsoft.com/office/drawing/2014/main" id="{1D561E2C-4AE3-184B-E133-19F0DF77673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20780" y="2884041"/>
              <a:ext cx="2126810" cy="780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Small Business Hub">
              <a:extLst>
                <a:ext uri="{FF2B5EF4-FFF2-40B4-BE49-F238E27FC236}">
                  <a16:creationId xmlns:a16="http://schemas.microsoft.com/office/drawing/2014/main" id="{634CF92D-9386-C689-4EF8-87DC179CB9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14229" y="2880683"/>
              <a:ext cx="2158024" cy="5895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reless Infrastructure Association (WIA) | Wireless Trade Association">
              <a:extLst>
                <a:ext uri="{FF2B5EF4-FFF2-40B4-BE49-F238E27FC236}">
                  <a16:creationId xmlns:a16="http://schemas.microsoft.com/office/drawing/2014/main" id="{EE4ACC46-0D26-A232-ABCD-4D827525601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02707" y="3652552"/>
              <a:ext cx="2169152" cy="668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stport - Crunchbase Company Profile &amp; Funding">
              <a:extLst>
                <a:ext uri="{FF2B5EF4-FFF2-40B4-BE49-F238E27FC236}">
                  <a16:creationId xmlns:a16="http://schemas.microsoft.com/office/drawing/2014/main" id="{C62B1A32-AA60-3B33-FC32-B390C399BC8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33916" b="33328"/>
            <a:stretch/>
          </p:blipFill>
          <p:spPr bwMode="auto">
            <a:xfrm>
              <a:off x="9471859" y="3631750"/>
              <a:ext cx="2183249" cy="71515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 Placeholder 4">
            <a:extLst>
              <a:ext uri="{FF2B5EF4-FFF2-40B4-BE49-F238E27FC236}">
                <a16:creationId xmlns:a16="http://schemas.microsoft.com/office/drawing/2014/main" id="{2C8CA578-5933-CBB0-810C-1A3F73F54E7E}"/>
              </a:ext>
            </a:extLst>
          </p:cNvPr>
          <p:cNvSpPr>
            <a:spLocks noGrp="1"/>
          </p:cNvSpPr>
          <p:nvPr>
            <p:ph type="body" sz="quarter" idx="14"/>
          </p:nvPr>
        </p:nvSpPr>
        <p:spPr>
          <a:xfrm>
            <a:off x="4147634" y="5755223"/>
            <a:ext cx="4797189" cy="521218"/>
          </a:xfrm>
        </p:spPr>
        <p:txBody>
          <a:bodyPr>
            <a:normAutofit fontScale="92500"/>
          </a:bodyPr>
          <a:lstStyle/>
          <a:p>
            <a:pPr marL="0" indent="0" algn="ctr">
              <a:buNone/>
            </a:pPr>
            <a:r>
              <a:rPr lang="en-US" sz="2400" dirty="0">
                <a:solidFill>
                  <a:srgbClr val="0563C1"/>
                </a:solidFill>
                <a:hlinkClick r:id="rId8"/>
              </a:rPr>
              <a:t>Visit our website, request assistance</a:t>
            </a:r>
            <a:endParaRPr lang="en-US" sz="2400" dirty="0">
              <a:solidFill>
                <a:schemeClr val="accent1"/>
              </a:solidFill>
            </a:endParaRPr>
          </a:p>
        </p:txBody>
      </p:sp>
      <p:pic>
        <p:nvPicPr>
          <p:cNvPr id="9" name="Picture 2" descr="QR code for Center of Excellence Website">
            <a:extLst>
              <a:ext uri="{FF2B5EF4-FFF2-40B4-BE49-F238E27FC236}">
                <a16:creationId xmlns:a16="http://schemas.microsoft.com/office/drawing/2014/main" id="{381C5649-572C-6376-9094-EB71F13D0BF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98AFA46-5DD9-337A-A97E-61BEEE203877}"/>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7" name="Picture 6" descr="A blue and yellow circle with white text&#10;&#10;AI-generated content may be incorrect.">
            <a:extLst>
              <a:ext uri="{FF2B5EF4-FFF2-40B4-BE49-F238E27FC236}">
                <a16:creationId xmlns:a16="http://schemas.microsoft.com/office/drawing/2014/main" id="{28296E6F-3426-3A35-1D2A-81AC020848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425904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270D9-34CA-6FE5-B5C2-051140693E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F80E67-02F4-A050-3754-5BEE5678D9BF}"/>
              </a:ext>
            </a:extLst>
          </p:cNvPr>
          <p:cNvSpPr>
            <a:spLocks noGrp="1"/>
          </p:cNvSpPr>
          <p:nvPr>
            <p:ph idx="1"/>
          </p:nvPr>
        </p:nvSpPr>
        <p:spPr>
          <a:xfrm>
            <a:off x="731520" y="1581611"/>
            <a:ext cx="5459074" cy="4362672"/>
          </a:xfrm>
        </p:spPr>
        <p:txBody>
          <a:bodyPr>
            <a:normAutofit/>
          </a:bodyPr>
          <a:lstStyle/>
          <a:p>
            <a:r>
              <a:rPr lang="en-US" dirty="0">
                <a:solidFill>
                  <a:schemeClr val="tx1"/>
                </a:solidFill>
              </a:rPr>
              <a:t>Provide education on RA</a:t>
            </a:r>
          </a:p>
          <a:p>
            <a:r>
              <a:rPr lang="en-US" dirty="0">
                <a:solidFill>
                  <a:schemeClr val="tx1"/>
                </a:solidFill>
              </a:rPr>
              <a:t>Connect potential apprentices with employers</a:t>
            </a:r>
          </a:p>
          <a:p>
            <a:r>
              <a:rPr lang="en-US" dirty="0">
                <a:solidFill>
                  <a:schemeClr val="tx1"/>
                </a:solidFill>
              </a:rPr>
              <a:t>Provide supportive services to apprentices</a:t>
            </a:r>
          </a:p>
          <a:p>
            <a:r>
              <a:rPr lang="en-US" dirty="0">
                <a:solidFill>
                  <a:schemeClr val="tx1"/>
                </a:solidFill>
              </a:rPr>
              <a:t>Connect potential apprentices to other resources available within the community</a:t>
            </a:r>
          </a:p>
          <a:p>
            <a:r>
              <a:rPr lang="en-US" dirty="0">
                <a:solidFill>
                  <a:schemeClr val="tx1"/>
                </a:solidFill>
              </a:rPr>
              <a:t>Leverage funding programs</a:t>
            </a:r>
          </a:p>
        </p:txBody>
      </p:sp>
      <p:sp>
        <p:nvSpPr>
          <p:cNvPr id="3" name="Title 2">
            <a:extLst>
              <a:ext uri="{FF2B5EF4-FFF2-40B4-BE49-F238E27FC236}">
                <a16:creationId xmlns:a16="http://schemas.microsoft.com/office/drawing/2014/main" id="{F9610452-E1F4-8BC5-FBA5-6422DF993D8B}"/>
              </a:ext>
            </a:extLst>
          </p:cNvPr>
          <p:cNvSpPr>
            <a:spLocks noGrp="1"/>
          </p:cNvSpPr>
          <p:nvPr>
            <p:ph type="title"/>
          </p:nvPr>
        </p:nvSpPr>
        <p:spPr>
          <a:xfrm>
            <a:off x="731519" y="359568"/>
            <a:ext cx="11277601" cy="1325563"/>
          </a:xfrm>
        </p:spPr>
        <p:txBody>
          <a:bodyPr>
            <a:normAutofit/>
          </a:bodyPr>
          <a:lstStyle/>
          <a:p>
            <a:r>
              <a:rPr lang="en-US" sz="3400" dirty="0"/>
              <a:t>How Workforce Boards Can Help </a:t>
            </a:r>
            <a:r>
              <a:rPr lang="en-US" sz="3400" b="1" i="1" dirty="0"/>
              <a:t>Community-Based Organizations</a:t>
            </a:r>
            <a:endParaRPr lang="en-US" sz="3400" i="1" dirty="0"/>
          </a:p>
        </p:txBody>
      </p:sp>
      <p:sp>
        <p:nvSpPr>
          <p:cNvPr id="8" name="Slide Number Placeholder 5">
            <a:extLst>
              <a:ext uri="{FF2B5EF4-FFF2-40B4-BE49-F238E27FC236}">
                <a16:creationId xmlns:a16="http://schemas.microsoft.com/office/drawing/2014/main" id="{5F48C214-1C7C-9ADC-9219-60D78B3C583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5" name="Picture 4">
            <a:extLst>
              <a:ext uri="{FF2B5EF4-FFF2-40B4-BE49-F238E27FC236}">
                <a16:creationId xmlns:a16="http://schemas.microsoft.com/office/drawing/2014/main" id="{73410B26-ECE1-1E9C-AA92-2B9DC55BD33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1281" y="2136078"/>
            <a:ext cx="5029200" cy="3357258"/>
          </a:xfrm>
          <a:prstGeom prst="rect">
            <a:avLst/>
          </a:prstGeom>
          <a:ln>
            <a:noFill/>
          </a:ln>
          <a:effectLst>
            <a:softEdge rad="112500"/>
          </a:effectLst>
        </p:spPr>
      </p:pic>
      <p:pic>
        <p:nvPicPr>
          <p:cNvPr id="4" name="Picture 3" descr="A blue and yellow circle with white text&#10;&#10;AI-generated content may be incorrect.">
            <a:extLst>
              <a:ext uri="{FF2B5EF4-FFF2-40B4-BE49-F238E27FC236}">
                <a16:creationId xmlns:a16="http://schemas.microsoft.com/office/drawing/2014/main" id="{BCA7292B-AD40-B294-2241-A2B7C5602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264258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02DFB5-57A3-8727-2D35-AE1B5B5B5036}"/>
              </a:ext>
            </a:extLst>
          </p:cNvPr>
          <p:cNvSpPr>
            <a:spLocks noGrp="1"/>
          </p:cNvSpPr>
          <p:nvPr>
            <p:ph idx="1"/>
          </p:nvPr>
        </p:nvSpPr>
        <p:spPr>
          <a:xfrm>
            <a:off x="838200" y="1598296"/>
            <a:ext cx="7376160" cy="4133564"/>
          </a:xfrm>
        </p:spPr>
        <p:txBody>
          <a:bodyPr>
            <a:normAutofit fontScale="47500" lnSpcReduction="20000"/>
          </a:bodyPr>
          <a:lstStyle/>
          <a:p>
            <a:pPr marL="0" indent="0">
              <a:buNone/>
            </a:pPr>
            <a:r>
              <a:rPr lang="en-US" sz="6700" b="1" dirty="0">
                <a:solidFill>
                  <a:srgbClr val="002060"/>
                </a:solidFill>
              </a:rPr>
              <a:t>Each Workforce Board has:</a:t>
            </a:r>
          </a:p>
          <a:p>
            <a:pPr lvl="1">
              <a:lnSpc>
                <a:spcPct val="120000"/>
              </a:lnSpc>
            </a:pPr>
            <a:r>
              <a:rPr lang="en-US" sz="4400" dirty="0">
                <a:solidFill>
                  <a:schemeClr val="tx1"/>
                </a:solidFill>
              </a:rPr>
              <a:t>Sector strategies: priority occupations and key industries</a:t>
            </a:r>
          </a:p>
          <a:p>
            <a:pPr lvl="1">
              <a:lnSpc>
                <a:spcPct val="120000"/>
              </a:lnSpc>
            </a:pPr>
            <a:r>
              <a:rPr lang="en-US" sz="4400" dirty="0">
                <a:solidFill>
                  <a:schemeClr val="tx1"/>
                </a:solidFill>
              </a:rPr>
              <a:t>Policies on OJL contracts, which WIOA and non-WIOA funding "buckets" and services they will apply to RA</a:t>
            </a:r>
          </a:p>
          <a:p>
            <a:pPr lvl="1">
              <a:lnSpc>
                <a:spcPct val="120000"/>
              </a:lnSpc>
            </a:pPr>
            <a:r>
              <a:rPr lang="en-US" sz="4400" dirty="0">
                <a:solidFill>
                  <a:schemeClr val="tx1"/>
                </a:solidFill>
              </a:rPr>
              <a:t>Funding levels, fiscal year cycle and how quickly they anticipate spending funds</a:t>
            </a:r>
          </a:p>
          <a:p>
            <a:pPr lvl="1">
              <a:lnSpc>
                <a:spcPct val="120000"/>
              </a:lnSpc>
            </a:pPr>
            <a:r>
              <a:rPr lang="en-US" sz="4400" dirty="0">
                <a:solidFill>
                  <a:schemeClr val="tx1"/>
                </a:solidFill>
              </a:rPr>
              <a:t>Supportive services offered and how that maps to your program's needs</a:t>
            </a:r>
          </a:p>
          <a:p>
            <a:pPr lvl="1">
              <a:lnSpc>
                <a:spcPct val="120000"/>
              </a:lnSpc>
            </a:pPr>
            <a:r>
              <a:rPr lang="en-US" sz="4400" dirty="0">
                <a:solidFill>
                  <a:schemeClr val="tx1"/>
                </a:solidFill>
              </a:rPr>
              <a:t>Candidate pool – In-School and Out-of-School Youth Programs</a:t>
            </a:r>
          </a:p>
          <a:p>
            <a:pPr lvl="1">
              <a:lnSpc>
                <a:spcPct val="120000"/>
              </a:lnSpc>
            </a:pPr>
            <a:r>
              <a:rPr lang="en-US" sz="4400" dirty="0">
                <a:solidFill>
                  <a:schemeClr val="tx1"/>
                </a:solidFill>
              </a:rPr>
              <a:t>ETPL program registration process</a:t>
            </a:r>
          </a:p>
        </p:txBody>
      </p:sp>
      <p:sp>
        <p:nvSpPr>
          <p:cNvPr id="3" name="Title 2">
            <a:extLst>
              <a:ext uri="{FF2B5EF4-FFF2-40B4-BE49-F238E27FC236}">
                <a16:creationId xmlns:a16="http://schemas.microsoft.com/office/drawing/2014/main" id="{80EDB7FF-43A7-E5AD-7C08-1451C7B531CB}"/>
              </a:ext>
            </a:extLst>
          </p:cNvPr>
          <p:cNvSpPr>
            <a:spLocks noGrp="1"/>
          </p:cNvSpPr>
          <p:nvPr>
            <p:ph type="title"/>
          </p:nvPr>
        </p:nvSpPr>
        <p:spPr>
          <a:xfrm>
            <a:off x="838200" y="376523"/>
            <a:ext cx="10515600" cy="1325563"/>
          </a:xfrm>
        </p:spPr>
        <p:txBody>
          <a:bodyPr/>
          <a:lstStyle/>
          <a:p>
            <a:r>
              <a:rPr lang="en-US" dirty="0"/>
              <a:t>Get to Know Your Workforce Board</a:t>
            </a:r>
          </a:p>
        </p:txBody>
      </p:sp>
      <p:sp>
        <p:nvSpPr>
          <p:cNvPr id="6" name="Slide Number Placeholder 5">
            <a:extLst>
              <a:ext uri="{FF2B5EF4-FFF2-40B4-BE49-F238E27FC236}">
                <a16:creationId xmlns:a16="http://schemas.microsoft.com/office/drawing/2014/main" id="{BB211F7C-ED3E-F23D-78CD-89C32F56EFEB}"/>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8" name="Picture 7">
            <a:extLst>
              <a:ext uri="{FF2B5EF4-FFF2-40B4-BE49-F238E27FC236}">
                <a16:creationId xmlns:a16="http://schemas.microsoft.com/office/drawing/2014/main" id="{8FC9C612-438B-4C53-BC5D-31C04AB59634}"/>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0414" y="2602419"/>
            <a:ext cx="3729223" cy="2489455"/>
          </a:xfrm>
          <a:prstGeom prst="rect">
            <a:avLst/>
          </a:prstGeom>
          <a:ln>
            <a:noFill/>
          </a:ln>
          <a:effectLst>
            <a:softEdge rad="112500"/>
          </a:effectLst>
        </p:spPr>
      </p:pic>
      <p:pic>
        <p:nvPicPr>
          <p:cNvPr id="4" name="Picture 3" descr="A blue and yellow circle with white text&#10;&#10;AI-generated content may be incorrect.">
            <a:extLst>
              <a:ext uri="{FF2B5EF4-FFF2-40B4-BE49-F238E27FC236}">
                <a16:creationId xmlns:a16="http://schemas.microsoft.com/office/drawing/2014/main" id="{5BFF7CDE-F190-2087-4490-EAF5CCFB6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617668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dirty="0"/>
              <a:t>Questions and Discussion</a:t>
            </a:r>
          </a:p>
        </p:txBody>
      </p:sp>
      <p:pic>
        <p:nvPicPr>
          <p:cNvPr id="3" name="Picture 2" descr="A blue and yellow circle with white text&#10;&#10;AI-generated content may be incorrect.">
            <a:extLst>
              <a:ext uri="{FF2B5EF4-FFF2-40B4-BE49-F238E27FC236}">
                <a16:creationId xmlns:a16="http://schemas.microsoft.com/office/drawing/2014/main" id="{10300DCB-AE12-A696-E88A-37EB1361F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76820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0A38-42CD-19E5-3BC1-A464A5C4091F}"/>
              </a:ext>
            </a:extLst>
          </p:cNvPr>
          <p:cNvSpPr>
            <a:spLocks noGrp="1"/>
          </p:cNvSpPr>
          <p:nvPr>
            <p:ph type="title"/>
          </p:nvPr>
        </p:nvSpPr>
        <p:spPr>
          <a:xfrm>
            <a:off x="742950" y="774700"/>
            <a:ext cx="10515600" cy="911225"/>
          </a:xfrm>
        </p:spPr>
        <p:txBody>
          <a:bodyPr/>
          <a:lstStyle/>
          <a:p>
            <a:r>
              <a:rPr lang="en-US" dirty="0"/>
              <a:t>Become a Center Partner</a:t>
            </a:r>
          </a:p>
        </p:txBody>
      </p:sp>
      <p:sp>
        <p:nvSpPr>
          <p:cNvPr id="3" name="Content Placeholder 2">
            <a:extLst>
              <a:ext uri="{FF2B5EF4-FFF2-40B4-BE49-F238E27FC236}">
                <a16:creationId xmlns:a16="http://schemas.microsoft.com/office/drawing/2014/main" id="{6942A367-2F61-50D7-C055-C0E3D80652AD}"/>
              </a:ext>
            </a:extLst>
          </p:cNvPr>
          <p:cNvSpPr>
            <a:spLocks noGrp="1"/>
          </p:cNvSpPr>
          <p:nvPr>
            <p:ph sz="half" idx="1"/>
          </p:nvPr>
        </p:nvSpPr>
        <p:spPr>
          <a:xfrm>
            <a:off x="1644455" y="2284143"/>
            <a:ext cx="5267325" cy="733688"/>
          </a:xfrm>
        </p:spPr>
        <p:txBody>
          <a:bodyPr>
            <a:noAutofit/>
          </a:bodyPr>
          <a:lstStyle/>
          <a:p>
            <a:pPr marL="0" indent="0">
              <a:buNone/>
            </a:pPr>
            <a:r>
              <a:rPr lang="en-US" b="1" dirty="0">
                <a:effectLst/>
              </a:rPr>
              <a:t>Receive</a:t>
            </a:r>
            <a:r>
              <a:rPr lang="en-US" dirty="0">
                <a:effectLst/>
              </a:rPr>
              <a:t> no-cost expert services, including materials and support</a:t>
            </a:r>
            <a:endParaRPr lang="en-US" dirty="0"/>
          </a:p>
        </p:txBody>
      </p:sp>
      <p:sp>
        <p:nvSpPr>
          <p:cNvPr id="4" name="Content Placeholder 3">
            <a:extLst>
              <a:ext uri="{FF2B5EF4-FFF2-40B4-BE49-F238E27FC236}">
                <a16:creationId xmlns:a16="http://schemas.microsoft.com/office/drawing/2014/main" id="{5C70B316-DDA0-389A-026B-EB6DC1820EC8}"/>
              </a:ext>
            </a:extLst>
          </p:cNvPr>
          <p:cNvSpPr>
            <a:spLocks noGrp="1"/>
          </p:cNvSpPr>
          <p:nvPr>
            <p:ph sz="half" idx="13"/>
          </p:nvPr>
        </p:nvSpPr>
        <p:spPr>
          <a:xfrm>
            <a:off x="1644455" y="3425288"/>
            <a:ext cx="5124450" cy="810871"/>
          </a:xfrm>
        </p:spPr>
        <p:txBody>
          <a:bodyPr>
            <a:noAutofit/>
          </a:bodyPr>
          <a:lstStyle/>
          <a:p>
            <a:pPr marL="0" indent="0">
              <a:buNone/>
            </a:pPr>
            <a:r>
              <a:rPr lang="en-US" b="1" dirty="0"/>
              <a:t>Network</a:t>
            </a:r>
            <a:r>
              <a:rPr lang="en-US" dirty="0"/>
              <a:t> with potential partners nationwide</a:t>
            </a:r>
          </a:p>
        </p:txBody>
      </p:sp>
      <p:sp>
        <p:nvSpPr>
          <p:cNvPr id="5" name="Content Placeholder 4">
            <a:extLst>
              <a:ext uri="{FF2B5EF4-FFF2-40B4-BE49-F238E27FC236}">
                <a16:creationId xmlns:a16="http://schemas.microsoft.com/office/drawing/2014/main" id="{EAA9BB7A-D7C8-36F5-6C65-447D1D445828}"/>
              </a:ext>
            </a:extLst>
          </p:cNvPr>
          <p:cNvSpPr>
            <a:spLocks noGrp="1"/>
          </p:cNvSpPr>
          <p:nvPr>
            <p:ph sz="half" idx="14"/>
          </p:nvPr>
        </p:nvSpPr>
        <p:spPr>
          <a:xfrm>
            <a:off x="1590085" y="4590921"/>
            <a:ext cx="5124450" cy="950123"/>
          </a:xfrm>
        </p:spPr>
        <p:txBody>
          <a:bodyPr>
            <a:normAutofit/>
          </a:bodyPr>
          <a:lstStyle/>
          <a:p>
            <a:pPr marL="0" indent="0">
              <a:buNone/>
            </a:pPr>
            <a:r>
              <a:rPr lang="en-US" b="1" dirty="0"/>
              <a:t>Be</a:t>
            </a:r>
            <a:r>
              <a:rPr lang="en-US" dirty="0"/>
              <a:t> nationally recognized for your work</a:t>
            </a:r>
            <a:endParaRPr lang="en-US" b="1" dirty="0"/>
          </a:p>
        </p:txBody>
      </p:sp>
      <p:sp>
        <p:nvSpPr>
          <p:cNvPr id="6" name="Content Placeholder 5">
            <a:extLst>
              <a:ext uri="{FF2B5EF4-FFF2-40B4-BE49-F238E27FC236}">
                <a16:creationId xmlns:a16="http://schemas.microsoft.com/office/drawing/2014/main" id="{4FFC1118-E028-72E1-E7BC-2A4A4468AB4D}"/>
              </a:ext>
              <a:ext uri="{C183D7F6-B498-43B3-948B-1728B52AA6E4}">
                <adec:decorative xmlns:adec="http://schemas.microsoft.com/office/drawing/2017/decorative" val="1"/>
              </a:ext>
            </a:extLst>
          </p:cNvPr>
          <p:cNvSpPr>
            <a:spLocks noGrp="1"/>
          </p:cNvSpPr>
          <p:nvPr>
            <p:ph sz="half" idx="15"/>
          </p:nvPr>
        </p:nvSpPr>
        <p:spPr>
          <a:xfrm>
            <a:off x="7648574" y="1995484"/>
            <a:ext cx="3140095" cy="3750392"/>
          </a:xfrm>
          <a:solidFill>
            <a:srgbClr val="00015E"/>
          </a:solidFill>
        </p:spPr>
        <p:txBody>
          <a:bodyPr/>
          <a:lstStyle/>
          <a:p>
            <a:pPr marL="0" indent="0" algn="ctr">
              <a:buNone/>
            </a:pPr>
            <a:r>
              <a:rPr lang="en-US" b="1" dirty="0">
                <a:solidFill>
                  <a:schemeClr val="bg1"/>
                </a:solidFill>
              </a:rPr>
              <a:t>Scan for Partner Form</a:t>
            </a:r>
          </a:p>
        </p:txBody>
      </p:sp>
      <p:sp>
        <p:nvSpPr>
          <p:cNvPr id="9" name="Slide Number Placeholder 5">
            <a:extLst>
              <a:ext uri="{FF2B5EF4-FFF2-40B4-BE49-F238E27FC236}">
                <a16:creationId xmlns:a16="http://schemas.microsoft.com/office/drawing/2014/main" id="{34A24488-9C2C-BEB8-7BEC-CB2E3F9F7D4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11" name="Picture 10">
            <a:extLst>
              <a:ext uri="{FF2B5EF4-FFF2-40B4-BE49-F238E27FC236}">
                <a16:creationId xmlns:a16="http://schemas.microsoft.com/office/drawing/2014/main" id="{14E75461-339C-9F5A-FBD6-5964153D11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89698" y="2897528"/>
            <a:ext cx="2657846" cy="2667372"/>
          </a:xfrm>
          <a:prstGeom prst="rect">
            <a:avLst/>
          </a:prstGeom>
        </p:spPr>
      </p:pic>
      <p:pic>
        <p:nvPicPr>
          <p:cNvPr id="16" name="Graphic 15">
            <a:extLst>
              <a:ext uri="{FF2B5EF4-FFF2-40B4-BE49-F238E27FC236}">
                <a16:creationId xmlns:a16="http://schemas.microsoft.com/office/drawing/2014/main" id="{EAA04C85-8AB3-1013-7DB7-F610C3F9BAF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95" y="2216097"/>
            <a:ext cx="730060" cy="730060"/>
          </a:xfrm>
          <a:prstGeom prst="rect">
            <a:avLst/>
          </a:prstGeom>
        </p:spPr>
      </p:pic>
      <p:pic>
        <p:nvPicPr>
          <p:cNvPr id="17" name="Graphic 16">
            <a:extLst>
              <a:ext uri="{FF2B5EF4-FFF2-40B4-BE49-F238E27FC236}">
                <a16:creationId xmlns:a16="http://schemas.microsoft.com/office/drawing/2014/main" id="{9FF1E300-386B-C802-1B04-B040F064D76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023" y="3344798"/>
            <a:ext cx="730060" cy="730060"/>
          </a:xfrm>
          <a:prstGeom prst="rect">
            <a:avLst/>
          </a:prstGeom>
        </p:spPr>
      </p:pic>
      <p:pic>
        <p:nvPicPr>
          <p:cNvPr id="18" name="Graphic 17">
            <a:extLst>
              <a:ext uri="{FF2B5EF4-FFF2-40B4-BE49-F238E27FC236}">
                <a16:creationId xmlns:a16="http://schemas.microsoft.com/office/drawing/2014/main" id="{4D0EF788-996A-EBD4-78AC-F5F5477EA9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023" y="4473499"/>
            <a:ext cx="730060" cy="730060"/>
          </a:xfrm>
          <a:prstGeom prst="rect">
            <a:avLst/>
          </a:prstGeom>
        </p:spPr>
      </p:pic>
      <p:pic>
        <p:nvPicPr>
          <p:cNvPr id="8" name="Picture 7" descr="A blue and yellow circle with white text&#10;&#10;AI-generated content may be incorrect.">
            <a:extLst>
              <a:ext uri="{FF2B5EF4-FFF2-40B4-BE49-F238E27FC236}">
                <a16:creationId xmlns:a16="http://schemas.microsoft.com/office/drawing/2014/main" id="{9EE3B318-8A87-6439-C8AB-1DE5AE835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86576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B358-6B53-592B-6310-3DCAB4FE58D6}"/>
              </a:ext>
            </a:extLst>
          </p:cNvPr>
          <p:cNvSpPr>
            <a:spLocks noGrp="1"/>
          </p:cNvSpPr>
          <p:nvPr>
            <p:ph type="title"/>
          </p:nvPr>
        </p:nvSpPr>
        <p:spPr/>
        <p:txBody>
          <a:bodyPr>
            <a:normAutofit fontScale="90000"/>
          </a:bodyPr>
          <a:lstStyle/>
          <a:p>
            <a:r>
              <a:rPr lang="en-US" sz="2400" i="1" dirty="0">
                <a:solidFill>
                  <a:prstClr val="black">
                    <a:lumMod val="75000"/>
                    <a:lumOff val="25000"/>
                  </a:prstClr>
                </a:solidFill>
                <a:latin typeface="Aptos" panose="020B0004020202020204" pitchFamily="34" charset="0"/>
                <a:ea typeface="+mj-ea"/>
                <a:cs typeface="+mj-cs"/>
              </a:rPr>
              <a:t>Email us your questions at RA_COE@SafalPartners.com</a:t>
            </a:r>
            <a:endParaRPr lang="en-US" dirty="0"/>
          </a:p>
        </p:txBody>
      </p:sp>
      <p:sp>
        <p:nvSpPr>
          <p:cNvPr id="3" name="Text Placeholder 2">
            <a:extLst>
              <a:ext uri="{FF2B5EF4-FFF2-40B4-BE49-F238E27FC236}">
                <a16:creationId xmlns:a16="http://schemas.microsoft.com/office/drawing/2014/main" id="{4F0BE6FE-D657-0076-1A78-6599DB3E67A4}"/>
              </a:ext>
            </a:extLst>
          </p:cNvPr>
          <p:cNvSpPr>
            <a:spLocks noGrp="1"/>
          </p:cNvSpPr>
          <p:nvPr>
            <p:ph type="body" idx="1"/>
          </p:nvPr>
        </p:nvSpPr>
        <p:spPr/>
        <p:txBody>
          <a:bodyPr/>
          <a:lstStyle/>
          <a:p>
            <a:r>
              <a:rPr lang="en-US" dirty="0"/>
              <a:t>For more information, visit: </a:t>
            </a:r>
            <a:r>
              <a:rPr lang="en-US" dirty="0">
                <a:hlinkClick r:id="rId2" tooltip="https://dolcoe.safalapps.com/">
                  <a:extLst>
                    <a:ext uri="{A12FA001-AC4F-418D-AE19-62706E023703}">
                      <ahyp:hlinkClr xmlns:ahyp="http://schemas.microsoft.com/office/drawing/2018/hyperlinkcolor" val="tx"/>
                    </a:ext>
                  </a:extLst>
                </a:hlinkClick>
              </a:rPr>
              <a:t>dolcoe.safalapps.com</a:t>
            </a:r>
            <a:endParaRPr lang="en-US" dirty="0"/>
          </a:p>
          <a:p>
            <a:endParaRPr lang="en-US" dirty="0"/>
          </a:p>
        </p:txBody>
      </p:sp>
      <p:sp>
        <p:nvSpPr>
          <p:cNvPr id="6" name="Slide Number Placeholder 5">
            <a:extLst>
              <a:ext uri="{FF2B5EF4-FFF2-40B4-BE49-F238E27FC236}">
                <a16:creationId xmlns:a16="http://schemas.microsoft.com/office/drawing/2014/main" id="{23FD0712-DAD9-FADD-9C72-FB57438BF7E2}"/>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a:extLst>
              <a:ext uri="{FF2B5EF4-FFF2-40B4-BE49-F238E27FC236}">
                <a16:creationId xmlns:a16="http://schemas.microsoft.com/office/drawing/2014/main" id="{8410F28B-B8B0-3040-303E-EC6C6A8928D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4172" y="4600644"/>
            <a:ext cx="1667828" cy="1667828"/>
          </a:xfrm>
          <a:prstGeom prst="rect">
            <a:avLst/>
          </a:prstGeom>
        </p:spPr>
      </p:pic>
    </p:spTree>
    <p:extLst>
      <p:ext uri="{BB962C8B-B14F-4D97-AF65-F5344CB8AC3E}">
        <p14:creationId xmlns:p14="http://schemas.microsoft.com/office/powerpoint/2010/main" val="51917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E37BA-D0DF-9658-41B3-3110B363CF9B}"/>
              </a:ext>
            </a:extLst>
          </p:cNvPr>
          <p:cNvSpPr>
            <a:spLocks noGrp="1"/>
          </p:cNvSpPr>
          <p:nvPr>
            <p:ph type="title"/>
          </p:nvPr>
        </p:nvSpPr>
        <p:spPr/>
        <p:txBody>
          <a:bodyPr/>
          <a:lstStyle/>
          <a:p>
            <a:r>
              <a:rPr lang="en-US" dirty="0"/>
              <a:t>Quick Pulse Poll #1</a:t>
            </a:r>
          </a:p>
        </p:txBody>
      </p:sp>
      <p:sp>
        <p:nvSpPr>
          <p:cNvPr id="2" name="Content Placeholder 1">
            <a:extLst>
              <a:ext uri="{FF2B5EF4-FFF2-40B4-BE49-F238E27FC236}">
                <a16:creationId xmlns:a16="http://schemas.microsoft.com/office/drawing/2014/main" id="{1588374C-2E1F-D2D5-2503-C6D00A54A7A1}"/>
              </a:ext>
            </a:extLst>
          </p:cNvPr>
          <p:cNvSpPr>
            <a:spLocks noGrp="1"/>
          </p:cNvSpPr>
          <p:nvPr>
            <p:ph idx="1"/>
          </p:nvPr>
        </p:nvSpPr>
        <p:spPr>
          <a:xfrm>
            <a:off x="838200" y="1725524"/>
            <a:ext cx="6267680" cy="4010025"/>
          </a:xfrm>
        </p:spPr>
        <p:txBody>
          <a:bodyPr>
            <a:normAutofit/>
          </a:bodyPr>
          <a:lstStyle/>
          <a:p>
            <a:pPr marL="0" indent="0">
              <a:buNone/>
            </a:pPr>
            <a:r>
              <a:rPr lang="en-US" sz="3900" dirty="0">
                <a:solidFill>
                  <a:srgbClr val="002060"/>
                </a:solidFill>
                <a:latin typeface="Montserrat ExtraBold" panose="00000900000000000000" pitchFamily="2" charset="0"/>
              </a:rPr>
              <a:t>Are you a….</a:t>
            </a:r>
          </a:p>
          <a:p>
            <a:pPr lvl="1"/>
            <a:r>
              <a:rPr lang="en-US" sz="2600" dirty="0">
                <a:solidFill>
                  <a:schemeClr val="tx1"/>
                </a:solidFill>
              </a:rPr>
              <a:t>Workforce Board Staff</a:t>
            </a:r>
          </a:p>
          <a:p>
            <a:pPr lvl="1"/>
            <a:r>
              <a:rPr lang="en-US" sz="2600" dirty="0">
                <a:solidFill>
                  <a:schemeClr val="tx1"/>
                </a:solidFill>
              </a:rPr>
              <a:t>Service Provider Staff</a:t>
            </a:r>
          </a:p>
          <a:p>
            <a:pPr lvl="1"/>
            <a:r>
              <a:rPr lang="en-US" sz="2600" dirty="0">
                <a:solidFill>
                  <a:schemeClr val="tx1"/>
                </a:solidFill>
              </a:rPr>
              <a:t>Educational Partner</a:t>
            </a:r>
          </a:p>
          <a:p>
            <a:pPr lvl="1"/>
            <a:r>
              <a:rPr lang="en-US" sz="2600" dirty="0">
                <a:solidFill>
                  <a:schemeClr val="tx1"/>
                </a:solidFill>
              </a:rPr>
              <a:t>Vocational Rehabilitation Partner</a:t>
            </a:r>
          </a:p>
          <a:p>
            <a:pPr lvl="1"/>
            <a:r>
              <a:rPr lang="en-US" sz="2600" dirty="0">
                <a:solidFill>
                  <a:schemeClr val="tx1"/>
                </a:solidFill>
              </a:rPr>
              <a:t>Employer</a:t>
            </a:r>
          </a:p>
          <a:p>
            <a:pPr lvl="1"/>
            <a:r>
              <a:rPr lang="en-US" sz="2600" dirty="0">
                <a:solidFill>
                  <a:schemeClr val="tx1"/>
                </a:solidFill>
              </a:rPr>
              <a:t>Board Member</a:t>
            </a:r>
          </a:p>
          <a:p>
            <a:pPr lvl="1"/>
            <a:r>
              <a:rPr lang="en-US" sz="2600" dirty="0">
                <a:solidFill>
                  <a:schemeClr val="tx1"/>
                </a:solidFill>
              </a:rPr>
              <a:t>Registered Apprenticeship Staff</a:t>
            </a:r>
          </a:p>
          <a:p>
            <a:pPr lvl="1"/>
            <a:r>
              <a:rPr lang="en-US" sz="2600" dirty="0">
                <a:solidFill>
                  <a:schemeClr val="tx1"/>
                </a:solidFill>
              </a:rPr>
              <a:t>Other</a:t>
            </a:r>
          </a:p>
        </p:txBody>
      </p:sp>
      <p:pic>
        <p:nvPicPr>
          <p:cNvPr id="6" name="Picture 5">
            <a:extLst>
              <a:ext uri="{FF2B5EF4-FFF2-40B4-BE49-F238E27FC236}">
                <a16:creationId xmlns:a16="http://schemas.microsoft.com/office/drawing/2014/main" id="{5811B0AC-E5F2-96AC-F24C-8424BE39F21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6895" y="2068432"/>
            <a:ext cx="5280194" cy="3524409"/>
          </a:xfrm>
          <a:prstGeom prst="rect">
            <a:avLst/>
          </a:prstGeom>
          <a:ln>
            <a:noFill/>
          </a:ln>
          <a:effectLst>
            <a:softEdge rad="112500"/>
          </a:effectLst>
        </p:spPr>
      </p:pic>
      <p:sp>
        <p:nvSpPr>
          <p:cNvPr id="7" name="Slide Number Placeholder 5">
            <a:extLst>
              <a:ext uri="{FF2B5EF4-FFF2-40B4-BE49-F238E27FC236}">
                <a16:creationId xmlns:a16="http://schemas.microsoft.com/office/drawing/2014/main" id="{28203B16-1452-7A2D-4B35-519A868C14BB}"/>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1EED6605-F3D2-CB06-5D91-17ECD5298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77091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D7AF-3A5D-E5E3-CA37-C5D0918218C8}"/>
              </a:ext>
            </a:extLst>
          </p:cNvPr>
          <p:cNvSpPr>
            <a:spLocks noGrp="1"/>
          </p:cNvSpPr>
          <p:nvPr>
            <p:ph type="title"/>
          </p:nvPr>
        </p:nvSpPr>
        <p:spPr>
          <a:xfrm>
            <a:off x="768476" y="2619575"/>
            <a:ext cx="10515600" cy="1325563"/>
          </a:xfrm>
        </p:spPr>
        <p:txBody>
          <a:bodyPr/>
          <a:lstStyle/>
          <a:p>
            <a:pPr algn="ctr"/>
            <a:r>
              <a:rPr lang="en-US" dirty="0">
                <a:solidFill>
                  <a:schemeClr val="bg1"/>
                </a:solidFill>
              </a:rPr>
              <a:t>Registered Apprenticeship Overview</a:t>
            </a:r>
          </a:p>
        </p:txBody>
      </p:sp>
      <p:sp>
        <p:nvSpPr>
          <p:cNvPr id="3" name="Slide Number Placeholder 5">
            <a:extLst>
              <a:ext uri="{FF2B5EF4-FFF2-40B4-BE49-F238E27FC236}">
                <a16:creationId xmlns:a16="http://schemas.microsoft.com/office/drawing/2014/main" id="{B01DCC2F-2865-3C02-95D5-76B06D02F6BD}"/>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A2F9F5B0-40CE-7CE6-0173-3230D98C6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332361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EC924-EE7A-984D-15E1-2D3D4BA37085}"/>
              </a:ext>
            </a:extLst>
          </p:cNvPr>
          <p:cNvSpPr>
            <a:spLocks noGrp="1"/>
          </p:cNvSpPr>
          <p:nvPr>
            <p:ph type="title"/>
          </p:nvPr>
        </p:nvSpPr>
        <p:spPr/>
        <p:txBody>
          <a:bodyPr/>
          <a:lstStyle/>
          <a:p>
            <a:r>
              <a:rPr lang="en-US" dirty="0"/>
              <a:t>What is Registered Apprenticeship?</a:t>
            </a:r>
          </a:p>
        </p:txBody>
      </p:sp>
      <p:sp>
        <p:nvSpPr>
          <p:cNvPr id="2" name="Content Placeholder 1">
            <a:extLst>
              <a:ext uri="{FF2B5EF4-FFF2-40B4-BE49-F238E27FC236}">
                <a16:creationId xmlns:a16="http://schemas.microsoft.com/office/drawing/2014/main" id="{31C38561-B021-588A-031E-CF2058D144B2}"/>
              </a:ext>
            </a:extLst>
          </p:cNvPr>
          <p:cNvSpPr>
            <a:spLocks noGrp="1"/>
          </p:cNvSpPr>
          <p:nvPr>
            <p:ph idx="1"/>
          </p:nvPr>
        </p:nvSpPr>
        <p:spPr>
          <a:xfrm>
            <a:off x="838200" y="2073244"/>
            <a:ext cx="6405220" cy="3409107"/>
          </a:xfrm>
        </p:spPr>
        <p:txBody>
          <a:bodyPr vert="horz" lIns="91440" tIns="45720" rIns="91440" bIns="45720" rtlCol="0" anchor="t">
            <a:normAutofit lnSpcReduction="10000"/>
          </a:bodyPr>
          <a:lstStyle/>
          <a:p>
            <a:pPr marL="0" indent="0">
              <a:buNone/>
            </a:pPr>
            <a:r>
              <a:rPr lang="en-US" sz="3200" dirty="0">
                <a:solidFill>
                  <a:schemeClr val="tx1"/>
                </a:solidFill>
                <a:latin typeface="Aptos"/>
              </a:rPr>
              <a:t>Registered Apprenticeship (RA) </a:t>
            </a:r>
            <a:br>
              <a:rPr lang="en-US" sz="3200" dirty="0">
                <a:solidFill>
                  <a:schemeClr val="tx1"/>
                </a:solidFill>
                <a:latin typeface="Aptos"/>
              </a:rPr>
            </a:br>
            <a:r>
              <a:rPr lang="en-US" sz="3200" dirty="0">
                <a:solidFill>
                  <a:schemeClr val="tx1"/>
                </a:solidFill>
                <a:latin typeface="Aptos"/>
              </a:rPr>
              <a:t>is a proven, customizable, and industry-relevant and US Department of Labor - approved model for organizations to </a:t>
            </a:r>
            <a:r>
              <a:rPr lang="en-US" sz="3200" b="1" i="1" dirty="0">
                <a:solidFill>
                  <a:schemeClr val="tx1"/>
                </a:solidFill>
                <a:latin typeface="Aptos"/>
              </a:rPr>
              <a:t>find, train and retain new talent</a:t>
            </a:r>
            <a:r>
              <a:rPr lang="en-US" sz="3200" dirty="0">
                <a:solidFill>
                  <a:schemeClr val="tx1"/>
                </a:solidFill>
                <a:latin typeface="Aptos"/>
              </a:rPr>
              <a:t> as </a:t>
            </a:r>
            <a:br>
              <a:rPr lang="en-US" sz="3200" dirty="0">
                <a:solidFill>
                  <a:schemeClr val="tx1"/>
                </a:solidFill>
                <a:latin typeface="Aptos"/>
              </a:rPr>
            </a:br>
            <a:r>
              <a:rPr lang="en-US" sz="3200" dirty="0">
                <a:solidFill>
                  <a:schemeClr val="tx1"/>
                </a:solidFill>
                <a:latin typeface="Aptos"/>
              </a:rPr>
              <a:t>well as </a:t>
            </a:r>
            <a:r>
              <a:rPr lang="en-US" sz="3200" b="1" i="1" dirty="0">
                <a:solidFill>
                  <a:schemeClr val="tx1"/>
                </a:solidFill>
                <a:latin typeface="Aptos"/>
              </a:rPr>
              <a:t>upskill current workers </a:t>
            </a:r>
            <a:br>
              <a:rPr lang="en-US" sz="3200" b="1" i="1" dirty="0">
                <a:solidFill>
                  <a:schemeClr val="tx1"/>
                </a:solidFill>
                <a:latin typeface="Aptos"/>
              </a:rPr>
            </a:br>
            <a:r>
              <a:rPr lang="en-US" sz="3200" dirty="0">
                <a:solidFill>
                  <a:schemeClr val="tx1"/>
                </a:solidFill>
                <a:latin typeface="Aptos"/>
              </a:rPr>
              <a:t>in critical occupations. </a:t>
            </a:r>
          </a:p>
        </p:txBody>
      </p:sp>
      <p:pic>
        <p:nvPicPr>
          <p:cNvPr id="6" name="Picture 5" descr="Doctor talking with woman">
            <a:extLst>
              <a:ext uri="{FF2B5EF4-FFF2-40B4-BE49-F238E27FC236}">
                <a16:creationId xmlns:a16="http://schemas.microsoft.com/office/drawing/2014/main" id="{9936C48B-EC3D-48BF-C3DE-532636F612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1479" y="2170406"/>
            <a:ext cx="4744762" cy="3213974"/>
          </a:xfrm>
          <a:prstGeom prst="rect">
            <a:avLst/>
          </a:prstGeom>
          <a:ln>
            <a:noFill/>
          </a:ln>
          <a:effectLst>
            <a:softEdge rad="112500"/>
          </a:effectLst>
        </p:spPr>
      </p:pic>
      <p:sp>
        <p:nvSpPr>
          <p:cNvPr id="7" name="Slide Number Placeholder 5">
            <a:extLst>
              <a:ext uri="{FF2B5EF4-FFF2-40B4-BE49-F238E27FC236}">
                <a16:creationId xmlns:a16="http://schemas.microsoft.com/office/drawing/2014/main" id="{872DD3D8-0051-AD4C-C292-7CA822824B52}"/>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4" name="Picture 3" descr="A blue and yellow circle with white text&#10;&#10;AI-generated content may be incorrect.">
            <a:extLst>
              <a:ext uri="{FF2B5EF4-FFF2-40B4-BE49-F238E27FC236}">
                <a16:creationId xmlns:a16="http://schemas.microsoft.com/office/drawing/2014/main" id="{5F3E3559-06E8-755F-FD1E-F2BB4B38A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424996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02B9-2B28-495D-AFAF-724B0EE124B3}"/>
              </a:ext>
            </a:extLst>
          </p:cNvPr>
          <p:cNvSpPr>
            <a:spLocks noGrp="1"/>
          </p:cNvSpPr>
          <p:nvPr>
            <p:ph type="title"/>
          </p:nvPr>
        </p:nvSpPr>
        <p:spPr>
          <a:xfrm>
            <a:off x="726440" y="843280"/>
            <a:ext cx="10515600" cy="847408"/>
          </a:xfrm>
        </p:spPr>
        <p:txBody>
          <a:bodyPr/>
          <a:lstStyle/>
          <a:p>
            <a:r>
              <a:rPr lang="en-US" dirty="0"/>
              <a:t>Five Core Components of Apprenticeship</a:t>
            </a:r>
          </a:p>
        </p:txBody>
      </p:sp>
      <p:sp>
        <p:nvSpPr>
          <p:cNvPr id="3" name="Content Placeholder 2">
            <a:extLst>
              <a:ext uri="{FF2B5EF4-FFF2-40B4-BE49-F238E27FC236}">
                <a16:creationId xmlns:a16="http://schemas.microsoft.com/office/drawing/2014/main" id="{4B933AC7-ABA6-98A7-FCFA-CE4D4AB55049}"/>
              </a:ext>
            </a:extLst>
          </p:cNvPr>
          <p:cNvSpPr>
            <a:spLocks noGrp="1"/>
          </p:cNvSpPr>
          <p:nvPr>
            <p:ph sz="half" idx="1"/>
          </p:nvPr>
        </p:nvSpPr>
        <p:spPr>
          <a:xfrm>
            <a:off x="741292" y="4156730"/>
            <a:ext cx="1623656" cy="765176"/>
          </a:xfrm>
        </p:spPr>
        <p:txBody>
          <a:bodyPr/>
          <a:lstStyle/>
          <a:p>
            <a:pPr marL="0" indent="0" algn="ctr">
              <a:buNone/>
            </a:pPr>
            <a:r>
              <a:rPr lang="en-US" sz="1800" b="1" dirty="0">
                <a:solidFill>
                  <a:schemeClr val="tx1"/>
                </a:solidFill>
              </a:rPr>
              <a:t>Industry Led</a:t>
            </a:r>
          </a:p>
        </p:txBody>
      </p:sp>
      <p:sp>
        <p:nvSpPr>
          <p:cNvPr id="6" name="Content Placeholder 5">
            <a:extLst>
              <a:ext uri="{FF2B5EF4-FFF2-40B4-BE49-F238E27FC236}">
                <a16:creationId xmlns:a16="http://schemas.microsoft.com/office/drawing/2014/main" id="{26FF4AA7-25B2-CE44-E3AD-F053F19B0CB3}"/>
              </a:ext>
            </a:extLst>
          </p:cNvPr>
          <p:cNvSpPr>
            <a:spLocks noGrp="1"/>
          </p:cNvSpPr>
          <p:nvPr>
            <p:ph sz="half" idx="15"/>
          </p:nvPr>
        </p:nvSpPr>
        <p:spPr>
          <a:xfrm>
            <a:off x="3047748" y="4189782"/>
            <a:ext cx="1623656" cy="998858"/>
          </a:xfrm>
        </p:spPr>
        <p:txBody>
          <a:bodyPr>
            <a:normAutofit/>
          </a:bodyPr>
          <a:lstStyle/>
          <a:p>
            <a:pPr marL="0" indent="0" algn="ctr">
              <a:buNone/>
            </a:pPr>
            <a:r>
              <a:rPr lang="en-US" sz="1800" b="1" dirty="0">
                <a:solidFill>
                  <a:schemeClr val="tx1"/>
                </a:solidFill>
              </a:rPr>
              <a:t>Paid Job</a:t>
            </a:r>
          </a:p>
        </p:txBody>
      </p:sp>
      <p:sp>
        <p:nvSpPr>
          <p:cNvPr id="4" name="Content Placeholder 3">
            <a:extLst>
              <a:ext uri="{FF2B5EF4-FFF2-40B4-BE49-F238E27FC236}">
                <a16:creationId xmlns:a16="http://schemas.microsoft.com/office/drawing/2014/main" id="{44485B79-DBDE-04A6-FAAC-791BFA872AE9}"/>
              </a:ext>
            </a:extLst>
          </p:cNvPr>
          <p:cNvSpPr>
            <a:spLocks noGrp="1"/>
          </p:cNvSpPr>
          <p:nvPr>
            <p:ph sz="half" idx="13"/>
          </p:nvPr>
        </p:nvSpPr>
        <p:spPr>
          <a:xfrm>
            <a:off x="5079119" y="4221776"/>
            <a:ext cx="2033762" cy="1559230"/>
          </a:xfrm>
        </p:spPr>
        <p:txBody>
          <a:bodyPr>
            <a:normAutofit/>
          </a:bodyPr>
          <a:lstStyle/>
          <a:p>
            <a:pPr marL="0" indent="0" algn="ctr">
              <a:buNone/>
            </a:pPr>
            <a:r>
              <a:rPr lang="en-US" sz="1800" b="1" dirty="0">
                <a:solidFill>
                  <a:schemeClr val="tx1"/>
                </a:solidFill>
              </a:rPr>
              <a:t>Structured On-the-Job Learning (OJL)/ Mentorship</a:t>
            </a:r>
          </a:p>
        </p:txBody>
      </p:sp>
      <p:sp>
        <p:nvSpPr>
          <p:cNvPr id="5" name="Content Placeholder 4">
            <a:extLst>
              <a:ext uri="{FF2B5EF4-FFF2-40B4-BE49-F238E27FC236}">
                <a16:creationId xmlns:a16="http://schemas.microsoft.com/office/drawing/2014/main" id="{0EF3D51D-1C2F-FEE6-4E38-E04AA6EF3ED1}"/>
              </a:ext>
            </a:extLst>
          </p:cNvPr>
          <p:cNvSpPr>
            <a:spLocks noGrp="1"/>
          </p:cNvSpPr>
          <p:nvPr>
            <p:ph sz="half" idx="14"/>
          </p:nvPr>
        </p:nvSpPr>
        <p:spPr>
          <a:xfrm>
            <a:off x="7544991" y="4221776"/>
            <a:ext cx="1736007" cy="1169031"/>
          </a:xfrm>
        </p:spPr>
        <p:txBody>
          <a:bodyPr>
            <a:normAutofit/>
          </a:bodyPr>
          <a:lstStyle/>
          <a:p>
            <a:pPr marL="0" indent="0" algn="ctr">
              <a:buNone/>
            </a:pPr>
            <a:r>
              <a:rPr lang="en-US" sz="1800" b="1" dirty="0">
                <a:solidFill>
                  <a:schemeClr val="tx1"/>
                </a:solidFill>
              </a:rPr>
              <a:t>Supplemental Education</a:t>
            </a:r>
          </a:p>
        </p:txBody>
      </p:sp>
      <p:sp>
        <p:nvSpPr>
          <p:cNvPr id="7" name="Content Placeholder 6">
            <a:extLst>
              <a:ext uri="{FF2B5EF4-FFF2-40B4-BE49-F238E27FC236}">
                <a16:creationId xmlns:a16="http://schemas.microsoft.com/office/drawing/2014/main" id="{66556231-3544-6898-F6D3-2350155CCED2}"/>
              </a:ext>
            </a:extLst>
          </p:cNvPr>
          <p:cNvSpPr>
            <a:spLocks noGrp="1"/>
          </p:cNvSpPr>
          <p:nvPr>
            <p:ph sz="half" idx="16"/>
          </p:nvPr>
        </p:nvSpPr>
        <p:spPr>
          <a:xfrm>
            <a:off x="9800571" y="4231041"/>
            <a:ext cx="1623656" cy="1291879"/>
          </a:xfrm>
        </p:spPr>
        <p:txBody>
          <a:bodyPr/>
          <a:lstStyle/>
          <a:p>
            <a:pPr marL="0" indent="0" algn="ctr">
              <a:buNone/>
            </a:pPr>
            <a:r>
              <a:rPr lang="en-US" sz="1800" b="1" dirty="0">
                <a:solidFill>
                  <a:schemeClr val="tx1"/>
                </a:solidFill>
              </a:rPr>
              <a:t>Credentials</a:t>
            </a:r>
          </a:p>
        </p:txBody>
      </p:sp>
      <p:sp>
        <p:nvSpPr>
          <p:cNvPr id="9" name="Slide Number Placeholder 5">
            <a:extLst>
              <a:ext uri="{FF2B5EF4-FFF2-40B4-BE49-F238E27FC236}">
                <a16:creationId xmlns:a16="http://schemas.microsoft.com/office/drawing/2014/main" id="{E6B98499-CD0D-74FA-F007-349208001E1F}"/>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grpSp>
        <p:nvGrpSpPr>
          <p:cNvPr id="10" name="Group 9">
            <a:extLst>
              <a:ext uri="{FF2B5EF4-FFF2-40B4-BE49-F238E27FC236}">
                <a16:creationId xmlns:a16="http://schemas.microsoft.com/office/drawing/2014/main" id="{02ABC514-BB06-4C03-9C71-C7F6D415A9CE}"/>
              </a:ext>
              <a:ext uri="{C183D7F6-B498-43B3-948B-1728B52AA6E4}">
                <adec:decorative xmlns:adec="http://schemas.microsoft.com/office/drawing/2017/decorative" val="1"/>
              </a:ext>
            </a:extLst>
          </p:cNvPr>
          <p:cNvGrpSpPr/>
          <p:nvPr/>
        </p:nvGrpSpPr>
        <p:grpSpPr>
          <a:xfrm>
            <a:off x="937034" y="2716568"/>
            <a:ext cx="1371600" cy="1371601"/>
            <a:chOff x="1114010" y="2732085"/>
            <a:chExt cx="1371600" cy="1410335"/>
          </a:xfrm>
        </p:grpSpPr>
        <p:sp>
          <p:nvSpPr>
            <p:cNvPr id="11" name="AutoShape 23">
              <a:extLst>
                <a:ext uri="{FF2B5EF4-FFF2-40B4-BE49-F238E27FC236}">
                  <a16:creationId xmlns:a16="http://schemas.microsoft.com/office/drawing/2014/main" id="{F9D601A0-320A-02FD-07C7-A3D53C0E4965}"/>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upa 65">
              <a:extLst>
                <a:ext uri="{FF2B5EF4-FFF2-40B4-BE49-F238E27FC236}">
                  <a16:creationId xmlns:a16="http://schemas.microsoft.com/office/drawing/2014/main" id="{7BE76C4B-8AA7-CD23-B419-0E049506D656}"/>
                </a:ext>
              </a:extLst>
            </p:cNvPr>
            <p:cNvGrpSpPr/>
            <p:nvPr userDrawn="1"/>
          </p:nvGrpSpPr>
          <p:grpSpPr>
            <a:xfrm>
              <a:off x="1529142" y="3103967"/>
              <a:ext cx="541337" cy="412750"/>
              <a:chOff x="906463" y="3402013"/>
              <a:chExt cx="541337" cy="412750"/>
            </a:xfrm>
          </p:grpSpPr>
          <p:sp>
            <p:nvSpPr>
              <p:cNvPr id="15" name="Freeform 25">
                <a:extLst>
                  <a:ext uri="{FF2B5EF4-FFF2-40B4-BE49-F238E27FC236}">
                    <a16:creationId xmlns:a16="http://schemas.microsoft.com/office/drawing/2014/main" id="{C42FE599-862E-E179-50E8-08F341FCD643}"/>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6" name="Freeform 26">
                <a:extLst>
                  <a:ext uri="{FF2B5EF4-FFF2-40B4-BE49-F238E27FC236}">
                    <a16:creationId xmlns:a16="http://schemas.microsoft.com/office/drawing/2014/main" id="{A76544C8-254D-C795-0927-01A06CC52689}"/>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7" name="Freeform 27">
                <a:extLst>
                  <a:ext uri="{FF2B5EF4-FFF2-40B4-BE49-F238E27FC236}">
                    <a16:creationId xmlns:a16="http://schemas.microsoft.com/office/drawing/2014/main" id="{D0BD31F9-BBB8-A8D3-B38B-516552080CC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8" name="Freeform 28">
                <a:extLst>
                  <a:ext uri="{FF2B5EF4-FFF2-40B4-BE49-F238E27FC236}">
                    <a16:creationId xmlns:a16="http://schemas.microsoft.com/office/drawing/2014/main" id="{FC2FE209-A3A8-9A91-F494-C8FD7F7B2D1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9" name="Freeform 29">
                <a:extLst>
                  <a:ext uri="{FF2B5EF4-FFF2-40B4-BE49-F238E27FC236}">
                    <a16:creationId xmlns:a16="http://schemas.microsoft.com/office/drawing/2014/main" id="{A8C3C31C-2FDB-C5AA-BAB4-8ED66C5B288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13" name="Oval 12">
              <a:extLst>
                <a:ext uri="{FF2B5EF4-FFF2-40B4-BE49-F238E27FC236}">
                  <a16:creationId xmlns:a16="http://schemas.microsoft.com/office/drawing/2014/main" id="{8B812C2C-13A1-9040-95A4-64DBA012DDB7}"/>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14" name="Graphic 1953081532" descr="Handshake with solid fill">
              <a:extLst>
                <a:ext uri="{FF2B5EF4-FFF2-40B4-BE49-F238E27FC236}">
                  <a16:creationId xmlns:a16="http://schemas.microsoft.com/office/drawing/2014/main" id="{D8BB82EB-909B-99CB-9431-FFACD827617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grpSp>
        <p:nvGrpSpPr>
          <p:cNvPr id="20" name="Group 19">
            <a:extLst>
              <a:ext uri="{FF2B5EF4-FFF2-40B4-BE49-F238E27FC236}">
                <a16:creationId xmlns:a16="http://schemas.microsoft.com/office/drawing/2014/main" id="{2F02B221-1F0B-06A0-706C-9F0E980E12E9}"/>
              </a:ext>
              <a:ext uri="{C183D7F6-B498-43B3-948B-1728B52AA6E4}">
                <adec:decorative xmlns:adec="http://schemas.microsoft.com/office/drawing/2017/decorative" val="1"/>
              </a:ext>
            </a:extLst>
          </p:cNvPr>
          <p:cNvGrpSpPr/>
          <p:nvPr/>
        </p:nvGrpSpPr>
        <p:grpSpPr>
          <a:xfrm>
            <a:off x="5410518" y="2716564"/>
            <a:ext cx="1371600" cy="1371599"/>
            <a:chOff x="3257264" y="2652166"/>
            <a:chExt cx="1371600" cy="1455974"/>
          </a:xfrm>
        </p:grpSpPr>
        <p:sp>
          <p:nvSpPr>
            <p:cNvPr id="21" name="AutoShape 23">
              <a:extLst>
                <a:ext uri="{FF2B5EF4-FFF2-40B4-BE49-F238E27FC236}">
                  <a16:creationId xmlns:a16="http://schemas.microsoft.com/office/drawing/2014/main" id="{637BA69B-18AC-354E-3C4F-909E2C6EB651}"/>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upa 65">
              <a:extLst>
                <a:ext uri="{FF2B5EF4-FFF2-40B4-BE49-F238E27FC236}">
                  <a16:creationId xmlns:a16="http://schemas.microsoft.com/office/drawing/2014/main" id="{1302BF6A-E55B-3B71-8D9B-A01445547C5B}"/>
                </a:ext>
              </a:extLst>
            </p:cNvPr>
            <p:cNvGrpSpPr/>
            <p:nvPr userDrawn="1"/>
          </p:nvGrpSpPr>
          <p:grpSpPr>
            <a:xfrm>
              <a:off x="3672396" y="3108422"/>
              <a:ext cx="541337" cy="412750"/>
              <a:chOff x="906463" y="3402013"/>
              <a:chExt cx="541337" cy="412750"/>
            </a:xfrm>
          </p:grpSpPr>
          <p:sp>
            <p:nvSpPr>
              <p:cNvPr id="25" name="Freeform 25">
                <a:extLst>
                  <a:ext uri="{FF2B5EF4-FFF2-40B4-BE49-F238E27FC236}">
                    <a16:creationId xmlns:a16="http://schemas.microsoft.com/office/drawing/2014/main" id="{77AF0BB2-135D-D37E-E591-4A600C09F646}"/>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6" name="Freeform 26">
                <a:extLst>
                  <a:ext uri="{FF2B5EF4-FFF2-40B4-BE49-F238E27FC236}">
                    <a16:creationId xmlns:a16="http://schemas.microsoft.com/office/drawing/2014/main" id="{4A153F47-684B-D010-3826-7F492718064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7" name="Freeform 27">
                <a:extLst>
                  <a:ext uri="{FF2B5EF4-FFF2-40B4-BE49-F238E27FC236}">
                    <a16:creationId xmlns:a16="http://schemas.microsoft.com/office/drawing/2014/main" id="{040299C9-ED75-D044-82DC-0C25955D1E6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8" name="Freeform 28">
                <a:extLst>
                  <a:ext uri="{FF2B5EF4-FFF2-40B4-BE49-F238E27FC236}">
                    <a16:creationId xmlns:a16="http://schemas.microsoft.com/office/drawing/2014/main" id="{DDC0CF03-BE57-B57C-AB3C-89D92C411DDD}"/>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9" name="Freeform 29">
                <a:extLst>
                  <a:ext uri="{FF2B5EF4-FFF2-40B4-BE49-F238E27FC236}">
                    <a16:creationId xmlns:a16="http://schemas.microsoft.com/office/drawing/2014/main" id="{945899D7-32CD-DB8E-2B2A-05D384563A43}"/>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23" name="Oval 22">
              <a:extLst>
                <a:ext uri="{FF2B5EF4-FFF2-40B4-BE49-F238E27FC236}">
                  <a16:creationId xmlns:a16="http://schemas.microsoft.com/office/drawing/2014/main" id="{03D571B6-DD6E-3E59-09C8-FFD0F540B4CF}"/>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24" name="Graphic 1373769879" descr="Cycle with people with solid fill">
              <a:extLst>
                <a:ext uri="{FF2B5EF4-FFF2-40B4-BE49-F238E27FC236}">
                  <a16:creationId xmlns:a16="http://schemas.microsoft.com/office/drawing/2014/main" id="{47A45975-8E41-994A-1708-EC51A064F72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grpSp>
        <p:nvGrpSpPr>
          <p:cNvPr id="30" name="Group 29">
            <a:extLst>
              <a:ext uri="{FF2B5EF4-FFF2-40B4-BE49-F238E27FC236}">
                <a16:creationId xmlns:a16="http://schemas.microsoft.com/office/drawing/2014/main" id="{FDA9A70F-EA49-D14F-EC06-7706304650ED}"/>
              </a:ext>
              <a:ext uri="{C183D7F6-B498-43B3-948B-1728B52AA6E4}">
                <adec:decorative xmlns:adec="http://schemas.microsoft.com/office/drawing/2017/decorative" val="1"/>
              </a:ext>
            </a:extLst>
          </p:cNvPr>
          <p:cNvGrpSpPr/>
          <p:nvPr/>
        </p:nvGrpSpPr>
        <p:grpSpPr>
          <a:xfrm>
            <a:off x="7647260" y="2716566"/>
            <a:ext cx="1371600" cy="1371600"/>
            <a:chOff x="5426426" y="2775614"/>
            <a:chExt cx="1371600" cy="1371600"/>
          </a:xfrm>
        </p:grpSpPr>
        <p:sp>
          <p:nvSpPr>
            <p:cNvPr id="31" name="AutoShape 23">
              <a:extLst>
                <a:ext uri="{FF2B5EF4-FFF2-40B4-BE49-F238E27FC236}">
                  <a16:creationId xmlns:a16="http://schemas.microsoft.com/office/drawing/2014/main" id="{8946185D-F050-39A2-2DEF-A0E27FD5A494}"/>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upa 65">
              <a:extLst>
                <a:ext uri="{FF2B5EF4-FFF2-40B4-BE49-F238E27FC236}">
                  <a16:creationId xmlns:a16="http://schemas.microsoft.com/office/drawing/2014/main" id="{55DD7C97-4E1C-DE17-D282-25AB4A304181}"/>
                </a:ext>
              </a:extLst>
            </p:cNvPr>
            <p:cNvGrpSpPr/>
            <p:nvPr userDrawn="1"/>
          </p:nvGrpSpPr>
          <p:grpSpPr>
            <a:xfrm>
              <a:off x="5841558" y="3147496"/>
              <a:ext cx="541337" cy="412750"/>
              <a:chOff x="906463" y="3402013"/>
              <a:chExt cx="541337" cy="412750"/>
            </a:xfrm>
          </p:grpSpPr>
          <p:sp>
            <p:nvSpPr>
              <p:cNvPr id="35" name="Freeform 25">
                <a:extLst>
                  <a:ext uri="{FF2B5EF4-FFF2-40B4-BE49-F238E27FC236}">
                    <a16:creationId xmlns:a16="http://schemas.microsoft.com/office/drawing/2014/main" id="{525F3217-3676-6136-FE6D-1853B84EFCE1}"/>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6" name="Freeform 26">
                <a:extLst>
                  <a:ext uri="{FF2B5EF4-FFF2-40B4-BE49-F238E27FC236}">
                    <a16:creationId xmlns:a16="http://schemas.microsoft.com/office/drawing/2014/main" id="{6D8680FC-448A-2808-E894-E4DD219702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7" name="Freeform 27">
                <a:extLst>
                  <a:ext uri="{FF2B5EF4-FFF2-40B4-BE49-F238E27FC236}">
                    <a16:creationId xmlns:a16="http://schemas.microsoft.com/office/drawing/2014/main" id="{9625D6F2-E89A-9A03-6DDD-960E7F98DB5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8" name="Freeform 28">
                <a:extLst>
                  <a:ext uri="{FF2B5EF4-FFF2-40B4-BE49-F238E27FC236}">
                    <a16:creationId xmlns:a16="http://schemas.microsoft.com/office/drawing/2014/main" id="{4DA81BE7-166F-D085-4DA6-F367FFB49030}"/>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9" name="Freeform 29">
                <a:extLst>
                  <a:ext uri="{FF2B5EF4-FFF2-40B4-BE49-F238E27FC236}">
                    <a16:creationId xmlns:a16="http://schemas.microsoft.com/office/drawing/2014/main" id="{59A63AFA-BD61-6628-9773-F82F3C07EA34}"/>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33" name="Oval 32">
              <a:extLst>
                <a:ext uri="{FF2B5EF4-FFF2-40B4-BE49-F238E27FC236}">
                  <a16:creationId xmlns:a16="http://schemas.microsoft.com/office/drawing/2014/main" id="{35C9BE42-15E6-72A1-FF0A-42286FC55D1F}"/>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pic>
          <p:nvPicPr>
            <p:cNvPr id="34" name="Graphic 33" descr="Classroom with solid fill">
              <a:extLst>
                <a:ext uri="{FF2B5EF4-FFF2-40B4-BE49-F238E27FC236}">
                  <a16:creationId xmlns:a16="http://schemas.microsoft.com/office/drawing/2014/main" id="{E5666049-2A96-A960-4BFF-E6E860593EF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grpSp>
        <p:nvGrpSpPr>
          <p:cNvPr id="40" name="Group 39">
            <a:extLst>
              <a:ext uri="{FF2B5EF4-FFF2-40B4-BE49-F238E27FC236}">
                <a16:creationId xmlns:a16="http://schemas.microsoft.com/office/drawing/2014/main" id="{A3D3550D-189F-0C58-91BC-2DD02ED7AB32}"/>
              </a:ext>
              <a:ext uri="{C183D7F6-B498-43B3-948B-1728B52AA6E4}">
                <adec:decorative xmlns:adec="http://schemas.microsoft.com/office/drawing/2017/decorative" val="1"/>
              </a:ext>
            </a:extLst>
          </p:cNvPr>
          <p:cNvGrpSpPr/>
          <p:nvPr/>
        </p:nvGrpSpPr>
        <p:grpSpPr>
          <a:xfrm>
            <a:off x="3173776" y="2750393"/>
            <a:ext cx="1371600" cy="1371600"/>
            <a:chOff x="7703808" y="2780966"/>
            <a:chExt cx="1371600" cy="1371600"/>
          </a:xfrm>
        </p:grpSpPr>
        <p:sp>
          <p:nvSpPr>
            <p:cNvPr id="41" name="AutoShape 23">
              <a:extLst>
                <a:ext uri="{FF2B5EF4-FFF2-40B4-BE49-F238E27FC236}">
                  <a16:creationId xmlns:a16="http://schemas.microsoft.com/office/drawing/2014/main" id="{48DB786E-68AC-16B8-9B0F-2B4A385A2AC5}"/>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upa 65">
              <a:extLst>
                <a:ext uri="{FF2B5EF4-FFF2-40B4-BE49-F238E27FC236}">
                  <a16:creationId xmlns:a16="http://schemas.microsoft.com/office/drawing/2014/main" id="{C93D032F-E7C1-C4C3-7828-7D80E0BE8769}"/>
                </a:ext>
              </a:extLst>
            </p:cNvPr>
            <p:cNvGrpSpPr/>
            <p:nvPr userDrawn="1"/>
          </p:nvGrpSpPr>
          <p:grpSpPr>
            <a:xfrm>
              <a:off x="8118940" y="3123993"/>
              <a:ext cx="541337" cy="412750"/>
              <a:chOff x="906463" y="3402013"/>
              <a:chExt cx="541337" cy="412750"/>
            </a:xfrm>
          </p:grpSpPr>
          <p:sp>
            <p:nvSpPr>
              <p:cNvPr id="50" name="Freeform 25">
                <a:extLst>
                  <a:ext uri="{FF2B5EF4-FFF2-40B4-BE49-F238E27FC236}">
                    <a16:creationId xmlns:a16="http://schemas.microsoft.com/office/drawing/2014/main" id="{E3E3F35D-70EF-DDCF-62C2-8006BFA25CD8}"/>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1" name="Freeform 26">
                <a:extLst>
                  <a:ext uri="{FF2B5EF4-FFF2-40B4-BE49-F238E27FC236}">
                    <a16:creationId xmlns:a16="http://schemas.microsoft.com/office/drawing/2014/main" id="{70D77530-4AD2-C5F6-B2A6-87EE6B161B2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2" name="Freeform 27">
                <a:extLst>
                  <a:ext uri="{FF2B5EF4-FFF2-40B4-BE49-F238E27FC236}">
                    <a16:creationId xmlns:a16="http://schemas.microsoft.com/office/drawing/2014/main" id="{F07CECD4-08E9-D224-70D6-23FABBB2C82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3" name="Freeform 28">
                <a:extLst>
                  <a:ext uri="{FF2B5EF4-FFF2-40B4-BE49-F238E27FC236}">
                    <a16:creationId xmlns:a16="http://schemas.microsoft.com/office/drawing/2014/main" id="{A5B91778-C967-8594-7FFA-A22DFE9B866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54" name="Freeform 29">
                <a:extLst>
                  <a:ext uri="{FF2B5EF4-FFF2-40B4-BE49-F238E27FC236}">
                    <a16:creationId xmlns:a16="http://schemas.microsoft.com/office/drawing/2014/main" id="{E3EEE6D2-FC45-D5CF-FFD9-A7FFBA827395}"/>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43" name="Oval 42">
              <a:extLst>
                <a:ext uri="{FF2B5EF4-FFF2-40B4-BE49-F238E27FC236}">
                  <a16:creationId xmlns:a16="http://schemas.microsoft.com/office/drawing/2014/main" id="{3A6E3463-BCCA-EA37-D126-1CB202A9B5DC}"/>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nvGrpSpPr>
            <p:cNvPr id="44" name="Group 43">
              <a:extLst>
                <a:ext uri="{FF2B5EF4-FFF2-40B4-BE49-F238E27FC236}">
                  <a16:creationId xmlns:a16="http://schemas.microsoft.com/office/drawing/2014/main" id="{3270E7E7-94BA-2837-4C6D-7E29C927B4D8}"/>
                </a:ext>
              </a:extLst>
            </p:cNvPr>
            <p:cNvGrpSpPr/>
            <p:nvPr userDrawn="1"/>
          </p:nvGrpSpPr>
          <p:grpSpPr>
            <a:xfrm>
              <a:off x="7932408" y="2979531"/>
              <a:ext cx="914400" cy="914400"/>
              <a:chOff x="0" y="0"/>
              <a:chExt cx="304050" cy="282000"/>
            </a:xfrm>
            <a:solidFill>
              <a:srgbClr val="4472C4"/>
            </a:solidFill>
          </p:grpSpPr>
          <p:sp>
            <p:nvSpPr>
              <p:cNvPr id="45" name="Google Shape;5017;p59">
                <a:extLst>
                  <a:ext uri="{FF2B5EF4-FFF2-40B4-BE49-F238E27FC236}">
                    <a16:creationId xmlns:a16="http://schemas.microsoft.com/office/drawing/2014/main" id="{2C07D745-6B13-21CA-015A-415B72FB64AA}"/>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0015E"/>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Google Shape;5018;p59">
                <a:extLst>
                  <a:ext uri="{FF2B5EF4-FFF2-40B4-BE49-F238E27FC236}">
                    <a16:creationId xmlns:a16="http://schemas.microsoft.com/office/drawing/2014/main" id="{42BBE462-B444-02A9-58E4-642854B80650}"/>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Google Shape;5019;p59">
                <a:extLst>
                  <a:ext uri="{FF2B5EF4-FFF2-40B4-BE49-F238E27FC236}">
                    <a16:creationId xmlns:a16="http://schemas.microsoft.com/office/drawing/2014/main" id="{C5FECFF8-5E02-E3E5-F203-15EDC036C652}"/>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Google Shape;5020;p59">
                <a:extLst>
                  <a:ext uri="{FF2B5EF4-FFF2-40B4-BE49-F238E27FC236}">
                    <a16:creationId xmlns:a16="http://schemas.microsoft.com/office/drawing/2014/main" id="{BDFF41CA-9E50-5E11-080D-6A4B899FDE3F}"/>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Google Shape;5021;p59">
                <a:extLst>
                  <a:ext uri="{FF2B5EF4-FFF2-40B4-BE49-F238E27FC236}">
                    <a16:creationId xmlns:a16="http://schemas.microsoft.com/office/drawing/2014/main" id="{3866AD5F-DBC4-1AB7-FC6E-BCAF39EE9B44}"/>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5" name="Group 54">
            <a:extLst>
              <a:ext uri="{FF2B5EF4-FFF2-40B4-BE49-F238E27FC236}">
                <a16:creationId xmlns:a16="http://schemas.microsoft.com/office/drawing/2014/main" id="{F0284747-8C22-160A-4429-1AC1077BE605}"/>
              </a:ext>
              <a:ext uri="{C183D7F6-B498-43B3-948B-1728B52AA6E4}">
                <adec:decorative xmlns:adec="http://schemas.microsoft.com/office/drawing/2017/decorative" val="1"/>
              </a:ext>
            </a:extLst>
          </p:cNvPr>
          <p:cNvGrpSpPr/>
          <p:nvPr/>
        </p:nvGrpSpPr>
        <p:grpSpPr>
          <a:xfrm>
            <a:off x="9884001" y="2716566"/>
            <a:ext cx="1371600" cy="1371600"/>
            <a:chOff x="9815177" y="2775614"/>
            <a:chExt cx="1371600" cy="1371600"/>
          </a:xfrm>
        </p:grpSpPr>
        <p:sp>
          <p:nvSpPr>
            <p:cNvPr id="56" name="AutoShape 23">
              <a:extLst>
                <a:ext uri="{FF2B5EF4-FFF2-40B4-BE49-F238E27FC236}">
                  <a16:creationId xmlns:a16="http://schemas.microsoft.com/office/drawing/2014/main" id="{8E10039C-9B4F-5B03-8423-0CFD527E2EE4}"/>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rupa 65">
              <a:extLst>
                <a:ext uri="{FF2B5EF4-FFF2-40B4-BE49-F238E27FC236}">
                  <a16:creationId xmlns:a16="http://schemas.microsoft.com/office/drawing/2014/main" id="{BEB5803A-510D-5B1A-D230-D4C8C9A9A721}"/>
                </a:ext>
              </a:extLst>
            </p:cNvPr>
            <p:cNvGrpSpPr/>
            <p:nvPr userDrawn="1"/>
          </p:nvGrpSpPr>
          <p:grpSpPr>
            <a:xfrm>
              <a:off x="10230309" y="3147496"/>
              <a:ext cx="541337" cy="412750"/>
              <a:chOff x="906463" y="3402013"/>
              <a:chExt cx="541337" cy="412750"/>
            </a:xfrm>
          </p:grpSpPr>
          <p:sp>
            <p:nvSpPr>
              <p:cNvPr id="66" name="Freeform 25">
                <a:extLst>
                  <a:ext uri="{FF2B5EF4-FFF2-40B4-BE49-F238E27FC236}">
                    <a16:creationId xmlns:a16="http://schemas.microsoft.com/office/drawing/2014/main" id="{B583E299-7C16-AAB8-2693-ED50C2BE8E7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7" name="Freeform 26">
                <a:extLst>
                  <a:ext uri="{FF2B5EF4-FFF2-40B4-BE49-F238E27FC236}">
                    <a16:creationId xmlns:a16="http://schemas.microsoft.com/office/drawing/2014/main" id="{92705135-0EBD-25CC-A51C-0AD6F4E9A68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8" name="Freeform 27">
                <a:extLst>
                  <a:ext uri="{FF2B5EF4-FFF2-40B4-BE49-F238E27FC236}">
                    <a16:creationId xmlns:a16="http://schemas.microsoft.com/office/drawing/2014/main" id="{B6262B9A-BFCF-06EB-80AB-7DA3E23ABDF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9" name="Freeform 28">
                <a:extLst>
                  <a:ext uri="{FF2B5EF4-FFF2-40B4-BE49-F238E27FC236}">
                    <a16:creationId xmlns:a16="http://schemas.microsoft.com/office/drawing/2014/main" id="{E0A33B10-642D-DB15-9F92-EC7D6EECA886}"/>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70" name="Freeform 29">
                <a:extLst>
                  <a:ext uri="{FF2B5EF4-FFF2-40B4-BE49-F238E27FC236}">
                    <a16:creationId xmlns:a16="http://schemas.microsoft.com/office/drawing/2014/main" id="{0600F439-4023-7744-51D3-0D5F169AF92A}"/>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58" name="Oval 57">
              <a:extLst>
                <a:ext uri="{FF2B5EF4-FFF2-40B4-BE49-F238E27FC236}">
                  <a16:creationId xmlns:a16="http://schemas.microsoft.com/office/drawing/2014/main" id="{55C0E5EA-FB85-6FA4-A635-8B021A88CBDE}"/>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Aptos" panose="020B0004020202020204" pitchFamily="34" charset="0"/>
                  <a:ea typeface="Calibri" panose="020F0502020204030204" pitchFamily="34" charset="0"/>
                  <a:cs typeface="Times New Roman" panose="02020603050405020304" pitchFamily="18" charset="0"/>
                </a:rPr>
                <a:t> </a:t>
              </a:r>
            </a:p>
          </p:txBody>
        </p:sp>
        <p:grpSp>
          <p:nvGrpSpPr>
            <p:cNvPr id="59" name="Group 58">
              <a:extLst>
                <a:ext uri="{FF2B5EF4-FFF2-40B4-BE49-F238E27FC236}">
                  <a16:creationId xmlns:a16="http://schemas.microsoft.com/office/drawing/2014/main" id="{1814F364-59E6-CDDD-F9E4-E8F0D21DEE52}"/>
                </a:ext>
              </a:extLst>
            </p:cNvPr>
            <p:cNvGrpSpPr/>
            <p:nvPr userDrawn="1"/>
          </p:nvGrpSpPr>
          <p:grpSpPr>
            <a:xfrm>
              <a:off x="10043777" y="2975710"/>
              <a:ext cx="914400" cy="914400"/>
              <a:chOff x="0" y="0"/>
              <a:chExt cx="296175" cy="297225"/>
            </a:xfrm>
            <a:solidFill>
              <a:srgbClr val="4472C4"/>
            </a:solidFill>
          </p:grpSpPr>
          <p:sp>
            <p:nvSpPr>
              <p:cNvPr id="60" name="Google Shape;8996;p68">
                <a:extLst>
                  <a:ext uri="{FF2B5EF4-FFF2-40B4-BE49-F238E27FC236}">
                    <a16:creationId xmlns:a16="http://schemas.microsoft.com/office/drawing/2014/main" id="{C4443780-5B41-9CB2-17C9-567E3725133E}"/>
                  </a:ext>
                </a:extLst>
              </p:cNvPr>
              <p:cNvSpPr/>
              <p:nvPr/>
            </p:nvSpPr>
            <p:spPr>
              <a:xfrm>
                <a:off x="85850" y="6970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Google Shape;8997;p68">
                <a:extLst>
                  <a:ext uri="{FF2B5EF4-FFF2-40B4-BE49-F238E27FC236}">
                    <a16:creationId xmlns:a16="http://schemas.microsoft.com/office/drawing/2014/main" id="{59C25DBD-665A-72F4-B33D-83FA8F8144C8}"/>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Google Shape;8998;p68">
                <a:extLst>
                  <a:ext uri="{FF2B5EF4-FFF2-40B4-BE49-F238E27FC236}">
                    <a16:creationId xmlns:a16="http://schemas.microsoft.com/office/drawing/2014/main" id="{BF736F1C-8E6C-1B5C-F036-C7F0D23F7242}"/>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Google Shape;8999;p68">
                <a:extLst>
                  <a:ext uri="{FF2B5EF4-FFF2-40B4-BE49-F238E27FC236}">
                    <a16:creationId xmlns:a16="http://schemas.microsoft.com/office/drawing/2014/main" id="{F789C90A-20DB-5B44-45E3-04402E1AC8E1}"/>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Google Shape;9000;p68">
                <a:extLst>
                  <a:ext uri="{FF2B5EF4-FFF2-40B4-BE49-F238E27FC236}">
                    <a16:creationId xmlns:a16="http://schemas.microsoft.com/office/drawing/2014/main" id="{68C3454D-8090-487D-DB9E-6D9070F4B84C}"/>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Google Shape;9001;p68">
                <a:extLst>
                  <a:ext uri="{FF2B5EF4-FFF2-40B4-BE49-F238E27FC236}">
                    <a16:creationId xmlns:a16="http://schemas.microsoft.com/office/drawing/2014/main" id="{5F6E25D0-BB4D-DF86-C3C3-846500626C13}"/>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8" name="Picture 7" descr="A blue and yellow circle with white text&#10;&#10;AI-generated content may be incorrect.">
            <a:extLst>
              <a:ext uri="{FF2B5EF4-FFF2-40B4-BE49-F238E27FC236}">
                <a16:creationId xmlns:a16="http://schemas.microsoft.com/office/drawing/2014/main" id="{6BCEFAE2-840C-C1E9-C515-92414A6C0D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12513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392E-9A3A-C722-12CC-EB0A46B1BDCA}"/>
              </a:ext>
            </a:extLst>
          </p:cNvPr>
          <p:cNvSpPr>
            <a:spLocks noGrp="1"/>
          </p:cNvSpPr>
          <p:nvPr>
            <p:ph type="title"/>
          </p:nvPr>
        </p:nvSpPr>
        <p:spPr/>
        <p:txBody>
          <a:bodyPr/>
          <a:lstStyle/>
          <a:p>
            <a:r>
              <a:rPr lang="en-US" dirty="0"/>
              <a:t>Assessing Your RA Knowledge</a:t>
            </a:r>
          </a:p>
        </p:txBody>
      </p:sp>
      <p:sp>
        <p:nvSpPr>
          <p:cNvPr id="3" name="Content Placeholder 2">
            <a:extLst>
              <a:ext uri="{FF2B5EF4-FFF2-40B4-BE49-F238E27FC236}">
                <a16:creationId xmlns:a16="http://schemas.microsoft.com/office/drawing/2014/main" id="{D1130ACB-DB2E-A799-85F8-0A861E590153}"/>
              </a:ext>
            </a:extLst>
          </p:cNvPr>
          <p:cNvSpPr>
            <a:spLocks noGrp="1"/>
          </p:cNvSpPr>
          <p:nvPr>
            <p:ph sz="half" idx="1"/>
          </p:nvPr>
        </p:nvSpPr>
        <p:spPr>
          <a:xfrm>
            <a:off x="838200" y="1825625"/>
            <a:ext cx="3118104" cy="3995928"/>
          </a:xfrm>
          <a:ln w="38100">
            <a:solidFill>
              <a:srgbClr val="00015E"/>
            </a:solidFill>
          </a:ln>
        </p:spPr>
        <p:txBody>
          <a:bodyPr/>
          <a:lstStyle/>
          <a:p>
            <a:pPr marL="0" indent="0" algn="ctr">
              <a:buNone/>
            </a:pPr>
            <a:r>
              <a:rPr lang="en-US" sz="3000" b="1" dirty="0">
                <a:solidFill>
                  <a:schemeClr val="tx1"/>
                </a:solidFill>
              </a:rPr>
              <a:t>Basic</a:t>
            </a:r>
          </a:p>
          <a:p>
            <a:pPr marL="0" indent="0" algn="ctr">
              <a:buNone/>
            </a:pPr>
            <a:r>
              <a:rPr lang="en-US" sz="2400" dirty="0">
                <a:solidFill>
                  <a:schemeClr val="tx1"/>
                </a:solidFill>
              </a:rPr>
              <a:t>I know what it means, but I don’t know </a:t>
            </a:r>
            <a:br>
              <a:rPr lang="en-US" sz="2400" dirty="0">
                <a:solidFill>
                  <a:schemeClr val="tx1"/>
                </a:solidFill>
              </a:rPr>
            </a:br>
            <a:r>
              <a:rPr lang="en-US" sz="2400" dirty="0">
                <a:solidFill>
                  <a:schemeClr val="tx1"/>
                </a:solidFill>
              </a:rPr>
              <a:t>how to utilize it </a:t>
            </a:r>
            <a:br>
              <a:rPr lang="en-US" sz="2400" dirty="0">
                <a:solidFill>
                  <a:schemeClr val="tx1"/>
                </a:solidFill>
              </a:rPr>
            </a:br>
            <a:r>
              <a:rPr lang="en-US" sz="2400" dirty="0">
                <a:solidFill>
                  <a:schemeClr val="tx1"/>
                </a:solidFill>
              </a:rPr>
              <a:t>and don’t have significant </a:t>
            </a:r>
            <a:br>
              <a:rPr lang="en-US" sz="2400" dirty="0">
                <a:solidFill>
                  <a:schemeClr val="tx1"/>
                </a:solidFill>
              </a:rPr>
            </a:br>
            <a:r>
              <a:rPr lang="en-US" sz="2400" dirty="0">
                <a:solidFill>
                  <a:schemeClr val="tx1"/>
                </a:solidFill>
              </a:rPr>
              <a:t>experience with it.</a:t>
            </a:r>
          </a:p>
        </p:txBody>
      </p:sp>
      <p:sp>
        <p:nvSpPr>
          <p:cNvPr id="4" name="Content Placeholder 3">
            <a:extLst>
              <a:ext uri="{FF2B5EF4-FFF2-40B4-BE49-F238E27FC236}">
                <a16:creationId xmlns:a16="http://schemas.microsoft.com/office/drawing/2014/main" id="{8CA5789C-40E4-7BA7-4BAC-164FD2232DE4}"/>
              </a:ext>
            </a:extLst>
          </p:cNvPr>
          <p:cNvSpPr>
            <a:spLocks noGrp="1"/>
          </p:cNvSpPr>
          <p:nvPr>
            <p:ph sz="half" idx="2"/>
          </p:nvPr>
        </p:nvSpPr>
        <p:spPr>
          <a:xfrm>
            <a:off x="4536948" y="1821650"/>
            <a:ext cx="3118104" cy="3995928"/>
          </a:xfrm>
          <a:ln w="38100">
            <a:solidFill>
              <a:srgbClr val="00015E"/>
            </a:solidFill>
          </a:ln>
        </p:spPr>
        <p:txBody>
          <a:bodyPr>
            <a:normAutofit/>
          </a:bodyPr>
          <a:lstStyle/>
          <a:p>
            <a:pPr marL="0" indent="0" algn="ctr">
              <a:buNone/>
            </a:pPr>
            <a:r>
              <a:rPr lang="en-US" b="1" dirty="0">
                <a:solidFill>
                  <a:schemeClr val="tx1"/>
                </a:solidFill>
              </a:rPr>
              <a:t>Intermediate </a:t>
            </a:r>
          </a:p>
          <a:p>
            <a:pPr marL="0" indent="0" algn="ctr">
              <a:buNone/>
            </a:pPr>
            <a:r>
              <a:rPr lang="en-US" sz="2400" dirty="0">
                <a:solidFill>
                  <a:schemeClr val="tx1"/>
                </a:solidFill>
              </a:rPr>
              <a:t>I understand RA, </a:t>
            </a:r>
            <a:br>
              <a:rPr lang="en-US" sz="2400" dirty="0">
                <a:solidFill>
                  <a:schemeClr val="tx1"/>
                </a:solidFill>
              </a:rPr>
            </a:br>
            <a:r>
              <a:rPr lang="en-US" sz="2400" dirty="0">
                <a:solidFill>
                  <a:schemeClr val="tx1"/>
                </a:solidFill>
              </a:rPr>
              <a:t>I’ve had experience with RA in some capacity, and </a:t>
            </a:r>
            <a:br>
              <a:rPr lang="en-US" sz="2400" dirty="0">
                <a:solidFill>
                  <a:schemeClr val="tx1"/>
                </a:solidFill>
              </a:rPr>
            </a:br>
            <a:r>
              <a:rPr lang="en-US" sz="2400" dirty="0">
                <a:solidFill>
                  <a:schemeClr val="tx1"/>
                </a:solidFill>
              </a:rPr>
              <a:t>I feel comfortable educating internal and external stakeholders about it.</a:t>
            </a:r>
          </a:p>
        </p:txBody>
      </p:sp>
      <p:sp>
        <p:nvSpPr>
          <p:cNvPr id="5" name="Text Placeholder 4">
            <a:extLst>
              <a:ext uri="{FF2B5EF4-FFF2-40B4-BE49-F238E27FC236}">
                <a16:creationId xmlns:a16="http://schemas.microsoft.com/office/drawing/2014/main" id="{50259AF5-CDFB-D8A4-BD8E-79F9730BB84A}"/>
              </a:ext>
            </a:extLst>
          </p:cNvPr>
          <p:cNvSpPr>
            <a:spLocks noGrp="1"/>
          </p:cNvSpPr>
          <p:nvPr>
            <p:ph type="body" sz="quarter" idx="13"/>
          </p:nvPr>
        </p:nvSpPr>
        <p:spPr>
          <a:xfrm>
            <a:off x="8235698" y="1821650"/>
            <a:ext cx="3118104" cy="3995928"/>
          </a:xfrm>
          <a:ln w="38100">
            <a:solidFill>
              <a:srgbClr val="00015E"/>
            </a:solidFill>
          </a:ln>
        </p:spPr>
        <p:txBody>
          <a:bodyPr>
            <a:normAutofit fontScale="92500"/>
          </a:bodyPr>
          <a:lstStyle/>
          <a:p>
            <a:pPr marL="0" indent="0" algn="ctr">
              <a:buNone/>
            </a:pPr>
            <a:r>
              <a:rPr lang="en-US" sz="3200" b="1" dirty="0">
                <a:solidFill>
                  <a:schemeClr val="tx1"/>
                </a:solidFill>
              </a:rPr>
              <a:t>Expert</a:t>
            </a:r>
          </a:p>
          <a:p>
            <a:pPr marL="0" indent="0" algn="ctr">
              <a:buNone/>
            </a:pPr>
            <a:r>
              <a:rPr lang="en-US" sz="2600" dirty="0">
                <a:solidFill>
                  <a:schemeClr val="tx1"/>
                </a:solidFill>
              </a:rPr>
              <a:t>I have extensive knowledge and relevant experience developing and implementing programs and standards, </a:t>
            </a:r>
            <a:br>
              <a:rPr lang="en-US" sz="2600" dirty="0">
                <a:solidFill>
                  <a:schemeClr val="tx1"/>
                </a:solidFill>
              </a:rPr>
            </a:br>
            <a:r>
              <a:rPr lang="en-US" sz="2600" dirty="0">
                <a:solidFill>
                  <a:schemeClr val="tx1"/>
                </a:solidFill>
              </a:rPr>
              <a:t>recruiting apprentices</a:t>
            </a:r>
            <a:br>
              <a:rPr lang="en-US" sz="2600" dirty="0">
                <a:solidFill>
                  <a:schemeClr val="tx1"/>
                </a:solidFill>
              </a:rPr>
            </a:br>
            <a:r>
              <a:rPr lang="en-US" sz="2600" dirty="0">
                <a:solidFill>
                  <a:schemeClr val="tx1"/>
                </a:solidFill>
              </a:rPr>
              <a:t>and convening stakeholders.</a:t>
            </a:r>
          </a:p>
          <a:p>
            <a:pPr marL="0" indent="0" algn="ctr">
              <a:buNone/>
            </a:pPr>
            <a:endParaRPr lang="en-US" dirty="0"/>
          </a:p>
        </p:txBody>
      </p:sp>
      <p:sp>
        <p:nvSpPr>
          <p:cNvPr id="7" name="Slide Number Placeholder 5">
            <a:extLst>
              <a:ext uri="{FF2B5EF4-FFF2-40B4-BE49-F238E27FC236}">
                <a16:creationId xmlns:a16="http://schemas.microsoft.com/office/drawing/2014/main" id="{B28EB13F-B6F3-AE13-DC92-7BD63DDD29C3}"/>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Safal Partners © 2025</a:t>
            </a:r>
          </a:p>
        </p:txBody>
      </p:sp>
      <p:pic>
        <p:nvPicPr>
          <p:cNvPr id="6" name="Picture 5" descr="A blue and yellow circle with white text&#10;&#10;AI-generated content may be incorrect.">
            <a:extLst>
              <a:ext uri="{FF2B5EF4-FFF2-40B4-BE49-F238E27FC236}">
                <a16:creationId xmlns:a16="http://schemas.microsoft.com/office/drawing/2014/main" id="{9F747783-27B7-6B75-4CF0-706957AAC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44" y="5852738"/>
            <a:ext cx="918976" cy="918976"/>
          </a:xfrm>
          <a:prstGeom prst="rect">
            <a:avLst/>
          </a:prstGeom>
        </p:spPr>
      </p:pic>
    </p:spTree>
    <p:extLst>
      <p:ext uri="{BB962C8B-B14F-4D97-AF65-F5344CB8AC3E}">
        <p14:creationId xmlns:p14="http://schemas.microsoft.com/office/powerpoint/2010/main" val="1263154112"/>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8" ma:contentTypeDescription="Create a new document." ma:contentTypeScope="" ma:versionID="5b933cd1acb288297476560340938f3c">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af74da39986b8d27c6ff3911d4e108df"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4EAAF5-B2FA-413E-939B-B26497531A7D}">
  <ds:schemaRefs>
    <ds:schemaRef ds:uri="http://www.w3.org/XML/1998/namespace"/>
    <ds:schemaRef ds:uri="4cd59d27-ca2b-4708-b9c7-7fa281384922"/>
    <ds:schemaRef ds:uri="http://purl.org/dc/dcmitype/"/>
    <ds:schemaRef ds:uri="http://schemas.microsoft.com/office/2006/metadata/properties"/>
    <ds:schemaRef ds:uri="2f00f82b-dce9-458f-ab1d-1c5fd145e219"/>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5556C699-66D2-4F7B-BFB8-9C7138D56916}">
  <ds:schemaRefs>
    <ds:schemaRef ds:uri="http://schemas.microsoft.com/sharepoint/v3/contenttype/forms"/>
  </ds:schemaRefs>
</ds:datastoreItem>
</file>

<file path=customXml/itemProps3.xml><?xml version="1.0" encoding="utf-8"?>
<ds:datastoreItem xmlns:ds="http://schemas.openxmlformats.org/officeDocument/2006/customXml" ds:itemID="{ED64659F-8D33-4ACD-94D2-959F3D84C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0f82b-dce9-458f-ab1d-1c5fd145e219"/>
    <ds:schemaRef ds:uri="4cd59d27-ca2b-4708-b9c7-7fa281384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3240</Words>
  <Application>Microsoft Office PowerPoint</Application>
  <PresentationFormat>Widescreen</PresentationFormat>
  <Paragraphs>369</Paragraphs>
  <Slides>44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Arial</vt:lpstr>
      <vt:lpstr>Calibri</vt:lpstr>
      <vt:lpstr>Calibri Light</vt:lpstr>
      <vt:lpstr>Courier New</vt:lpstr>
      <vt:lpstr>Montserrat ExtraBold</vt:lpstr>
      <vt:lpstr>Montserrat Light</vt:lpstr>
      <vt:lpstr>Segoe UI</vt:lpstr>
      <vt:lpstr>Wingdings</vt:lpstr>
      <vt:lpstr>Wingdings 2</vt:lpstr>
      <vt:lpstr>6_Office Theme</vt:lpstr>
      <vt:lpstr>Registered Apprenticeship and CTE: How Can We Connect the Two?</vt:lpstr>
      <vt:lpstr>Presenter</vt:lpstr>
      <vt:lpstr>Welcome and Agenda</vt:lpstr>
      <vt:lpstr>Center of Excellence Overview</vt:lpstr>
      <vt:lpstr>Quick Pulse Poll #1</vt:lpstr>
      <vt:lpstr>Registered Apprenticeship Overview</vt:lpstr>
      <vt:lpstr>What is Registered Apprenticeship?</vt:lpstr>
      <vt:lpstr>Five Core Components of Apprenticeship</vt:lpstr>
      <vt:lpstr>Assessing Your RA Knowledge</vt:lpstr>
      <vt:lpstr>A WIDE RANGE OF INDUSTRIES</vt:lpstr>
      <vt:lpstr>Growing Apprenticeship</vt:lpstr>
      <vt:lpstr>Real Growth in the Non-Trades</vt:lpstr>
      <vt:lpstr>RA Offers Benefits to Both  Students and Providers</vt:lpstr>
      <vt:lpstr>RA Offers Clear Benefits for Students </vt:lpstr>
      <vt:lpstr>Clear Benefits for CTE Providers</vt:lpstr>
      <vt:lpstr>Federal Funding for RA</vt:lpstr>
      <vt:lpstr>Pennsylvania Funds Apprenticeship Too</vt:lpstr>
      <vt:lpstr>RA and CTE: Why Connect the Two?</vt:lpstr>
      <vt:lpstr>Benefits for Schools, Workforce and Industry</vt:lpstr>
      <vt:lpstr>Benefits for Students</vt:lpstr>
      <vt:lpstr>Aligning the Two Systems</vt:lpstr>
      <vt:lpstr>Key Questions</vt:lpstr>
      <vt:lpstr>Gen Z – They’re Interested in Different Occupations</vt:lpstr>
      <vt:lpstr>But They are Also the “Toolbelt Generation”</vt:lpstr>
      <vt:lpstr>Aligns with CTE Standards and Ensure Hands-On Training</vt:lpstr>
      <vt:lpstr>Utilizing Pre-Apprenticeship as a Pathway</vt:lpstr>
      <vt:lpstr>Well-Aligned with CTE</vt:lpstr>
      <vt:lpstr>What Can Each Partner Bring?</vt:lpstr>
      <vt:lpstr>What Can Each Partner Bring? 1</vt:lpstr>
      <vt:lpstr>Key Organizational Apprenticeship Roles</vt:lpstr>
      <vt:lpstr>Ensuring Students Receive Credit</vt:lpstr>
      <vt:lpstr>Examples</vt:lpstr>
      <vt:lpstr>TRACK: Tech Ready Apprentices for Careers in Kentucky</vt:lpstr>
      <vt:lpstr>North Carolina</vt:lpstr>
      <vt:lpstr>North Carolina 2</vt:lpstr>
      <vt:lpstr>Washington</vt:lpstr>
      <vt:lpstr>Workforce Boards:  The Key Ingredients</vt:lpstr>
      <vt:lpstr>How Workforce Boards Can Help Education Providers</vt:lpstr>
      <vt:lpstr>How Workforce Boards Can Help Employers/Sponsors</vt:lpstr>
      <vt:lpstr>How Workforce Boards Can Help Community-Based Organizations</vt:lpstr>
      <vt:lpstr>Get to Know Your Workforce Board</vt:lpstr>
      <vt:lpstr>Questions and Discussion</vt:lpstr>
      <vt:lpstr>Become a Center Partner</vt:lpstr>
      <vt:lpstr>Email us your questions at RA_COE@SafalPartners.com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Fraulo</dc:creator>
  <cp:lastModifiedBy>Colleen Beck</cp:lastModifiedBy>
  <cp:revision>1</cp:revision>
  <dcterms:created xsi:type="dcterms:W3CDTF">2025-05-02T14:37:48Z</dcterms:created>
  <dcterms:modified xsi:type="dcterms:W3CDTF">2025-05-02T18:11:13Z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ies>
</file>