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1854" r:id="rId5"/>
    <p:sldId id="1855" r:id="rId6"/>
    <p:sldId id="2147327695" r:id="rId7"/>
    <p:sldId id="2147478539" r:id="rId8"/>
    <p:sldId id="2147478575" r:id="rId9"/>
    <p:sldId id="2147478561" r:id="rId10"/>
    <p:sldId id="2147327908" r:id="rId11"/>
    <p:sldId id="2147478589" r:id="rId12"/>
    <p:sldId id="2147478555" r:id="rId13"/>
    <p:sldId id="2147478574" r:id="rId14"/>
    <p:sldId id="1864" r:id="rId15"/>
    <p:sldId id="2147478590" r:id="rId16"/>
    <p:sldId id="2147478594" r:id="rId17"/>
    <p:sldId id="2147478595" r:id="rId18"/>
    <p:sldId id="2147478576" r:id="rId19"/>
    <p:sldId id="2147478598" r:id="rId20"/>
    <p:sldId id="2147478599" r:id="rId21"/>
    <p:sldId id="2147478580" r:id="rId22"/>
    <p:sldId id="2147478579" r:id="rId23"/>
    <p:sldId id="2147478582" r:id="rId24"/>
    <p:sldId id="2147478600" r:id="rId25"/>
    <p:sldId id="2147478584" r:id="rId26"/>
    <p:sldId id="2147478558" r:id="rId27"/>
    <p:sldId id="2147327694" r:id="rId28"/>
    <p:sldId id="214732767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A3CCF3E-5113-9917-ECB7-8694DD29A554}" name="Davon Glover" initials="DG" userId="S::davon.glover@safalpartners.com::ef8b6fd4-4fc8-4c6c-bc38-bb63976cd711" providerId="AD"/>
  <p188:author id="{1C363978-593C-497C-1A28-B2866C017889}" name="Lauren Fraulo" initials="LF" userId="S::Lauren.Fraulo@safalpartners.com::d323c613-e09b-4858-ba6f-779347ece142" providerId="AD"/>
  <p188:author id="{59933C8E-3A88-C70D-7E41-2E8DB0F29A12}" name="Jean Davis" initials="JD" userId="S::jean.davis@safalpartners.com::bfbd944f-d5d4-4b1b-a260-35f86a58bc5d" providerId="AD"/>
  <p188:author id="{F5CDE29B-3EFC-D5BE-8DDE-F756FF4E4250}" name="Jana Bauer" initials="JB" userId="S::jana.bauer@safalpartners.com::f18a3f3c-4c69-4a10-b4b6-ac99762a0cf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685973E-4D94-4D91-BE36-A61E0483A0EC}" v="4" dt="2025-06-06T16:56:25.77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0935" autoAdjust="0"/>
  </p:normalViewPr>
  <p:slideViewPr>
    <p:cSldViewPr snapToGrid="0">
      <p:cViewPr varScale="1">
        <p:scale>
          <a:sx n="84" d="100"/>
          <a:sy n="84" d="100"/>
        </p:scale>
        <p:origin x="1132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7C356-2989-4304-9CC2-1E65A75EA87C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AEFAE2-54EA-4163-B7F0-A86FDE172C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851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Melissa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1C4B27-7E4C-49A8-8ACA-4378FE07AE4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2430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49BEF1-B919-412D-AA9B-C66F48BF418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1377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A6045-8663-47AE-B423-616BCCF057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846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1178F5-6129-40C1-8942-8C4A80EF1E6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74895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6AEFAE2-54EA-4163-B7F0-A86FDE172CA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550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6A6045-8663-47AE-B423-616BCCF057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9224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83D9ED-88EA-4238-8BA0-618095270DD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5319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Layouts/_rels/slideLayout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A8109-D608-CB73-7F65-35A96B5A0D0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594E5D-2F37-053A-87BB-35F4760352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A3EB1-B999-59D1-4B77-58893D58F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EBA4D-9091-48E2-A276-3127FC849746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574D38-7ADF-A8BB-F96E-91F4DC344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3FC564-A569-EB04-4B13-5DCD20EA3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5E798-0ED0-400C-A7BD-04225578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7186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F9710-7544-E00E-B1B5-3E5D59F7B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6432DB-D197-46CC-B948-F84A7488F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3C9DFC-FDD7-4588-5A95-D01F05844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EBA4D-9091-48E2-A276-3127FC849746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16D8E-FFE7-EBF5-634D-71D503E3F8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6EE68D-0F85-E536-2CDD-C5CFE82565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5E798-0ED0-400C-A7BD-04225578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816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DEDFB9-BE69-BF25-016F-2F402BD0DA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EC9483-634E-5222-69C5-F4259A84B5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E520DE-AC93-2ECE-2EE6-C8D32CB68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EBA4D-9091-48E2-A276-3127FC849746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188B3-50C5-E2C2-D3DF-C836CAC92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2E8152-683E-5930-590A-930F991BA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5E798-0ED0-400C-A7BD-04225578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163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9A577-8D88-F00D-1605-4D3BA5A34B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E40539-4AD6-3E39-E31E-CA73BF32F8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E95C0-6CC0-89F2-4A22-919D93C740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925ABA-E350-4952-AD60-0BD4E00778CD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D50D3-9C41-8F81-0BC3-CD2FF7F9C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B3E21-E903-6A03-C83C-1A9C24744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BF48-9508-4AE9-9B4A-5A1892C1416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Title page with a close-up of two hands shaking as a greeting and shows the Safal Partners' logo and Center of Excellence Seal.">
            <a:extLst>
              <a:ext uri="{FF2B5EF4-FFF2-40B4-BE49-F238E27FC236}">
                <a16:creationId xmlns:a16="http://schemas.microsoft.com/office/drawing/2014/main" id="{D79A9817-D988-E165-64FA-E61079E1B29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pic>
        <p:nvPicPr>
          <p:cNvPr id="8" name="Picture 7" descr="Close-up of a handshake&#10;&#10;Description automatically generated">
            <a:extLst>
              <a:ext uri="{FF2B5EF4-FFF2-40B4-BE49-F238E27FC236}">
                <a16:creationId xmlns:a16="http://schemas.microsoft.com/office/drawing/2014/main" id="{51556559-BF7D-F1BF-4791-B63F2B86F4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" y="628188"/>
            <a:ext cx="10929299" cy="6316714"/>
          </a:xfrm>
          <a:prstGeom prst="rect">
            <a:avLst/>
          </a:prstGeom>
        </p:spPr>
      </p:pic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E883B995-E7CA-048B-1AD6-58FED6BFBC99}"/>
              </a:ext>
            </a:extLst>
          </p:cNvPr>
          <p:cNvSpPr/>
          <p:nvPr userDrawn="1"/>
        </p:nvSpPr>
        <p:spPr>
          <a:xfrm rot="20691595">
            <a:off x="-3368713" y="-2793227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5ACE32-0760-CF5D-A2EA-49432872CA41}"/>
              </a:ext>
            </a:extLst>
          </p:cNvPr>
          <p:cNvGrpSpPr/>
          <p:nvPr userDrawn="1"/>
        </p:nvGrpSpPr>
        <p:grpSpPr>
          <a:xfrm>
            <a:off x="3980185" y="3340592"/>
            <a:ext cx="4231630" cy="1409191"/>
            <a:chOff x="4392326" y="3605739"/>
            <a:chExt cx="4231630" cy="1409191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A84DCF2-B4D7-F293-A123-53837DB847E7}"/>
                </a:ext>
              </a:extLst>
            </p:cNvPr>
            <p:cNvSpPr/>
            <p:nvPr/>
          </p:nvSpPr>
          <p:spPr>
            <a:xfrm>
              <a:off x="7200437" y="3605739"/>
              <a:ext cx="1423519" cy="1409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 descr="A blue and yellow circle with white text&#10;&#10;Description automatically generated">
              <a:extLst>
                <a:ext uri="{FF2B5EF4-FFF2-40B4-BE49-F238E27FC236}">
                  <a16:creationId xmlns:a16="http://schemas.microsoft.com/office/drawing/2014/main" id="{F4F06F74-700B-EA4B-5E1D-C06ED2D8F2C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384" y="3633931"/>
              <a:ext cx="1363241" cy="1363241"/>
            </a:xfrm>
            <a:prstGeom prst="rect">
              <a:avLst/>
            </a:prstGeom>
          </p:spPr>
        </p:pic>
        <p:pic>
          <p:nvPicPr>
            <p:cNvPr id="13" name="Picture 12" descr="A black and white logo&#10;&#10;Description automatically generated">
              <a:extLst>
                <a:ext uri="{FF2B5EF4-FFF2-40B4-BE49-F238E27FC236}">
                  <a16:creationId xmlns:a16="http://schemas.microsoft.com/office/drawing/2014/main" id="{D2B7B062-A7A1-C11A-A89A-3BBAB7094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326" y="3843721"/>
              <a:ext cx="2556761" cy="991525"/>
            </a:xfrm>
            <a:prstGeom prst="rect">
              <a:avLst/>
            </a:prstGeom>
          </p:spPr>
        </p:pic>
      </p:grp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14FDC6-4DBF-380C-E69C-D94448BE135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358187" y="5004313"/>
            <a:ext cx="7475626" cy="1463065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02EB8A8-F61D-71FC-0C6F-7D5D5A5CD93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436471" y="1589698"/>
            <a:ext cx="7475626" cy="1463065"/>
          </a:xfrm>
        </p:spPr>
        <p:txBody>
          <a:bodyPr>
            <a:normAutofit/>
          </a:bodyPr>
          <a:lstStyle>
            <a:lvl1pPr marL="0" indent="0" algn="ctr">
              <a:buNone/>
              <a:defRPr sz="4400">
                <a:solidFill>
                  <a:schemeClr val="bg1"/>
                </a:solidFill>
              </a:defRPr>
            </a:lvl1pPr>
          </a:lstStyle>
          <a:p>
            <a:pPr lvl="0"/>
            <a:endParaRPr lang="en-US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0D0FE85B-93B3-E74E-FBB6-AD93969234BB}"/>
              </a:ext>
            </a:extLst>
          </p:cNvPr>
          <p:cNvSpPr/>
          <p:nvPr userDrawn="1"/>
        </p:nvSpPr>
        <p:spPr>
          <a:xfrm rot="9934473">
            <a:off x="5966227" y="6034249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1135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A2349792-651B-F001-DCCD-B3131F401A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B9F563-B22B-6E8C-EEA2-95B758DF6EF5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A35A537-8A14-07B2-316A-C24BF03C0B1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"/>
            <a:ext cx="12179296" cy="68579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DDE98D-8541-F847-D5C2-E74D1A8E08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67680" cy="2867561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12928D-F359-2EB9-2350-96896D761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961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B4D122E9-1AC3-D098-1CF4-0DF60867CA7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75550" y="1825625"/>
            <a:ext cx="3778250" cy="40100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5BC966B4-9D74-6415-64FF-8B6D468AB40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50938" y="5046663"/>
            <a:ext cx="4335462" cy="86836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01AD72E4-D007-8AE6-30D7-E132ABD71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26012" y="6465273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6537D83-2E8D-746E-1B83-A0534E0CF6A4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3A268A44-CF5D-2927-65B7-E21C91D4B0B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89E172-406E-855D-A2ED-9800AD0E35E1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D9F87E7D-427D-62E1-E9A8-D0157C81CE5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1758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4" y="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03BE24C-E8F3-8D97-C473-9B2D303AB6EE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44481" y="1825624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DBED0CB-73B8-F41F-E91A-4FC01CEBB924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096000" y="1825623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836752B-3A10-F8F4-CD86-4C884366247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840514" y="1827995"/>
            <a:ext cx="2455506" cy="41789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68C568E-EA81-8A9D-3E12-F8022663AA5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FAD71183-15AD-3811-1337-C1938EE1D975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6654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E7A357EA-AB33-9C1A-0A4C-7FD6E8CD38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574"/>
            <a:ext cx="12185650" cy="68615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C7BC85-63DD-5A48-223C-8B0ECB22F6BD}"/>
              </a:ext>
            </a:extLst>
          </p:cNvPr>
          <p:cNvSpPr/>
          <p:nvPr userDrawn="1"/>
        </p:nvSpPr>
        <p:spPr>
          <a:xfrm>
            <a:off x="-6350" y="2142836"/>
            <a:ext cx="12192000" cy="2201918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764431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2805A0-EC07-0748-EEF8-2E38171550E4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EDA0EA-5BCC-0531-4E1C-00CABC623219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41EC0C0-A01A-4CBE-C85B-588FD76E8C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A9BE1BE-D1DD-35E6-9804-D92B3643B34C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671599B6-21AA-99AD-AEDC-E7ACEA629FB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048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676" y="-12902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F6818A0-D7F2-E347-2986-B7F96CC1231D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2620104" y="1825623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9F08C4A-CE59-DD3B-E5C1-0F9FB09B000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72344" y="1828169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7275C62-7EC8-896E-B6BB-A16430562535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298206" y="1825622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85CAEA2-DD8D-CFC5-5902-F7395AD16D5F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50446" y="1806921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94C714C7-90D7-3DE7-F529-B5F7E205A0E5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9976308" y="1806920"/>
            <a:ext cx="1623656" cy="4008439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7E39E3-622F-A555-049E-A518C2DBDF8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E5EC1E43-2F16-C736-8A25-97411AF5686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9412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arg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1706" y="-3574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79296" cy="116998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319" y="417184"/>
            <a:ext cx="10515600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3574"/>
            <a:ext cx="12179296" cy="6857998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23B03FF-48D5-599F-238A-D37F95AD0881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7D6FBA29-CE14-9D1A-0A7C-8903478DF27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FFF41BEB-F878-492E-D4B3-B907E2CCA57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200" y="2840693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BDAA652-1FCA-1F57-8D28-44CA7435DC2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3837505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A4228F0-16C0-3152-47BA-32B41B224FC0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4862798"/>
            <a:ext cx="10515600" cy="849315"/>
          </a:xfrm>
        </p:spPr>
        <p:txBody>
          <a:bodyPr/>
          <a:lstStyle/>
          <a:p>
            <a:pPr lvl="0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FE1D3BC-DE3A-D3B7-06EF-470569BD34AB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940A587A-59CB-D8FF-5D84-0989452B38B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05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5945376C-6436-A088-61EA-D5EE32E2056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324A9C-3589-D097-6C3D-F3D603C30A67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A4592B-286A-CA90-78F9-84E01C4966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17DE4E-90DA-4740-979D-77A0E21180D8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C3B51C-DFD6-3283-0A61-85A8910C1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A28649-D73D-C1B0-6325-7E752B4E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9B2C82-2443-4DB6-7560-CA743E51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EE8A18-807E-9C28-2897-7C83C93FF2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350" y="0"/>
            <a:ext cx="12179296" cy="6857998"/>
          </a:xfrm>
          <a:prstGeom prst="rect">
            <a:avLst/>
          </a:prstGeo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92CB8D83-E846-6765-5362-343F2D03F47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59686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E5829345-80FD-3510-D071-1AD55F8147E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038600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FAA9F7C3-9374-4986-4E34-975D684957C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17513" y="2055813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Picture Placeholder 9">
            <a:extLst>
              <a:ext uri="{FF2B5EF4-FFF2-40B4-BE49-F238E27FC236}">
                <a16:creationId xmlns:a16="http://schemas.microsoft.com/office/drawing/2014/main" id="{0EEDADE2-12AE-2036-02D4-17B0A61FF23C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196428" y="2018370"/>
            <a:ext cx="1681163" cy="1512888"/>
          </a:xfrm>
          <a:ln w="9525">
            <a:solidFill>
              <a:schemeClr val="tx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0C88D9-76C3-FE5A-F029-B161CEDDAF3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2050" y="3807108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B8E0021D-00F9-D845-FE74-AB29C31448F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05235" y="383751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2D491B20-8350-0923-3452-95D14A2C6E3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248420" y="3818041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6DC7B00B-44F5-53BB-0E80-32931F1E8EB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827334" y="3837510"/>
            <a:ext cx="2419350" cy="563563"/>
          </a:xfrm>
        </p:spPr>
        <p:txBody>
          <a:bodyPr/>
          <a:lstStyle>
            <a:lvl1pPr marL="0" indent="0" algn="ctr">
              <a:buNone/>
              <a:defRPr b="1"/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EE09E100-927F-CE73-B86C-7C10522E1B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50761" y="438585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FA10BBE3-FD10-8E04-69F6-16AB13D1095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700768" y="4389905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2" name="Text Placeholder 19">
            <a:extLst>
              <a:ext uri="{FF2B5EF4-FFF2-40B4-BE49-F238E27FC236}">
                <a16:creationId xmlns:a16="http://schemas.microsoft.com/office/drawing/2014/main" id="{4F91AA31-97DF-5B97-0F3D-C8CA7F0FB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64051" y="4408553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58C350C8-7516-981D-8F52-558D5A6BD89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31676" y="4381604"/>
            <a:ext cx="2419350" cy="1254125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pPr lvl="0"/>
            <a:r>
              <a:rPr lang="en-US"/>
              <a:t>Title</a:t>
            </a:r>
          </a:p>
          <a:p>
            <a:pPr lvl="0"/>
            <a:r>
              <a:rPr lang="en-US"/>
              <a:t>Org</a:t>
            </a:r>
          </a:p>
          <a:p>
            <a:pPr lvl="0"/>
            <a:r>
              <a:rPr lang="en-US"/>
              <a:t>email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AD6B77-481B-04C0-517C-85C1CE5B1D52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C84095B-9F34-010E-D6F7-B9B8154F81DE}"/>
              </a:ext>
            </a:extLst>
          </p:cNvPr>
          <p:cNvSpPr/>
          <p:nvPr userDrawn="1"/>
        </p:nvSpPr>
        <p:spPr>
          <a:xfrm>
            <a:off x="2992147" y="6256331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12175602-6169-FEE5-7592-962830B7F9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090" y="5915025"/>
            <a:ext cx="806029" cy="80602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EB9E3F7F-3235-4369-5DCB-414308FDCFA6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B281683-1F3B-A8A7-7FD6-29E811CE002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346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BE0667B8-F471-B0C2-6FA4-A5CBB0A4B2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5650" cy="6861574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4C55546-3DDB-05E6-7701-8946DB7849F9}"/>
              </a:ext>
            </a:extLst>
          </p:cNvPr>
          <p:cNvSpPr/>
          <p:nvPr userDrawn="1"/>
        </p:nvSpPr>
        <p:spPr>
          <a:xfrm>
            <a:off x="0" y="601669"/>
            <a:ext cx="12192000" cy="89636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1F70-EADA-2BCA-8958-DAB65B298A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7BD0C8-5E4A-03DB-BE69-DC13AC0122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2548812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6D7FBBF-3093-4012-E418-D37168F271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502025" y="1821650"/>
            <a:ext cx="2593975" cy="39949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360595-5B45-6114-E784-E45852A98BA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74645" y="0"/>
            <a:ext cx="14843919" cy="835841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62FA017-219C-1753-9BB5-49011916A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76855" y="6492875"/>
            <a:ext cx="3322782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b="0">
                <a:solidFill>
                  <a:schemeClr val="tx1"/>
                </a:solidFill>
              </a:rPr>
              <a:t>Safal Partners © 2025</a:t>
            </a:r>
          </a:p>
        </p:txBody>
      </p:sp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D0ED1EE2-E789-F2FE-FCC8-A348E3A606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3A32B8-8A95-6C64-A9C8-0EF689A8FB93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AA10736-B560-5BCE-0108-EB17226D7CE8}"/>
              </a:ext>
            </a:extLst>
          </p:cNvPr>
          <p:cNvSpPr/>
          <p:nvPr userDrawn="1"/>
        </p:nvSpPr>
        <p:spPr>
          <a:xfrm>
            <a:off x="3004993" y="6279357"/>
            <a:ext cx="202274" cy="2130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21D38E16-C205-9B0F-F7CB-B719F3BE18E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936" y="5938051"/>
            <a:ext cx="806029" cy="806029"/>
          </a:xfrm>
          <a:prstGeom prst="rect">
            <a:avLst/>
          </a:prstGeom>
        </p:spPr>
      </p:pic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F24B4105-EB3B-10C2-4FB1-C39C8470BA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21509" y="1820863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 Placeholder 15">
            <a:extLst>
              <a:ext uri="{FF2B5EF4-FFF2-40B4-BE49-F238E27FC236}">
                <a16:creationId xmlns:a16="http://schemas.microsoft.com/office/drawing/2014/main" id="{98D670A2-B38C-2CE3-47E5-AA8AFE4A43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66380" y="1849357"/>
            <a:ext cx="2519362" cy="39957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35F13F-5B94-0DC7-9C81-10A211350C22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CA851504-52C0-3838-9E06-88384FBFA6D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46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970F3-BF98-A775-3E64-B10B55E68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2C384-BC32-B840-CF9A-4735E028C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8BFAAD-E48F-5042-E00C-49ABCAB79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EBA4D-9091-48E2-A276-3127FC849746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F75601-2B75-13C1-C27C-7CE40A7FE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9F5C15-42EA-4B9C-5384-AFF0C2C13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5E798-0ED0-400C-A7BD-04225578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6543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 and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3A1B38EE-6BC0-FD18-FD1B-6E7A5C223C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0" y="0"/>
            <a:ext cx="12185650" cy="6861574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7AAD5F4-1EC8-541C-AE48-A1CEECE735F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376C7-CCAB-4A43-82C7-E28708528D9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3A6A49-4D64-23E4-87AC-5DE670444839}"/>
              </a:ext>
            </a:extLst>
          </p:cNvPr>
          <p:cNvSpPr/>
          <p:nvPr userDrawn="1"/>
        </p:nvSpPr>
        <p:spPr>
          <a:xfrm>
            <a:off x="0" y="556660"/>
            <a:ext cx="12198350" cy="986041"/>
          </a:xfrm>
          <a:prstGeom prst="rect">
            <a:avLst/>
          </a:prstGeom>
          <a:solidFill>
            <a:srgbClr val="0001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15E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39DA05-97CE-07DE-F9CC-2ECEEB8D272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0877" y="619826"/>
            <a:ext cx="10515600" cy="922876"/>
          </a:xfrm>
        </p:spPr>
        <p:txBody>
          <a:bodyPr>
            <a:normAutofit/>
          </a:bodyPr>
          <a:lstStyle>
            <a:lvl1pPr algn="ctr">
              <a:defRPr sz="4400" b="0">
                <a:solidFill>
                  <a:schemeClr val="bg1"/>
                </a:solidFill>
              </a:defRPr>
            </a:lvl1pPr>
          </a:lstStyle>
          <a:p>
            <a:r>
              <a:rPr lang="en-US"/>
              <a:t>Questions and Answers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73AC68-7FC8-9FCB-D81F-3A4E229C8580}"/>
              </a:ext>
            </a:extLst>
          </p:cNvPr>
          <p:cNvSpPr txBox="1">
            <a:spLocks/>
          </p:cNvSpPr>
          <p:nvPr userDrawn="1"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24A45279-B4C8-2083-E813-C9DF5E50383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25" y="5952744"/>
            <a:ext cx="791336" cy="7913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71351DE-2391-5849-55EF-16B8C81D31EF}"/>
              </a:ext>
            </a:extLst>
          </p:cNvPr>
          <p:cNvSpPr/>
          <p:nvPr userDrawn="1"/>
        </p:nvSpPr>
        <p:spPr>
          <a:xfrm>
            <a:off x="3010661" y="6257925"/>
            <a:ext cx="142114" cy="2349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A hand holding a question mark&#10;&#10;Description automatically generated with low confidence">
            <a:extLst>
              <a:ext uri="{FF2B5EF4-FFF2-40B4-BE49-F238E27FC236}">
                <a16:creationId xmlns:a16="http://schemas.microsoft.com/office/drawing/2014/main" id="{7316285F-A327-3D45-5DC8-BA9AD31051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8293" y="1639928"/>
            <a:ext cx="9100768" cy="4422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2381B53-52B1-0D90-C8AA-DF893007495E}"/>
              </a:ext>
            </a:extLst>
          </p:cNvPr>
          <p:cNvSpPr/>
          <p:nvPr userDrawn="1"/>
        </p:nvSpPr>
        <p:spPr>
          <a:xfrm>
            <a:off x="2994382" y="6296387"/>
            <a:ext cx="198587" cy="2138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 descr="A blue and yellow circle with white text&#10;&#10;Description automatically generated">
            <a:extLst>
              <a:ext uri="{FF2B5EF4-FFF2-40B4-BE49-F238E27FC236}">
                <a16:creationId xmlns:a16="http://schemas.microsoft.com/office/drawing/2014/main" id="{A49F7EB9-F172-6A4A-3A08-3F3D443B4C4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9325" y="5952745"/>
            <a:ext cx="809206" cy="8092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B868E3-A376-06B3-7833-D3DF1D56CD25}"/>
              </a:ext>
            </a:extLst>
          </p:cNvPr>
          <p:cNvSpPr/>
          <p:nvPr userDrawn="1"/>
        </p:nvSpPr>
        <p:spPr>
          <a:xfrm>
            <a:off x="642296" y="6042792"/>
            <a:ext cx="1525435" cy="6782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blue and yellow text on a black background&#10;&#10;Description automatically generated">
            <a:extLst>
              <a:ext uri="{FF2B5EF4-FFF2-40B4-BE49-F238E27FC236}">
                <a16:creationId xmlns:a16="http://schemas.microsoft.com/office/drawing/2014/main" id="{0EDFFAF7-6129-0016-47AE-A94DAE8E195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61" y="6196461"/>
            <a:ext cx="1334165" cy="31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605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D5FC049-3492-680E-2583-AA90AE44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2925ABA-E350-4952-AD60-0BD4E00778CD}" type="datetimeFigureOut">
              <a:rPr lang="en-US" smtClean="0"/>
              <a:pPr/>
              <a:t>6/13/2025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7A228E-51F1-E83F-A4F6-7A9F0ADE6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F0DF1-3007-9822-A3B6-63CF56979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5EBF48-9508-4AE9-9B4A-5A1892C14165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79E17D-EB36-969F-C87A-70F58BB16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257" t="33142" r="3673" b="1335"/>
          <a:stretch/>
        </p:blipFill>
        <p:spPr bwMode="auto">
          <a:xfrm>
            <a:off x="-677322" y="2319871"/>
            <a:ext cx="12869322" cy="47751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5D90798B-8318-8768-3698-5C318561B96A}"/>
              </a:ext>
            </a:extLst>
          </p:cNvPr>
          <p:cNvSpPr/>
          <p:nvPr userDrawn="1"/>
        </p:nvSpPr>
        <p:spPr>
          <a:xfrm>
            <a:off x="-351677" y="2474943"/>
            <a:ext cx="12769576" cy="4836358"/>
          </a:xfrm>
          <a:prstGeom prst="rect">
            <a:avLst/>
          </a:prstGeom>
          <a:solidFill>
            <a:schemeClr val="tx1">
              <a:lumMod val="75000"/>
              <a:lumOff val="25000"/>
              <a:alpha val="65000"/>
            </a:schemeClr>
          </a:solidFill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532ADBA-7569-AAB4-F00F-2A6C356E2347}"/>
              </a:ext>
            </a:extLst>
          </p:cNvPr>
          <p:cNvSpPr/>
          <p:nvPr userDrawn="1"/>
        </p:nvSpPr>
        <p:spPr>
          <a:xfrm rot="20691595">
            <a:off x="-3368713" y="-2793227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4CB9101-441D-6539-A6EA-5AB73695BAB3}"/>
              </a:ext>
            </a:extLst>
          </p:cNvPr>
          <p:cNvCxnSpPr>
            <a:cxnSpLocks/>
          </p:cNvCxnSpPr>
          <p:nvPr userDrawn="1"/>
        </p:nvCxnSpPr>
        <p:spPr>
          <a:xfrm>
            <a:off x="11719690" y="451413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57C4CE-F40D-4C01-2BDB-5609D72A9077}"/>
              </a:ext>
            </a:extLst>
          </p:cNvPr>
          <p:cNvCxnSpPr>
            <a:cxnSpLocks/>
          </p:cNvCxnSpPr>
          <p:nvPr userDrawn="1"/>
        </p:nvCxnSpPr>
        <p:spPr>
          <a:xfrm>
            <a:off x="11723163" y="450198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051E5747-B14E-ECEE-842D-3569699C3037}"/>
              </a:ext>
            </a:extLst>
          </p:cNvPr>
          <p:cNvCxnSpPr>
            <a:cxnSpLocks/>
          </p:cNvCxnSpPr>
          <p:nvPr userDrawn="1"/>
        </p:nvCxnSpPr>
        <p:spPr>
          <a:xfrm>
            <a:off x="490118" y="464713"/>
            <a:ext cx="11242985" cy="0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F815896-9654-6324-F471-30FCDDA80152}"/>
              </a:ext>
            </a:extLst>
          </p:cNvPr>
          <p:cNvCxnSpPr>
            <a:cxnSpLocks/>
          </p:cNvCxnSpPr>
          <p:nvPr userDrawn="1"/>
        </p:nvCxnSpPr>
        <p:spPr>
          <a:xfrm>
            <a:off x="474507" y="6400936"/>
            <a:ext cx="11242985" cy="0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06860FA9-166D-AF24-4F88-891CA8C4412E}"/>
              </a:ext>
            </a:extLst>
          </p:cNvPr>
          <p:cNvSpPr/>
          <p:nvPr userDrawn="1"/>
        </p:nvSpPr>
        <p:spPr>
          <a:xfrm rot="9934473">
            <a:off x="6103719" y="6224444"/>
            <a:ext cx="8489148" cy="3855172"/>
          </a:xfrm>
          <a:prstGeom prst="triangle">
            <a:avLst/>
          </a:prstGeom>
          <a:solidFill>
            <a:srgbClr val="FAAB1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A8456A6-4F06-9DDF-4890-870F606A2593}"/>
              </a:ext>
            </a:extLst>
          </p:cNvPr>
          <p:cNvCxnSpPr>
            <a:cxnSpLocks/>
          </p:cNvCxnSpPr>
          <p:nvPr userDrawn="1"/>
        </p:nvCxnSpPr>
        <p:spPr>
          <a:xfrm>
            <a:off x="489829" y="419594"/>
            <a:ext cx="0" cy="5993278"/>
          </a:xfrm>
          <a:prstGeom prst="line">
            <a:avLst/>
          </a:prstGeom>
          <a:ln w="28575">
            <a:solidFill>
              <a:srgbClr val="FAAB1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itle 1">
            <a:extLst>
              <a:ext uri="{FF2B5EF4-FFF2-40B4-BE49-F238E27FC236}">
                <a16:creationId xmlns:a16="http://schemas.microsoft.com/office/drawing/2014/main" id="{9CB05888-457D-CA0B-2941-4853FD5BB73E}"/>
              </a:ext>
            </a:extLst>
          </p:cNvPr>
          <p:cNvSpPr txBox="1">
            <a:spLocks/>
          </p:cNvSpPr>
          <p:nvPr userDrawn="1"/>
        </p:nvSpPr>
        <p:spPr>
          <a:xfrm>
            <a:off x="838200" y="836023"/>
            <a:ext cx="10515600" cy="8895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bg1"/>
                </a:solidFill>
                <a:latin typeface="Montserrat" panose="02000505000000020004" pitchFamily="2" charset="77"/>
                <a:ea typeface="+mj-ea"/>
                <a:cs typeface="+mj-cs"/>
              </a:defRPr>
            </a:lvl1pPr>
          </a:lstStyle>
          <a:p>
            <a:pPr algn="ctr"/>
            <a:r>
              <a:rPr lang="en-US">
                <a:solidFill>
                  <a:srgbClr val="00015E"/>
                </a:solidFill>
                <a:latin typeface="Aptos" panose="020B0004020202020204" pitchFamily="34" charset="0"/>
              </a:rPr>
              <a:t>THANK YOU FOR JOINING US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18656490-E151-189D-2D19-06045FA04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674903"/>
            <a:ext cx="10515600" cy="415746"/>
          </a:xfrm>
        </p:spPr>
        <p:txBody>
          <a:bodyPr anchor="b">
            <a:normAutofit/>
          </a:bodyPr>
          <a:lstStyle>
            <a:lvl1pPr algn="ctr">
              <a:defRPr sz="2400" b="0" i="1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21" name="Rectangle 20" descr="Decorative">
            <a:extLst>
              <a:ext uri="{FF2B5EF4-FFF2-40B4-BE49-F238E27FC236}">
                <a16:creationId xmlns:a16="http://schemas.microsoft.com/office/drawing/2014/main" id="{24F78415-2906-C1B6-3F23-506754A72655}"/>
              </a:ext>
            </a:extLst>
          </p:cNvPr>
          <p:cNvSpPr/>
          <p:nvPr userDrawn="1"/>
        </p:nvSpPr>
        <p:spPr>
          <a:xfrm>
            <a:off x="-351677" y="2306882"/>
            <a:ext cx="13373401" cy="168061"/>
          </a:xfrm>
          <a:prstGeom prst="rect">
            <a:avLst/>
          </a:prstGeom>
          <a:solidFill>
            <a:srgbClr val="0092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7102E999-DBCC-E856-0AFD-2FB13E740A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570560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4828CE00-D8F5-A2AF-D081-C59788708EBD}"/>
              </a:ext>
            </a:extLst>
          </p:cNvPr>
          <p:cNvGrpSpPr/>
          <p:nvPr userDrawn="1"/>
        </p:nvGrpSpPr>
        <p:grpSpPr>
          <a:xfrm>
            <a:off x="3980185" y="4627522"/>
            <a:ext cx="4231630" cy="1409191"/>
            <a:chOff x="4392326" y="3605739"/>
            <a:chExt cx="4231630" cy="140919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C52E834-633B-7E62-1DD0-F42FDDE35DCE}"/>
                </a:ext>
              </a:extLst>
            </p:cNvPr>
            <p:cNvSpPr/>
            <p:nvPr/>
          </p:nvSpPr>
          <p:spPr>
            <a:xfrm>
              <a:off x="7200437" y="3605739"/>
              <a:ext cx="1423519" cy="140919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" name="Picture 29" descr="A blue and yellow circle with white text&#10;&#10;Description automatically generated">
              <a:extLst>
                <a:ext uri="{FF2B5EF4-FFF2-40B4-BE49-F238E27FC236}">
                  <a16:creationId xmlns:a16="http://schemas.microsoft.com/office/drawing/2014/main" id="{83FFCFD7-371C-B479-7B31-3B368A87B7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5384" y="3633931"/>
              <a:ext cx="1363241" cy="1363241"/>
            </a:xfrm>
            <a:prstGeom prst="rect">
              <a:avLst/>
            </a:prstGeom>
          </p:spPr>
        </p:pic>
        <p:pic>
          <p:nvPicPr>
            <p:cNvPr id="31" name="Picture 30" descr="A black and white logo&#10;&#10;Description automatically generated">
              <a:extLst>
                <a:ext uri="{FF2B5EF4-FFF2-40B4-BE49-F238E27FC236}">
                  <a16:creationId xmlns:a16="http://schemas.microsoft.com/office/drawing/2014/main" id="{5E9ADAC3-34D3-6D8B-5836-4704CA175F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2326" y="3843721"/>
              <a:ext cx="2556761" cy="9915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18782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07BBFE-44B9-9190-A1A8-CD5AABE260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A28700-AACD-43A7-A672-7DC1EA2FC3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7197A6-01FD-90BC-40C6-61469CB30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EBA4D-9091-48E2-A276-3127FC849746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63619-7AB9-12CB-B77B-71DC3F9E8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6F0C3C-C497-5892-37EF-E639E92E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5E798-0ED0-400C-A7BD-04225578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93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69CB8-C85E-A7AA-488A-A6032D479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2DF47-11B4-872C-CA54-69DEE95AE0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2DF0B8-188E-3AA8-3482-6086DCAABF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CC551F-A29F-6FCB-D421-EA8980D6A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EBA4D-9091-48E2-A276-3127FC849746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7B17-4BFA-ECC7-4B1E-A8CACDE3A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FBB397-0318-1374-0BE9-A6CFB7E01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5E798-0ED0-400C-A7BD-04225578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363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C3043A-2F17-BEA9-6AE8-7A41893F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CBB67E-FFFE-2790-DB65-2A1B3747C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E3820E-9EF3-5759-8F49-EE86174D7A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4BDE8CD-9064-F8CA-4EE6-ADF8A4EE7B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61BEFA-515B-08E1-D63E-7E847B02D7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E1FCF5-04F1-59AA-5D3E-D99A93849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EBA4D-9091-48E2-A276-3127FC849746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9447FA-613E-F9B7-0C32-AA2DDFCE1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00F52D-D1CA-CF29-0B15-51A3C6D85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5E798-0ED0-400C-A7BD-04225578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91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C4751-54BC-747C-CEDE-B23292CA3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1C06BE-0DDC-4D01-22E2-9E30CA58F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EBA4D-9091-48E2-A276-3127FC849746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99426C-BA7E-FFB5-1CA2-7FB6A951D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AE4DC9-CEC7-0FAD-EDA8-31F37BB9A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5E798-0ED0-400C-A7BD-04225578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557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1407C5-CE78-4C7F-B033-6B0890DDA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EBA4D-9091-48E2-A276-3127FC849746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1E9B1F-A66F-D685-5E74-97451C1482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26547A-FA03-764E-CC8C-7ECF8DA73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5E798-0ED0-400C-A7BD-04225578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26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33A3-9DD8-0541-99D8-6A1F13523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509352-8A89-1910-C38D-B2E6F0F87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365FE7-D2A9-B051-7BC4-7016AA4A1A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2A1FE4-6F5F-3D4A-FE19-2FD49A422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EBA4D-9091-48E2-A276-3127FC849746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8BB19F-A620-A579-DA1A-8A150B075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30B85C-ED9D-E6D4-C421-5E710AA1D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5E798-0ED0-400C-A7BD-04225578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973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911B88-0CCE-20A2-8E8B-8057022F9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34CA5A6-C29F-B3D0-25CD-F46B64FBEA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7196BA-0B68-A950-1859-6A8D88F702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F42A44-7AB3-1FAD-5D8D-D0809BCE2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EBA4D-9091-48E2-A276-3127FC849746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C89A2-B738-76CD-692B-FF97324F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5430F8-1F89-E1DE-E628-98905B4D6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A5E798-0ED0-400C-A7BD-04225578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465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4F3286D-40B3-4930-02B8-45E99EC59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09529F-C4A7-9058-E9F4-30082768A4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10C5D-401F-DAA7-D0C2-A96D67A35D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CEBA4D-9091-48E2-A276-3127FC849746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576F5B-DBFB-8406-5143-2C0E1B72FE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17B8F6-9823-F09C-135F-1F814A0D9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A5E798-0ED0-400C-A7BD-04225578E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07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5" Type="http://schemas.openxmlformats.org/officeDocument/2006/relationships/hyperlink" Target="https://fastport.com/" TargetMode="External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nationalapprenticeship.org/logistics-and-supply-chain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36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8.svg"/><Relationship Id="rId11" Type="http://schemas.openxmlformats.org/officeDocument/2006/relationships/image" Target="../media/image35.png"/><Relationship Id="rId5" Type="http://schemas.openxmlformats.org/officeDocument/2006/relationships/image" Target="../media/image57.png"/><Relationship Id="rId10" Type="http://schemas.openxmlformats.org/officeDocument/2006/relationships/image" Target="../media/image62.sv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9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hyperlink" Target="https://dolcoe.safalapps.com/" TargetMode="Externa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4.png"/><Relationship Id="rId7" Type="http://schemas.openxmlformats.org/officeDocument/2006/relationships/hyperlink" Target="https://dolcoe.safalapps.com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sv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svg"/><Relationship Id="rId4" Type="http://schemas.openxmlformats.org/officeDocument/2006/relationships/image" Target="../media/image28.sv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BEDFC8-DA88-8647-B93B-D9D2C0F6DE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631" y="1268964"/>
            <a:ext cx="10982738" cy="1802039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Promoting Registered Apprenticeships: Strategies for Business Service Representatives in the Transportation Industry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6238ED-6027-E1EC-389B-CA97F24586A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err="1"/>
              <a:t>Fastport</a:t>
            </a:r>
            <a:r>
              <a:rPr lang="en-US"/>
              <a:t> Webinar</a:t>
            </a:r>
          </a:p>
          <a:p>
            <a:r>
              <a:rPr lang="en-US"/>
              <a:t>Friday, June 6</a:t>
            </a:r>
            <a:r>
              <a:rPr lang="en-US" baseline="30000"/>
              <a:t>th</a:t>
            </a:r>
            <a:r>
              <a:rPr lang="en-US"/>
              <a:t>, 2025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77A87-47B9-8981-503A-D36C2FF08194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4979360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27B933-F59D-A72E-A772-15B71FF5F5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E6F71E-89E3-F61D-BADD-71E1CAF8A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76" y="2619575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  <a:latin typeface="Aptos"/>
              </a:rPr>
              <a:t>Fastport</a:t>
            </a:r>
            <a:br>
              <a:rPr lang="en-US"/>
            </a:br>
            <a:r>
              <a:rPr lang="en-US">
                <a:solidFill>
                  <a:schemeClr val="bg1"/>
                </a:solidFill>
                <a:latin typeface="Aptos"/>
              </a:rPr>
              <a:t>Transportation Industry Intermediary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DA0402B-7E9C-7E66-0140-F56C330B0F08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168327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EBD051-4758-076C-36BF-A96F4770B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ptos"/>
              </a:rPr>
              <a:t>Introduction to Fastport</a:t>
            </a:r>
            <a:endParaRPr lang="en-US"/>
          </a:p>
        </p:txBody>
      </p:sp>
      <p:pic>
        <p:nvPicPr>
          <p:cNvPr id="5" name="Picture 3" descr="Department of Labor United States of America">
            <a:extLst>
              <a:ext uri="{FF2B5EF4-FFF2-40B4-BE49-F238E27FC236}">
                <a16:creationId xmlns:a16="http://schemas.microsoft.com/office/drawing/2014/main" id="{216C7892-9469-E7B6-B885-29F32209C677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9150" y="206292"/>
            <a:ext cx="1563477" cy="1566054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2F969FF-B83A-40C9-777C-394866A27A4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2604" y="1970421"/>
            <a:ext cx="10670023" cy="373545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3200">
                <a:solidFill>
                  <a:schemeClr val="tx1"/>
                </a:solidFill>
                <a:latin typeface="Aptos"/>
              </a:rPr>
              <a:t> </a:t>
            </a:r>
            <a:r>
              <a:rPr lang="en-US" sz="3200" err="1">
                <a:solidFill>
                  <a:schemeClr val="tx1"/>
                </a:solidFill>
                <a:latin typeface="Aptos"/>
              </a:rPr>
              <a:t>Fastport</a:t>
            </a:r>
            <a:r>
              <a:rPr lang="en-US" sz="3200">
                <a:solidFill>
                  <a:schemeClr val="tx1"/>
                </a:solidFill>
                <a:latin typeface="Aptos"/>
              </a:rPr>
              <a:t> is a </a:t>
            </a:r>
            <a:r>
              <a:rPr lang="en-US" sz="3200" u="sng">
                <a:solidFill>
                  <a:schemeClr val="tx1"/>
                </a:solidFill>
                <a:latin typeface="Aptos"/>
              </a:rPr>
              <a:t>U.S. DOL Industry Intermediary</a:t>
            </a:r>
            <a:r>
              <a:rPr lang="en-US" sz="3200">
                <a:solidFill>
                  <a:schemeClr val="tx1"/>
                </a:solidFill>
                <a:latin typeface="Aptos"/>
              </a:rPr>
              <a:t> </a:t>
            </a:r>
            <a:endParaRPr lang="en-US">
              <a:solidFill>
                <a:schemeClr val="tx1"/>
              </a:solidFill>
            </a:endParaRPr>
          </a:p>
          <a:p>
            <a:r>
              <a:rPr lang="en-US">
                <a:solidFill>
                  <a:schemeClr val="tx1"/>
                </a:solidFill>
                <a:latin typeface="Aptos"/>
              </a:rPr>
              <a:t>Funded Partner of U.S. DOL, Office of Apprenticeship</a:t>
            </a:r>
          </a:p>
          <a:p>
            <a:r>
              <a:rPr lang="en-US">
                <a:solidFill>
                  <a:schemeClr val="tx1"/>
                </a:solidFill>
                <a:latin typeface="Aptos"/>
              </a:rPr>
              <a:t>Tasked with expanding RA opportunities in Transportation industry</a:t>
            </a:r>
            <a:endParaRPr lang="en-US">
              <a:solidFill>
                <a:schemeClr val="tx1"/>
              </a:solidFill>
            </a:endParaRPr>
          </a:p>
          <a:p>
            <a:pPr lvl="1"/>
            <a:r>
              <a:rPr lang="en-US">
                <a:solidFill>
                  <a:schemeClr val="tx1"/>
                </a:solidFill>
                <a:latin typeface="Aptos"/>
              </a:rPr>
              <a:t>Promotes RA benefits to the Transportation industry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ptos"/>
              </a:rPr>
              <a:t>Streamlines process to launch and expand new RA programs</a:t>
            </a:r>
          </a:p>
          <a:p>
            <a:pPr lvl="1"/>
            <a:r>
              <a:rPr lang="en-US">
                <a:solidFill>
                  <a:schemeClr val="tx1"/>
                </a:solidFill>
                <a:latin typeface="Aptos"/>
              </a:rPr>
              <a:t>Provides access to resources such as pre-approved, industry-endorsed online instruction and tailored coaching on program set-up and funding opportunities. </a:t>
            </a:r>
          </a:p>
          <a:p>
            <a:pPr lvl="1"/>
            <a:endParaRPr lang="en-US" sz="3200">
              <a:solidFill>
                <a:schemeClr val="tx1"/>
              </a:solidFill>
              <a:latin typeface="Aptos"/>
            </a:endParaRPr>
          </a:p>
        </p:txBody>
      </p:sp>
      <p:pic>
        <p:nvPicPr>
          <p:cNvPr id="1026" name="Picture 2" descr="Fastport_Final_Black_190">
            <a:extLst>
              <a:ext uri="{FF2B5EF4-FFF2-40B4-BE49-F238E27FC236}">
                <a16:creationId xmlns:a16="http://schemas.microsoft.com/office/drawing/2014/main" id="{6D246B24-E5CD-A1BD-D763-19CFD6B768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4" b="25841"/>
          <a:stretch/>
        </p:blipFill>
        <p:spPr bwMode="auto">
          <a:xfrm>
            <a:off x="3393597" y="5616371"/>
            <a:ext cx="3480246" cy="575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291C4ECA-89CA-116C-9F2C-C80C5D89D4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63378" y="5655971"/>
            <a:ext cx="4509919" cy="495968"/>
          </a:xfrm>
          <a:noFill/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>
                <a:solidFill>
                  <a:srgbClr val="00015E"/>
                </a:solidFill>
              </a:rPr>
              <a:t>Learn more about </a:t>
            </a:r>
            <a:r>
              <a:rPr lang="en-US" sz="2600" err="1">
                <a:solidFill>
                  <a:srgbClr val="00015E"/>
                </a:solidFill>
                <a:hlinkClick r:id="rId5" tooltip="https://fastport.com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Fastport</a:t>
            </a:r>
            <a:endParaRPr lang="en-US" sz="2600">
              <a:solidFill>
                <a:srgbClr val="00015E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383BA-8D63-B446-D834-059292282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178990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9DFFA8-D8F5-5E72-B15E-BCC95BBC1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Snapshot of Success</a:t>
            </a:r>
          </a:p>
        </p:txBody>
      </p:sp>
      <p:pic>
        <p:nvPicPr>
          <p:cNvPr id="13" name="Picture 12" descr="700% Contract Goal&#10;26K+ Apprentices Hired&#10;200 Organizations&#10;33 Occupations">
            <a:extLst>
              <a:ext uri="{FF2B5EF4-FFF2-40B4-BE49-F238E27FC236}">
                <a16:creationId xmlns:a16="http://schemas.microsoft.com/office/drawing/2014/main" id="{08EAED63-FFBF-2ED9-47C7-2EC247F540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065" b="8868"/>
          <a:stretch/>
        </p:blipFill>
        <p:spPr>
          <a:xfrm>
            <a:off x="629264" y="2352175"/>
            <a:ext cx="10901031" cy="1325564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8BCCAED-0FB8-A628-2212-3A139F2152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9264" y="3780307"/>
            <a:ext cx="2574791" cy="12069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600" err="1">
                <a:solidFill>
                  <a:schemeClr val="tx1"/>
                </a:solidFill>
                <a:latin typeface="Aptos"/>
              </a:rPr>
              <a:t>Fastport's</a:t>
            </a:r>
            <a:r>
              <a:rPr lang="en-US" sz="1600">
                <a:solidFill>
                  <a:schemeClr val="tx1"/>
                </a:solidFill>
                <a:latin typeface="Aptos"/>
              </a:rPr>
              <a:t> achievement</a:t>
            </a:r>
            <a:br>
              <a:rPr lang="en-US" sz="1600"/>
            </a:br>
            <a:r>
              <a:rPr lang="en-US" sz="1600">
                <a:solidFill>
                  <a:schemeClr val="tx1"/>
                </a:solidFill>
                <a:latin typeface="Aptos"/>
              </a:rPr>
              <a:t> to goal ratio </a:t>
            </a:r>
            <a:br>
              <a:rPr lang="en-US" sz="1600">
                <a:solidFill>
                  <a:schemeClr val="tx1"/>
                </a:solidFill>
                <a:latin typeface="Aptos"/>
              </a:rPr>
            </a:br>
            <a:r>
              <a:rPr lang="en-US" sz="1600">
                <a:solidFill>
                  <a:schemeClr val="tx1"/>
                </a:solidFill>
                <a:latin typeface="Aptos"/>
              </a:rPr>
              <a:t>for DOL </a:t>
            </a:r>
            <a:br>
              <a:rPr lang="en-US" sz="1600">
                <a:solidFill>
                  <a:schemeClr val="tx1"/>
                </a:solidFill>
                <a:latin typeface="Aptos"/>
              </a:rPr>
            </a:br>
            <a:r>
              <a:rPr lang="en-US" sz="1600">
                <a:solidFill>
                  <a:schemeClr val="tx1"/>
                </a:solidFill>
                <a:latin typeface="Aptos"/>
              </a:rPr>
              <a:t>contract deliverable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4CD0089-B518-632C-7F89-2882025F8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3204058" y="3730195"/>
            <a:ext cx="0" cy="12154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A3B1919-7537-9DE9-1FA7-572E0D371C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204058" y="3760254"/>
            <a:ext cx="2814685" cy="129246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600" err="1">
                <a:solidFill>
                  <a:schemeClr val="tx1"/>
                </a:solidFill>
                <a:latin typeface="Aptos"/>
              </a:rPr>
              <a:t>Fastport's</a:t>
            </a:r>
            <a:r>
              <a:rPr lang="en-US" sz="1600">
                <a:solidFill>
                  <a:schemeClr val="tx1"/>
                </a:solidFill>
                <a:latin typeface="Aptos"/>
              </a:rPr>
              <a:t> programs </a:t>
            </a:r>
            <a:br>
              <a:rPr lang="en-US" sz="1600">
                <a:solidFill>
                  <a:schemeClr val="tx1"/>
                </a:solidFill>
              </a:rPr>
            </a:br>
            <a:r>
              <a:rPr lang="en-US" sz="1600">
                <a:solidFill>
                  <a:schemeClr val="tx1"/>
                </a:solidFill>
                <a:latin typeface="Aptos"/>
              </a:rPr>
              <a:t>have helped to successfully hire over 26,000 </a:t>
            </a:r>
            <a:br>
              <a:rPr lang="en-US" sz="1600">
                <a:solidFill>
                  <a:schemeClr val="tx1"/>
                </a:solidFill>
              </a:rPr>
            </a:br>
            <a:r>
              <a:rPr lang="en-US" sz="1600">
                <a:solidFill>
                  <a:schemeClr val="tx1"/>
                </a:solidFill>
                <a:latin typeface="Aptos"/>
              </a:rPr>
              <a:t>Registered Apprentices </a:t>
            </a:r>
            <a:br>
              <a:rPr lang="en-US" sz="1600">
                <a:solidFill>
                  <a:schemeClr val="tx1"/>
                </a:solidFill>
              </a:rPr>
            </a:br>
            <a:r>
              <a:rPr lang="en-US" sz="1600">
                <a:solidFill>
                  <a:schemeClr val="tx1"/>
                </a:solidFill>
                <a:latin typeface="Aptos"/>
              </a:rPr>
              <a:t>into TDL occupations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FB51E9F-8AD8-54C4-34B4-A4951C4253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6018743" y="3730195"/>
            <a:ext cx="0" cy="12154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488848-6473-1AA6-6F8D-D55D792359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18738" y="3760254"/>
            <a:ext cx="2758113" cy="1562112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300">
                <a:solidFill>
                  <a:schemeClr val="tx1"/>
                </a:solidFill>
                <a:latin typeface="Aptos"/>
              </a:rPr>
              <a:t>Created </a:t>
            </a:r>
            <a:br>
              <a:rPr lang="en-US" sz="2300">
                <a:solidFill>
                  <a:schemeClr val="tx1"/>
                </a:solidFill>
              </a:rPr>
            </a:br>
            <a:r>
              <a:rPr lang="en-US" sz="2300">
                <a:solidFill>
                  <a:schemeClr val="tx1"/>
                </a:solidFill>
                <a:latin typeface="Aptos"/>
              </a:rPr>
              <a:t>Registered Apprenticeship programs through </a:t>
            </a:r>
            <a:r>
              <a:rPr lang="en-US" sz="2300" err="1">
                <a:solidFill>
                  <a:schemeClr val="tx1"/>
                </a:solidFill>
                <a:latin typeface="Aptos"/>
              </a:rPr>
              <a:t>Fastport</a:t>
            </a:r>
            <a:r>
              <a:rPr lang="en-US" sz="2300">
                <a:solidFill>
                  <a:schemeClr val="tx1"/>
                </a:solidFill>
                <a:latin typeface="Aptos"/>
              </a:rPr>
              <a:t> (includes both associations and employers)</a:t>
            </a:r>
          </a:p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EF7DE3A-B333-8708-889A-DBC4228565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8795915" y="3730195"/>
            <a:ext cx="0" cy="121548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A751B5-83B7-3A83-DC5E-79F9D44CC84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814979" y="3780307"/>
            <a:ext cx="2538813" cy="14143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1600">
                <a:solidFill>
                  <a:schemeClr val="tx1"/>
                </a:solidFill>
                <a:latin typeface="Aptos"/>
              </a:rPr>
              <a:t>Registered Apprenticeship occupations developed with Fastport</a:t>
            </a:r>
            <a:endParaRPr lang="en-US" sz="1600">
              <a:solidFill>
                <a:schemeClr val="tx1"/>
              </a:solidFill>
            </a:endParaRPr>
          </a:p>
        </p:txBody>
      </p:sp>
      <p:pic>
        <p:nvPicPr>
          <p:cNvPr id="14" name="Picture 2" descr="Fastport_Final_Black_190">
            <a:extLst>
              <a:ext uri="{FF2B5EF4-FFF2-40B4-BE49-F238E27FC236}">
                <a16:creationId xmlns:a16="http://schemas.microsoft.com/office/drawing/2014/main" id="{0E6DE463-5BB8-BF63-06E6-4C11D50B2E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54" b="25841"/>
          <a:stretch/>
        </p:blipFill>
        <p:spPr bwMode="auto">
          <a:xfrm>
            <a:off x="8399283" y="5623051"/>
            <a:ext cx="3240744" cy="53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26ECC65-DDFC-EECA-F408-E88DEF6CF0C7}"/>
              </a:ext>
            </a:extLst>
          </p:cNvPr>
          <p:cNvSpPr txBox="1">
            <a:spLocks/>
          </p:cNvSpPr>
          <p:nvPr/>
        </p:nvSpPr>
        <p:spPr>
          <a:xfrm>
            <a:off x="8776855" y="6483450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40430332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C002A1-3EDF-9024-47FE-C0716C67D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343" y="769545"/>
            <a:ext cx="11184803" cy="758181"/>
          </a:xfrm>
        </p:spPr>
        <p:txBody>
          <a:bodyPr>
            <a:normAutofit fontScale="90000"/>
          </a:bodyPr>
          <a:lstStyle/>
          <a:p>
            <a:r>
              <a:rPr lang="en-US" sz="4900"/>
              <a:t>Why is the Transportation Industry Unique? </a:t>
            </a:r>
            <a:r>
              <a:rPr lang="en-US" sz="4900">
                <a:solidFill>
                  <a:srgbClr val="00015E"/>
                </a:solidFill>
              </a:rPr>
              <a:t>2</a:t>
            </a:r>
            <a:endParaRPr lang="en-US">
              <a:solidFill>
                <a:srgbClr val="00015E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5B9787-C343-6E2B-4C69-EDEC143885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8783" y="1879919"/>
            <a:ext cx="10614434" cy="45418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>
                <a:solidFill>
                  <a:schemeClr val="tx1">
                    <a:lumMod val="95000"/>
                    <a:lumOff val="5000"/>
                  </a:schemeClr>
                </a:solidFill>
              </a:rPr>
              <a:t>Which of these occupations is in the Transportation Industry?</a:t>
            </a:r>
          </a:p>
        </p:txBody>
      </p:sp>
      <p:pic>
        <p:nvPicPr>
          <p:cNvPr id="10" name="Picture 9" descr="Truck Driver">
            <a:extLst>
              <a:ext uri="{FF2B5EF4-FFF2-40B4-BE49-F238E27FC236}">
                <a16:creationId xmlns:a16="http://schemas.microsoft.com/office/drawing/2014/main" id="{885679AD-2192-A628-B4E6-94F74B150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2257" y="2321716"/>
            <a:ext cx="1852955" cy="1107284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342089-7893-1FC2-CEA7-BE66B713D463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397950" y="3455199"/>
            <a:ext cx="2081568" cy="44150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>
                <a:solidFill>
                  <a:schemeClr val="tx1">
                    <a:lumMod val="95000"/>
                    <a:lumOff val="5000"/>
                  </a:schemeClr>
                </a:solidFill>
              </a:rPr>
              <a:t>Truck Driver</a:t>
            </a:r>
          </a:p>
        </p:txBody>
      </p:sp>
      <p:pic>
        <p:nvPicPr>
          <p:cNvPr id="12" name="Picture 2" descr="Pilots in cockpit">
            <a:extLst>
              <a:ext uri="{FF2B5EF4-FFF2-40B4-BE49-F238E27FC236}">
                <a16:creationId xmlns:a16="http://schemas.microsoft.com/office/drawing/2014/main" id="{E774AFFD-934D-B75B-AFCA-FFF602F34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085" y="2308825"/>
            <a:ext cx="1773027" cy="112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7C60851-9850-6B21-B7FF-EA774BB5362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4414770" y="3406560"/>
            <a:ext cx="1623656" cy="45418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>
                <a:solidFill>
                  <a:schemeClr val="tx1">
                    <a:lumMod val="95000"/>
                    <a:lumOff val="5000"/>
                  </a:schemeClr>
                </a:solidFill>
              </a:rPr>
              <a:t>Pilot</a:t>
            </a:r>
          </a:p>
        </p:txBody>
      </p:sp>
      <p:pic>
        <p:nvPicPr>
          <p:cNvPr id="15" name="Picture 14" descr="Logistics analyst working in warehouse on a computer&#10;">
            <a:extLst>
              <a:ext uri="{FF2B5EF4-FFF2-40B4-BE49-F238E27FC236}">
                <a16:creationId xmlns:a16="http://schemas.microsoft.com/office/drawing/2014/main" id="{E87966E2-46C5-5B66-C7DA-262983CE68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8364" y="2310357"/>
            <a:ext cx="1794295" cy="111994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8EEEF3-A1AF-EB1C-17AD-A161C1631889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6474907" y="3425778"/>
            <a:ext cx="2941208" cy="44972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600">
                <a:solidFill>
                  <a:schemeClr val="tx1">
                    <a:lumMod val="95000"/>
                    <a:lumOff val="5000"/>
                  </a:schemeClr>
                </a:solidFill>
              </a:rPr>
              <a:t>Logistics Analyst</a:t>
            </a:r>
          </a:p>
        </p:txBody>
      </p:sp>
      <p:pic>
        <p:nvPicPr>
          <p:cNvPr id="11" name="Picture 10" descr="Cybersecurity worker">
            <a:extLst>
              <a:ext uri="{FF2B5EF4-FFF2-40B4-BE49-F238E27FC236}">
                <a16:creationId xmlns:a16="http://schemas.microsoft.com/office/drawing/2014/main" id="{156978F3-CF26-B8F2-883A-FEEEA9535FD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579" r="1277"/>
          <a:stretch/>
        </p:blipFill>
        <p:spPr>
          <a:xfrm>
            <a:off x="1500595" y="3954272"/>
            <a:ext cx="1876277" cy="1151402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FDB3A3C-454B-13C3-C9D5-D35BDDE80B28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533451" y="5068925"/>
            <a:ext cx="3767982" cy="45418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600">
                <a:solidFill>
                  <a:schemeClr val="tx1">
                    <a:lumMod val="95000"/>
                    <a:lumOff val="5000"/>
                  </a:schemeClr>
                </a:solidFill>
              </a:rPr>
              <a:t>Cybersecurity </a:t>
            </a:r>
            <a:br>
              <a:rPr lang="en-US" sz="26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2600">
                <a:solidFill>
                  <a:schemeClr val="tx1">
                    <a:lumMod val="95000"/>
                    <a:lumOff val="5000"/>
                  </a:schemeClr>
                </a:solidFill>
              </a:rPr>
              <a:t>Worker</a:t>
            </a:r>
          </a:p>
        </p:txBody>
      </p:sp>
      <p:pic>
        <p:nvPicPr>
          <p:cNvPr id="14" name="Picture 13" descr="Vehicle maintenance worker">
            <a:extLst>
              <a:ext uri="{FF2B5EF4-FFF2-40B4-BE49-F238E27FC236}">
                <a16:creationId xmlns:a16="http://schemas.microsoft.com/office/drawing/2014/main" id="{A9056F2C-F84F-4E1F-850E-7A46DB1CC9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72944" y="3947269"/>
            <a:ext cx="1773027" cy="1153262"/>
          </a:xfrm>
          <a:prstGeom prst="rect">
            <a:avLst/>
          </a:prstGeom>
        </p:spPr>
      </p:pic>
      <p:sp>
        <p:nvSpPr>
          <p:cNvPr id="16" name="Content Placeholder 7">
            <a:extLst>
              <a:ext uri="{FF2B5EF4-FFF2-40B4-BE49-F238E27FC236}">
                <a16:creationId xmlns:a16="http://schemas.microsoft.com/office/drawing/2014/main" id="{57906FAE-BBDD-A1B5-47E9-97220776C8D7}"/>
              </a:ext>
            </a:extLst>
          </p:cNvPr>
          <p:cNvSpPr txBox="1">
            <a:spLocks/>
          </p:cNvSpPr>
          <p:nvPr/>
        </p:nvSpPr>
        <p:spPr>
          <a:xfrm>
            <a:off x="4090734" y="5068925"/>
            <a:ext cx="2537445" cy="7307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600">
                <a:solidFill>
                  <a:schemeClr val="tx1">
                    <a:lumMod val="95000"/>
                    <a:lumOff val="5000"/>
                  </a:schemeClr>
                </a:solidFill>
              </a:rPr>
              <a:t>Vehicle Maintenance</a:t>
            </a:r>
          </a:p>
        </p:txBody>
      </p:sp>
      <p:pic>
        <p:nvPicPr>
          <p:cNvPr id="13" name="Picture 4" descr="Warehouse Forklift Operator">
            <a:extLst>
              <a:ext uri="{FF2B5EF4-FFF2-40B4-BE49-F238E27FC236}">
                <a16:creationId xmlns:a16="http://schemas.microsoft.com/office/drawing/2014/main" id="{F58DCF64-A253-B158-CC89-D8F5BE25B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8996" y="3947269"/>
            <a:ext cx="1773028" cy="1160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05B73DF-1C95-621C-ADC1-3EE175ECCBD2}"/>
              </a:ext>
            </a:extLst>
          </p:cNvPr>
          <p:cNvSpPr>
            <a:spLocks noGrp="1"/>
          </p:cNvSpPr>
          <p:nvPr>
            <p:ph sz="half" idx="17"/>
          </p:nvPr>
        </p:nvSpPr>
        <p:spPr>
          <a:xfrm>
            <a:off x="6676787" y="5129868"/>
            <a:ext cx="2537445" cy="425942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600">
                <a:solidFill>
                  <a:schemeClr val="tx1">
                    <a:lumMod val="95000"/>
                    <a:lumOff val="5000"/>
                  </a:schemeClr>
                </a:solidFill>
              </a:rPr>
              <a:t>Forklift Driver</a:t>
            </a:r>
          </a:p>
        </p:txBody>
      </p:sp>
      <p:pic>
        <p:nvPicPr>
          <p:cNvPr id="2050" name="Picture 2" descr="All of the Above - New York, NY Restaurant | Menu + Delivery | Seamless">
            <a:extLst>
              <a:ext uri="{FF2B5EF4-FFF2-40B4-BE49-F238E27FC236}">
                <a16:creationId xmlns:a16="http://schemas.microsoft.com/office/drawing/2014/main" id="{891A3183-636D-12A1-4D91-4E5B419F6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493" y="3045204"/>
            <a:ext cx="1631077" cy="163107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8FD859D-4907-B3A9-D188-7C49218BE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83450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5032710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2ACC5AB-27BA-D77E-3057-52FE4D48D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71386"/>
            <a:ext cx="11353800" cy="1325563"/>
          </a:xfrm>
        </p:spPr>
        <p:txBody>
          <a:bodyPr/>
          <a:lstStyle/>
          <a:p>
            <a:r>
              <a:rPr lang="en-US"/>
              <a:t>Why is the Transportation Industry Unique? </a:t>
            </a:r>
            <a:r>
              <a:rPr lang="en-US">
                <a:solidFill>
                  <a:srgbClr val="00015E"/>
                </a:solidFill>
              </a:rPr>
              <a:t>1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F7789DD-76E5-2726-6516-7B3CC8738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6288" y="1569150"/>
            <a:ext cx="10639425" cy="109855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000">
                <a:solidFill>
                  <a:schemeClr val="tx1"/>
                </a:solidFill>
              </a:rPr>
              <a:t>One out of every 14 workers is in the transportation industry.</a:t>
            </a:r>
          </a:p>
        </p:txBody>
      </p:sp>
      <p:pic>
        <p:nvPicPr>
          <p:cNvPr id="7" name="Picture 6" descr="Pie graph showing Transportation Workers (93%) and Other Worker (7%)">
            <a:extLst>
              <a:ext uri="{FF2B5EF4-FFF2-40B4-BE49-F238E27FC236}">
                <a16:creationId xmlns:a16="http://schemas.microsoft.com/office/drawing/2014/main" id="{A5413C78-D310-CE3A-E3ED-D05DE6FFFD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1544" y="2668416"/>
            <a:ext cx="5063969" cy="3043769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229A59-AF50-D294-4BCD-97EB4F33E35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1544" y="5856254"/>
            <a:ext cx="5472906" cy="365125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en-US" sz="2900" b="1"/>
              <a:t>Source: </a:t>
            </a:r>
            <a:r>
              <a:rPr lang="en-US">
                <a:hlinkClick r:id="rId3" tooltip="https://nationalapprenticeship.org/logistics-and-supply-chain"/>
              </a:rPr>
              <a:t>https://nationalapprenticeship.org/logistics-and-supply-chain</a:t>
            </a:r>
            <a:endParaRPr lang="en-US" sz="1800" b="1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37775-4C96-36E0-7AD2-74309DFAD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83450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8912248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3FA651-7BE3-D3D1-61F9-9EFC5FB7E6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980C5E-8EA3-6FF6-EB10-4FD573677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76" y="26195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  <a:latin typeface="Aptos"/>
              </a:rPr>
              <a:t>Promoting RA to </a:t>
            </a:r>
            <a:br>
              <a:rPr lang="en-US">
                <a:solidFill>
                  <a:schemeClr val="bg1"/>
                </a:solidFill>
                <a:latin typeface="Aptos"/>
              </a:rPr>
            </a:br>
            <a:r>
              <a:rPr lang="en-US">
                <a:solidFill>
                  <a:schemeClr val="bg1"/>
                </a:solidFill>
                <a:latin typeface="Aptos"/>
              </a:rPr>
              <a:t>Transportation Industry Employers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8A4C70A-5FF8-7527-3134-C102E9048F74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71064455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AB91A-0910-BB1E-233E-4490D48EB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50" y="798614"/>
            <a:ext cx="10867931" cy="852675"/>
          </a:xfrm>
        </p:spPr>
        <p:txBody>
          <a:bodyPr>
            <a:normAutofit/>
          </a:bodyPr>
          <a:lstStyle/>
          <a:p>
            <a:r>
              <a:rPr lang="en-US" dirty="0"/>
              <a:t>Key Insights for Transportation Employers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289DA-EE90-69E2-D61B-4701FFD94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638" y="1803525"/>
            <a:ext cx="9851381" cy="4055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015E"/>
                </a:solidFill>
              </a:rPr>
              <a:t>Start-up can be streamlined by partnering with an intermediary: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D53DF4-BA28-65F8-3B10-DE7BBCDA45B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21089" y="2209047"/>
            <a:ext cx="8313978" cy="1946106"/>
          </a:xfrm>
        </p:spPr>
        <p:txBody>
          <a:bodyPr>
            <a:noAutofit/>
          </a:bodyPr>
          <a:lstStyle/>
          <a:p>
            <a:r>
              <a:rPr lang="en-US" sz="2000">
                <a:solidFill>
                  <a:schemeClr val="tx1"/>
                </a:solidFill>
              </a:rPr>
              <a:t>Working with intermediaries </a:t>
            </a:r>
            <a:r>
              <a:rPr lang="en-US" sz="2000" b="1" i="1">
                <a:solidFill>
                  <a:srgbClr val="00015E"/>
                </a:solidFill>
              </a:rPr>
              <a:t>speeds up </a:t>
            </a:r>
            <a:r>
              <a:rPr lang="en-US" sz="2000">
                <a:solidFill>
                  <a:schemeClr val="tx1"/>
                </a:solidFill>
              </a:rPr>
              <a:t>the Registered Apprenticeship process</a:t>
            </a:r>
          </a:p>
          <a:p>
            <a:r>
              <a:rPr lang="en-US" sz="2000">
                <a:solidFill>
                  <a:schemeClr val="tx1"/>
                </a:solidFill>
              </a:rPr>
              <a:t>The U.S. Department of Labor has access to </a:t>
            </a:r>
            <a:r>
              <a:rPr lang="en-US" sz="2000" b="1" i="1">
                <a:solidFill>
                  <a:srgbClr val="00015E"/>
                </a:solidFill>
              </a:rPr>
              <a:t>Subject Matter Experts in both RA and your industry</a:t>
            </a:r>
          </a:p>
          <a:p>
            <a:r>
              <a:rPr lang="en-US" sz="2000">
                <a:solidFill>
                  <a:schemeClr val="tx1"/>
                </a:solidFill>
              </a:rPr>
              <a:t>An intermediary will </a:t>
            </a:r>
            <a:r>
              <a:rPr lang="en-US" sz="2000" b="1" i="1">
                <a:solidFill>
                  <a:srgbClr val="00015E"/>
                </a:solidFill>
              </a:rPr>
              <a:t>work directly </a:t>
            </a:r>
            <a:r>
              <a:rPr lang="en-US" sz="2000">
                <a:solidFill>
                  <a:schemeClr val="tx1"/>
                </a:solidFill>
              </a:rPr>
              <a:t>with your organization and with the U.S. Department of Labor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D8C5F378-6259-8A3D-6D8A-6C55FF1CB9D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30079" y="4398679"/>
            <a:ext cx="10867931" cy="447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00015E"/>
                </a:solidFill>
              </a:rPr>
              <a:t>Understand &amp; communicate the Return on Investment to stakeholders: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5BDC61-FD8D-184B-D289-717FAEA704C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40962" y="4857956"/>
            <a:ext cx="8313978" cy="826920"/>
          </a:xfrm>
        </p:spPr>
        <p:txBody>
          <a:bodyPr>
            <a:normAutofit/>
          </a:bodyPr>
          <a:lstStyle/>
          <a:p>
            <a:r>
              <a:rPr lang="en-US" sz="2000" i="1">
                <a:solidFill>
                  <a:schemeClr val="tx1"/>
                </a:solidFill>
              </a:rPr>
              <a:t>Employer ROI</a:t>
            </a:r>
            <a:r>
              <a:rPr lang="en-US" sz="2000">
                <a:solidFill>
                  <a:schemeClr val="tx1"/>
                </a:solidFill>
              </a:rPr>
              <a:t>:</a:t>
            </a:r>
            <a:r>
              <a:rPr lang="en-US" sz="2000" i="1">
                <a:solidFill>
                  <a:schemeClr val="tx1"/>
                </a:solidFill>
              </a:rPr>
              <a:t> </a:t>
            </a:r>
            <a:r>
              <a:rPr lang="en-US" sz="2000">
                <a:solidFill>
                  <a:schemeClr val="tx1"/>
                </a:solidFill>
              </a:rPr>
              <a:t>For each </a:t>
            </a:r>
            <a:r>
              <a:rPr lang="en-US" sz="2000" b="1" i="1">
                <a:solidFill>
                  <a:srgbClr val="00015E"/>
                </a:solidFill>
              </a:rPr>
              <a:t>$1 invested, $1.47 in return</a:t>
            </a:r>
          </a:p>
          <a:p>
            <a:r>
              <a:rPr lang="en-US" sz="2000" i="1">
                <a:solidFill>
                  <a:schemeClr val="tx1"/>
                </a:solidFill>
              </a:rPr>
              <a:t>Public ROI</a:t>
            </a:r>
            <a:r>
              <a:rPr lang="en-US" sz="2000">
                <a:solidFill>
                  <a:schemeClr val="tx1"/>
                </a:solidFill>
              </a:rPr>
              <a:t>:</a:t>
            </a:r>
            <a:r>
              <a:rPr lang="en-US" sz="2000" b="1">
                <a:solidFill>
                  <a:schemeClr val="tx1"/>
                </a:solidFill>
              </a:rPr>
              <a:t> </a:t>
            </a:r>
            <a:r>
              <a:rPr lang="en-US" sz="2000">
                <a:solidFill>
                  <a:schemeClr val="tx1"/>
                </a:solidFill>
              </a:rPr>
              <a:t>For each </a:t>
            </a:r>
            <a:r>
              <a:rPr lang="en-US" sz="2000" b="1" i="1">
                <a:solidFill>
                  <a:srgbClr val="00015E"/>
                </a:solidFill>
              </a:rPr>
              <a:t>$1 invested, $28 in return </a:t>
            </a:r>
          </a:p>
          <a:p>
            <a:pPr marL="0" indent="0">
              <a:buNone/>
            </a:pPr>
            <a:endParaRPr lang="en-US" sz="240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557BFB-10D2-EA21-F90A-354B5B334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8223EA31-F8DF-49E2-4379-21E942EEF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7"/>
          <a:stretch/>
        </p:blipFill>
        <p:spPr bwMode="auto">
          <a:xfrm>
            <a:off x="8966353" y="2215340"/>
            <a:ext cx="2613577" cy="12632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4656CEA5-62A0-5C34-A745-0B6366C68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1" t="10706" r="10680" b="15460"/>
          <a:stretch/>
        </p:blipFill>
        <p:spPr bwMode="auto">
          <a:xfrm>
            <a:off x="9076815" y="4893032"/>
            <a:ext cx="2506878" cy="12546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550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576913-BA9B-2915-06B1-20A0AB0378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4B5DA-93AF-006C-AB88-2E6105A5A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650" y="798614"/>
            <a:ext cx="10867931" cy="852675"/>
          </a:xfrm>
        </p:spPr>
        <p:txBody>
          <a:bodyPr>
            <a:normAutofit/>
          </a:bodyPr>
          <a:lstStyle/>
          <a:p>
            <a:r>
              <a:rPr lang="en-US" dirty="0"/>
              <a:t>Key Insights for Transportation Employers </a:t>
            </a:r>
            <a:r>
              <a:rPr lang="en-US" dirty="0">
                <a:solidFill>
                  <a:srgbClr val="00015E"/>
                </a:solidFill>
              </a:rPr>
              <a:t>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4B730-9DFE-C6C0-DE1E-64427C9E01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0639" y="1803525"/>
            <a:ext cx="5721586" cy="4055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15E"/>
                </a:solidFill>
              </a:rPr>
              <a:t>Use RA to fill current needs: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0154A80-2990-6FB7-D7DE-DFC7B60E6D5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48419" y="2320933"/>
            <a:ext cx="8414632" cy="1448637"/>
          </a:xfrm>
        </p:spPr>
        <p:txBody>
          <a:bodyPr>
            <a:no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RA programs </a:t>
            </a:r>
            <a:r>
              <a:rPr lang="en-US" sz="2400" b="1" i="1">
                <a:solidFill>
                  <a:srgbClr val="00015E"/>
                </a:solidFill>
              </a:rPr>
              <a:t>can be tailored </a:t>
            </a:r>
            <a:r>
              <a:rPr lang="en-US" sz="2400">
                <a:solidFill>
                  <a:schemeClr val="tx1"/>
                </a:solidFill>
              </a:rPr>
              <a:t>to your company’s unique skill requirements.</a:t>
            </a:r>
          </a:p>
          <a:p>
            <a:r>
              <a:rPr lang="en-US" sz="2400">
                <a:solidFill>
                  <a:schemeClr val="tx1"/>
                </a:solidFill>
              </a:rPr>
              <a:t>Many similar RA programs </a:t>
            </a:r>
            <a:r>
              <a:rPr lang="en-US" sz="2400" b="1" i="1">
                <a:solidFill>
                  <a:srgbClr val="00015E"/>
                </a:solidFill>
              </a:rPr>
              <a:t>already exist </a:t>
            </a:r>
            <a:r>
              <a:rPr lang="en-US" sz="2400">
                <a:solidFill>
                  <a:schemeClr val="tx1"/>
                </a:solidFill>
              </a:rPr>
              <a:t>and can be adjusted to your specifics.</a:t>
            </a:r>
          </a:p>
        </p:txBody>
      </p:sp>
      <p:sp>
        <p:nvSpPr>
          <p:cNvPr id="16" name="Content Placeholder 15">
            <a:extLst>
              <a:ext uri="{FF2B5EF4-FFF2-40B4-BE49-F238E27FC236}">
                <a16:creationId xmlns:a16="http://schemas.microsoft.com/office/drawing/2014/main" id="{11F74173-A51C-7E52-1EB8-1FF9162EC05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41665" y="4219617"/>
            <a:ext cx="5367950" cy="4472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00015E"/>
                </a:solidFill>
              </a:rPr>
              <a:t>Use RA to fill future needs: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C33093-8545-E7D8-AA2C-F78CA2D69C2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48419" y="4705053"/>
            <a:ext cx="7800976" cy="948865"/>
          </a:xfrm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tx1"/>
                </a:solidFill>
              </a:rPr>
              <a:t>Ensure a highly skilled workforce</a:t>
            </a:r>
          </a:p>
          <a:p>
            <a:r>
              <a:rPr lang="en-US" sz="2400">
                <a:solidFill>
                  <a:schemeClr val="tx1"/>
                </a:solidFill>
              </a:rPr>
              <a:t>Succession planning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2DC0E5A-350E-EF2D-BE13-825E309EB7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A366F72A-F53C-6CF7-086B-F7310D1B0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3051" y="2248552"/>
            <a:ext cx="2280530" cy="16276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690B51A-1F75-4E18-D6CA-7BA5B0085B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5" r="5899"/>
          <a:stretch/>
        </p:blipFill>
        <p:spPr bwMode="auto">
          <a:xfrm>
            <a:off x="9178812" y="4374594"/>
            <a:ext cx="2264769" cy="14869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63902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73657A-0B7E-3A83-23F3-CC2DF38D88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FD8A44-3E61-DDAA-07A3-CC1875553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76" y="26195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Effective Outreach Strategies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FAA4929F-5E5C-66F1-B504-FE818D9D9B52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19482616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519AB-7B17-08B4-9198-331ABD87ED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644" y="714186"/>
            <a:ext cx="10515600" cy="963941"/>
          </a:xfrm>
        </p:spPr>
        <p:txBody>
          <a:bodyPr anchor="ctr">
            <a:normAutofit/>
          </a:bodyPr>
          <a:lstStyle/>
          <a:p>
            <a:r>
              <a:rPr lang="en-US"/>
              <a:t>How to Reach Transportation Employers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C7DCBBB-1D40-68DF-4D40-045216B7FC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6800" y="2133797"/>
            <a:ext cx="9610725" cy="5588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>
                <a:solidFill>
                  <a:schemeClr val="tx1"/>
                </a:solidFill>
              </a:rPr>
              <a:t>	Industry conferences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C2B507BA-0644-A302-17C7-6480BE6AF766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066800" y="3164802"/>
            <a:ext cx="6753225" cy="5588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>
                <a:solidFill>
                  <a:schemeClr val="tx1"/>
                </a:solidFill>
              </a:rPr>
              <a:t>	Industry RA Accelerators</a:t>
            </a:r>
          </a:p>
        </p:txBody>
      </p:sp>
      <p:pic>
        <p:nvPicPr>
          <p:cNvPr id="16" name="Picture 15" descr="Person holding phone with emojis around the phone">
            <a:extLst>
              <a:ext uri="{FF2B5EF4-FFF2-40B4-BE49-F238E27FC236}">
                <a16:creationId xmlns:a16="http://schemas.microsoft.com/office/drawing/2014/main" id="{4395E2BB-624F-0000-621D-372124FCD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570" y="2016712"/>
            <a:ext cx="2482505" cy="1730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Various types of transportation including a cargo ship, plane, trucks and more">
            <a:extLst>
              <a:ext uri="{FF2B5EF4-FFF2-40B4-BE49-F238E27FC236}">
                <a16:creationId xmlns:a16="http://schemas.microsoft.com/office/drawing/2014/main" id="{C22A75BB-FA40-EBA8-72E6-A7A704C384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4419" y="2027012"/>
            <a:ext cx="2642485" cy="17098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Content Placeholder 4">
            <a:extLst>
              <a:ext uri="{FF2B5EF4-FFF2-40B4-BE49-F238E27FC236}">
                <a16:creationId xmlns:a16="http://schemas.microsoft.com/office/drawing/2014/main" id="{FB4C70DA-3F0C-B8F6-6A27-98AAC79F8366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066800" y="4126929"/>
            <a:ext cx="6100330" cy="5588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	</a:t>
            </a:r>
            <a:r>
              <a:rPr lang="en-US" sz="3200">
                <a:solidFill>
                  <a:schemeClr val="tx1"/>
                </a:solidFill>
              </a:rPr>
              <a:t>Targeted Social Media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EA168D76-FD20-701F-F0F6-A78575C5587C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066800" y="5182233"/>
            <a:ext cx="6753224" cy="5588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>
                <a:solidFill>
                  <a:schemeClr val="tx1"/>
                </a:solidFill>
              </a:rPr>
              <a:t>	Adjacent industry events </a:t>
            </a:r>
          </a:p>
        </p:txBody>
      </p:sp>
      <p:pic>
        <p:nvPicPr>
          <p:cNvPr id="12" name="Picture 11" descr="People attending a conference workshop">
            <a:extLst>
              <a:ext uri="{FF2B5EF4-FFF2-40B4-BE49-F238E27FC236}">
                <a16:creationId xmlns:a16="http://schemas.microsoft.com/office/drawing/2014/main" id="{92C913BE-E453-7B17-20A7-6D996C9AF9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1905" y="3917551"/>
            <a:ext cx="2986341" cy="1973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1FDC50CC-2B68-A8EE-7BE9-E0BF86D014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E0F04CF-6E51-5672-2AB7-4DC951E92A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1805" y="2016712"/>
            <a:ext cx="733671" cy="725398"/>
          </a:xfrm>
          <a:prstGeom prst="ellipse">
            <a:avLst/>
          </a:prstGeom>
          <a:noFill/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36546F3D-F75B-0957-8905-6E0B15585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1804" y="3016377"/>
            <a:ext cx="733671" cy="725398"/>
          </a:xfrm>
          <a:prstGeom prst="ellipse">
            <a:avLst/>
          </a:prstGeom>
          <a:noFill/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9F15DFD-673A-A93B-8C74-E6BBE76759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1803" y="4016042"/>
            <a:ext cx="733671" cy="725398"/>
          </a:xfrm>
          <a:prstGeom prst="ellipse">
            <a:avLst/>
          </a:prstGeom>
          <a:noFill/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2F594F0-11E8-85F3-B471-AD39EAE42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161804" y="5015706"/>
            <a:ext cx="733671" cy="725398"/>
          </a:xfrm>
          <a:prstGeom prst="ellipse">
            <a:avLst/>
          </a:prstGeom>
          <a:noFill/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D67CD83A-B832-3ED2-7AC9-3A11CAEED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239004" y="2050115"/>
            <a:ext cx="579267" cy="579267"/>
          </a:xfrm>
          <a:prstGeom prst="rect">
            <a:avLst/>
          </a:prstGeom>
        </p:spPr>
      </p:pic>
      <p:pic>
        <p:nvPicPr>
          <p:cNvPr id="22" name="Graphic 21">
            <a:extLst>
              <a:ext uri="{FF2B5EF4-FFF2-40B4-BE49-F238E27FC236}">
                <a16:creationId xmlns:a16="http://schemas.microsoft.com/office/drawing/2014/main" id="{602589BB-6465-A7E6-77FE-F0D723962D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239004" y="3095923"/>
            <a:ext cx="558872" cy="558872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107CEE6C-4AE8-8216-E5D0-2A9DB656C9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265966" y="4134883"/>
            <a:ext cx="514597" cy="514597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87A0534D-BB10-8E68-50A1-949F8F7E86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279046" y="5118990"/>
            <a:ext cx="518830" cy="518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4825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5E7B57-7F5F-09FD-AC10-C4CB3C820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3048" y="586588"/>
            <a:ext cx="10515600" cy="953999"/>
          </a:xfrm>
        </p:spPr>
        <p:txBody>
          <a:bodyPr/>
          <a:lstStyle/>
          <a:p>
            <a:r>
              <a:rPr lang="en-US"/>
              <a:t>Welcome and Agenda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A97EF2-0642-95E8-33E1-A6EEC1C5D3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048" y="1715498"/>
            <a:ext cx="9212350" cy="4280401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800"/>
              </a:spcAft>
            </a:pPr>
            <a:r>
              <a:rPr lang="en-US" sz="2600">
                <a:solidFill>
                  <a:schemeClr val="tx1"/>
                </a:solidFill>
                <a:latin typeface="Aptos"/>
              </a:rPr>
              <a:t>Center of Excellence Overview</a:t>
            </a:r>
          </a:p>
          <a:p>
            <a:pPr marR="0" lvl="0">
              <a:spcAft>
                <a:spcPts val="800"/>
              </a:spcAft>
              <a:tabLst>
                <a:tab pos="457200" algn="l"/>
              </a:tabLst>
            </a:pPr>
            <a:r>
              <a:rPr lang="en-US" sz="2600">
                <a:solidFill>
                  <a:schemeClr val="tx1"/>
                </a:solidFill>
                <a:latin typeface="Aptos"/>
              </a:rPr>
              <a:t>The Value of Registered Apprenticeships</a:t>
            </a:r>
          </a:p>
          <a:p>
            <a:pPr>
              <a:spcAft>
                <a:spcPts val="800"/>
              </a:spcAft>
              <a:tabLst>
                <a:tab pos="457200" algn="l"/>
              </a:tabLst>
            </a:pPr>
            <a:r>
              <a:rPr lang="en-US" sz="2600" err="1">
                <a:solidFill>
                  <a:schemeClr val="tx1"/>
                </a:solidFill>
                <a:latin typeface="Aptos"/>
              </a:rPr>
              <a:t>Fastport</a:t>
            </a:r>
            <a:r>
              <a:rPr lang="en-US" sz="2600">
                <a:solidFill>
                  <a:schemeClr val="tx1"/>
                </a:solidFill>
                <a:latin typeface="Aptos"/>
              </a:rPr>
              <a:t> as a Transportation Industry Intermediary</a:t>
            </a:r>
          </a:p>
          <a:p>
            <a:pPr marR="0" lvl="0">
              <a:spcAft>
                <a:spcPts val="800"/>
              </a:spcAft>
              <a:tabLst>
                <a:tab pos="457200" algn="l"/>
              </a:tabLst>
            </a:pPr>
            <a:r>
              <a:rPr lang="en-US" sz="2600">
                <a:solidFill>
                  <a:schemeClr val="tx1"/>
                </a:solidFill>
                <a:latin typeface="Aptos"/>
              </a:rPr>
              <a:t>Promoting RA to Transportation Industry Employers</a:t>
            </a:r>
          </a:p>
          <a:p>
            <a:pPr marR="0" lvl="0">
              <a:spcAft>
                <a:spcPts val="800"/>
              </a:spcAft>
              <a:tabLst>
                <a:tab pos="457200" algn="l"/>
              </a:tabLst>
            </a:pPr>
            <a:r>
              <a:rPr lang="en-US" sz="2600">
                <a:solidFill>
                  <a:schemeClr val="tx1"/>
                </a:solidFill>
                <a:latin typeface="Aptos"/>
              </a:rPr>
              <a:t>Effective Outreach Strategies</a:t>
            </a:r>
          </a:p>
          <a:p>
            <a:pPr marR="0" lvl="0">
              <a:spcAft>
                <a:spcPts val="800"/>
              </a:spcAft>
              <a:tabLst>
                <a:tab pos="457200" algn="l"/>
              </a:tabLst>
            </a:pPr>
            <a:r>
              <a:rPr lang="en-US" sz="2600" err="1">
                <a:solidFill>
                  <a:schemeClr val="tx1"/>
                </a:solidFill>
                <a:latin typeface="Aptos"/>
              </a:rPr>
              <a:t>Fastport</a:t>
            </a:r>
            <a:r>
              <a:rPr lang="en-US" sz="2600">
                <a:solidFill>
                  <a:schemeClr val="tx1"/>
                </a:solidFill>
                <a:latin typeface="Aptos"/>
              </a:rPr>
              <a:t> Successful Case Examples</a:t>
            </a:r>
          </a:p>
          <a:p>
            <a:pPr marR="0" lvl="0">
              <a:spcAft>
                <a:spcPts val="800"/>
              </a:spcAft>
              <a:tabLst>
                <a:tab pos="457200" algn="l"/>
              </a:tabLst>
            </a:pPr>
            <a:r>
              <a:rPr lang="en-US" sz="2600">
                <a:solidFill>
                  <a:schemeClr val="tx1"/>
                </a:solidFill>
                <a:latin typeface="Aptos"/>
              </a:rPr>
              <a:t>Q&amp;A and Closing</a:t>
            </a:r>
          </a:p>
          <a:p>
            <a:endParaRPr lang="en-US">
              <a:solidFill>
                <a:schemeClr val="tx1"/>
              </a:solidFill>
            </a:endParaRPr>
          </a:p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13" name="Picture 12" descr="Center of Excellence Logo">
            <a:extLst>
              <a:ext uri="{FF2B5EF4-FFF2-40B4-BE49-F238E27FC236}">
                <a16:creationId xmlns:a16="http://schemas.microsoft.com/office/drawing/2014/main" id="{CD5E1C60-2338-4680-3F55-3812DE3812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372" y="3029589"/>
            <a:ext cx="3066385" cy="3052008"/>
          </a:xfrm>
          <a:prstGeom prst="rect">
            <a:avLst/>
          </a:prstGeom>
        </p:spPr>
      </p:pic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A065D5B-0535-EC38-A676-83628C1904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41839688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3ADB7-21FC-4ADD-329F-50D681783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C2360-0F2F-9639-52B0-3CA5E11AD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76" y="261957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Fastport Successful Case Examples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209CAC3A-5E5E-E0A6-0EB5-40F83908CD0B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237152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12845-36E0-1FB4-DE6F-23530E3F5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814" y="582298"/>
            <a:ext cx="10515600" cy="1086087"/>
          </a:xfrm>
        </p:spPr>
        <p:txBody>
          <a:bodyPr/>
          <a:lstStyle/>
          <a:p>
            <a:r>
              <a:rPr lang="en-US" dirty="0"/>
              <a:t>Successful Case Examples</a:t>
            </a:r>
          </a:p>
        </p:txBody>
      </p:sp>
      <p:pic>
        <p:nvPicPr>
          <p:cNvPr id="8" name="Picture 7" descr="Garner Trucking, Inc Logo">
            <a:extLst>
              <a:ext uri="{FF2B5EF4-FFF2-40B4-BE49-F238E27FC236}">
                <a16:creationId xmlns:a16="http://schemas.microsoft.com/office/drawing/2014/main" id="{67A9B77F-7C79-839F-69B7-3AC4C723E5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578" y="2004802"/>
            <a:ext cx="3128820" cy="1086086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33A31-85BF-A05F-52FC-21368A6266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149822"/>
            <a:ext cx="4924647" cy="275915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buSzPts val="2250"/>
            </a:pPr>
            <a:r>
              <a:rPr lang="en-US" sz="1800" dirty="0"/>
              <a:t>Successfully launched a Department of Labor Registered Apprenticeship program co-sponsored by </a:t>
            </a:r>
            <a:r>
              <a:rPr lang="en-US" sz="1800" dirty="0" err="1"/>
              <a:t>Fastport</a:t>
            </a:r>
            <a:r>
              <a:rPr lang="en-US" sz="1800" dirty="0"/>
              <a:t> and the American Trucking Association in conjunction with the FMCSA’s Safe Driver Apprenticeship Program. </a:t>
            </a:r>
          </a:p>
          <a:p>
            <a:pPr indent="-257175">
              <a:lnSpc>
                <a:spcPct val="120000"/>
              </a:lnSpc>
              <a:spcBef>
                <a:spcPts val="0"/>
              </a:spcBef>
              <a:buSzPts val="2250"/>
            </a:pPr>
            <a:r>
              <a:rPr lang="en-US" sz="1800" b="1" dirty="0">
                <a:solidFill>
                  <a:srgbClr val="002060"/>
                </a:solidFill>
              </a:rPr>
              <a:t>2025 Next Generation in Trucking Association Career Catalyst Award</a:t>
            </a:r>
          </a:p>
        </p:txBody>
      </p:sp>
      <p:pic>
        <p:nvPicPr>
          <p:cNvPr id="9" name="Picture 8" descr="Melton Truck Lines Inc Logo">
            <a:extLst>
              <a:ext uri="{FF2B5EF4-FFF2-40B4-BE49-F238E27FC236}">
                <a16:creationId xmlns:a16="http://schemas.microsoft.com/office/drawing/2014/main" id="{260C6186-4F6B-1911-EA51-E8BE92B6C9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604" y="1832499"/>
            <a:ext cx="2335940" cy="1142500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7FE02A-C580-DC27-DFA4-81C7F3C7697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260114" y="3154812"/>
            <a:ext cx="5340007" cy="3120890"/>
          </a:xfrm>
        </p:spPr>
        <p:txBody>
          <a:bodyPr>
            <a:noAutofit/>
          </a:bodyPr>
          <a:lstStyle/>
          <a:p>
            <a:pPr indent="-258763"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en-US" sz="1800" dirty="0"/>
              <a:t>Driver Registered Apprenticeship Program has </a:t>
            </a:r>
            <a:r>
              <a:rPr lang="en-US" sz="1800" b="1" dirty="0">
                <a:solidFill>
                  <a:srgbClr val="002060"/>
                </a:solidFill>
              </a:rPr>
              <a:t>3,123 apprentices currently enrolled </a:t>
            </a:r>
            <a:r>
              <a:rPr lang="en-US" sz="1800" dirty="0"/>
              <a:t>and 398 completers. </a:t>
            </a:r>
            <a:endParaRPr lang="en-US" sz="1800" b="1" dirty="0">
              <a:solidFill>
                <a:srgbClr val="002060"/>
              </a:solidFill>
            </a:endParaRPr>
          </a:p>
          <a:p>
            <a:pPr indent="-259476"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en-US" sz="1800" b="1" dirty="0">
                <a:solidFill>
                  <a:srgbClr val="002060"/>
                </a:solidFill>
              </a:rPr>
              <a:t>528 active veteran apprentices </a:t>
            </a:r>
            <a:r>
              <a:rPr lang="en-US" sz="1800" dirty="0"/>
              <a:t>reflect Melton’s focus on accessible veteran career pathways.</a:t>
            </a:r>
          </a:p>
          <a:p>
            <a:pPr indent="-259476">
              <a:lnSpc>
                <a:spcPct val="120000"/>
              </a:lnSpc>
              <a:spcBef>
                <a:spcPts val="0"/>
              </a:spcBef>
              <a:buSzPct val="100000"/>
            </a:pPr>
            <a:r>
              <a:rPr lang="en-US" sz="1800" dirty="0"/>
              <a:t>Melton highlights the strength of its Registered Apprenticeship Program in key events like </a:t>
            </a:r>
            <a:r>
              <a:rPr lang="en-US" sz="1800" dirty="0" err="1"/>
              <a:t>Fastport’s</a:t>
            </a:r>
            <a:r>
              <a:rPr lang="en-US" sz="1800" dirty="0"/>
              <a:t> National Apprenticeship Day webinar with the Military Officers Association of America.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667BDE2A-3DBB-1991-DAAD-6CD78577E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620918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1F283E-3286-11A3-3833-0F4ADF5D1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 &amp; Answers</a:t>
            </a:r>
          </a:p>
        </p:txBody>
      </p:sp>
    </p:spTree>
    <p:extLst>
      <p:ext uri="{BB962C8B-B14F-4D97-AF65-F5344CB8AC3E}">
        <p14:creationId xmlns:p14="http://schemas.microsoft.com/office/powerpoint/2010/main" val="30174377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ECF8C-CD45-AB02-08E7-C83FBFA60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441" y="732319"/>
            <a:ext cx="10515600" cy="789167"/>
          </a:xfrm>
        </p:spPr>
        <p:txBody>
          <a:bodyPr/>
          <a:lstStyle/>
          <a:p>
            <a:r>
              <a:rPr lang="en-US"/>
              <a:t>Share Promising Practices</a:t>
            </a:r>
          </a:p>
        </p:txBody>
      </p:sp>
      <p:pic>
        <p:nvPicPr>
          <p:cNvPr id="8" name="Picture 2" descr="What you do makes a difference. We Want to highlight your promising practices for System alignment with registered apprenticeship">
            <a:extLst>
              <a:ext uri="{FF2B5EF4-FFF2-40B4-BE49-F238E27FC236}">
                <a16:creationId xmlns:a16="http://schemas.microsoft.com/office/drawing/2014/main" id="{5E3C9BD2-3626-D22A-34B9-089EF8083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1" t="13482" r="4881" b="8211"/>
          <a:stretch/>
        </p:blipFill>
        <p:spPr bwMode="auto">
          <a:xfrm>
            <a:off x="596002" y="2183807"/>
            <a:ext cx="6452738" cy="3402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6982A2-CC9C-3017-6266-321CF6369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112895" y="1840571"/>
            <a:ext cx="4193146" cy="4285110"/>
          </a:xfrm>
          <a:solidFill>
            <a:srgbClr val="00015E"/>
          </a:solidFill>
        </p:spPr>
        <p:txBody>
          <a:bodyPr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b="1">
                <a:solidFill>
                  <a:schemeClr val="bg1"/>
                </a:solidFill>
              </a:rPr>
              <a:t>Submit your promising practice here:</a:t>
            </a:r>
          </a:p>
        </p:txBody>
      </p:sp>
      <p:pic>
        <p:nvPicPr>
          <p:cNvPr id="11" name="Picture 10" descr="QR Code for Promising Practices Form located at: https://safalpartners.jotform.com/250986341023151">
            <a:extLst>
              <a:ext uri="{FF2B5EF4-FFF2-40B4-BE49-F238E27FC236}">
                <a16:creationId xmlns:a16="http://schemas.microsoft.com/office/drawing/2014/main" id="{69B25371-02AD-ED01-6B16-EA3398640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2590" y="2895708"/>
            <a:ext cx="2869601" cy="2828899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158056D-F0D7-BF3C-2A6F-85DEEF0FAC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9117954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950A38-42CD-19E5-3BC1-A464A5C40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74700"/>
            <a:ext cx="10515600" cy="911225"/>
          </a:xfrm>
        </p:spPr>
        <p:txBody>
          <a:bodyPr/>
          <a:lstStyle/>
          <a:p>
            <a:r>
              <a:rPr lang="en-US"/>
              <a:t>Become a Center Partner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2A367-2F61-50D7-C055-C0E3D80652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44455" y="2284143"/>
            <a:ext cx="5267325" cy="73368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  <a:effectLst/>
              </a:rPr>
              <a:t>Receive</a:t>
            </a:r>
            <a:r>
              <a:rPr lang="en-US">
                <a:solidFill>
                  <a:schemeClr val="tx1"/>
                </a:solidFill>
                <a:effectLst/>
              </a:rPr>
              <a:t> no-cost expert services, including materials and support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70B316-DDA0-389A-026B-EB6DC1820EC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644455" y="3425288"/>
            <a:ext cx="5124450" cy="81087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Network</a:t>
            </a:r>
            <a:r>
              <a:rPr lang="en-US">
                <a:solidFill>
                  <a:schemeClr val="tx1"/>
                </a:solidFill>
              </a:rPr>
              <a:t> with potential partners nationwide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AA9BB7A-D7C8-36F5-6C65-447D1D44582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590085" y="4590921"/>
            <a:ext cx="5124450" cy="95012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>
                <a:solidFill>
                  <a:schemeClr val="tx1"/>
                </a:solidFill>
              </a:rPr>
              <a:t>Be</a:t>
            </a:r>
            <a:r>
              <a:rPr lang="en-US">
                <a:solidFill>
                  <a:schemeClr val="tx1"/>
                </a:solidFill>
              </a:rPr>
              <a:t> nationally recognized for your work</a:t>
            </a:r>
            <a:endParaRPr lang="en-US" b="1">
              <a:solidFill>
                <a:schemeClr val="tx1"/>
              </a:solidFill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FC1118-E028-72E1-E7BC-2A4A4468AB4D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7648574" y="1995484"/>
            <a:ext cx="3140095" cy="3750392"/>
          </a:xfrm>
          <a:solidFill>
            <a:srgbClr val="00015E"/>
          </a:solidFill>
        </p:spPr>
        <p:txBody>
          <a:bodyPr/>
          <a:lstStyle/>
          <a:p>
            <a:pPr marL="0" indent="0" algn="ctr">
              <a:buNone/>
            </a:pPr>
            <a:r>
              <a:rPr lang="en-US" b="1">
                <a:solidFill>
                  <a:schemeClr val="bg1"/>
                </a:solidFill>
              </a:rPr>
              <a:t>Scan for Partner Form</a:t>
            </a:r>
          </a:p>
        </p:txBody>
      </p:sp>
      <p:pic>
        <p:nvPicPr>
          <p:cNvPr id="11" name="Picture 10" descr="QR Code for: https://safalpartners.jotform.com/form/221015771142040">
            <a:extLst>
              <a:ext uri="{FF2B5EF4-FFF2-40B4-BE49-F238E27FC236}">
                <a16:creationId xmlns:a16="http://schemas.microsoft.com/office/drawing/2014/main" id="{14E75461-339C-9F5A-FBD6-5964153D1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89698" y="2897528"/>
            <a:ext cx="2657846" cy="2667372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4A24488-9C2C-BEB8-7BEC-CB2E3F9F7D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EAA04C85-8AB3-1013-7DB7-F610C3F9BA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4395" y="2216097"/>
            <a:ext cx="730060" cy="730060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FF1E300-386B-C802-1B04-B040F064D7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023" y="3344798"/>
            <a:ext cx="730060" cy="73006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4D0EF788-996A-EBD4-78AC-F5F5477EA9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1023" y="4473499"/>
            <a:ext cx="730060" cy="73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634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5B358-6B53-592B-6310-3DCAB4FE5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400" i="1">
                <a:solidFill>
                  <a:prstClr val="black">
                    <a:lumMod val="75000"/>
                    <a:lumOff val="25000"/>
                  </a:prstClr>
                </a:solidFill>
                <a:latin typeface="Aptos" panose="020B0004020202020204" pitchFamily="34" charset="0"/>
                <a:ea typeface="+mj-ea"/>
                <a:cs typeface="+mj-cs"/>
              </a:rPr>
              <a:t>Email us your questions at RA_COE@SafalPartners.com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0BE6FE-D657-0076-1A78-6599DB3E67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For more information, visit: </a:t>
            </a:r>
            <a:r>
              <a:rPr lang="en-US">
                <a:hlinkClick r:id="rId2" tooltip="https://dolcoe.safalapps.com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dolcoe.safalapps.com</a:t>
            </a:r>
            <a:endParaRPr lang="en-US"/>
          </a:p>
          <a:p>
            <a:endParaRPr lang="en-US"/>
          </a:p>
        </p:txBody>
      </p:sp>
      <p:pic>
        <p:nvPicPr>
          <p:cNvPr id="4" name="Picture 3" descr="QR code linked to Center of Excellence Home page: dolcoe.safalapps.com">
            <a:extLst>
              <a:ext uri="{FF2B5EF4-FFF2-40B4-BE49-F238E27FC236}">
                <a16:creationId xmlns:a16="http://schemas.microsoft.com/office/drawing/2014/main" id="{3CD8C59D-48A7-D939-4469-43083152D4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5628" y="4549596"/>
            <a:ext cx="1286054" cy="126700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FD0712-DAD9-FADD-9C72-FB57438BF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20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5191777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7AB593-B04F-E787-234A-ACE8D210C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Center of Excellence Overview</a:t>
            </a:r>
          </a:p>
        </p:txBody>
      </p:sp>
      <p:pic>
        <p:nvPicPr>
          <p:cNvPr id="8" name="Picture 3" descr="Department of Labor United States of America">
            <a:extLst>
              <a:ext uri="{FF2B5EF4-FFF2-40B4-BE49-F238E27FC236}">
                <a16:creationId xmlns:a16="http://schemas.microsoft.com/office/drawing/2014/main" id="{727AD436-1097-E30C-4F82-E68D541AC3C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6400" y="540951"/>
            <a:ext cx="1563476" cy="1566053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98A4C07-58C9-E2EC-8BAD-444813F78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715498"/>
            <a:ext cx="7343670" cy="4170952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U.S. DOL initiative to increase systems alignment across apprenticeship, education, and workforce</a:t>
            </a:r>
          </a:p>
          <a:p>
            <a:pPr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Led by Safal Partners</a:t>
            </a:r>
            <a:r>
              <a:rPr lang="en-US" sz="2200">
                <a:solidFill>
                  <a:schemeClr val="tx1"/>
                </a:solidFill>
              </a:rPr>
              <a:t>; </a:t>
            </a: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5 national partners</a:t>
            </a:r>
          </a:p>
          <a:p>
            <a:pPr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We provide </a:t>
            </a:r>
            <a:r>
              <a:rPr lang="en-US" sz="2200" u="sng">
                <a:solidFill>
                  <a:schemeClr val="tx1"/>
                </a:solidFill>
                <a:ea typeface="+mn-lt"/>
                <a:cs typeface="Segoe UI"/>
              </a:rPr>
              <a:t>no-cost</a:t>
            </a: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 services including:</a:t>
            </a:r>
          </a:p>
          <a:p>
            <a:pPr lvl="1"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Monthly webinars</a:t>
            </a:r>
          </a:p>
          <a:p>
            <a:pPr lvl="1"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Quarterly virtual office hours</a:t>
            </a:r>
          </a:p>
          <a:p>
            <a:pPr lvl="1"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Individual compliance assistance and services</a:t>
            </a:r>
          </a:p>
          <a:p>
            <a:pPr lvl="1">
              <a:lnSpc>
                <a:spcPct val="110000"/>
              </a:lnSpc>
            </a:pPr>
            <a:r>
              <a:rPr lang="en-US" sz="2200">
                <a:solidFill>
                  <a:schemeClr val="tx1"/>
                </a:solidFill>
                <a:ea typeface="+mn-lt"/>
                <a:cs typeface="Segoe UI"/>
              </a:rPr>
              <a:t>Online resources (desk aids, guides, frameworks, etc.)</a:t>
            </a:r>
            <a:endParaRPr lang="en-US" sz="2200">
              <a:solidFill>
                <a:schemeClr val="tx1"/>
              </a:solidFill>
            </a:endParaRPr>
          </a:p>
        </p:txBody>
      </p:sp>
      <p:grpSp>
        <p:nvGrpSpPr>
          <p:cNvPr id="7" name="Group 6" descr="Logos for the National Association of Workforce Development Professionals, Coalition on Adult Basic Education, National Disability Institute, Wireless Infrastructure Association, Fastport">
            <a:extLst>
              <a:ext uri="{FF2B5EF4-FFF2-40B4-BE49-F238E27FC236}">
                <a16:creationId xmlns:a16="http://schemas.microsoft.com/office/drawing/2014/main" id="{D65E7CA4-AA37-BD66-2926-F4A09D28BFAB}"/>
              </a:ext>
            </a:extLst>
          </p:cNvPr>
          <p:cNvGrpSpPr/>
          <p:nvPr/>
        </p:nvGrpSpPr>
        <p:grpSpPr>
          <a:xfrm>
            <a:off x="7220780" y="1986885"/>
            <a:ext cx="4251473" cy="2334329"/>
            <a:chOff x="7220780" y="1986885"/>
            <a:chExt cx="4251473" cy="2334329"/>
          </a:xfrm>
        </p:grpSpPr>
        <p:pic>
          <p:nvPicPr>
            <p:cNvPr id="1026" name="Picture 2" descr="Leadership Virtual Academy. Proposals ...">
              <a:extLst>
                <a:ext uri="{FF2B5EF4-FFF2-40B4-BE49-F238E27FC236}">
                  <a16:creationId xmlns:a16="http://schemas.microsoft.com/office/drawing/2014/main" id="{6A1D2618-AE97-257C-8CD5-5B8302DD69A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39253" y="1986885"/>
              <a:ext cx="2126810" cy="8640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ow Can New Federal Guidance Help Adult Learners Access Workforce  Services?: Understanding U.S. Dept. of Labor TEGL 10-23 - National Skills  Coalition">
              <a:extLst>
                <a:ext uri="{FF2B5EF4-FFF2-40B4-BE49-F238E27FC236}">
                  <a16:creationId xmlns:a16="http://schemas.microsoft.com/office/drawing/2014/main" id="{1D561E2C-4AE3-184B-E133-19F0DF7767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458" t="32699" r="22215" b="31869"/>
            <a:stretch/>
          </p:blipFill>
          <p:spPr bwMode="auto">
            <a:xfrm>
              <a:off x="7220780" y="2884041"/>
              <a:ext cx="2126810" cy="7802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About - Small Business Hub">
              <a:extLst>
                <a:ext uri="{FF2B5EF4-FFF2-40B4-BE49-F238E27FC236}">
                  <a16:creationId xmlns:a16="http://schemas.microsoft.com/office/drawing/2014/main" id="{634CF92D-9386-C689-4EF8-87DC179CB9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14229" y="2880683"/>
              <a:ext cx="2158024" cy="589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Wireless Infrastructure Association (WIA) | Wireless Trade Association">
              <a:extLst>
                <a:ext uri="{FF2B5EF4-FFF2-40B4-BE49-F238E27FC236}">
                  <a16:creationId xmlns:a16="http://schemas.microsoft.com/office/drawing/2014/main" id="{EE4ACC46-0D26-A232-ABCD-4D827525601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9" t="23342" r="7528" b="26550"/>
            <a:stretch/>
          </p:blipFill>
          <p:spPr bwMode="auto">
            <a:xfrm>
              <a:off x="7302707" y="3652552"/>
              <a:ext cx="2169152" cy="6686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8CA578-5933-CBB0-810C-1A3F73F54E7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47634" y="5755223"/>
            <a:ext cx="4797189" cy="521218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2400">
                <a:solidFill>
                  <a:srgbClr val="0563C1"/>
                </a:solidFill>
                <a:hlinkClick r:id="rId7"/>
              </a:rPr>
              <a:t>Visit our website, request assistance</a:t>
            </a:r>
            <a:endParaRPr lang="en-US" sz="2400">
              <a:solidFill>
                <a:schemeClr val="accent1"/>
              </a:solidFill>
            </a:endParaRPr>
          </a:p>
        </p:txBody>
      </p:sp>
      <p:pic>
        <p:nvPicPr>
          <p:cNvPr id="9" name="Picture 2" descr="QR code for Center of Excellence Website">
            <a:extLst>
              <a:ext uri="{FF2B5EF4-FFF2-40B4-BE49-F238E27FC236}">
                <a16:creationId xmlns:a16="http://schemas.microsoft.com/office/drawing/2014/main" id="{381C5649-572C-6376-9094-EB71F13D0B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9406" y="4587859"/>
            <a:ext cx="1739116" cy="1688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AFA46-5DD9-337A-A97E-61BEEE2038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C62B1A32-AA60-3B33-FC32-B390C399BC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16" b="33328"/>
          <a:stretch/>
        </p:blipFill>
        <p:spPr bwMode="auto">
          <a:xfrm>
            <a:off x="9471859" y="3631750"/>
            <a:ext cx="2183249" cy="715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904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0BF39C-615B-2A9D-372C-52FDD6D8B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527" y="760471"/>
            <a:ext cx="10515600" cy="929521"/>
          </a:xfrm>
        </p:spPr>
        <p:txBody>
          <a:bodyPr/>
          <a:lstStyle/>
          <a:p>
            <a:r>
              <a:rPr lang="en-US"/>
              <a:t>Assessing Your RA Knowledge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238A7-4E37-8481-5BC5-6EEFCE8CFE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3118104" cy="3995928"/>
          </a:xfrm>
          <a:ln w="38100">
            <a:solidFill>
              <a:srgbClr val="00015E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chemeClr val="tx1"/>
                </a:solidFill>
              </a:rPr>
              <a:t>Basic</a:t>
            </a:r>
          </a:p>
          <a:p>
            <a:pPr marL="0" indent="0" algn="ctr">
              <a:buNone/>
            </a:pPr>
            <a:r>
              <a:rPr lang="en-US" sz="2400">
                <a:solidFill>
                  <a:schemeClr val="tx1"/>
                </a:solidFill>
              </a:rPr>
              <a:t>I know what it means, but I don’t know how to utilize it and don’t have significant experience with it.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DC29E1-82BB-2A29-3482-2CF0DC44B05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441275" y="1825624"/>
            <a:ext cx="3118104" cy="3995928"/>
          </a:xfrm>
          <a:ln w="38100">
            <a:solidFill>
              <a:srgbClr val="00015E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>
                <a:solidFill>
                  <a:schemeClr val="tx1"/>
                </a:solidFill>
              </a:rPr>
              <a:t>Intermediate </a:t>
            </a:r>
          </a:p>
          <a:p>
            <a:pPr marL="0" indent="0" algn="ctr">
              <a:buNone/>
            </a:pPr>
            <a:r>
              <a:rPr lang="en-US" sz="2400">
                <a:solidFill>
                  <a:schemeClr val="tx1"/>
                </a:solidFill>
              </a:rPr>
              <a:t>I understand RA, I’ve had experience with RA in some capacity, and I feel comfortable educating internal and external stakeholders about it.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9DB6361-CEE3-BE48-D86B-0D7411083370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044351" y="1825624"/>
            <a:ext cx="3118104" cy="3995928"/>
          </a:xfrm>
          <a:ln w="38100">
            <a:solidFill>
              <a:srgbClr val="00015E"/>
            </a:solidFill>
          </a:ln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3000" b="1">
                <a:solidFill>
                  <a:schemeClr val="tx1"/>
                </a:solidFill>
              </a:rPr>
              <a:t>Expert</a:t>
            </a:r>
          </a:p>
          <a:p>
            <a:pPr marL="0" indent="0" algn="ctr">
              <a:buNone/>
            </a:pPr>
            <a:r>
              <a:rPr lang="en-US" sz="2600">
                <a:solidFill>
                  <a:schemeClr val="tx1"/>
                </a:solidFill>
              </a:rPr>
              <a:t>I have extensive knowledge and relevant experience developing and implementing programs and standards, recruiting apprentices, and convening stakeholders.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1BE5072-83C8-E037-2577-0BFFB0DC0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3939072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5C0586-8CE0-79F6-E42C-DB57983338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FAA035-2706-81D6-3DC7-7C7D2CDA02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476" y="2619575"/>
            <a:ext cx="10515600" cy="1325563"/>
          </a:xfrm>
        </p:spPr>
        <p:txBody>
          <a:bodyPr/>
          <a:lstStyle/>
          <a:p>
            <a:pPr algn="ctr"/>
            <a:r>
              <a:rPr lang="en-US">
                <a:solidFill>
                  <a:schemeClr val="bg1"/>
                </a:solidFill>
              </a:rPr>
              <a:t>The Value of Registered Apprenticeships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5AAF29C-296D-103F-828C-0B94C465B3C6}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9978884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9BFE3BF-4A7C-33CD-98A4-D5B1560FE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Registered Apprenticeship?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99111C4-383A-3ECD-15A7-3E3B023408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569" y="2395347"/>
            <a:ext cx="6267680" cy="2867561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solidFill>
                  <a:schemeClr val="tx1"/>
                </a:solidFill>
              </a:rPr>
              <a:t>Registered Apprenticeship (RA) is a proven, customizable, and industry-relevant and US Department of Labor-approved model for organizations to </a:t>
            </a:r>
            <a:r>
              <a:rPr lang="en-US" b="1" i="1">
                <a:solidFill>
                  <a:schemeClr val="tx1"/>
                </a:solidFill>
              </a:rPr>
              <a:t>find, train and retain new talent</a:t>
            </a:r>
            <a:r>
              <a:rPr lang="en-US">
                <a:solidFill>
                  <a:schemeClr val="tx1"/>
                </a:solidFill>
              </a:rPr>
              <a:t> as well as </a:t>
            </a:r>
            <a:r>
              <a:rPr lang="en-US" b="1" i="1">
                <a:solidFill>
                  <a:schemeClr val="tx1"/>
                </a:solidFill>
              </a:rPr>
              <a:t>upskill current workers </a:t>
            </a:r>
            <a:r>
              <a:rPr lang="en-US">
                <a:solidFill>
                  <a:schemeClr val="tx1"/>
                </a:solidFill>
              </a:rPr>
              <a:t>in critical occupations. </a:t>
            </a:r>
          </a:p>
          <a:p>
            <a:endParaRPr lang="en-US"/>
          </a:p>
        </p:txBody>
      </p:sp>
      <p:pic>
        <p:nvPicPr>
          <p:cNvPr id="7" name="Picture 6" descr="Mentor talking to an apprentice">
            <a:extLst>
              <a:ext uri="{FF2B5EF4-FFF2-40B4-BE49-F238E27FC236}">
                <a16:creationId xmlns:a16="http://schemas.microsoft.com/office/drawing/2014/main" id="{CAB9D1B2-D947-7EF6-6FCF-E8EC68F33DE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984" y="2177411"/>
            <a:ext cx="4955147" cy="3303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D960DA-8C26-CC0D-319E-91238978ED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0">
                <a:solidFill>
                  <a:schemeClr val="tx1"/>
                </a:solidFill>
                <a:latin typeface="Aptos" panose="020B0004020202020204" pitchFamily="34" charset="0"/>
              </a:rPr>
              <a:t>Safal Partners © 2025</a:t>
            </a:r>
          </a:p>
        </p:txBody>
      </p:sp>
    </p:spTree>
    <p:extLst>
      <p:ext uri="{BB962C8B-B14F-4D97-AF65-F5344CB8AC3E}">
        <p14:creationId xmlns:p14="http://schemas.microsoft.com/office/powerpoint/2010/main" val="27126716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202B9-2B28-495D-AFAF-724B0EE124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440" y="843280"/>
            <a:ext cx="10515600" cy="847408"/>
          </a:xfrm>
        </p:spPr>
        <p:txBody>
          <a:bodyPr/>
          <a:lstStyle/>
          <a:p>
            <a:r>
              <a:rPr lang="en-US"/>
              <a:t>Five Core Components of Apprenticeship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933AC7-ABA6-98A7-FCFA-CE4D4AB55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41292" y="4146220"/>
            <a:ext cx="1623656" cy="765176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>
                <a:solidFill>
                  <a:schemeClr val="tx1"/>
                </a:solidFill>
              </a:rPr>
              <a:t>Industry Led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FF4AA7-25B2-CE44-E3AD-F053F19B0CB3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3047748" y="4189782"/>
            <a:ext cx="1623656" cy="9988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>
                <a:solidFill>
                  <a:schemeClr val="tx1"/>
                </a:solidFill>
              </a:rPr>
              <a:t>Paid Job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85B79-DBDE-04A6-FAAC-791BFA872AE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079119" y="4221776"/>
            <a:ext cx="2033762" cy="15592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>
                <a:solidFill>
                  <a:schemeClr val="tx1"/>
                </a:solidFill>
              </a:rPr>
              <a:t>Structured On-the-Job Learning (OJL)/ Mentorship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EF3D51D-1C2F-FEE6-4E38-E04AA6EF3ED1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7544991" y="4221776"/>
            <a:ext cx="1736007" cy="116903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800" b="1">
                <a:solidFill>
                  <a:schemeClr val="tx1"/>
                </a:solidFill>
              </a:rPr>
              <a:t>Supplemental Education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6556231-3544-6898-F6D3-2350155CCED2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9800571" y="4231041"/>
            <a:ext cx="1623656" cy="1291879"/>
          </a:xfrm>
        </p:spPr>
        <p:txBody>
          <a:bodyPr/>
          <a:lstStyle/>
          <a:p>
            <a:pPr marL="0" indent="0" algn="ctr">
              <a:buNone/>
            </a:pPr>
            <a:r>
              <a:rPr lang="en-US" sz="1800" b="1">
                <a:solidFill>
                  <a:schemeClr val="tx1"/>
                </a:solidFill>
              </a:rPr>
              <a:t>Credentials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6B98499-CD0D-74FA-F007-349208001E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ABC514-BB06-4C03-9C71-C7F6D415A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37034" y="2716568"/>
            <a:ext cx="1371600" cy="1371601"/>
            <a:chOff x="1114010" y="2732085"/>
            <a:chExt cx="1371600" cy="1410335"/>
          </a:xfrm>
        </p:grpSpPr>
        <p:sp>
          <p:nvSpPr>
            <p:cNvPr id="11" name="AutoShape 23">
              <a:extLst>
                <a:ext uri="{FF2B5EF4-FFF2-40B4-BE49-F238E27FC236}">
                  <a16:creationId xmlns:a16="http://schemas.microsoft.com/office/drawing/2014/main" id="{F9D601A0-320A-02FD-07C7-A3D53C0E496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529142" y="3103967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2" name="Grupa 65">
              <a:extLst>
                <a:ext uri="{FF2B5EF4-FFF2-40B4-BE49-F238E27FC236}">
                  <a16:creationId xmlns:a16="http://schemas.microsoft.com/office/drawing/2014/main" id="{7BE76C4B-8AA7-CD23-B419-0E049506D656}"/>
                </a:ext>
              </a:extLst>
            </p:cNvPr>
            <p:cNvGrpSpPr/>
            <p:nvPr userDrawn="1"/>
          </p:nvGrpSpPr>
          <p:grpSpPr>
            <a:xfrm>
              <a:off x="1529142" y="3103967"/>
              <a:ext cx="541337" cy="412750"/>
              <a:chOff x="906463" y="3402013"/>
              <a:chExt cx="541337" cy="412750"/>
            </a:xfrm>
          </p:grpSpPr>
          <p:sp>
            <p:nvSpPr>
              <p:cNvPr id="15" name="Freeform 25">
                <a:extLst>
                  <a:ext uri="{FF2B5EF4-FFF2-40B4-BE49-F238E27FC236}">
                    <a16:creationId xmlns:a16="http://schemas.microsoft.com/office/drawing/2014/main" id="{C42FE599-862E-E179-50E8-08F341FCD64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6" name="Freeform 26">
                <a:extLst>
                  <a:ext uri="{FF2B5EF4-FFF2-40B4-BE49-F238E27FC236}">
                    <a16:creationId xmlns:a16="http://schemas.microsoft.com/office/drawing/2014/main" id="{A76544C8-254D-C795-0927-01A06CC526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7" name="Freeform 27">
                <a:extLst>
                  <a:ext uri="{FF2B5EF4-FFF2-40B4-BE49-F238E27FC236}">
                    <a16:creationId xmlns:a16="http://schemas.microsoft.com/office/drawing/2014/main" id="{D0BD31F9-BBB8-A8D3-B38B-516552080C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8" name="Freeform 28">
                <a:extLst>
                  <a:ext uri="{FF2B5EF4-FFF2-40B4-BE49-F238E27FC236}">
                    <a16:creationId xmlns:a16="http://schemas.microsoft.com/office/drawing/2014/main" id="{FC2FE209-A3A8-9A91-F494-C8FD7F7B2D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19" name="Freeform 29">
                <a:extLst>
                  <a:ext uri="{FF2B5EF4-FFF2-40B4-BE49-F238E27FC236}">
                    <a16:creationId xmlns:a16="http://schemas.microsoft.com/office/drawing/2014/main" id="{A8C3C31C-2FDB-C5AA-BAB4-8ED66C5B28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8B812C2C-13A1-9040-95A4-64DBA012DDB7}"/>
                </a:ext>
              </a:extLst>
            </p:cNvPr>
            <p:cNvSpPr/>
            <p:nvPr userDrawn="1"/>
          </p:nvSpPr>
          <p:spPr>
            <a:xfrm>
              <a:off x="1114010" y="2732085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14" name="Graphic 1953081532" descr="Handshake with solid fill">
              <a:extLst>
                <a:ext uri="{FF2B5EF4-FFF2-40B4-BE49-F238E27FC236}">
                  <a16:creationId xmlns:a16="http://schemas.microsoft.com/office/drawing/2014/main" id="{D8BB82EB-909B-99CB-9431-FFACD827617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4010" y="2770820"/>
              <a:ext cx="1371600" cy="13716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2F02B221-1F0B-06A0-706C-9F0E980E12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410518" y="2716564"/>
            <a:ext cx="1371600" cy="1371599"/>
            <a:chOff x="3257264" y="2652166"/>
            <a:chExt cx="1371600" cy="1455974"/>
          </a:xfrm>
        </p:grpSpPr>
        <p:sp>
          <p:nvSpPr>
            <p:cNvPr id="21" name="AutoShape 23">
              <a:extLst>
                <a:ext uri="{FF2B5EF4-FFF2-40B4-BE49-F238E27FC236}">
                  <a16:creationId xmlns:a16="http://schemas.microsoft.com/office/drawing/2014/main" id="{637BA69B-18AC-354E-3C4F-909E2C6EB651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3672396" y="3108422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rupa 65">
              <a:extLst>
                <a:ext uri="{FF2B5EF4-FFF2-40B4-BE49-F238E27FC236}">
                  <a16:creationId xmlns:a16="http://schemas.microsoft.com/office/drawing/2014/main" id="{1302BF6A-E55B-3B71-8D9B-A01445547C5B}"/>
                </a:ext>
              </a:extLst>
            </p:cNvPr>
            <p:cNvGrpSpPr/>
            <p:nvPr userDrawn="1"/>
          </p:nvGrpSpPr>
          <p:grpSpPr>
            <a:xfrm>
              <a:off x="3672396" y="3108422"/>
              <a:ext cx="541337" cy="412750"/>
              <a:chOff x="906463" y="3402013"/>
              <a:chExt cx="541337" cy="412750"/>
            </a:xfrm>
          </p:grpSpPr>
          <p:sp>
            <p:nvSpPr>
              <p:cNvPr id="25" name="Freeform 25">
                <a:extLst>
                  <a:ext uri="{FF2B5EF4-FFF2-40B4-BE49-F238E27FC236}">
                    <a16:creationId xmlns:a16="http://schemas.microsoft.com/office/drawing/2014/main" id="{77AF0BB2-135D-D37E-E591-4A600C09F64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Freeform 26">
                <a:extLst>
                  <a:ext uri="{FF2B5EF4-FFF2-40B4-BE49-F238E27FC236}">
                    <a16:creationId xmlns:a16="http://schemas.microsoft.com/office/drawing/2014/main" id="{4A153F47-684B-D010-3826-7F49271806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Freeform 27">
                <a:extLst>
                  <a:ext uri="{FF2B5EF4-FFF2-40B4-BE49-F238E27FC236}">
                    <a16:creationId xmlns:a16="http://schemas.microsoft.com/office/drawing/2014/main" id="{040299C9-ED75-D044-82DC-0C25955D1E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Freeform 28">
                <a:extLst>
                  <a:ext uri="{FF2B5EF4-FFF2-40B4-BE49-F238E27FC236}">
                    <a16:creationId xmlns:a16="http://schemas.microsoft.com/office/drawing/2014/main" id="{DDC0CF03-BE57-B57C-AB3C-89D92C411D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29">
                <a:extLst>
                  <a:ext uri="{FF2B5EF4-FFF2-40B4-BE49-F238E27FC236}">
                    <a16:creationId xmlns:a16="http://schemas.microsoft.com/office/drawing/2014/main" id="{945899D7-32CD-DB8E-2B2A-05D384563A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3D571B6-DD6E-3E59-09C8-FFD0F540B4CF}"/>
                </a:ext>
              </a:extLst>
            </p:cNvPr>
            <p:cNvSpPr/>
            <p:nvPr userDrawn="1"/>
          </p:nvSpPr>
          <p:spPr>
            <a:xfrm>
              <a:off x="3257264" y="2736540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24" name="Graphic 1373769879" descr="Cycle with people with solid fill">
              <a:extLst>
                <a:ext uri="{FF2B5EF4-FFF2-40B4-BE49-F238E27FC236}">
                  <a16:creationId xmlns:a16="http://schemas.microsoft.com/office/drawing/2014/main" id="{47A45975-8E41-994A-1708-EC51A064F72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257264" y="2652166"/>
              <a:ext cx="1371600" cy="1371600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DA9A70F-EA49-D14F-EC06-770630465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7647260" y="2716566"/>
            <a:ext cx="1371600" cy="1371600"/>
            <a:chOff x="5426426" y="2775614"/>
            <a:chExt cx="1371600" cy="1371600"/>
          </a:xfrm>
        </p:grpSpPr>
        <p:sp>
          <p:nvSpPr>
            <p:cNvPr id="31" name="AutoShape 23">
              <a:extLst>
                <a:ext uri="{FF2B5EF4-FFF2-40B4-BE49-F238E27FC236}">
                  <a16:creationId xmlns:a16="http://schemas.microsoft.com/office/drawing/2014/main" id="{8946185D-F050-39A2-2DEF-A0E27FD5A49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5841558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2" name="Grupa 65">
              <a:extLst>
                <a:ext uri="{FF2B5EF4-FFF2-40B4-BE49-F238E27FC236}">
                  <a16:creationId xmlns:a16="http://schemas.microsoft.com/office/drawing/2014/main" id="{55DD7C97-4E1C-DE17-D282-25AB4A304181}"/>
                </a:ext>
              </a:extLst>
            </p:cNvPr>
            <p:cNvGrpSpPr/>
            <p:nvPr userDrawn="1"/>
          </p:nvGrpSpPr>
          <p:grpSpPr>
            <a:xfrm>
              <a:off x="5841558" y="3147496"/>
              <a:ext cx="541337" cy="412750"/>
              <a:chOff x="906463" y="3402013"/>
              <a:chExt cx="541337" cy="412750"/>
            </a:xfrm>
          </p:grpSpPr>
          <p:sp>
            <p:nvSpPr>
              <p:cNvPr id="35" name="Freeform 25">
                <a:extLst>
                  <a:ext uri="{FF2B5EF4-FFF2-40B4-BE49-F238E27FC236}">
                    <a16:creationId xmlns:a16="http://schemas.microsoft.com/office/drawing/2014/main" id="{525F3217-3676-6136-FE6D-1853B84EFCE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26">
                <a:extLst>
                  <a:ext uri="{FF2B5EF4-FFF2-40B4-BE49-F238E27FC236}">
                    <a16:creationId xmlns:a16="http://schemas.microsoft.com/office/drawing/2014/main" id="{6D8680FC-448A-2808-E894-E4DD219702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27">
                <a:extLst>
                  <a:ext uri="{FF2B5EF4-FFF2-40B4-BE49-F238E27FC236}">
                    <a16:creationId xmlns:a16="http://schemas.microsoft.com/office/drawing/2014/main" id="{9625D6F2-E89A-9A03-6DDD-960E7F98DB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28">
                <a:extLst>
                  <a:ext uri="{FF2B5EF4-FFF2-40B4-BE49-F238E27FC236}">
                    <a16:creationId xmlns:a16="http://schemas.microsoft.com/office/drawing/2014/main" id="{4DA81BE7-166F-D085-4DA6-F367FFB490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29">
                <a:extLst>
                  <a:ext uri="{FF2B5EF4-FFF2-40B4-BE49-F238E27FC236}">
                    <a16:creationId xmlns:a16="http://schemas.microsoft.com/office/drawing/2014/main" id="{59A63AFA-BD61-6628-9773-F82F3C07EA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35C9BE42-15E6-72A1-FF0A-42286FC55D1F}"/>
                </a:ext>
              </a:extLst>
            </p:cNvPr>
            <p:cNvSpPr/>
            <p:nvPr userDrawn="1"/>
          </p:nvSpPr>
          <p:spPr>
            <a:xfrm>
              <a:off x="5426426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pic>
          <p:nvPicPr>
            <p:cNvPr id="34" name="Graphic 33" descr="Classroom with solid fill">
              <a:extLst>
                <a:ext uri="{FF2B5EF4-FFF2-40B4-BE49-F238E27FC236}">
                  <a16:creationId xmlns:a16="http://schemas.microsoft.com/office/drawing/2014/main" id="{E5666049-2A96-A960-4BFF-E6E860593EF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555654" y="2859212"/>
              <a:ext cx="1113144" cy="1113144"/>
            </a:xfrm>
            <a:prstGeom prst="rect">
              <a:avLst/>
            </a:prstGeom>
          </p:spPr>
        </p:pic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D3550D-189F-0C58-91BC-2DD02ED7AB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3173776" y="2750393"/>
            <a:ext cx="1371600" cy="1371600"/>
            <a:chOff x="7703808" y="2780966"/>
            <a:chExt cx="1371600" cy="1371600"/>
          </a:xfrm>
        </p:grpSpPr>
        <p:sp>
          <p:nvSpPr>
            <p:cNvPr id="41" name="AutoShape 23">
              <a:extLst>
                <a:ext uri="{FF2B5EF4-FFF2-40B4-BE49-F238E27FC236}">
                  <a16:creationId xmlns:a16="http://schemas.microsoft.com/office/drawing/2014/main" id="{48DB786E-68AC-16B8-9B0F-2B4A385A2AC5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8118940" y="3123993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" name="Grupa 65">
              <a:extLst>
                <a:ext uri="{FF2B5EF4-FFF2-40B4-BE49-F238E27FC236}">
                  <a16:creationId xmlns:a16="http://schemas.microsoft.com/office/drawing/2014/main" id="{C93D032F-E7C1-C4C3-7828-7D80E0BE8769}"/>
                </a:ext>
              </a:extLst>
            </p:cNvPr>
            <p:cNvGrpSpPr/>
            <p:nvPr userDrawn="1"/>
          </p:nvGrpSpPr>
          <p:grpSpPr>
            <a:xfrm>
              <a:off x="8118940" y="3123993"/>
              <a:ext cx="541337" cy="412750"/>
              <a:chOff x="906463" y="3402013"/>
              <a:chExt cx="541337" cy="412750"/>
            </a:xfrm>
          </p:grpSpPr>
          <p:sp>
            <p:nvSpPr>
              <p:cNvPr id="50" name="Freeform 25">
                <a:extLst>
                  <a:ext uri="{FF2B5EF4-FFF2-40B4-BE49-F238E27FC236}">
                    <a16:creationId xmlns:a16="http://schemas.microsoft.com/office/drawing/2014/main" id="{E3E3F35D-70EF-DDCF-62C2-8006BFA25CD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1" name="Freeform 26">
                <a:extLst>
                  <a:ext uri="{FF2B5EF4-FFF2-40B4-BE49-F238E27FC236}">
                    <a16:creationId xmlns:a16="http://schemas.microsoft.com/office/drawing/2014/main" id="{70D77530-4AD2-C5F6-B2A6-87EE6B161B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2" name="Freeform 27">
                <a:extLst>
                  <a:ext uri="{FF2B5EF4-FFF2-40B4-BE49-F238E27FC236}">
                    <a16:creationId xmlns:a16="http://schemas.microsoft.com/office/drawing/2014/main" id="{F07CECD4-08E9-D224-70D6-23FABBB2C8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3" name="Freeform 28">
                <a:extLst>
                  <a:ext uri="{FF2B5EF4-FFF2-40B4-BE49-F238E27FC236}">
                    <a16:creationId xmlns:a16="http://schemas.microsoft.com/office/drawing/2014/main" id="{A5B91778-C967-8594-7FFA-A22DFE9B86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4" name="Freeform 29">
                <a:extLst>
                  <a:ext uri="{FF2B5EF4-FFF2-40B4-BE49-F238E27FC236}">
                    <a16:creationId xmlns:a16="http://schemas.microsoft.com/office/drawing/2014/main" id="{E3EEE6D2-FC45-D5CF-FFD9-A7FFBA8273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A6E3463-BCCA-EA37-D126-1CB202A9B5DC}"/>
                </a:ext>
              </a:extLst>
            </p:cNvPr>
            <p:cNvSpPr/>
            <p:nvPr userDrawn="1"/>
          </p:nvSpPr>
          <p:spPr>
            <a:xfrm>
              <a:off x="7703808" y="2780966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3270E7E7-94BA-2837-4C6D-7E29C927B4D8}"/>
                </a:ext>
              </a:extLst>
            </p:cNvPr>
            <p:cNvGrpSpPr/>
            <p:nvPr userDrawn="1"/>
          </p:nvGrpSpPr>
          <p:grpSpPr>
            <a:xfrm>
              <a:off x="7932408" y="2979531"/>
              <a:ext cx="914400" cy="914400"/>
              <a:chOff x="0" y="0"/>
              <a:chExt cx="304050" cy="282000"/>
            </a:xfrm>
            <a:solidFill>
              <a:srgbClr val="4472C4"/>
            </a:solidFill>
          </p:grpSpPr>
          <p:sp>
            <p:nvSpPr>
              <p:cNvPr id="45" name="Google Shape;5017;p59">
                <a:extLst>
                  <a:ext uri="{FF2B5EF4-FFF2-40B4-BE49-F238E27FC236}">
                    <a16:creationId xmlns:a16="http://schemas.microsoft.com/office/drawing/2014/main" id="{2C07D745-6B13-21CA-015A-415B72FB64AA}"/>
                  </a:ext>
                </a:extLst>
              </p:cNvPr>
              <p:cNvSpPr/>
              <p:nvPr/>
            </p:nvSpPr>
            <p:spPr>
              <a:xfrm>
                <a:off x="97675" y="74825"/>
                <a:ext cx="206375" cy="207175"/>
              </a:xfrm>
              <a:custGeom>
                <a:avLst/>
                <a:gdLst/>
                <a:ahLst/>
                <a:cxnLst/>
                <a:rect l="l" t="t" r="r" b="b"/>
                <a:pathLst>
                  <a:path w="8255" h="8287" extrusionOk="0">
                    <a:moveTo>
                      <a:pt x="4128" y="1229"/>
                    </a:moveTo>
                    <a:cubicBezTo>
                      <a:pt x="4348" y="1229"/>
                      <a:pt x="4506" y="1418"/>
                      <a:pt x="4506" y="1670"/>
                    </a:cubicBezTo>
                    <a:lnTo>
                      <a:pt x="4506" y="1922"/>
                    </a:lnTo>
                    <a:cubicBezTo>
                      <a:pt x="4978" y="2080"/>
                      <a:pt x="5356" y="2552"/>
                      <a:pt x="5356" y="3119"/>
                    </a:cubicBezTo>
                    <a:cubicBezTo>
                      <a:pt x="5356" y="3340"/>
                      <a:pt x="5136" y="3498"/>
                      <a:pt x="4947" y="3498"/>
                    </a:cubicBezTo>
                    <a:cubicBezTo>
                      <a:pt x="4726" y="3498"/>
                      <a:pt x="4506" y="3308"/>
                      <a:pt x="4506" y="3119"/>
                    </a:cubicBezTo>
                    <a:cubicBezTo>
                      <a:pt x="4506" y="2867"/>
                      <a:pt x="4317" y="2710"/>
                      <a:pt x="4128" y="2710"/>
                    </a:cubicBezTo>
                    <a:cubicBezTo>
                      <a:pt x="3939" y="2710"/>
                      <a:pt x="3687" y="2930"/>
                      <a:pt x="3687" y="3119"/>
                    </a:cubicBezTo>
                    <a:cubicBezTo>
                      <a:pt x="3718" y="3340"/>
                      <a:pt x="4033" y="3592"/>
                      <a:pt x="4411" y="3813"/>
                    </a:cubicBezTo>
                    <a:cubicBezTo>
                      <a:pt x="4821" y="4128"/>
                      <a:pt x="5388" y="4537"/>
                      <a:pt x="5388" y="5199"/>
                    </a:cubicBezTo>
                    <a:cubicBezTo>
                      <a:pt x="5388" y="5766"/>
                      <a:pt x="5041" y="6175"/>
                      <a:pt x="4569" y="6396"/>
                    </a:cubicBezTo>
                    <a:lnTo>
                      <a:pt x="4569" y="6648"/>
                    </a:lnTo>
                    <a:cubicBezTo>
                      <a:pt x="4569" y="6900"/>
                      <a:pt x="4348" y="7089"/>
                      <a:pt x="4159" y="7089"/>
                    </a:cubicBezTo>
                    <a:cubicBezTo>
                      <a:pt x="3970" y="7089"/>
                      <a:pt x="3718" y="6900"/>
                      <a:pt x="3718" y="6648"/>
                    </a:cubicBezTo>
                    <a:lnTo>
                      <a:pt x="3718" y="6396"/>
                    </a:lnTo>
                    <a:cubicBezTo>
                      <a:pt x="3245" y="6238"/>
                      <a:pt x="2899" y="5766"/>
                      <a:pt x="2899" y="5199"/>
                    </a:cubicBezTo>
                    <a:cubicBezTo>
                      <a:pt x="2899" y="4978"/>
                      <a:pt x="3088" y="4821"/>
                      <a:pt x="3308" y="4821"/>
                    </a:cubicBezTo>
                    <a:cubicBezTo>
                      <a:pt x="3498" y="4821"/>
                      <a:pt x="3687" y="5010"/>
                      <a:pt x="3687" y="5199"/>
                    </a:cubicBezTo>
                    <a:cubicBezTo>
                      <a:pt x="3687" y="5451"/>
                      <a:pt x="3876" y="5608"/>
                      <a:pt x="4128" y="5608"/>
                    </a:cubicBezTo>
                    <a:cubicBezTo>
                      <a:pt x="4348" y="5608"/>
                      <a:pt x="4506" y="5388"/>
                      <a:pt x="4506" y="5199"/>
                    </a:cubicBezTo>
                    <a:cubicBezTo>
                      <a:pt x="4506" y="4978"/>
                      <a:pt x="4191" y="4726"/>
                      <a:pt x="3844" y="4506"/>
                    </a:cubicBezTo>
                    <a:cubicBezTo>
                      <a:pt x="3403" y="4191"/>
                      <a:pt x="2867" y="3781"/>
                      <a:pt x="2867" y="3119"/>
                    </a:cubicBezTo>
                    <a:cubicBezTo>
                      <a:pt x="2867" y="2552"/>
                      <a:pt x="3214" y="2143"/>
                      <a:pt x="3687" y="1922"/>
                    </a:cubicBezTo>
                    <a:lnTo>
                      <a:pt x="3687" y="1670"/>
                    </a:lnTo>
                    <a:cubicBezTo>
                      <a:pt x="3687" y="1418"/>
                      <a:pt x="3876" y="1229"/>
                      <a:pt x="4128" y="1229"/>
                    </a:cubicBezTo>
                    <a:close/>
                    <a:moveTo>
                      <a:pt x="4128" y="0"/>
                    </a:moveTo>
                    <a:cubicBezTo>
                      <a:pt x="1828" y="0"/>
                      <a:pt x="0" y="1859"/>
                      <a:pt x="0" y="4128"/>
                    </a:cubicBezTo>
                    <a:cubicBezTo>
                      <a:pt x="0" y="6427"/>
                      <a:pt x="1828" y="8286"/>
                      <a:pt x="4128" y="8286"/>
                    </a:cubicBezTo>
                    <a:cubicBezTo>
                      <a:pt x="6396" y="8286"/>
                      <a:pt x="8255" y="6427"/>
                      <a:pt x="8255" y="4128"/>
                    </a:cubicBezTo>
                    <a:cubicBezTo>
                      <a:pt x="8255" y="1859"/>
                      <a:pt x="6396" y="0"/>
                      <a:pt x="4128" y="0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0015E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Google Shape;5018;p59">
                <a:extLst>
                  <a:ext uri="{FF2B5EF4-FFF2-40B4-BE49-F238E27FC236}">
                    <a16:creationId xmlns:a16="http://schemas.microsoft.com/office/drawing/2014/main" id="{42BBE462-B444-02A9-58E4-642854B80650}"/>
                  </a:ext>
                </a:extLst>
              </p:cNvPr>
              <p:cNvSpPr/>
              <p:nvPr/>
            </p:nvSpPr>
            <p:spPr>
              <a:xfrm>
                <a:off x="800" y="0"/>
                <a:ext cx="159900" cy="74850"/>
              </a:xfrm>
              <a:custGeom>
                <a:avLst/>
                <a:gdLst/>
                <a:ahLst/>
                <a:cxnLst/>
                <a:rect l="l" t="t" r="r" b="b"/>
                <a:pathLst>
                  <a:path w="6396" h="2994" extrusionOk="0">
                    <a:moveTo>
                      <a:pt x="3214" y="1"/>
                    </a:moveTo>
                    <a:cubicBezTo>
                      <a:pt x="1450" y="1"/>
                      <a:pt x="0" y="662"/>
                      <a:pt x="0" y="1513"/>
                    </a:cubicBezTo>
                    <a:cubicBezTo>
                      <a:pt x="0" y="2332"/>
                      <a:pt x="1450" y="2993"/>
                      <a:pt x="3214" y="2993"/>
                    </a:cubicBezTo>
                    <a:cubicBezTo>
                      <a:pt x="4947" y="2993"/>
                      <a:pt x="6396" y="2332"/>
                      <a:pt x="6396" y="1513"/>
                    </a:cubicBezTo>
                    <a:cubicBezTo>
                      <a:pt x="6396" y="662"/>
                      <a:pt x="4947" y="1"/>
                      <a:pt x="3214" y="1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Google Shape;5019;p59">
                <a:extLst>
                  <a:ext uri="{FF2B5EF4-FFF2-40B4-BE49-F238E27FC236}">
                    <a16:creationId xmlns:a16="http://schemas.microsoft.com/office/drawing/2014/main" id="{C5FECFF8-5E02-E3E5-F203-15EDC036C652}"/>
                  </a:ext>
                </a:extLst>
              </p:cNvPr>
              <p:cNvSpPr/>
              <p:nvPr/>
            </p:nvSpPr>
            <p:spPr>
              <a:xfrm>
                <a:off x="800" y="77975"/>
                <a:ext cx="110275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411" h="2395" extrusionOk="0">
                    <a:moveTo>
                      <a:pt x="0" y="0"/>
                    </a:moveTo>
                    <a:lnTo>
                      <a:pt x="0" y="1135"/>
                    </a:lnTo>
                    <a:cubicBezTo>
                      <a:pt x="0" y="1450"/>
                      <a:pt x="347" y="1765"/>
                      <a:pt x="882" y="2017"/>
                    </a:cubicBezTo>
                    <a:cubicBezTo>
                      <a:pt x="1355" y="2237"/>
                      <a:pt x="2332" y="2395"/>
                      <a:pt x="3151" y="2395"/>
                    </a:cubicBezTo>
                    <a:lnTo>
                      <a:pt x="3308" y="2395"/>
                    </a:lnTo>
                    <a:cubicBezTo>
                      <a:pt x="3560" y="1733"/>
                      <a:pt x="3907" y="1135"/>
                      <a:pt x="4411" y="631"/>
                    </a:cubicBezTo>
                    <a:lnTo>
                      <a:pt x="4411" y="631"/>
                    </a:lnTo>
                    <a:cubicBezTo>
                      <a:pt x="4033" y="694"/>
                      <a:pt x="3623" y="757"/>
                      <a:pt x="3182" y="757"/>
                    </a:cubicBezTo>
                    <a:cubicBezTo>
                      <a:pt x="2363" y="757"/>
                      <a:pt x="1261" y="599"/>
                      <a:pt x="567" y="316"/>
                    </a:cubicBezTo>
                    <a:cubicBezTo>
                      <a:pt x="347" y="221"/>
                      <a:pt x="158" y="127"/>
                      <a:pt x="0" y="0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Google Shape;5020;p59">
                <a:extLst>
                  <a:ext uri="{FF2B5EF4-FFF2-40B4-BE49-F238E27FC236}">
                    <a16:creationId xmlns:a16="http://schemas.microsoft.com/office/drawing/2014/main" id="{BDFF41CA-9E50-5E11-080D-6A4B899FDE3F}"/>
                  </a:ext>
                </a:extLst>
              </p:cNvPr>
              <p:cNvSpPr/>
              <p:nvPr/>
            </p:nvSpPr>
            <p:spPr>
              <a:xfrm>
                <a:off x="800" y="200850"/>
                <a:ext cx="106350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4254" h="2395" extrusionOk="0">
                    <a:moveTo>
                      <a:pt x="0" y="0"/>
                    </a:moveTo>
                    <a:lnTo>
                      <a:pt x="0" y="1197"/>
                    </a:lnTo>
                    <a:cubicBezTo>
                      <a:pt x="0" y="1701"/>
                      <a:pt x="1355" y="2395"/>
                      <a:pt x="3182" y="2395"/>
                    </a:cubicBezTo>
                    <a:cubicBezTo>
                      <a:pt x="3560" y="2395"/>
                      <a:pt x="3907" y="2363"/>
                      <a:pt x="4254" y="2332"/>
                    </a:cubicBezTo>
                    <a:cubicBezTo>
                      <a:pt x="3875" y="1859"/>
                      <a:pt x="3560" y="1355"/>
                      <a:pt x="3340" y="756"/>
                    </a:cubicBezTo>
                    <a:lnTo>
                      <a:pt x="3182" y="756"/>
                    </a:lnTo>
                    <a:cubicBezTo>
                      <a:pt x="2363" y="756"/>
                      <a:pt x="1261" y="599"/>
                      <a:pt x="567" y="315"/>
                    </a:cubicBezTo>
                    <a:cubicBezTo>
                      <a:pt x="347" y="252"/>
                      <a:pt x="158" y="126"/>
                      <a:pt x="0" y="0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Google Shape;5021;p59">
                <a:extLst>
                  <a:ext uri="{FF2B5EF4-FFF2-40B4-BE49-F238E27FC236}">
                    <a16:creationId xmlns:a16="http://schemas.microsoft.com/office/drawing/2014/main" id="{3866AD5F-DBC4-1AB7-FC6E-BCAF39EE9B44}"/>
                  </a:ext>
                </a:extLst>
              </p:cNvPr>
              <p:cNvSpPr/>
              <p:nvPr/>
            </p:nvSpPr>
            <p:spPr>
              <a:xfrm>
                <a:off x="0" y="139400"/>
                <a:ext cx="78000" cy="60675"/>
              </a:xfrm>
              <a:custGeom>
                <a:avLst/>
                <a:gdLst/>
                <a:ahLst/>
                <a:cxnLst/>
                <a:rect l="l" t="t" r="r" b="b"/>
                <a:pathLst>
                  <a:path w="3120" h="2427" extrusionOk="0">
                    <a:moveTo>
                      <a:pt x="1" y="1"/>
                    </a:moveTo>
                    <a:lnTo>
                      <a:pt x="1" y="1167"/>
                    </a:lnTo>
                    <a:lnTo>
                      <a:pt x="32" y="1167"/>
                    </a:lnTo>
                    <a:cubicBezTo>
                      <a:pt x="32" y="1482"/>
                      <a:pt x="379" y="1797"/>
                      <a:pt x="914" y="2017"/>
                    </a:cubicBezTo>
                    <a:cubicBezTo>
                      <a:pt x="1387" y="2238"/>
                      <a:pt x="2332" y="2395"/>
                      <a:pt x="3120" y="2427"/>
                    </a:cubicBezTo>
                    <a:cubicBezTo>
                      <a:pt x="3057" y="2143"/>
                      <a:pt x="3025" y="1860"/>
                      <a:pt x="3025" y="1608"/>
                    </a:cubicBezTo>
                    <a:cubicBezTo>
                      <a:pt x="3025" y="1324"/>
                      <a:pt x="3088" y="1041"/>
                      <a:pt x="3120" y="757"/>
                    </a:cubicBezTo>
                    <a:cubicBezTo>
                      <a:pt x="2332" y="757"/>
                      <a:pt x="1230" y="599"/>
                      <a:pt x="536" y="316"/>
                    </a:cubicBezTo>
                    <a:cubicBezTo>
                      <a:pt x="347" y="253"/>
                      <a:pt x="158" y="127"/>
                      <a:pt x="1" y="1"/>
                    </a:cubicBezTo>
                    <a:close/>
                  </a:path>
                </a:pathLst>
              </a:custGeom>
              <a:solidFill>
                <a:srgbClr val="FAAB1C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F0284747-8C22-160A-4429-1AC1077BE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884001" y="2716566"/>
            <a:ext cx="1371600" cy="1371600"/>
            <a:chOff x="9815177" y="2775614"/>
            <a:chExt cx="1371600" cy="1371600"/>
          </a:xfrm>
        </p:grpSpPr>
        <p:sp>
          <p:nvSpPr>
            <p:cNvPr id="56" name="AutoShape 23">
              <a:extLst>
                <a:ext uri="{FF2B5EF4-FFF2-40B4-BE49-F238E27FC236}">
                  <a16:creationId xmlns:a16="http://schemas.microsoft.com/office/drawing/2014/main" id="{8E10039C-9B4F-5B03-8423-0CFD527E2EE4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10230309" y="3147496"/>
              <a:ext cx="541337" cy="4127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l-PL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upa 65">
              <a:extLst>
                <a:ext uri="{FF2B5EF4-FFF2-40B4-BE49-F238E27FC236}">
                  <a16:creationId xmlns:a16="http://schemas.microsoft.com/office/drawing/2014/main" id="{BEB5803A-510D-5B1A-D230-D4C8C9A9A721}"/>
                </a:ext>
              </a:extLst>
            </p:cNvPr>
            <p:cNvGrpSpPr/>
            <p:nvPr userDrawn="1"/>
          </p:nvGrpSpPr>
          <p:grpSpPr>
            <a:xfrm>
              <a:off x="10230309" y="3147496"/>
              <a:ext cx="541337" cy="412750"/>
              <a:chOff x="906463" y="3402013"/>
              <a:chExt cx="541337" cy="412750"/>
            </a:xfrm>
          </p:grpSpPr>
          <p:sp>
            <p:nvSpPr>
              <p:cNvPr id="66" name="Freeform 25">
                <a:extLst>
                  <a:ext uri="{FF2B5EF4-FFF2-40B4-BE49-F238E27FC236}">
                    <a16:creationId xmlns:a16="http://schemas.microsoft.com/office/drawing/2014/main" id="{B583E299-7C16-AAB8-2693-ED50C2BE8E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989013" y="3402013"/>
                <a:ext cx="376237" cy="412750"/>
              </a:xfrm>
              <a:custGeom>
                <a:avLst/>
                <a:gdLst>
                  <a:gd name="T0" fmla="*/ 1523 w 1656"/>
                  <a:gd name="T1" fmla="*/ 1474 h 1814"/>
                  <a:gd name="T2" fmla="*/ 1409 w 1656"/>
                  <a:gd name="T3" fmla="*/ 1100 h 1814"/>
                  <a:gd name="T4" fmla="*/ 1409 w 1656"/>
                  <a:gd name="T5" fmla="*/ 721 h 1814"/>
                  <a:gd name="T6" fmla="*/ 1238 w 1656"/>
                  <a:gd name="T7" fmla="*/ 309 h 1814"/>
                  <a:gd name="T8" fmla="*/ 896 w 1656"/>
                  <a:gd name="T9" fmla="*/ 144 h 1814"/>
                  <a:gd name="T10" fmla="*/ 896 w 1656"/>
                  <a:gd name="T11" fmla="*/ 0 h 1814"/>
                  <a:gd name="T12" fmla="*/ 756 w 1656"/>
                  <a:gd name="T13" fmla="*/ 0 h 1814"/>
                  <a:gd name="T14" fmla="*/ 756 w 1656"/>
                  <a:gd name="T15" fmla="*/ 144 h 1814"/>
                  <a:gd name="T16" fmla="*/ 247 w 1656"/>
                  <a:gd name="T17" fmla="*/ 727 h 1814"/>
                  <a:gd name="T18" fmla="*/ 247 w 1656"/>
                  <a:gd name="T19" fmla="*/ 1100 h 1814"/>
                  <a:gd name="T20" fmla="*/ 133 w 1656"/>
                  <a:gd name="T21" fmla="*/ 1474 h 1814"/>
                  <a:gd name="T22" fmla="*/ 0 w 1656"/>
                  <a:gd name="T23" fmla="*/ 1674 h 1814"/>
                  <a:gd name="T24" fmla="*/ 631 w 1656"/>
                  <a:gd name="T25" fmla="*/ 1674 h 1814"/>
                  <a:gd name="T26" fmla="*/ 828 w 1656"/>
                  <a:gd name="T27" fmla="*/ 1814 h 1814"/>
                  <a:gd name="T28" fmla="*/ 1025 w 1656"/>
                  <a:gd name="T29" fmla="*/ 1674 h 1814"/>
                  <a:gd name="T30" fmla="*/ 1656 w 1656"/>
                  <a:gd name="T31" fmla="*/ 1674 h 1814"/>
                  <a:gd name="T32" fmla="*/ 1523 w 1656"/>
                  <a:gd name="T33" fmla="*/ 1474 h 1814"/>
                  <a:gd name="T34" fmla="*/ 260 w 1656"/>
                  <a:gd name="T35" fmla="*/ 1535 h 1814"/>
                  <a:gd name="T36" fmla="*/ 386 w 1656"/>
                  <a:gd name="T37" fmla="*/ 1100 h 1814"/>
                  <a:gd name="T38" fmla="*/ 386 w 1656"/>
                  <a:gd name="T39" fmla="*/ 727 h 1814"/>
                  <a:gd name="T40" fmla="*/ 826 w 1656"/>
                  <a:gd name="T41" fmla="*/ 279 h 1814"/>
                  <a:gd name="T42" fmla="*/ 828 w 1656"/>
                  <a:gd name="T43" fmla="*/ 279 h 1814"/>
                  <a:gd name="T44" fmla="*/ 1140 w 1656"/>
                  <a:gd name="T45" fmla="*/ 408 h 1814"/>
                  <a:gd name="T46" fmla="*/ 1270 w 1656"/>
                  <a:gd name="T47" fmla="*/ 721 h 1814"/>
                  <a:gd name="T48" fmla="*/ 1270 w 1656"/>
                  <a:gd name="T49" fmla="*/ 1100 h 1814"/>
                  <a:gd name="T50" fmla="*/ 1396 w 1656"/>
                  <a:gd name="T51" fmla="*/ 1535 h 1814"/>
                  <a:gd name="T52" fmla="*/ 260 w 1656"/>
                  <a:gd name="T53" fmla="*/ 1535 h 18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1656" h="1814">
                    <a:moveTo>
                      <a:pt x="1523" y="1474"/>
                    </a:moveTo>
                    <a:cubicBezTo>
                      <a:pt x="1448" y="1363"/>
                      <a:pt x="1409" y="1234"/>
                      <a:pt x="1409" y="1100"/>
                    </a:cubicBezTo>
                    <a:cubicBezTo>
                      <a:pt x="1409" y="721"/>
                      <a:pt x="1409" y="721"/>
                      <a:pt x="1409" y="721"/>
                    </a:cubicBezTo>
                    <a:cubicBezTo>
                      <a:pt x="1409" y="565"/>
                      <a:pt x="1349" y="419"/>
                      <a:pt x="1238" y="309"/>
                    </a:cubicBezTo>
                    <a:cubicBezTo>
                      <a:pt x="1145" y="216"/>
                      <a:pt x="1025" y="159"/>
                      <a:pt x="896" y="144"/>
                    </a:cubicBezTo>
                    <a:cubicBezTo>
                      <a:pt x="896" y="0"/>
                      <a:pt x="896" y="0"/>
                      <a:pt x="896" y="0"/>
                    </a:cubicBezTo>
                    <a:cubicBezTo>
                      <a:pt x="756" y="0"/>
                      <a:pt x="756" y="0"/>
                      <a:pt x="756" y="0"/>
                    </a:cubicBezTo>
                    <a:cubicBezTo>
                      <a:pt x="756" y="144"/>
                      <a:pt x="756" y="144"/>
                      <a:pt x="756" y="144"/>
                    </a:cubicBezTo>
                    <a:cubicBezTo>
                      <a:pt x="470" y="180"/>
                      <a:pt x="247" y="428"/>
                      <a:pt x="247" y="727"/>
                    </a:cubicBezTo>
                    <a:cubicBezTo>
                      <a:pt x="247" y="1100"/>
                      <a:pt x="247" y="1100"/>
                      <a:pt x="247" y="1100"/>
                    </a:cubicBezTo>
                    <a:cubicBezTo>
                      <a:pt x="247" y="1234"/>
                      <a:pt x="208" y="1363"/>
                      <a:pt x="133" y="1474"/>
                    </a:cubicBezTo>
                    <a:cubicBezTo>
                      <a:pt x="0" y="1674"/>
                      <a:pt x="0" y="1674"/>
                      <a:pt x="0" y="1674"/>
                    </a:cubicBezTo>
                    <a:cubicBezTo>
                      <a:pt x="631" y="1674"/>
                      <a:pt x="631" y="1674"/>
                      <a:pt x="631" y="1674"/>
                    </a:cubicBezTo>
                    <a:cubicBezTo>
                      <a:pt x="660" y="1756"/>
                      <a:pt x="737" y="1814"/>
                      <a:pt x="828" y="1814"/>
                    </a:cubicBezTo>
                    <a:cubicBezTo>
                      <a:pt x="919" y="1814"/>
                      <a:pt x="996" y="1756"/>
                      <a:pt x="1025" y="1674"/>
                    </a:cubicBezTo>
                    <a:cubicBezTo>
                      <a:pt x="1656" y="1674"/>
                      <a:pt x="1656" y="1674"/>
                      <a:pt x="1656" y="1674"/>
                    </a:cubicBezTo>
                    <a:lnTo>
                      <a:pt x="1523" y="1474"/>
                    </a:lnTo>
                    <a:close/>
                    <a:moveTo>
                      <a:pt x="260" y="1535"/>
                    </a:moveTo>
                    <a:cubicBezTo>
                      <a:pt x="343" y="1405"/>
                      <a:pt x="386" y="1255"/>
                      <a:pt x="386" y="1100"/>
                    </a:cubicBezTo>
                    <a:cubicBezTo>
                      <a:pt x="386" y="727"/>
                      <a:pt x="386" y="727"/>
                      <a:pt x="386" y="727"/>
                    </a:cubicBezTo>
                    <a:cubicBezTo>
                      <a:pt x="386" y="481"/>
                      <a:pt x="584" y="280"/>
                      <a:pt x="826" y="279"/>
                    </a:cubicBezTo>
                    <a:cubicBezTo>
                      <a:pt x="827" y="279"/>
                      <a:pt x="827" y="279"/>
                      <a:pt x="828" y="279"/>
                    </a:cubicBezTo>
                    <a:cubicBezTo>
                      <a:pt x="946" y="279"/>
                      <a:pt x="1056" y="325"/>
                      <a:pt x="1140" y="408"/>
                    </a:cubicBezTo>
                    <a:cubicBezTo>
                      <a:pt x="1224" y="492"/>
                      <a:pt x="1270" y="603"/>
                      <a:pt x="1270" y="721"/>
                    </a:cubicBezTo>
                    <a:cubicBezTo>
                      <a:pt x="1270" y="1100"/>
                      <a:pt x="1270" y="1100"/>
                      <a:pt x="1270" y="1100"/>
                    </a:cubicBezTo>
                    <a:cubicBezTo>
                      <a:pt x="1270" y="1255"/>
                      <a:pt x="1313" y="1405"/>
                      <a:pt x="1396" y="1535"/>
                    </a:cubicBezTo>
                    <a:lnTo>
                      <a:pt x="260" y="1535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7" name="Freeform 26">
                <a:extLst>
                  <a:ext uri="{FF2B5EF4-FFF2-40B4-BE49-F238E27FC236}">
                    <a16:creationId xmlns:a16="http://schemas.microsoft.com/office/drawing/2014/main" id="{92705135-0EBD-25CC-A51C-0AD6F4E9A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79538" y="3500438"/>
                <a:ext cx="68262" cy="214313"/>
              </a:xfrm>
              <a:custGeom>
                <a:avLst/>
                <a:gdLst>
                  <a:gd name="T0" fmla="*/ 99 w 297"/>
                  <a:gd name="T1" fmla="*/ 0 h 946"/>
                  <a:gd name="T2" fmla="*/ 0 w 297"/>
                  <a:gd name="T3" fmla="*/ 99 h 946"/>
                  <a:gd name="T4" fmla="*/ 157 w 297"/>
                  <a:gd name="T5" fmla="*/ 477 h 946"/>
                  <a:gd name="T6" fmla="*/ 6 w 297"/>
                  <a:gd name="T7" fmla="*/ 849 h 946"/>
                  <a:gd name="T8" fmla="*/ 106 w 297"/>
                  <a:gd name="T9" fmla="*/ 946 h 946"/>
                  <a:gd name="T10" fmla="*/ 297 w 297"/>
                  <a:gd name="T11" fmla="*/ 477 h 946"/>
                  <a:gd name="T12" fmla="*/ 99 w 297"/>
                  <a:gd name="T13" fmla="*/ 0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101" y="200"/>
                      <a:pt x="157" y="334"/>
                      <a:pt x="157" y="477"/>
                    </a:cubicBezTo>
                    <a:cubicBezTo>
                      <a:pt x="157" y="617"/>
                      <a:pt x="103" y="749"/>
                      <a:pt x="6" y="849"/>
                    </a:cubicBezTo>
                    <a:cubicBezTo>
                      <a:pt x="106" y="946"/>
                      <a:pt x="106" y="946"/>
                      <a:pt x="106" y="946"/>
                    </a:cubicBezTo>
                    <a:cubicBezTo>
                      <a:pt x="229" y="820"/>
                      <a:pt x="297" y="653"/>
                      <a:pt x="297" y="477"/>
                    </a:cubicBezTo>
                    <a:cubicBezTo>
                      <a:pt x="297" y="297"/>
                      <a:pt x="226" y="128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8" name="Freeform 27">
                <a:extLst>
                  <a:ext uri="{FF2B5EF4-FFF2-40B4-BE49-F238E27FC236}">
                    <a16:creationId xmlns:a16="http://schemas.microsoft.com/office/drawing/2014/main" id="{B6262B9A-BFCF-06EB-80AB-7DA3E23AB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35088" y="3544888"/>
                <a:ext cx="49212" cy="125413"/>
              </a:xfrm>
              <a:custGeom>
                <a:avLst/>
                <a:gdLst>
                  <a:gd name="T0" fmla="*/ 99 w 215"/>
                  <a:gd name="T1" fmla="*/ 0 h 556"/>
                  <a:gd name="T2" fmla="*/ 0 w 215"/>
                  <a:gd name="T3" fmla="*/ 99 h 556"/>
                  <a:gd name="T4" fmla="*/ 75 w 215"/>
                  <a:gd name="T5" fmla="*/ 280 h 556"/>
                  <a:gd name="T6" fmla="*/ 2 w 215"/>
                  <a:gd name="T7" fmla="*/ 459 h 556"/>
                  <a:gd name="T8" fmla="*/ 102 w 215"/>
                  <a:gd name="T9" fmla="*/ 556 h 556"/>
                  <a:gd name="T10" fmla="*/ 215 w 215"/>
                  <a:gd name="T11" fmla="*/ 280 h 556"/>
                  <a:gd name="T12" fmla="*/ 99 w 215"/>
                  <a:gd name="T13" fmla="*/ 0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99" y="0"/>
                    </a:moveTo>
                    <a:cubicBezTo>
                      <a:pt x="0" y="99"/>
                      <a:pt x="0" y="99"/>
                      <a:pt x="0" y="99"/>
                    </a:cubicBezTo>
                    <a:cubicBezTo>
                      <a:pt x="48" y="147"/>
                      <a:pt x="75" y="212"/>
                      <a:pt x="75" y="280"/>
                    </a:cubicBezTo>
                    <a:cubicBezTo>
                      <a:pt x="75" y="347"/>
                      <a:pt x="49" y="411"/>
                      <a:pt x="2" y="459"/>
                    </a:cubicBezTo>
                    <a:cubicBezTo>
                      <a:pt x="102" y="556"/>
                      <a:pt x="102" y="556"/>
                      <a:pt x="102" y="556"/>
                    </a:cubicBezTo>
                    <a:cubicBezTo>
                      <a:pt x="175" y="482"/>
                      <a:pt x="215" y="384"/>
                      <a:pt x="215" y="280"/>
                    </a:cubicBezTo>
                    <a:cubicBezTo>
                      <a:pt x="215" y="174"/>
                      <a:pt x="173" y="75"/>
                      <a:pt x="99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9" name="Freeform 28">
                <a:extLst>
                  <a:ext uri="{FF2B5EF4-FFF2-40B4-BE49-F238E27FC236}">
                    <a16:creationId xmlns:a16="http://schemas.microsoft.com/office/drawing/2014/main" id="{E0A33B10-642D-DB15-9F92-EC7D6EECA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06463" y="3500438"/>
                <a:ext cx="66675" cy="214313"/>
              </a:xfrm>
              <a:custGeom>
                <a:avLst/>
                <a:gdLst>
                  <a:gd name="T0" fmla="*/ 297 w 297"/>
                  <a:gd name="T1" fmla="*/ 99 h 946"/>
                  <a:gd name="T2" fmla="*/ 198 w 297"/>
                  <a:gd name="T3" fmla="*/ 0 h 946"/>
                  <a:gd name="T4" fmla="*/ 0 w 297"/>
                  <a:gd name="T5" fmla="*/ 477 h 946"/>
                  <a:gd name="T6" fmla="*/ 191 w 297"/>
                  <a:gd name="T7" fmla="*/ 946 h 946"/>
                  <a:gd name="T8" fmla="*/ 291 w 297"/>
                  <a:gd name="T9" fmla="*/ 849 h 946"/>
                  <a:gd name="T10" fmla="*/ 140 w 297"/>
                  <a:gd name="T11" fmla="*/ 477 h 946"/>
                  <a:gd name="T12" fmla="*/ 297 w 297"/>
                  <a:gd name="T13" fmla="*/ 99 h 9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97" h="946">
                    <a:moveTo>
                      <a:pt x="297" y="99"/>
                    </a:moveTo>
                    <a:cubicBezTo>
                      <a:pt x="198" y="0"/>
                      <a:pt x="198" y="0"/>
                      <a:pt x="198" y="0"/>
                    </a:cubicBezTo>
                    <a:cubicBezTo>
                      <a:pt x="71" y="128"/>
                      <a:pt x="0" y="297"/>
                      <a:pt x="0" y="477"/>
                    </a:cubicBezTo>
                    <a:cubicBezTo>
                      <a:pt x="0" y="653"/>
                      <a:pt x="68" y="820"/>
                      <a:pt x="191" y="946"/>
                    </a:cubicBezTo>
                    <a:cubicBezTo>
                      <a:pt x="291" y="849"/>
                      <a:pt x="291" y="849"/>
                      <a:pt x="291" y="849"/>
                    </a:cubicBezTo>
                    <a:cubicBezTo>
                      <a:pt x="194" y="749"/>
                      <a:pt x="140" y="617"/>
                      <a:pt x="140" y="477"/>
                    </a:cubicBezTo>
                    <a:cubicBezTo>
                      <a:pt x="140" y="334"/>
                      <a:pt x="196" y="200"/>
                      <a:pt x="297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0" name="Freeform 29">
                <a:extLst>
                  <a:ext uri="{FF2B5EF4-FFF2-40B4-BE49-F238E27FC236}">
                    <a16:creationId xmlns:a16="http://schemas.microsoft.com/office/drawing/2014/main" id="{0600F439-4023-7744-51D3-0D5F169AF9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963" y="3544888"/>
                <a:ext cx="49212" cy="125413"/>
              </a:xfrm>
              <a:custGeom>
                <a:avLst/>
                <a:gdLst>
                  <a:gd name="T0" fmla="*/ 215 w 215"/>
                  <a:gd name="T1" fmla="*/ 99 h 556"/>
                  <a:gd name="T2" fmla="*/ 116 w 215"/>
                  <a:gd name="T3" fmla="*/ 0 h 556"/>
                  <a:gd name="T4" fmla="*/ 0 w 215"/>
                  <a:gd name="T5" fmla="*/ 280 h 556"/>
                  <a:gd name="T6" fmla="*/ 113 w 215"/>
                  <a:gd name="T7" fmla="*/ 556 h 556"/>
                  <a:gd name="T8" fmla="*/ 213 w 215"/>
                  <a:gd name="T9" fmla="*/ 459 h 556"/>
                  <a:gd name="T10" fmla="*/ 140 w 215"/>
                  <a:gd name="T11" fmla="*/ 280 h 556"/>
                  <a:gd name="T12" fmla="*/ 215 w 215"/>
                  <a:gd name="T13" fmla="*/ 99 h 5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5" h="556">
                    <a:moveTo>
                      <a:pt x="215" y="99"/>
                    </a:moveTo>
                    <a:cubicBezTo>
                      <a:pt x="116" y="0"/>
                      <a:pt x="116" y="0"/>
                      <a:pt x="116" y="0"/>
                    </a:cubicBezTo>
                    <a:cubicBezTo>
                      <a:pt x="42" y="75"/>
                      <a:pt x="0" y="174"/>
                      <a:pt x="0" y="280"/>
                    </a:cubicBezTo>
                    <a:cubicBezTo>
                      <a:pt x="0" y="384"/>
                      <a:pt x="41" y="482"/>
                      <a:pt x="113" y="556"/>
                    </a:cubicBezTo>
                    <a:cubicBezTo>
                      <a:pt x="213" y="459"/>
                      <a:pt x="213" y="459"/>
                      <a:pt x="213" y="459"/>
                    </a:cubicBezTo>
                    <a:cubicBezTo>
                      <a:pt x="166" y="411"/>
                      <a:pt x="140" y="347"/>
                      <a:pt x="140" y="280"/>
                    </a:cubicBezTo>
                    <a:cubicBezTo>
                      <a:pt x="140" y="212"/>
                      <a:pt x="167" y="147"/>
                      <a:pt x="215" y="9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l-PL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ptos" panose="020B00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55C0E5EA-FB85-6FA4-A635-8B021A88CBDE}"/>
                </a:ext>
              </a:extLst>
            </p:cNvPr>
            <p:cNvSpPr/>
            <p:nvPr userDrawn="1"/>
          </p:nvSpPr>
          <p:spPr>
            <a:xfrm>
              <a:off x="9815177" y="2775614"/>
              <a:ext cx="1371600" cy="1371600"/>
            </a:xfrm>
            <a:prstGeom prst="ellipse">
              <a:avLst/>
            </a:prstGeom>
            <a:noFill/>
            <a:ln w="12700">
              <a:solidFill>
                <a:srgbClr val="09271C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1200" cap="none" spc="0" normalizeH="0" baseline="0" noProof="0">
                  <a:ln>
                    <a:noFill/>
                  </a:ln>
                  <a:solidFill>
                    <a:srgbClr val="0D0D0D"/>
                  </a:solidFill>
                  <a:effectLst/>
                  <a:uLnTx/>
                  <a:uFillTx/>
                  <a:latin typeface="Aptos" panose="020B00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</a:p>
          </p:txBody>
        </p:sp>
        <p:grpSp>
          <p:nvGrpSpPr>
            <p:cNvPr id="59" name="Group 58">
              <a:extLst>
                <a:ext uri="{FF2B5EF4-FFF2-40B4-BE49-F238E27FC236}">
                  <a16:creationId xmlns:a16="http://schemas.microsoft.com/office/drawing/2014/main" id="{1814F364-59E6-CDDD-F9E4-E8F0D21DEE52}"/>
                </a:ext>
              </a:extLst>
            </p:cNvPr>
            <p:cNvGrpSpPr/>
            <p:nvPr userDrawn="1"/>
          </p:nvGrpSpPr>
          <p:grpSpPr>
            <a:xfrm>
              <a:off x="10043777" y="2975710"/>
              <a:ext cx="914399" cy="914399"/>
              <a:chOff x="0" y="0"/>
              <a:chExt cx="296175" cy="297225"/>
            </a:xfrm>
            <a:solidFill>
              <a:srgbClr val="4472C4"/>
            </a:solidFill>
          </p:grpSpPr>
          <p:sp>
            <p:nvSpPr>
              <p:cNvPr id="60" name="Google Shape;8996;p68">
                <a:extLst>
                  <a:ext uri="{FF2B5EF4-FFF2-40B4-BE49-F238E27FC236}">
                    <a16:creationId xmlns:a16="http://schemas.microsoft.com/office/drawing/2014/main" id="{C4443780-5B41-9CB2-17C9-567E3725133E}"/>
                  </a:ext>
                </a:extLst>
              </p:cNvPr>
              <p:cNvSpPr/>
              <p:nvPr/>
            </p:nvSpPr>
            <p:spPr>
              <a:xfrm>
                <a:off x="85850" y="69700"/>
                <a:ext cx="1221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884" h="3971" extrusionOk="0">
                    <a:moveTo>
                      <a:pt x="2426" y="1"/>
                    </a:moveTo>
                    <a:cubicBezTo>
                      <a:pt x="1103" y="1"/>
                      <a:pt x="0" y="1104"/>
                      <a:pt x="0" y="2427"/>
                    </a:cubicBezTo>
                    <a:cubicBezTo>
                      <a:pt x="0" y="3025"/>
                      <a:pt x="190" y="3530"/>
                      <a:pt x="536" y="3971"/>
                    </a:cubicBezTo>
                    <a:cubicBezTo>
                      <a:pt x="820" y="3624"/>
                      <a:pt x="1103" y="3309"/>
                      <a:pt x="1481" y="3057"/>
                    </a:cubicBezTo>
                    <a:cubicBezTo>
                      <a:pt x="1261" y="2805"/>
                      <a:pt x="1103" y="2458"/>
                      <a:pt x="1103" y="2112"/>
                    </a:cubicBezTo>
                    <a:cubicBezTo>
                      <a:pt x="1103" y="1356"/>
                      <a:pt x="1733" y="726"/>
                      <a:pt x="2489" y="726"/>
                    </a:cubicBezTo>
                    <a:cubicBezTo>
                      <a:pt x="3214" y="726"/>
                      <a:pt x="3844" y="1356"/>
                      <a:pt x="3844" y="2112"/>
                    </a:cubicBezTo>
                    <a:cubicBezTo>
                      <a:pt x="3844" y="2458"/>
                      <a:pt x="3687" y="2805"/>
                      <a:pt x="3466" y="3057"/>
                    </a:cubicBezTo>
                    <a:cubicBezTo>
                      <a:pt x="3844" y="3246"/>
                      <a:pt x="4128" y="3561"/>
                      <a:pt x="4317" y="3971"/>
                    </a:cubicBezTo>
                    <a:cubicBezTo>
                      <a:pt x="4695" y="3530"/>
                      <a:pt x="4884" y="3025"/>
                      <a:pt x="4884" y="2427"/>
                    </a:cubicBezTo>
                    <a:cubicBezTo>
                      <a:pt x="4884" y="1104"/>
                      <a:pt x="3781" y="1"/>
                      <a:pt x="2426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Google Shape;8997;p68">
                <a:extLst>
                  <a:ext uri="{FF2B5EF4-FFF2-40B4-BE49-F238E27FC236}">
                    <a16:creationId xmlns:a16="http://schemas.microsoft.com/office/drawing/2014/main" id="{59C25DBD-665A-72F4-B33D-83FA8F8144C8}"/>
                  </a:ext>
                </a:extLst>
              </p:cNvPr>
              <p:cNvSpPr/>
              <p:nvPr/>
            </p:nvSpPr>
            <p:spPr>
              <a:xfrm>
                <a:off x="129950" y="105150"/>
                <a:ext cx="35475" cy="35475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419" extrusionOk="0">
                    <a:moveTo>
                      <a:pt x="725" y="1"/>
                    </a:moveTo>
                    <a:cubicBezTo>
                      <a:pt x="316" y="1"/>
                      <a:pt x="1" y="316"/>
                      <a:pt x="1" y="694"/>
                    </a:cubicBezTo>
                    <a:cubicBezTo>
                      <a:pt x="1" y="1103"/>
                      <a:pt x="316" y="1418"/>
                      <a:pt x="725" y="1418"/>
                    </a:cubicBezTo>
                    <a:cubicBezTo>
                      <a:pt x="1103" y="1418"/>
                      <a:pt x="1418" y="1103"/>
                      <a:pt x="1418" y="694"/>
                    </a:cubicBezTo>
                    <a:cubicBezTo>
                      <a:pt x="1418" y="316"/>
                      <a:pt x="1103" y="1"/>
                      <a:pt x="725" y="1"/>
                    </a:cubicBezTo>
                    <a:close/>
                  </a:path>
                </a:pathLst>
              </a:custGeom>
              <a:grpFill/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Google Shape;8998;p68">
                <a:extLst>
                  <a:ext uri="{FF2B5EF4-FFF2-40B4-BE49-F238E27FC236}">
                    <a16:creationId xmlns:a16="http://schemas.microsoft.com/office/drawing/2014/main" id="{BF736F1C-8E6C-1B5C-F036-C7F0D23F7242}"/>
                  </a:ext>
                </a:extLst>
              </p:cNvPr>
              <p:cNvSpPr/>
              <p:nvPr/>
            </p:nvSpPr>
            <p:spPr>
              <a:xfrm>
                <a:off x="18125" y="0"/>
                <a:ext cx="259150" cy="261125"/>
              </a:xfrm>
              <a:custGeom>
                <a:avLst/>
                <a:gdLst/>
                <a:ahLst/>
                <a:cxnLst/>
                <a:rect l="l" t="t" r="r" b="b"/>
                <a:pathLst>
                  <a:path w="10366" h="10445" extrusionOk="0">
                    <a:moveTo>
                      <a:pt x="5198" y="2159"/>
                    </a:moveTo>
                    <a:cubicBezTo>
                      <a:pt x="6931" y="2159"/>
                      <a:pt x="8286" y="3514"/>
                      <a:pt x="8286" y="5246"/>
                    </a:cubicBezTo>
                    <a:cubicBezTo>
                      <a:pt x="8286" y="6916"/>
                      <a:pt x="6931" y="8365"/>
                      <a:pt x="5198" y="8365"/>
                    </a:cubicBezTo>
                    <a:cubicBezTo>
                      <a:pt x="3340" y="8365"/>
                      <a:pt x="2079" y="6822"/>
                      <a:pt x="2079" y="5246"/>
                    </a:cubicBezTo>
                    <a:cubicBezTo>
                      <a:pt x="2079" y="3514"/>
                      <a:pt x="3497" y="2159"/>
                      <a:pt x="5198" y="2159"/>
                    </a:cubicBezTo>
                    <a:close/>
                    <a:moveTo>
                      <a:pt x="5167" y="1"/>
                    </a:moveTo>
                    <a:cubicBezTo>
                      <a:pt x="5088" y="1"/>
                      <a:pt x="5009" y="17"/>
                      <a:pt x="4946" y="48"/>
                    </a:cubicBezTo>
                    <a:lnTo>
                      <a:pt x="4001" y="836"/>
                    </a:lnTo>
                    <a:lnTo>
                      <a:pt x="2773" y="678"/>
                    </a:lnTo>
                    <a:cubicBezTo>
                      <a:pt x="2756" y="675"/>
                      <a:pt x="2739" y="673"/>
                      <a:pt x="2723" y="673"/>
                    </a:cubicBezTo>
                    <a:cubicBezTo>
                      <a:pt x="2583" y="673"/>
                      <a:pt x="2454" y="786"/>
                      <a:pt x="2426" y="899"/>
                    </a:cubicBezTo>
                    <a:lnTo>
                      <a:pt x="1953" y="2033"/>
                    </a:lnTo>
                    <a:lnTo>
                      <a:pt x="819" y="2505"/>
                    </a:lnTo>
                    <a:cubicBezTo>
                      <a:pt x="662" y="2568"/>
                      <a:pt x="567" y="2694"/>
                      <a:pt x="630" y="2852"/>
                    </a:cubicBezTo>
                    <a:lnTo>
                      <a:pt x="788" y="4081"/>
                    </a:lnTo>
                    <a:lnTo>
                      <a:pt x="32" y="5026"/>
                    </a:lnTo>
                    <a:cubicBezTo>
                      <a:pt x="0" y="5183"/>
                      <a:pt x="0" y="5341"/>
                      <a:pt x="63" y="5467"/>
                    </a:cubicBezTo>
                    <a:lnTo>
                      <a:pt x="819" y="6381"/>
                    </a:lnTo>
                    <a:lnTo>
                      <a:pt x="662" y="7609"/>
                    </a:lnTo>
                    <a:cubicBezTo>
                      <a:pt x="630" y="7767"/>
                      <a:pt x="725" y="7924"/>
                      <a:pt x="851" y="7956"/>
                    </a:cubicBezTo>
                    <a:lnTo>
                      <a:pt x="1985" y="8428"/>
                    </a:lnTo>
                    <a:lnTo>
                      <a:pt x="2457" y="9594"/>
                    </a:lnTo>
                    <a:cubicBezTo>
                      <a:pt x="2536" y="9725"/>
                      <a:pt x="2637" y="9791"/>
                      <a:pt x="2741" y="9791"/>
                    </a:cubicBezTo>
                    <a:cubicBezTo>
                      <a:pt x="2762" y="9791"/>
                      <a:pt x="2783" y="9788"/>
                      <a:pt x="2804" y="9783"/>
                    </a:cubicBezTo>
                    <a:lnTo>
                      <a:pt x="4033" y="9626"/>
                    </a:lnTo>
                    <a:lnTo>
                      <a:pt x="4978" y="10382"/>
                    </a:lnTo>
                    <a:cubicBezTo>
                      <a:pt x="5072" y="10413"/>
                      <a:pt x="5104" y="10445"/>
                      <a:pt x="5167" y="10445"/>
                    </a:cubicBezTo>
                    <a:cubicBezTo>
                      <a:pt x="5261" y="10445"/>
                      <a:pt x="5324" y="10413"/>
                      <a:pt x="5387" y="10382"/>
                    </a:cubicBezTo>
                    <a:lnTo>
                      <a:pt x="6333" y="9626"/>
                    </a:lnTo>
                    <a:lnTo>
                      <a:pt x="7530" y="9783"/>
                    </a:lnTo>
                    <a:cubicBezTo>
                      <a:pt x="7687" y="9783"/>
                      <a:pt x="7876" y="9689"/>
                      <a:pt x="7908" y="9594"/>
                    </a:cubicBezTo>
                    <a:lnTo>
                      <a:pt x="8380" y="8428"/>
                    </a:lnTo>
                    <a:lnTo>
                      <a:pt x="9515" y="7956"/>
                    </a:lnTo>
                    <a:cubicBezTo>
                      <a:pt x="9672" y="7893"/>
                      <a:pt x="9735" y="7767"/>
                      <a:pt x="9704" y="7609"/>
                    </a:cubicBezTo>
                    <a:lnTo>
                      <a:pt x="9546" y="6381"/>
                    </a:lnTo>
                    <a:lnTo>
                      <a:pt x="10302" y="5467"/>
                    </a:lnTo>
                    <a:cubicBezTo>
                      <a:pt x="10365" y="5341"/>
                      <a:pt x="10365" y="5120"/>
                      <a:pt x="10302" y="5026"/>
                    </a:cubicBezTo>
                    <a:lnTo>
                      <a:pt x="9546" y="4081"/>
                    </a:lnTo>
                    <a:lnTo>
                      <a:pt x="9704" y="2852"/>
                    </a:lnTo>
                    <a:cubicBezTo>
                      <a:pt x="9735" y="2694"/>
                      <a:pt x="9641" y="2537"/>
                      <a:pt x="9515" y="2505"/>
                    </a:cubicBezTo>
                    <a:lnTo>
                      <a:pt x="8380" y="2033"/>
                    </a:lnTo>
                    <a:lnTo>
                      <a:pt x="7908" y="899"/>
                    </a:lnTo>
                    <a:cubicBezTo>
                      <a:pt x="7826" y="762"/>
                      <a:pt x="7719" y="672"/>
                      <a:pt x="7589" y="672"/>
                    </a:cubicBezTo>
                    <a:cubicBezTo>
                      <a:pt x="7570" y="672"/>
                      <a:pt x="7550" y="674"/>
                      <a:pt x="7530" y="678"/>
                    </a:cubicBezTo>
                    <a:lnTo>
                      <a:pt x="6333" y="836"/>
                    </a:lnTo>
                    <a:lnTo>
                      <a:pt x="5387" y="48"/>
                    </a:lnTo>
                    <a:cubicBezTo>
                      <a:pt x="5324" y="17"/>
                      <a:pt x="5246" y="1"/>
                      <a:pt x="5167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Google Shape;8999;p68">
                <a:extLst>
                  <a:ext uri="{FF2B5EF4-FFF2-40B4-BE49-F238E27FC236}">
                    <a16:creationId xmlns:a16="http://schemas.microsoft.com/office/drawing/2014/main" id="{F789C90A-20DB-5B44-45E3-04402E1AC8E1}"/>
                  </a:ext>
                </a:extLst>
              </p:cNvPr>
              <p:cNvSpPr/>
              <p:nvPr/>
            </p:nvSpPr>
            <p:spPr>
              <a:xfrm>
                <a:off x="114200" y="157150"/>
                <a:ext cx="66975" cy="34675"/>
              </a:xfrm>
              <a:custGeom>
                <a:avLst/>
                <a:gdLst/>
                <a:ahLst/>
                <a:cxnLst/>
                <a:rect l="l" t="t" r="r" b="b"/>
                <a:pathLst>
                  <a:path w="2679" h="1387" extrusionOk="0">
                    <a:moveTo>
                      <a:pt x="1355" y="0"/>
                    </a:moveTo>
                    <a:cubicBezTo>
                      <a:pt x="725" y="0"/>
                      <a:pt x="190" y="441"/>
                      <a:pt x="1" y="977"/>
                    </a:cubicBezTo>
                    <a:cubicBezTo>
                      <a:pt x="410" y="1229"/>
                      <a:pt x="820" y="1386"/>
                      <a:pt x="1355" y="1386"/>
                    </a:cubicBezTo>
                    <a:cubicBezTo>
                      <a:pt x="1859" y="1386"/>
                      <a:pt x="2301" y="1229"/>
                      <a:pt x="2679" y="977"/>
                    </a:cubicBezTo>
                    <a:cubicBezTo>
                      <a:pt x="2521" y="410"/>
                      <a:pt x="1985" y="0"/>
                      <a:pt x="1355" y="0"/>
                    </a:cubicBezTo>
                    <a:close/>
                  </a:path>
                </a:pathLst>
              </a:custGeom>
              <a:grpFill/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Google Shape;9000;p68">
                <a:extLst>
                  <a:ext uri="{FF2B5EF4-FFF2-40B4-BE49-F238E27FC236}">
                    <a16:creationId xmlns:a16="http://schemas.microsoft.com/office/drawing/2014/main" id="{68C3454D-8090-487D-DB9E-6D9070F4B84C}"/>
                  </a:ext>
                </a:extLst>
              </p:cNvPr>
              <p:cNvSpPr/>
              <p:nvPr/>
            </p:nvSpPr>
            <p:spPr>
              <a:xfrm>
                <a:off x="200850" y="208325"/>
                <a:ext cx="9532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79" extrusionOk="0">
                    <a:moveTo>
                      <a:pt x="2867" y="1"/>
                    </a:moveTo>
                    <a:cubicBezTo>
                      <a:pt x="2741" y="127"/>
                      <a:pt x="2647" y="221"/>
                      <a:pt x="2489" y="284"/>
                    </a:cubicBezTo>
                    <a:lnTo>
                      <a:pt x="1607" y="631"/>
                    </a:lnTo>
                    <a:lnTo>
                      <a:pt x="1260" y="1482"/>
                    </a:lnTo>
                    <a:cubicBezTo>
                      <a:pt x="1103" y="1891"/>
                      <a:pt x="693" y="2112"/>
                      <a:pt x="284" y="2112"/>
                    </a:cubicBezTo>
                    <a:lnTo>
                      <a:pt x="158" y="2112"/>
                    </a:lnTo>
                    <a:lnTo>
                      <a:pt x="0" y="2080"/>
                    </a:lnTo>
                    <a:lnTo>
                      <a:pt x="1166" y="3372"/>
                    </a:lnTo>
                    <a:cubicBezTo>
                      <a:pt x="1237" y="3443"/>
                      <a:pt x="1343" y="3478"/>
                      <a:pt x="1445" y="3478"/>
                    </a:cubicBezTo>
                    <a:cubicBezTo>
                      <a:pt x="1479" y="3478"/>
                      <a:pt x="1512" y="3474"/>
                      <a:pt x="1544" y="3466"/>
                    </a:cubicBezTo>
                    <a:cubicBezTo>
                      <a:pt x="1638" y="3403"/>
                      <a:pt x="1764" y="3340"/>
                      <a:pt x="1764" y="3183"/>
                    </a:cubicBezTo>
                    <a:lnTo>
                      <a:pt x="2080" y="1639"/>
                    </a:lnTo>
                    <a:lnTo>
                      <a:pt x="3497" y="1324"/>
                    </a:lnTo>
                    <a:cubicBezTo>
                      <a:pt x="3532" y="1338"/>
                      <a:pt x="3563" y="1344"/>
                      <a:pt x="3592" y="1344"/>
                    </a:cubicBezTo>
                    <a:cubicBezTo>
                      <a:pt x="3693" y="1344"/>
                      <a:pt x="3756" y="1265"/>
                      <a:pt x="3781" y="1167"/>
                    </a:cubicBezTo>
                    <a:cubicBezTo>
                      <a:pt x="3812" y="1072"/>
                      <a:pt x="3781" y="946"/>
                      <a:pt x="3686" y="820"/>
                    </a:cubicBezTo>
                    <a:lnTo>
                      <a:pt x="2867" y="1"/>
                    </a:ln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Google Shape;9001;p68">
                <a:extLst>
                  <a:ext uri="{FF2B5EF4-FFF2-40B4-BE49-F238E27FC236}">
                    <a16:creationId xmlns:a16="http://schemas.microsoft.com/office/drawing/2014/main" id="{5F6E25D0-BB4D-DF86-C3C3-846500626C13}"/>
                  </a:ext>
                </a:extLst>
              </p:cNvPr>
              <p:cNvSpPr/>
              <p:nvPr/>
            </p:nvSpPr>
            <p:spPr>
              <a:xfrm>
                <a:off x="0" y="209900"/>
                <a:ext cx="95325" cy="87325"/>
              </a:xfrm>
              <a:custGeom>
                <a:avLst/>
                <a:gdLst/>
                <a:ahLst/>
                <a:cxnLst/>
                <a:rect l="l" t="t" r="r" b="b"/>
                <a:pathLst>
                  <a:path w="3813" h="3493" extrusionOk="0">
                    <a:moveTo>
                      <a:pt x="946" y="1"/>
                    </a:moveTo>
                    <a:lnTo>
                      <a:pt x="126" y="851"/>
                    </a:lnTo>
                    <a:cubicBezTo>
                      <a:pt x="0" y="851"/>
                      <a:pt x="0" y="1009"/>
                      <a:pt x="32" y="1104"/>
                    </a:cubicBezTo>
                    <a:cubicBezTo>
                      <a:pt x="95" y="1230"/>
                      <a:pt x="158" y="1324"/>
                      <a:pt x="315" y="1356"/>
                    </a:cubicBezTo>
                    <a:lnTo>
                      <a:pt x="1733" y="1671"/>
                    </a:lnTo>
                    <a:lnTo>
                      <a:pt x="2048" y="3214"/>
                    </a:lnTo>
                    <a:cubicBezTo>
                      <a:pt x="2080" y="3309"/>
                      <a:pt x="2174" y="3435"/>
                      <a:pt x="2300" y="3466"/>
                    </a:cubicBezTo>
                    <a:cubicBezTo>
                      <a:pt x="2328" y="3485"/>
                      <a:pt x="2361" y="3492"/>
                      <a:pt x="2396" y="3492"/>
                    </a:cubicBezTo>
                    <a:cubicBezTo>
                      <a:pt x="2482" y="3492"/>
                      <a:pt x="2580" y="3448"/>
                      <a:pt x="2647" y="3403"/>
                    </a:cubicBezTo>
                    <a:lnTo>
                      <a:pt x="3813" y="2112"/>
                    </a:lnTo>
                    <a:lnTo>
                      <a:pt x="3813" y="2112"/>
                    </a:lnTo>
                    <a:lnTo>
                      <a:pt x="3624" y="2143"/>
                    </a:lnTo>
                    <a:lnTo>
                      <a:pt x="3561" y="2143"/>
                    </a:lnTo>
                    <a:cubicBezTo>
                      <a:pt x="3119" y="2143"/>
                      <a:pt x="2773" y="1891"/>
                      <a:pt x="2552" y="1513"/>
                    </a:cubicBezTo>
                    <a:lnTo>
                      <a:pt x="2206" y="631"/>
                    </a:lnTo>
                    <a:lnTo>
                      <a:pt x="1355" y="284"/>
                    </a:lnTo>
                    <a:cubicBezTo>
                      <a:pt x="1198" y="221"/>
                      <a:pt x="1072" y="127"/>
                      <a:pt x="946" y="1"/>
                    </a:cubicBezTo>
                    <a:close/>
                  </a:path>
                </a:pathLst>
              </a:custGeom>
              <a:solidFill>
                <a:srgbClr val="00015E"/>
              </a:solidFill>
              <a:ln>
                <a:solidFill>
                  <a:srgbClr val="09271C"/>
                </a:solidFill>
              </a:ln>
            </p:spPr>
            <p:txBody>
              <a:bodyPr spcFirstLastPara="1" wrap="square" lIns="62728" tIns="62728" rIns="62728" bIns="62728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251304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CC8ED-A487-C26A-D82D-271498EFA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944" y="692893"/>
            <a:ext cx="10515600" cy="919858"/>
          </a:xfrm>
        </p:spPr>
        <p:txBody>
          <a:bodyPr anchor="ctr">
            <a:normAutofit/>
          </a:bodyPr>
          <a:lstStyle/>
          <a:p>
            <a:r>
              <a:rPr lang="en-US"/>
              <a:t>Benefits of RA to Employers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066D3883-4B72-79D9-003F-B3EC998F9C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66683" y="1979545"/>
            <a:ext cx="9208008" cy="475488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sz="2800">
                <a:solidFill>
                  <a:schemeClr val="tx1"/>
                </a:solidFill>
              </a:rPr>
              <a:t>Proven workforce method</a:t>
            </a:r>
          </a:p>
          <a:p>
            <a:pPr marL="0" indent="0">
              <a:buNone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318CA899-6877-2125-AE05-1D546BE844AC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1654627" y="2856620"/>
            <a:ext cx="9208008" cy="475488"/>
          </a:xfrm>
        </p:spPr>
        <p:txBody>
          <a:bodyPr>
            <a:noAutofit/>
          </a:bodyPr>
          <a:lstStyle/>
          <a:p>
            <a:pPr marL="457200" lvl="1" indent="0">
              <a:buNone/>
            </a:pPr>
            <a:r>
              <a:rPr lang="en-US" sz="2800">
                <a:solidFill>
                  <a:schemeClr val="tx1"/>
                </a:solidFill>
              </a:rPr>
              <a:t>Build a skilled talent pipeline</a:t>
            </a:r>
          </a:p>
        </p:txBody>
      </p:sp>
      <p:sp>
        <p:nvSpPr>
          <p:cNvPr id="17" name="Content Placeholder 4">
            <a:extLst>
              <a:ext uri="{FF2B5EF4-FFF2-40B4-BE49-F238E27FC236}">
                <a16:creationId xmlns:a16="http://schemas.microsoft.com/office/drawing/2014/main" id="{B6951F7E-4428-4C7E-5F5D-F5A307622F62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1666683" y="3734944"/>
            <a:ext cx="9208008" cy="475488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sz="2800">
                <a:solidFill>
                  <a:schemeClr val="tx1"/>
                </a:solidFill>
              </a:rPr>
              <a:t>Reduce recruitment costs</a:t>
            </a:r>
          </a:p>
        </p:txBody>
      </p:sp>
      <p:sp>
        <p:nvSpPr>
          <p:cNvPr id="19" name="Content Placeholder 5">
            <a:extLst>
              <a:ext uri="{FF2B5EF4-FFF2-40B4-BE49-F238E27FC236}">
                <a16:creationId xmlns:a16="http://schemas.microsoft.com/office/drawing/2014/main" id="{828BFE19-A93E-528F-89CB-B0CC5BB14147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1666683" y="4585901"/>
            <a:ext cx="9208008" cy="475488"/>
          </a:xfrm>
        </p:spPr>
        <p:txBody>
          <a:bodyPr>
            <a:normAutofit lnSpcReduction="10000"/>
          </a:bodyPr>
          <a:lstStyle/>
          <a:p>
            <a:pPr marL="457200" lvl="1" indent="0">
              <a:buNone/>
            </a:pPr>
            <a:r>
              <a:rPr lang="en-US" sz="2800">
                <a:solidFill>
                  <a:schemeClr val="tx1"/>
                </a:solidFill>
              </a:rPr>
              <a:t>Improved employee retention</a:t>
            </a:r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67A9FDCD-F14B-2474-7A2A-F36E034828AC}"/>
              </a:ext>
            </a:extLst>
          </p:cNvPr>
          <p:cNvSpPr txBox="1">
            <a:spLocks/>
          </p:cNvSpPr>
          <p:nvPr/>
        </p:nvSpPr>
        <p:spPr>
          <a:xfrm>
            <a:off x="1626636" y="5468222"/>
            <a:ext cx="9205480" cy="4708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ptos" panose="020B00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2800">
                <a:solidFill>
                  <a:schemeClr val="tx1"/>
                </a:solidFill>
              </a:rPr>
              <a:t>May be eligible for tax credits or other financial benefits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DB781927-E1EB-6FB9-31B7-0CF2DD9EFE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/>
          </p:cNvSpPr>
          <p:nvPr/>
        </p:nvSpPr>
        <p:spPr>
          <a:xfrm>
            <a:off x="8776855" y="6492875"/>
            <a:ext cx="332278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1" i="0" kern="1200">
                <a:solidFill>
                  <a:schemeClr val="bg1"/>
                </a:solidFill>
                <a:latin typeface="Montserrat SemiBold" panose="02000505000000020004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ea typeface="+mn-ea"/>
                <a:cs typeface="+mn-cs"/>
              </a:rPr>
              <a:t>Safal Partners © 2025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05ECD54-D2C9-2245-75BF-802A559604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99930" y="1863459"/>
            <a:ext cx="669957" cy="696732"/>
          </a:xfrm>
          <a:prstGeom prst="ellipse">
            <a:avLst/>
          </a:prstGeom>
          <a:noFill/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27BD0D54-0418-8899-8208-BC388D9530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5535" y="2724495"/>
            <a:ext cx="669957" cy="696732"/>
          </a:xfrm>
          <a:prstGeom prst="ellipse">
            <a:avLst/>
          </a:prstGeom>
          <a:noFill/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6DFBFAF-C630-1BFE-C50B-FF9FC270D6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85535" y="3585531"/>
            <a:ext cx="669957" cy="696732"/>
          </a:xfrm>
          <a:prstGeom prst="ellipse">
            <a:avLst/>
          </a:prstGeom>
          <a:noFill/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EFDDD10-F6EE-1271-B824-4E79F44CC7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59884" y="4473355"/>
            <a:ext cx="669957" cy="696732"/>
          </a:xfrm>
          <a:prstGeom prst="ellipse">
            <a:avLst/>
          </a:prstGeom>
          <a:noFill/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D74AE418-E435-6FCC-4FFA-B2BBD1F59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59884" y="5334391"/>
            <a:ext cx="669957" cy="696732"/>
          </a:xfrm>
          <a:prstGeom prst="ellipse">
            <a:avLst/>
          </a:prstGeom>
          <a:noFill/>
          <a:ln w="28575">
            <a:solidFill>
              <a:srgbClr val="00015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DE048FC8-0F30-91C7-2F4C-F93E980DC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457150" y="2792102"/>
            <a:ext cx="526725" cy="52672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264F860A-23A7-F07C-1BAA-D617124ED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8025" y="3683795"/>
            <a:ext cx="464973" cy="464973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83910BFC-BA1E-A704-0376-4A7DE2BF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425786" y="4523184"/>
            <a:ext cx="558089" cy="558089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A32DDF88-B36D-5C42-2D9B-F861FA695F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26273" y="5412392"/>
            <a:ext cx="526725" cy="526725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C8C16C9B-B3FE-F037-50D5-9C12BAB9A6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88025" y="1928138"/>
            <a:ext cx="567373" cy="567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443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E2C16-10F3-15C7-ABC9-FCB532F8C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Guest Presenters</a:t>
            </a:r>
          </a:p>
        </p:txBody>
      </p:sp>
      <p:pic>
        <p:nvPicPr>
          <p:cNvPr id="10" name="object 13" descr="Scott Ellsworth">
            <a:extLst>
              <a:ext uri="{FF2B5EF4-FFF2-40B4-BE49-F238E27FC236}">
                <a16:creationId xmlns:a16="http://schemas.microsoft.com/office/drawing/2014/main" id="{2A5D616D-48A7-06C8-A89E-A66EF8885EFC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994157" y="1773491"/>
            <a:ext cx="2171808" cy="257446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4787744-DBE3-A292-ECF2-D70232B1F35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600546" y="4586634"/>
            <a:ext cx="2692503" cy="456874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00015E"/>
                </a:solidFill>
              </a:rPr>
              <a:t>Scott Ellsworth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70C2DDB-B3A7-2B5B-2128-AB896839880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40665" y="5002202"/>
            <a:ext cx="3812263" cy="90126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Aptos"/>
                <a:ea typeface="Roboto"/>
              </a:rPr>
              <a:t>Member of the </a:t>
            </a:r>
            <a:r>
              <a:rPr lang="en-US" sz="1600" dirty="0" err="1">
                <a:solidFill>
                  <a:schemeClr val="tx1"/>
                </a:solidFill>
                <a:latin typeface="Aptos"/>
                <a:ea typeface="Roboto"/>
              </a:rPr>
              <a:t>Fastport</a:t>
            </a:r>
            <a:r>
              <a:rPr lang="en-US" sz="1600" dirty="0">
                <a:solidFill>
                  <a:schemeClr val="tx1"/>
                </a:solidFill>
                <a:latin typeface="Aptos"/>
                <a:ea typeface="Roboto"/>
              </a:rPr>
              <a:t> Team, </a:t>
            </a:r>
            <a:br>
              <a:rPr lang="en-US" sz="1600" dirty="0">
                <a:solidFill>
                  <a:schemeClr val="tx1"/>
                </a:solidFill>
                <a:ea typeface="Roboto"/>
              </a:rPr>
            </a:br>
            <a:r>
              <a:rPr lang="en-US" sz="1600" dirty="0">
                <a:solidFill>
                  <a:schemeClr val="tx1"/>
                </a:solidFill>
                <a:latin typeface="Aptos"/>
                <a:ea typeface="Roboto"/>
              </a:rPr>
              <a:t>Principal &amp; Owner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1600" dirty="0">
                <a:solidFill>
                  <a:schemeClr val="tx1"/>
                </a:solidFill>
                <a:latin typeface="Aptos"/>
                <a:ea typeface="Roboto"/>
              </a:rPr>
              <a:t>Sherpa Management Solutions</a:t>
            </a:r>
          </a:p>
        </p:txBody>
      </p:sp>
      <p:grpSp>
        <p:nvGrpSpPr>
          <p:cNvPr id="16" name="object 15" descr="Dave Harrison">
            <a:extLst>
              <a:ext uri="{FF2B5EF4-FFF2-40B4-BE49-F238E27FC236}">
                <a16:creationId xmlns:a16="http://schemas.microsoft.com/office/drawing/2014/main" id="{9DF0F299-2F79-9244-5C10-E7908371E955}"/>
              </a:ext>
            </a:extLst>
          </p:cNvPr>
          <p:cNvGrpSpPr/>
          <p:nvPr/>
        </p:nvGrpSpPr>
        <p:grpSpPr>
          <a:xfrm>
            <a:off x="7026036" y="1472983"/>
            <a:ext cx="2938259" cy="3264395"/>
            <a:chOff x="2560320" y="1796808"/>
            <a:chExt cx="2938259" cy="3264395"/>
          </a:xfrm>
        </p:grpSpPr>
        <p:pic>
          <p:nvPicPr>
            <p:cNvPr id="17" name="object 16">
              <a:extLst>
                <a:ext uri="{FF2B5EF4-FFF2-40B4-BE49-F238E27FC236}">
                  <a16:creationId xmlns:a16="http://schemas.microsoft.com/office/drawing/2014/main" id="{0C8998B5-4C12-BD86-8FFB-F4DC4055094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560320" y="1796808"/>
              <a:ext cx="2938259" cy="3264395"/>
            </a:xfrm>
            <a:prstGeom prst="rect">
              <a:avLst/>
            </a:prstGeom>
          </p:spPr>
        </p:pic>
        <p:pic>
          <p:nvPicPr>
            <p:cNvPr id="18" name="object 17">
              <a:extLst>
                <a:ext uri="{FF2B5EF4-FFF2-40B4-BE49-F238E27FC236}">
                  <a16:creationId xmlns:a16="http://schemas.microsoft.com/office/drawing/2014/main" id="{7DC9C780-363A-D527-2794-DA55CD02D2C0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04604" y="2141766"/>
              <a:ext cx="2248687" cy="2571098"/>
            </a:xfrm>
            <a:prstGeom prst="rect">
              <a:avLst/>
            </a:prstGeom>
          </p:spPr>
        </p:pic>
        <p:sp>
          <p:nvSpPr>
            <p:cNvPr id="19" name="object 18">
              <a:extLst>
                <a:ext uri="{FF2B5EF4-FFF2-40B4-BE49-F238E27FC236}">
                  <a16:creationId xmlns:a16="http://schemas.microsoft.com/office/drawing/2014/main" id="{AE2F89A6-89A6-0A77-682B-C658D7CA4FD3}"/>
                </a:ext>
              </a:extLst>
            </p:cNvPr>
            <p:cNvSpPr/>
            <p:nvPr/>
          </p:nvSpPr>
          <p:spPr>
            <a:xfrm>
              <a:off x="2860150" y="2097316"/>
              <a:ext cx="2338070" cy="2663825"/>
            </a:xfrm>
            <a:custGeom>
              <a:avLst/>
              <a:gdLst/>
              <a:ahLst/>
              <a:cxnLst/>
              <a:rect l="l" t="t" r="r" b="b"/>
              <a:pathLst>
                <a:path w="2338070" h="2663825">
                  <a:moveTo>
                    <a:pt x="418122" y="0"/>
                  </a:moveTo>
                  <a:lnTo>
                    <a:pt x="2337600" y="0"/>
                  </a:lnTo>
                  <a:lnTo>
                    <a:pt x="2337600" y="2245245"/>
                  </a:lnTo>
                  <a:lnTo>
                    <a:pt x="2335491" y="2286939"/>
                  </a:lnTo>
                  <a:lnTo>
                    <a:pt x="2329141" y="2328570"/>
                  </a:lnTo>
                  <a:lnTo>
                    <a:pt x="2318804" y="2368791"/>
                  </a:lnTo>
                  <a:lnTo>
                    <a:pt x="2304681" y="2407335"/>
                  </a:lnTo>
                  <a:lnTo>
                    <a:pt x="2287016" y="2444013"/>
                  </a:lnTo>
                  <a:lnTo>
                    <a:pt x="2266022" y="2478582"/>
                  </a:lnTo>
                  <a:lnTo>
                    <a:pt x="2241892" y="2510853"/>
                  </a:lnTo>
                  <a:lnTo>
                    <a:pt x="2214841" y="2540609"/>
                  </a:lnTo>
                  <a:lnTo>
                    <a:pt x="2185085" y="2567660"/>
                  </a:lnTo>
                  <a:lnTo>
                    <a:pt x="2152815" y="2591790"/>
                  </a:lnTo>
                  <a:lnTo>
                    <a:pt x="2118245" y="2612796"/>
                  </a:lnTo>
                  <a:lnTo>
                    <a:pt x="2081568" y="2630462"/>
                  </a:lnTo>
                  <a:lnTo>
                    <a:pt x="2043010" y="2644571"/>
                  </a:lnTo>
                  <a:lnTo>
                    <a:pt x="2002802" y="2654909"/>
                  </a:lnTo>
                  <a:lnTo>
                    <a:pt x="1961159" y="2661259"/>
                  </a:lnTo>
                  <a:lnTo>
                    <a:pt x="1919477" y="2663367"/>
                  </a:lnTo>
                  <a:lnTo>
                    <a:pt x="0" y="2663367"/>
                  </a:lnTo>
                  <a:lnTo>
                    <a:pt x="0" y="418122"/>
                  </a:lnTo>
                  <a:lnTo>
                    <a:pt x="2108" y="376440"/>
                  </a:lnTo>
                  <a:lnTo>
                    <a:pt x="8458" y="334797"/>
                  </a:lnTo>
                  <a:lnTo>
                    <a:pt x="18808" y="294589"/>
                  </a:lnTo>
                  <a:lnTo>
                    <a:pt x="32918" y="256032"/>
                  </a:lnTo>
                  <a:lnTo>
                    <a:pt x="50584" y="219354"/>
                  </a:lnTo>
                  <a:lnTo>
                    <a:pt x="71577" y="184785"/>
                  </a:lnTo>
                  <a:lnTo>
                    <a:pt x="95707" y="152514"/>
                  </a:lnTo>
                  <a:lnTo>
                    <a:pt x="122758" y="122758"/>
                  </a:lnTo>
                  <a:lnTo>
                    <a:pt x="152514" y="95707"/>
                  </a:lnTo>
                  <a:lnTo>
                    <a:pt x="184785" y="71577"/>
                  </a:lnTo>
                  <a:lnTo>
                    <a:pt x="219367" y="50571"/>
                  </a:lnTo>
                  <a:lnTo>
                    <a:pt x="256032" y="32905"/>
                  </a:lnTo>
                  <a:lnTo>
                    <a:pt x="294589" y="18796"/>
                  </a:lnTo>
                  <a:lnTo>
                    <a:pt x="334797" y="8458"/>
                  </a:lnTo>
                  <a:lnTo>
                    <a:pt x="376440" y="2108"/>
                  </a:lnTo>
                  <a:lnTo>
                    <a:pt x="418122" y="0"/>
                  </a:lnTo>
                  <a:close/>
                </a:path>
              </a:pathLst>
            </a:custGeom>
            <a:ln w="889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0" name="Text Placeholder 6">
            <a:extLst>
              <a:ext uri="{FF2B5EF4-FFF2-40B4-BE49-F238E27FC236}">
                <a16:creationId xmlns:a16="http://schemas.microsoft.com/office/drawing/2014/main" id="{E6DB6789-F1D0-25BB-88F8-3AA70DA0BCA1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032012" y="4586634"/>
            <a:ext cx="2926307" cy="445959"/>
          </a:xfrm>
        </p:spPr>
        <p:txBody>
          <a:bodyPr>
            <a:noAutofit/>
          </a:bodyPr>
          <a:lstStyle/>
          <a:p>
            <a:r>
              <a:rPr lang="en-US">
                <a:solidFill>
                  <a:srgbClr val="00015E"/>
                </a:solidFill>
              </a:rPr>
              <a:t>Dave Harrison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9F3A3767-0165-26DF-CE63-C23F1E8E2348}"/>
              </a:ext>
            </a:extLst>
          </p:cNvPr>
          <p:cNvSpPr txBox="1">
            <a:spLocks/>
          </p:cNvSpPr>
          <p:nvPr/>
        </p:nvSpPr>
        <p:spPr>
          <a:xfrm>
            <a:off x="6642288" y="5032593"/>
            <a:ext cx="3704750" cy="8179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 marR="5080" indent="-1270">
              <a:lnSpc>
                <a:spcPct val="100000"/>
              </a:lnSpc>
              <a:spcBef>
                <a:spcPts val="0"/>
              </a:spcBef>
            </a:pPr>
            <a:r>
              <a:rPr lang="en-US" sz="1600" spc="10" dirty="0">
                <a:latin typeface="Aptos"/>
                <a:cs typeface="Calibri"/>
              </a:rPr>
              <a:t>Executive</a:t>
            </a:r>
            <a:r>
              <a:rPr lang="en-US" sz="1600" spc="80" dirty="0">
                <a:latin typeface="Aptos"/>
                <a:cs typeface="Calibri"/>
              </a:rPr>
              <a:t> </a:t>
            </a:r>
            <a:r>
              <a:rPr lang="en-US" sz="1600" spc="10" dirty="0">
                <a:latin typeface="Aptos"/>
                <a:cs typeface="Calibri"/>
              </a:rPr>
              <a:t>Director</a:t>
            </a:r>
            <a:r>
              <a:rPr lang="en-US" sz="1600" spc="110" dirty="0">
                <a:latin typeface="Aptos"/>
                <a:cs typeface="Calibri"/>
              </a:rPr>
              <a:t> </a:t>
            </a:r>
            <a:r>
              <a:rPr lang="en-US" sz="1600" spc="10" dirty="0">
                <a:latin typeface="Aptos"/>
                <a:cs typeface="Calibri"/>
              </a:rPr>
              <a:t>of</a:t>
            </a:r>
            <a:r>
              <a:rPr lang="en-US" sz="1600" spc="100" dirty="0">
                <a:latin typeface="Aptos"/>
                <a:cs typeface="Calibri"/>
              </a:rPr>
              <a:t> </a:t>
            </a:r>
            <a:r>
              <a:rPr lang="en-US" sz="1600" spc="-10" dirty="0">
                <a:latin typeface="Aptos"/>
                <a:cs typeface="Calibri"/>
              </a:rPr>
              <a:t>Workforce </a:t>
            </a:r>
            <a:r>
              <a:rPr lang="en-US" sz="1600" dirty="0">
                <a:latin typeface="Aptos"/>
                <a:cs typeface="Calibri"/>
              </a:rPr>
              <a:t>Development</a:t>
            </a:r>
            <a:r>
              <a:rPr lang="en-US" sz="1600" spc="185" dirty="0">
                <a:latin typeface="Aptos"/>
                <a:cs typeface="Calibri"/>
              </a:rPr>
              <a:t> </a:t>
            </a:r>
            <a:r>
              <a:rPr lang="en-US" sz="1600" spc="-70" dirty="0">
                <a:latin typeface="Aptos"/>
                <a:cs typeface="Calibri"/>
              </a:rPr>
              <a:t>&amp;</a:t>
            </a:r>
            <a:r>
              <a:rPr lang="en-US" sz="1600" spc="145" dirty="0">
                <a:latin typeface="Aptos"/>
                <a:cs typeface="Calibri"/>
              </a:rPr>
              <a:t> </a:t>
            </a:r>
            <a:r>
              <a:rPr lang="en-US" sz="1600" dirty="0">
                <a:latin typeface="Aptos"/>
                <a:cs typeface="Calibri"/>
              </a:rPr>
              <a:t>Government</a:t>
            </a:r>
            <a:r>
              <a:rPr lang="en-US" sz="1600" spc="220" dirty="0">
                <a:latin typeface="Aptos"/>
                <a:cs typeface="Calibri"/>
              </a:rPr>
              <a:t> </a:t>
            </a:r>
            <a:r>
              <a:rPr lang="en-US" sz="1600" spc="35" dirty="0">
                <a:latin typeface="Aptos"/>
                <a:cs typeface="Calibri"/>
              </a:rPr>
              <a:t>Relations</a:t>
            </a:r>
          </a:p>
          <a:p>
            <a:pPr marL="12700" marR="5080" indent="-1270">
              <a:lnSpc>
                <a:spcPct val="100000"/>
              </a:lnSpc>
              <a:spcBef>
                <a:spcPts val="0"/>
              </a:spcBef>
            </a:pPr>
            <a:r>
              <a:rPr lang="en-US" sz="1600" spc="35" dirty="0" err="1">
                <a:latin typeface="Aptos"/>
                <a:cs typeface="Calibri"/>
              </a:rPr>
              <a:t>Fastport</a:t>
            </a:r>
            <a:endParaRPr lang="en-US" sz="16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639522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2f00f82b-dce9-458f-ab1d-1c5fd145e219" xsi:nil="true"/>
    <TaxCatchAll xmlns="4cd59d27-ca2b-4708-b9c7-7fa281384922" xsi:nil="true"/>
    <ClassificationLevel xmlns="2f00f82b-dce9-458f-ab1d-1c5fd145e219" xsi:nil="true"/>
    <lcf76f155ced4ddcb4097134ff3c332f xmlns="2f00f82b-dce9-458f-ab1d-1c5fd145e219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65DFDB39333340A6C821E1EFAF7E53" ma:contentTypeVersion="18" ma:contentTypeDescription="Create a new document." ma:contentTypeScope="" ma:versionID="5b933cd1acb288297476560340938f3c">
  <xsd:schema xmlns:xsd="http://www.w3.org/2001/XMLSchema" xmlns:xs="http://www.w3.org/2001/XMLSchema" xmlns:p="http://schemas.microsoft.com/office/2006/metadata/properties" xmlns:ns2="2f00f82b-dce9-458f-ab1d-1c5fd145e219" xmlns:ns3="4cd59d27-ca2b-4708-b9c7-7fa281384922" targetNamespace="http://schemas.microsoft.com/office/2006/metadata/properties" ma:root="true" ma:fieldsID="af74da39986b8d27c6ff3911d4e108df" ns2:_="" ns3:_="">
    <xsd:import namespace="2f00f82b-dce9-458f-ab1d-1c5fd145e219"/>
    <xsd:import namespace="4cd59d27-ca2b-4708-b9c7-7fa28138492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3:SharedWithUsers" minOccurs="0"/>
                <xsd:element ref="ns3:SharedWithDetails" minOccurs="0"/>
                <xsd:element ref="ns2:_Flow_SignoffStatus" minOccurs="0"/>
                <xsd:element ref="ns2:ClassificationLevel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00f82b-dce9-458f-ab1d-1c5fd145e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40efca0-e4bb-4e8d-9d61-7e4cbb849eb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Flow_SignoffStatus" ma:index="22" nillable="true" ma:displayName="Sign-off status" ma:internalName="Sign_x002d_off_x0020_status">
      <xsd:simpleType>
        <xsd:restriction base="dms:Text"/>
      </xsd:simpleType>
    </xsd:element>
    <xsd:element name="ClassificationLevel" ma:index="23" nillable="true" ma:displayName="Classification Level" ma:format="Dropdown" ma:internalName="ClassificationLevel">
      <xsd:simpleType>
        <xsd:restriction base="dms:Text">
          <xsd:maxLength value="255"/>
        </xsd:restriction>
      </xsd:simpleType>
    </xsd:element>
    <xsd:element name="MediaServiceLocation" ma:index="24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d59d27-ca2b-4708-b9c7-7fa281384922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87ad012-c776-41ed-a0f8-f6cf97c34fbd}" ma:internalName="TaxCatchAll" ma:showField="CatchAllData" ma:web="4cd59d27-ca2b-4708-b9c7-7fa28138492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69FBFD0-CD61-474F-9A8A-67E6D209D392}">
  <ds:schemaRefs>
    <ds:schemaRef ds:uri="2f00f82b-dce9-458f-ab1d-1c5fd145e219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purl.org/dc/terms/"/>
    <ds:schemaRef ds:uri="http://purl.org/dc/dcmitype/"/>
    <ds:schemaRef ds:uri="http://www.w3.org/XML/1998/namespace"/>
    <ds:schemaRef ds:uri="http://purl.org/dc/elements/1.1/"/>
    <ds:schemaRef ds:uri="http://schemas.microsoft.com/office/infopath/2007/PartnerControls"/>
    <ds:schemaRef ds:uri="4cd59d27-ca2b-4708-b9c7-7fa281384922"/>
  </ds:schemaRefs>
</ds:datastoreItem>
</file>

<file path=customXml/itemProps2.xml><?xml version="1.0" encoding="utf-8"?>
<ds:datastoreItem xmlns:ds="http://schemas.openxmlformats.org/officeDocument/2006/customXml" ds:itemID="{26926C7B-C11C-4254-84CA-65F4E631DE8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D982301-9680-4D98-AF70-E844397284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f00f82b-dce9-458f-ab1d-1c5fd145e219"/>
    <ds:schemaRef ds:uri="4cd59d27-ca2b-4708-b9c7-7fa28138492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e1f1c337-2599-4753-95d8-4853fb4b179c}" enabled="0" method="" siteId="{e1f1c337-2599-4753-95d8-4853fb4b179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957</Words>
  <Application>Microsoft Office PowerPoint</Application>
  <PresentationFormat>Widescreen</PresentationFormat>
  <Paragraphs>149</Paragraphs>
  <Slides>25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Aptos</vt:lpstr>
      <vt:lpstr>Aptos Display</vt:lpstr>
      <vt:lpstr>Arial</vt:lpstr>
      <vt:lpstr>Calibri</vt:lpstr>
      <vt:lpstr>Roboto</vt:lpstr>
      <vt:lpstr>Office Theme</vt:lpstr>
      <vt:lpstr>Promoting Registered Apprenticeships: Strategies for Business Service Representatives in the Transportation Industry</vt:lpstr>
      <vt:lpstr>Welcome and Agenda</vt:lpstr>
      <vt:lpstr>Center of Excellence Overview</vt:lpstr>
      <vt:lpstr>Assessing Your RA Knowledge</vt:lpstr>
      <vt:lpstr>The Value of Registered Apprenticeships</vt:lpstr>
      <vt:lpstr>What is Registered Apprenticeship?</vt:lpstr>
      <vt:lpstr>Five Core Components of Apprenticeship</vt:lpstr>
      <vt:lpstr>Benefits of RA to Employers</vt:lpstr>
      <vt:lpstr>Guest Presenters</vt:lpstr>
      <vt:lpstr>Fastport Transportation Industry Intermediary</vt:lpstr>
      <vt:lpstr>Introduction to Fastport</vt:lpstr>
      <vt:lpstr>Snapshot of Success</vt:lpstr>
      <vt:lpstr>Why is the Transportation Industry Unique? 2</vt:lpstr>
      <vt:lpstr>Why is the Transportation Industry Unique? 1</vt:lpstr>
      <vt:lpstr>Promoting RA to  Transportation Industry Employers</vt:lpstr>
      <vt:lpstr>Key Insights for Transportation Employers</vt:lpstr>
      <vt:lpstr>Key Insights for Transportation Employers 2</vt:lpstr>
      <vt:lpstr>Effective Outreach Strategies</vt:lpstr>
      <vt:lpstr>How to Reach Transportation Employers</vt:lpstr>
      <vt:lpstr>Fastport Successful Case Examples</vt:lpstr>
      <vt:lpstr>Successful Case Examples</vt:lpstr>
      <vt:lpstr>Questions &amp; Answers</vt:lpstr>
      <vt:lpstr>Share Promising Practices</vt:lpstr>
      <vt:lpstr>Become a Center Partner</vt:lpstr>
      <vt:lpstr>Email us your questions at RA_COE@SafalPartners.com</vt:lpstr>
    </vt:vector>
  </TitlesOfParts>
  <Manager>Judy Blanchard, Jana Bauer</Manager>
  <Company>Safal 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Promoting Registered Apprenticeships Strategies for Business Service Representatives in the Transportation Industry PUBLIC COPY</dc:title>
  <dc:subject>Transportation Industry</dc:subject>
  <dc:creator>Lauren Fraulo, Jean Davis, Scott Ellsworth, Dave Harrison</dc:creator>
  <cp:lastModifiedBy>Colleen Beck</cp:lastModifiedBy>
  <cp:revision>2</cp:revision>
  <dcterms:created xsi:type="dcterms:W3CDTF">2025-06-03T16:34:11Z</dcterms:created>
  <dcterms:modified xsi:type="dcterms:W3CDTF">2025-06-13T18:26:55Z</dcterms:modified>
  <cp:category>Transportation Industry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0x010100FD65DFDB39333340A6C821E1EFAF7E53</vt:lpwstr>
  </property>
  <property fmtid="{D5CDD505-2E9C-101B-9397-08002B2CF9AE}" pid="3" name="MediaServiceImageTags">
    <vt:lpwstr/>
  </property>
</Properties>
</file>