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1854" r:id="rId5"/>
    <p:sldId id="1855" r:id="rId6"/>
    <p:sldId id="2147327779" r:id="rId7"/>
    <p:sldId id="2147327699" r:id="rId8"/>
    <p:sldId id="2147327762" r:id="rId9"/>
    <p:sldId id="2147327906" r:id="rId10"/>
    <p:sldId id="2147327763" r:id="rId11"/>
    <p:sldId id="2147327700" r:id="rId12"/>
    <p:sldId id="356" r:id="rId13"/>
    <p:sldId id="2147327898" r:id="rId14"/>
    <p:sldId id="2147327910" r:id="rId15"/>
    <p:sldId id="2147327905" r:id="rId16"/>
    <p:sldId id="2147327900" r:id="rId17"/>
    <p:sldId id="2147327901" r:id="rId18"/>
    <p:sldId id="2147327902" r:id="rId19"/>
    <p:sldId id="2147327892" r:id="rId20"/>
    <p:sldId id="2147327896" r:id="rId21"/>
    <p:sldId id="731" r:id="rId22"/>
    <p:sldId id="2147327908" r:id="rId23"/>
    <p:sldId id="2147327185" r:id="rId24"/>
    <p:sldId id="2147327894" r:id="rId25"/>
    <p:sldId id="2147327907" r:id="rId26"/>
    <p:sldId id="2147327909" r:id="rId27"/>
    <p:sldId id="2147327851" r:id="rId28"/>
    <p:sldId id="2147327903" r:id="rId29"/>
    <p:sldId id="2147327694" r:id="rId30"/>
    <p:sldId id="214732767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363978-593C-497C-1A28-B2866C017889}" name="Lauren Fraulo" initials="LF" userId="S::Lauren.Fraulo@safalpartners.com::d323c613-e09b-4858-ba6f-779347ece142" providerId="AD"/>
  <p188:author id="{F5CDE29B-3EFC-D5BE-8DDE-F756FF4E4250}" name="Jana Bauer" initials="JB" userId="S::jana.bauer@safalpartners.com::f18a3f3c-4c69-4a10-b4b6-ac99762a0cf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110" autoAdjust="0"/>
  </p:normalViewPr>
  <p:slideViewPr>
    <p:cSldViewPr snapToGrid="0">
      <p:cViewPr varScale="1">
        <p:scale>
          <a:sx n="66" d="100"/>
          <a:sy n="66" d="100"/>
        </p:scale>
        <p:origin x="16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2C2770-361B-4932-937A-BF2367478D46}"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74FBB-FBBD-41AE-ABE1-9A0025AF53A0}" type="slidenum">
              <a:rPr lang="en-US" smtClean="0"/>
              <a:t>‹#›</a:t>
            </a:fld>
            <a:endParaRPr lang="en-US"/>
          </a:p>
        </p:txBody>
      </p:sp>
    </p:spTree>
    <p:extLst>
      <p:ext uri="{BB962C8B-B14F-4D97-AF65-F5344CB8AC3E}">
        <p14:creationId xmlns:p14="http://schemas.microsoft.com/office/powerpoint/2010/main" val="3781430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estmiworks.org/app/uploads/2024/03/Session-I-and-II-Handout_Workforce-Training-Fund-Questions-for-BSRs.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6809E-BBAA-4831-BF97-C97BF76C09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5006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667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527743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3495"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pPr marL="0" marR="0" lvl="0" indent="0" algn="r" defTabSz="913495"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685550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6809E-BBAA-4831-BF97-C97BF76C09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1093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615C6-39CF-EA7A-B5C0-548B76F57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363E1-C1F4-A72D-8144-35BA2E6EB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C7BE8-8172-94CF-247F-696CCED958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B9C070-672F-9C9D-CC59-1B8A0550837E}"/>
              </a:ext>
            </a:extLst>
          </p:cNvPr>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AD3E7BEF-8FBD-4D5A-8E0B-C951ABFD959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27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6809E-BBAA-4831-BF97-C97BF76C09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6104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6809E-BBAA-4831-BF97-C97BF76C09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84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41F9A-3EED-1453-BFD1-3ACB8FD76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573CD-1A82-9B5A-B9EA-6182A4070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2E116-4FD0-3CEB-50B4-5A348E333C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43192B-F61E-DB40-121C-47177A13AF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6809E-BBAA-4831-BF97-C97BF76C09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9205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6809E-BBAA-4831-BF97-C97BF76C09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1499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6809E-BBAA-4831-BF97-C97BF76C09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7836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41923">
              <a:lnSpc>
                <a:spcPct val="90000"/>
              </a:lnSpc>
              <a:defRPr/>
            </a:pPr>
            <a:endParaRPr lang="en-US" sz="2500" i="1" dirty="0">
              <a:solidFill>
                <a:srgbClr val="00015E"/>
              </a:solidFill>
              <a:latin typeface="Montserrat Medium"/>
              <a:hlinkClick r:id="rId3"/>
            </a:endParaRPr>
          </a:p>
          <a:p>
            <a:pPr defTabSz="470962">
              <a:lnSpc>
                <a:spcPct val="125000"/>
              </a:lnSpc>
              <a:defRPr/>
            </a:pPr>
            <a:endParaRPr lang="en-US" b="1" dirty="0">
              <a:solidFill>
                <a:schemeClr val="bg1"/>
              </a:solidFill>
            </a:endParaRPr>
          </a:p>
          <a:p>
            <a:pPr defTabSz="470962">
              <a:lnSpc>
                <a:spcPct val="125000"/>
              </a:lnSpc>
              <a:defRPr/>
            </a:pPr>
            <a:endParaRPr lang="en-US" dirty="0">
              <a:solidFill>
                <a:schemeClr val="bg1"/>
              </a:solidFill>
              <a:latin typeface="Calibri"/>
            </a:endParaRPr>
          </a:p>
          <a:p>
            <a:pPr marL="353221" indent="-353221" defTabSz="470962">
              <a:lnSpc>
                <a:spcPct val="125000"/>
              </a:lnSpc>
              <a:buFont typeface="Arial" panose="020B0604020202020204" pitchFamily="34" charset="0"/>
              <a:buChar char="•"/>
              <a:defRPr/>
            </a:pPr>
            <a:endParaRPr lang="en-US" dirty="0">
              <a:solidFill>
                <a:schemeClr val="bg1"/>
              </a:solidFill>
              <a:latin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6809E-BBAA-4831-BF97-C97BF76C09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5080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A577-8D88-F00D-1605-4D3BA5A34B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E40539-4AD6-3E39-E31E-CA73BF32F8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7E95C0-6CC0-89F2-4A22-919D93C7401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6/3/2025</a:t>
            </a:fld>
            <a:endParaRPr lang="en-US"/>
          </a:p>
        </p:txBody>
      </p:sp>
      <p:sp>
        <p:nvSpPr>
          <p:cNvPr id="5" name="Footer Placeholder 4">
            <a:extLst>
              <a:ext uri="{FF2B5EF4-FFF2-40B4-BE49-F238E27FC236}">
                <a16:creationId xmlns:a16="http://schemas.microsoft.com/office/drawing/2014/main" id="{2DFD50D3-9C41-8F81-0BC3-CD2FF7F9C40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B91B3E21-E903-6A03-C83C-1A9C24744C6C}"/>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7" name="Picture 6" descr="Title page with a close-up of two hands shaking as a greeting and shows the Safal Partners' logo and Center of Excellence Seal.">
            <a:extLst>
              <a:ext uri="{FF2B5EF4-FFF2-40B4-BE49-F238E27FC236}">
                <a16:creationId xmlns:a16="http://schemas.microsoft.com/office/drawing/2014/main" id="{D79A9817-D988-E165-64FA-E61079E1B29B}"/>
              </a:ext>
            </a:extLst>
          </p:cNvPr>
          <p:cNvPicPr>
            <a:picLocks noChangeAspect="1"/>
          </p:cNvPicPr>
          <p:nvPr userDrawn="1"/>
        </p:nvPicPr>
        <p:blipFill>
          <a:blip r:embed="rId2"/>
          <a:stretch>
            <a:fillRect/>
          </a:stretch>
        </p:blipFill>
        <p:spPr>
          <a:xfrm>
            <a:off x="6350" y="0"/>
            <a:ext cx="12185650" cy="6861574"/>
          </a:xfrm>
          <a:prstGeom prst="rect">
            <a:avLst/>
          </a:prstGeom>
        </p:spPr>
      </p:pic>
      <p:pic>
        <p:nvPicPr>
          <p:cNvPr id="8" name="Picture 7" descr="Close-up of a handshake&#10;&#10;Description automatically generated">
            <a:extLst>
              <a:ext uri="{FF2B5EF4-FFF2-40B4-BE49-F238E27FC236}">
                <a16:creationId xmlns:a16="http://schemas.microsoft.com/office/drawing/2014/main" id="{51556559-BF7D-F1BF-4791-B63F2B86F488}"/>
              </a:ext>
            </a:extLst>
          </p:cNvPr>
          <p:cNvPicPr>
            <a:picLocks noChangeAspect="1"/>
          </p:cNvPicPr>
          <p:nvPr userDrawn="1"/>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40080" y="628188"/>
            <a:ext cx="10929299" cy="6316714"/>
          </a:xfrm>
          <a:prstGeom prst="rect">
            <a:avLst/>
          </a:prstGeom>
        </p:spPr>
      </p:pic>
      <p:sp>
        <p:nvSpPr>
          <p:cNvPr id="9" name="Isosceles Triangle 8">
            <a:extLst>
              <a:ext uri="{FF2B5EF4-FFF2-40B4-BE49-F238E27FC236}">
                <a16:creationId xmlns:a16="http://schemas.microsoft.com/office/drawing/2014/main" id="{E883B995-E7CA-048B-1AD6-58FED6BFBC99}"/>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25ACE32-0760-CF5D-A2EA-49432872CA41}"/>
              </a:ext>
            </a:extLst>
          </p:cNvPr>
          <p:cNvGrpSpPr/>
          <p:nvPr userDrawn="1"/>
        </p:nvGrpSpPr>
        <p:grpSpPr>
          <a:xfrm>
            <a:off x="3980185" y="3340592"/>
            <a:ext cx="4231630" cy="1409191"/>
            <a:chOff x="4392326" y="3605739"/>
            <a:chExt cx="4231630" cy="1409191"/>
          </a:xfrm>
        </p:grpSpPr>
        <p:sp>
          <p:nvSpPr>
            <p:cNvPr id="11" name="Oval 10">
              <a:extLst>
                <a:ext uri="{FF2B5EF4-FFF2-40B4-BE49-F238E27FC236}">
                  <a16:creationId xmlns:a16="http://schemas.microsoft.com/office/drawing/2014/main" id="{BA84DCF2-B4D7-F293-A123-53837DB847E7}"/>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yellow circle with white text&#10;&#10;Description automatically generated">
              <a:extLst>
                <a:ext uri="{FF2B5EF4-FFF2-40B4-BE49-F238E27FC236}">
                  <a16:creationId xmlns:a16="http://schemas.microsoft.com/office/drawing/2014/main" id="{F4F06F74-700B-EA4B-5E1D-C06ED2D8F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D2B7B062-A7A1-C11A-A89A-3BBAB7094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
        <p:nvSpPr>
          <p:cNvPr id="17" name="Text Placeholder 14">
            <a:extLst>
              <a:ext uri="{FF2B5EF4-FFF2-40B4-BE49-F238E27FC236}">
                <a16:creationId xmlns:a16="http://schemas.microsoft.com/office/drawing/2014/main" id="{F914FDC6-4DBF-380C-E69C-D94448BE1354}"/>
              </a:ext>
            </a:extLst>
          </p:cNvPr>
          <p:cNvSpPr>
            <a:spLocks noGrp="1"/>
          </p:cNvSpPr>
          <p:nvPr>
            <p:ph type="body" sz="quarter" idx="14"/>
          </p:nvPr>
        </p:nvSpPr>
        <p:spPr>
          <a:xfrm>
            <a:off x="2358187" y="5004313"/>
            <a:ext cx="7475626" cy="1463065"/>
          </a:xfrm>
        </p:spPr>
        <p:txBody>
          <a:bodyPr>
            <a:normAutofit/>
          </a:bodyPr>
          <a:lstStyle>
            <a:lvl1pPr marL="0" indent="0" algn="ctr">
              <a:buNone/>
              <a:defRPr sz="3200">
                <a:solidFill>
                  <a:schemeClr val="bg1"/>
                </a:solidFill>
              </a:defRPr>
            </a:lvl1pPr>
          </a:lstStyle>
          <a:p>
            <a:pPr lvl="0"/>
            <a:endParaRPr lang="en-US"/>
          </a:p>
        </p:txBody>
      </p:sp>
      <p:sp>
        <p:nvSpPr>
          <p:cNvPr id="15" name="Text Placeholder 14">
            <a:extLst>
              <a:ext uri="{FF2B5EF4-FFF2-40B4-BE49-F238E27FC236}">
                <a16:creationId xmlns:a16="http://schemas.microsoft.com/office/drawing/2014/main" id="{902EB8A8-F61D-71FC-0C6F-7D5D5A5CD933}"/>
              </a:ext>
            </a:extLst>
          </p:cNvPr>
          <p:cNvSpPr>
            <a:spLocks noGrp="1"/>
          </p:cNvSpPr>
          <p:nvPr>
            <p:ph type="body" sz="quarter" idx="13"/>
          </p:nvPr>
        </p:nvSpPr>
        <p:spPr>
          <a:xfrm>
            <a:off x="2436471" y="1589698"/>
            <a:ext cx="7475626" cy="1463065"/>
          </a:xfrm>
        </p:spPr>
        <p:txBody>
          <a:bodyPr>
            <a:normAutofit/>
          </a:bodyPr>
          <a:lstStyle>
            <a:lvl1pPr marL="0" indent="0" algn="ctr">
              <a:buNone/>
              <a:defRPr sz="4400">
                <a:solidFill>
                  <a:schemeClr val="bg1"/>
                </a:solidFill>
              </a:defRPr>
            </a:lvl1pPr>
          </a:lstStyle>
          <a:p>
            <a:pPr lvl="0"/>
            <a:endParaRPr lang="en-US"/>
          </a:p>
        </p:txBody>
      </p:sp>
      <p:sp>
        <p:nvSpPr>
          <p:cNvPr id="19" name="Isosceles Triangle 18">
            <a:extLst>
              <a:ext uri="{FF2B5EF4-FFF2-40B4-BE49-F238E27FC236}">
                <a16:creationId xmlns:a16="http://schemas.microsoft.com/office/drawing/2014/main" id="{0D0FE85B-93B3-E74E-FBB6-AD93969234BB}"/>
              </a:ext>
            </a:extLst>
          </p:cNvPr>
          <p:cNvSpPr/>
          <p:nvPr userDrawn="1"/>
        </p:nvSpPr>
        <p:spPr>
          <a:xfrm rot="9934473">
            <a:off x="5966227" y="6034249"/>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44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3" name="Rectangle 2">
            <a:extLst>
              <a:ext uri="{FF2B5EF4-FFF2-40B4-BE49-F238E27FC236}">
                <a16:creationId xmlns:a16="http://schemas.microsoft.com/office/drawing/2014/main" id="{5A9BC942-3061-7AA5-70D4-077E9C596ACD}"/>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text on a black background&#10;&#10;Description automatically generated">
            <a:extLst>
              <a:ext uri="{FF2B5EF4-FFF2-40B4-BE49-F238E27FC236}">
                <a16:creationId xmlns:a16="http://schemas.microsoft.com/office/drawing/2014/main" id="{B90431A5-956A-3296-C21F-095BBA88736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406827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A9223323-A791-3E6F-E9B3-8CCA882362D3}"/>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0779511-95E1-BBC2-8835-203D3AB142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140922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Rectangle 7">
            <a:extLst>
              <a:ext uri="{FF2B5EF4-FFF2-40B4-BE49-F238E27FC236}">
                <a16:creationId xmlns:a16="http://schemas.microsoft.com/office/drawing/2014/main" id="{50B868E3-A376-06B3-7833-D3DF1D56CD25}"/>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text on a black background&#10;&#10;Description automatically generated">
            <a:extLst>
              <a:ext uri="{FF2B5EF4-FFF2-40B4-BE49-F238E27FC236}">
                <a16:creationId xmlns:a16="http://schemas.microsoft.com/office/drawing/2014/main" id="{0EDFFAF7-6129-0016-47AE-A94DAE8E195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274458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Rectangle 7">
            <a:extLst>
              <a:ext uri="{FF2B5EF4-FFF2-40B4-BE49-F238E27FC236}">
                <a16:creationId xmlns:a16="http://schemas.microsoft.com/office/drawing/2014/main" id="{1A9BE1BE-D1DD-35E6-9804-D92B3643B34C}"/>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yellow text on a black background&#10;&#10;Description automatically generated">
            <a:extLst>
              <a:ext uri="{FF2B5EF4-FFF2-40B4-BE49-F238E27FC236}">
                <a16:creationId xmlns:a16="http://schemas.microsoft.com/office/drawing/2014/main" id="{671599B6-21AA-99AD-AEDC-E7ACEA629F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133583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47E75595-9513-170A-6EDA-9D9CCBEFF248}"/>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text on a black background&#10;&#10;Description automatically generated">
            <a:extLst>
              <a:ext uri="{FF2B5EF4-FFF2-40B4-BE49-F238E27FC236}">
                <a16:creationId xmlns:a16="http://schemas.microsoft.com/office/drawing/2014/main" id="{E4B51792-0220-9FD3-78F3-D797AE7E4C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1931749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1852472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a:alphaModFix amt="50000"/>
          </a:blip>
          <a:srcRect t="13718" b="9028"/>
          <a:stretch/>
        </p:blipFill>
        <p:spPr>
          <a:xfrm>
            <a:off x="1358293" y="1639928"/>
            <a:ext cx="9100768" cy="4422345"/>
          </a:xfrm>
          <a:prstGeom prst="ellipse">
            <a:avLst/>
          </a:prstGeom>
          <a:ln>
            <a:noFill/>
          </a:ln>
          <a:effectLst>
            <a:softEdge rad="112500"/>
          </a:effectLst>
        </p:spPr>
      </p:pic>
      <p:sp>
        <p:nvSpPr>
          <p:cNvPr id="8" name="Rectangle 7">
            <a:extLst>
              <a:ext uri="{FF2B5EF4-FFF2-40B4-BE49-F238E27FC236}">
                <a16:creationId xmlns:a16="http://schemas.microsoft.com/office/drawing/2014/main" id="{51381A48-443E-0751-1EA8-A1061DA2F052}"/>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E5D92458-15A0-A459-9C5C-D365275834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7" name="Rectangle 6">
            <a:extLst>
              <a:ext uri="{FF2B5EF4-FFF2-40B4-BE49-F238E27FC236}">
                <a16:creationId xmlns:a16="http://schemas.microsoft.com/office/drawing/2014/main" id="{65A3933E-D1AB-0CA3-F463-1CF446693B0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yellow text on a black background&#10;&#10;Description automatically generated">
            <a:extLst>
              <a:ext uri="{FF2B5EF4-FFF2-40B4-BE49-F238E27FC236}">
                <a16:creationId xmlns:a16="http://schemas.microsoft.com/office/drawing/2014/main" id="{A1D79AAD-88F9-077C-93B5-5234F5FE6AE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72410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31EF54-5947-6BC7-A87F-C1D0638A46A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2199473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2629421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DAC39FC-8F36-2385-EF53-F403625FDADC}"/>
              </a:ext>
            </a:extLst>
          </p:cNvPr>
          <p:cNvSpPr>
            <a:spLocks noGrp="1"/>
          </p:cNvSpPr>
          <p:nvPr>
            <p:ph type="pic" sz="quarter" idx="10"/>
          </p:nvPr>
        </p:nvSpPr>
        <p:spPr>
          <a:xfrm>
            <a:off x="7105967" y="2065462"/>
            <a:ext cx="4170962" cy="4792538"/>
          </a:xfrm>
          <a:custGeom>
            <a:avLst/>
            <a:gdLst>
              <a:gd name="connsiteX0" fmla="*/ 0 w 4170961"/>
              <a:gd name="connsiteY0" fmla="*/ 0 h 4792538"/>
              <a:gd name="connsiteX1" fmla="*/ 4170961 w 4170961"/>
              <a:gd name="connsiteY1" fmla="*/ 0 h 4792538"/>
              <a:gd name="connsiteX2" fmla="*/ 4170961 w 4170961"/>
              <a:gd name="connsiteY2" fmla="*/ 4792538 h 4792538"/>
              <a:gd name="connsiteX3" fmla="*/ 0 w 4170961"/>
              <a:gd name="connsiteY3" fmla="*/ 4792538 h 4792538"/>
            </a:gdLst>
            <a:ahLst/>
            <a:cxnLst>
              <a:cxn ang="0">
                <a:pos x="connsiteX0" y="connsiteY0"/>
              </a:cxn>
              <a:cxn ang="0">
                <a:pos x="connsiteX1" y="connsiteY1"/>
              </a:cxn>
              <a:cxn ang="0">
                <a:pos x="connsiteX2" y="connsiteY2"/>
              </a:cxn>
              <a:cxn ang="0">
                <a:pos x="connsiteX3" y="connsiteY3"/>
              </a:cxn>
            </a:cxnLst>
            <a:rect l="l" t="t" r="r" b="b"/>
            <a:pathLst>
              <a:path w="4170961" h="4792538">
                <a:moveTo>
                  <a:pt x="0" y="0"/>
                </a:moveTo>
                <a:lnTo>
                  <a:pt x="4170961" y="0"/>
                </a:lnTo>
                <a:lnTo>
                  <a:pt x="4170961" y="4792538"/>
                </a:lnTo>
                <a:lnTo>
                  <a:pt x="0" y="4792538"/>
                </a:lnTo>
                <a:close/>
              </a:path>
            </a:pathLst>
          </a:custGeom>
        </p:spPr>
        <p:txBody>
          <a:bodyPr wrap="square">
            <a:noAutofit/>
          </a:bodyPr>
          <a:lstStyle/>
          <a:p>
            <a:endParaRPr lang="en-US"/>
          </a:p>
        </p:txBody>
      </p:sp>
    </p:spTree>
    <p:extLst>
      <p:ext uri="{BB962C8B-B14F-4D97-AF65-F5344CB8AC3E}">
        <p14:creationId xmlns:p14="http://schemas.microsoft.com/office/powerpoint/2010/main" val="103969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6" name="Rectangle 5">
            <a:extLst>
              <a:ext uri="{FF2B5EF4-FFF2-40B4-BE49-F238E27FC236}">
                <a16:creationId xmlns:a16="http://schemas.microsoft.com/office/drawing/2014/main" id="{2589E172-406E-855D-A2ED-9800AD0E35E1}"/>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yellow text on a black background&#10;&#10;Description automatically generated">
            <a:extLst>
              <a:ext uri="{FF2B5EF4-FFF2-40B4-BE49-F238E27FC236}">
                <a16:creationId xmlns:a16="http://schemas.microsoft.com/office/drawing/2014/main" id="{D9F87E7D-427D-62E1-E9A8-D0157C81CE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081617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7DE4E-90DA-4740-979D-77A0E21180D8}"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36"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14">
            <a:extLst>
              <a:ext uri="{FF2B5EF4-FFF2-40B4-BE49-F238E27FC236}">
                <a16:creationId xmlns:a16="http://schemas.microsoft.com/office/drawing/2014/main" id="{E33D113A-AA66-171E-E580-3FD771077F02}"/>
              </a:ext>
            </a:extLst>
          </p:cNvPr>
          <p:cNvSpPr>
            <a:spLocks noGrp="1"/>
          </p:cNvSpPr>
          <p:nvPr>
            <p:ph type="body" sz="quarter" idx="13"/>
          </p:nvPr>
        </p:nvSpPr>
        <p:spPr>
          <a:xfrm>
            <a:off x="9502775" y="111125"/>
            <a:ext cx="2349500" cy="355600"/>
          </a:xfrm>
        </p:spPr>
        <p:txBody>
          <a:bodyPr/>
          <a:lstStyle/>
          <a:p>
            <a:pPr lvl="0"/>
            <a:r>
              <a:rPr lang="en-US"/>
              <a:t>Click to</a:t>
            </a:r>
          </a:p>
        </p:txBody>
      </p:sp>
      <p:sp>
        <p:nvSpPr>
          <p:cNvPr id="7" name="Rectangle 6">
            <a:extLst>
              <a:ext uri="{FF2B5EF4-FFF2-40B4-BE49-F238E27FC236}">
                <a16:creationId xmlns:a16="http://schemas.microsoft.com/office/drawing/2014/main" id="{00AB697B-A0C5-CEE8-DCDC-CEA7E3276C20}"/>
              </a:ext>
            </a:extLst>
          </p:cNvPr>
          <p:cNvSpPr/>
          <p:nvPr userDrawn="1"/>
        </p:nvSpPr>
        <p:spPr>
          <a:xfrm>
            <a:off x="681268" y="6055360"/>
            <a:ext cx="1492972" cy="636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blue and yellow text on a black background&#10;&#10;Description automatically generated">
            <a:extLst>
              <a:ext uri="{FF2B5EF4-FFF2-40B4-BE49-F238E27FC236}">
                <a16:creationId xmlns:a16="http://schemas.microsoft.com/office/drawing/2014/main" id="{B12B4BBE-46DB-B5EA-9649-30CB2F313A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1268" y="6209142"/>
            <a:ext cx="1492972" cy="358314"/>
          </a:xfrm>
          <a:prstGeom prst="rect">
            <a:avLst/>
          </a:prstGeom>
        </p:spPr>
      </p:pic>
    </p:spTree>
    <p:extLst>
      <p:ext uri="{BB962C8B-B14F-4D97-AF65-F5344CB8AC3E}">
        <p14:creationId xmlns:p14="http://schemas.microsoft.com/office/powerpoint/2010/main" val="257020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15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1838549"/>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1838549"/>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1838549"/>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1838549"/>
          </a:xfrm>
        </p:spPr>
        <p:txBody>
          <a:bodyPr/>
          <a:lstStyle/>
          <a:p>
            <a:pPr lvl="0"/>
            <a:r>
              <a:rPr lang="en-US"/>
              <a:t>Click to edit Master text styles</a:t>
            </a:r>
          </a:p>
        </p:txBody>
      </p:sp>
      <p:sp>
        <p:nvSpPr>
          <p:cNvPr id="5" name="Content Placeholder 2">
            <a:extLst>
              <a:ext uri="{FF2B5EF4-FFF2-40B4-BE49-F238E27FC236}">
                <a16:creationId xmlns:a16="http://schemas.microsoft.com/office/drawing/2014/main" id="{AAB11E2A-7919-B5E0-4495-1031440315AB}"/>
              </a:ext>
            </a:extLst>
          </p:cNvPr>
          <p:cNvSpPr>
            <a:spLocks noGrp="1"/>
          </p:cNvSpPr>
          <p:nvPr>
            <p:ph sz="half" idx="15"/>
          </p:nvPr>
        </p:nvSpPr>
        <p:spPr>
          <a:xfrm>
            <a:off x="827704" y="3947223"/>
            <a:ext cx="2548812" cy="1838549"/>
          </a:xfrm>
        </p:spPr>
        <p:txBody>
          <a:bodyPr/>
          <a:lstStyle/>
          <a:p>
            <a:pPr lvl="0"/>
            <a:r>
              <a:rPr lang="en-US"/>
              <a:t>Click to edit Master text styles</a:t>
            </a:r>
          </a:p>
        </p:txBody>
      </p:sp>
      <p:sp>
        <p:nvSpPr>
          <p:cNvPr id="6" name="Content Placeholder 3">
            <a:extLst>
              <a:ext uri="{FF2B5EF4-FFF2-40B4-BE49-F238E27FC236}">
                <a16:creationId xmlns:a16="http://schemas.microsoft.com/office/drawing/2014/main" id="{B980888E-FE60-C55B-AA2B-DBABF3E7E075}"/>
              </a:ext>
            </a:extLst>
          </p:cNvPr>
          <p:cNvSpPr>
            <a:spLocks noGrp="1"/>
          </p:cNvSpPr>
          <p:nvPr>
            <p:ph sz="half" idx="16"/>
          </p:nvPr>
        </p:nvSpPr>
        <p:spPr>
          <a:xfrm>
            <a:off x="3502025" y="3948269"/>
            <a:ext cx="2593975" cy="1838549"/>
          </a:xfrm>
        </p:spPr>
        <p:txBody>
          <a:bodyPr/>
          <a:lstStyle/>
          <a:p>
            <a:pPr lvl="0"/>
            <a:r>
              <a:rPr lang="en-US"/>
              <a:t>Click to edit Master text styles</a:t>
            </a:r>
          </a:p>
        </p:txBody>
      </p:sp>
      <p:sp>
        <p:nvSpPr>
          <p:cNvPr id="15" name="Text Placeholder 15">
            <a:extLst>
              <a:ext uri="{FF2B5EF4-FFF2-40B4-BE49-F238E27FC236}">
                <a16:creationId xmlns:a16="http://schemas.microsoft.com/office/drawing/2014/main" id="{9031272B-0DDF-6879-0069-9EDF3FB1C5E4}"/>
              </a:ext>
            </a:extLst>
          </p:cNvPr>
          <p:cNvSpPr>
            <a:spLocks noGrp="1"/>
          </p:cNvSpPr>
          <p:nvPr>
            <p:ph type="body" sz="quarter" idx="17"/>
          </p:nvPr>
        </p:nvSpPr>
        <p:spPr>
          <a:xfrm>
            <a:off x="6221509" y="3947223"/>
            <a:ext cx="2519362" cy="1838549"/>
          </a:xfrm>
        </p:spPr>
        <p:txBody>
          <a:bodyPr/>
          <a:lstStyle/>
          <a:p>
            <a:pPr lvl="0"/>
            <a:r>
              <a:rPr lang="en-US"/>
              <a:t>Click to edit Master text styles</a:t>
            </a:r>
          </a:p>
        </p:txBody>
      </p:sp>
      <p:sp>
        <p:nvSpPr>
          <p:cNvPr id="18" name="Text Placeholder 15">
            <a:extLst>
              <a:ext uri="{FF2B5EF4-FFF2-40B4-BE49-F238E27FC236}">
                <a16:creationId xmlns:a16="http://schemas.microsoft.com/office/drawing/2014/main" id="{03BCC3C4-2F24-04B5-8B2F-7013556EACCB}"/>
              </a:ext>
            </a:extLst>
          </p:cNvPr>
          <p:cNvSpPr>
            <a:spLocks noGrp="1"/>
          </p:cNvSpPr>
          <p:nvPr>
            <p:ph type="body" sz="quarter" idx="18"/>
          </p:nvPr>
        </p:nvSpPr>
        <p:spPr>
          <a:xfrm>
            <a:off x="8866380" y="3930212"/>
            <a:ext cx="2519362" cy="1838549"/>
          </a:xfrm>
        </p:spPr>
        <p:txBody>
          <a:bodyPr/>
          <a:lstStyle/>
          <a:p>
            <a:pPr lvl="0"/>
            <a:r>
              <a:rPr lang="en-US"/>
              <a:t>Click to edit Master text styles</a:t>
            </a:r>
          </a:p>
        </p:txBody>
      </p:sp>
      <p:sp>
        <p:nvSpPr>
          <p:cNvPr id="20" name="Text Placeholder 19">
            <a:extLst>
              <a:ext uri="{FF2B5EF4-FFF2-40B4-BE49-F238E27FC236}">
                <a16:creationId xmlns:a16="http://schemas.microsoft.com/office/drawing/2014/main" id="{5D2DD20D-6497-3AFF-0878-09900892D937}"/>
              </a:ext>
            </a:extLst>
          </p:cNvPr>
          <p:cNvSpPr>
            <a:spLocks noGrp="1"/>
          </p:cNvSpPr>
          <p:nvPr>
            <p:ph type="body" sz="quarter" idx="19"/>
          </p:nvPr>
        </p:nvSpPr>
        <p:spPr>
          <a:xfrm>
            <a:off x="8293100" y="109538"/>
            <a:ext cx="3355975" cy="357187"/>
          </a:xfrm>
        </p:spPr>
        <p:txBody>
          <a:bodyPr/>
          <a:lstStyle/>
          <a:p>
            <a:pPr lvl="0"/>
            <a:r>
              <a:rPr lang="en-US"/>
              <a:t>Click to edit</a:t>
            </a:r>
          </a:p>
        </p:txBody>
      </p:sp>
      <p:sp>
        <p:nvSpPr>
          <p:cNvPr id="19" name="Rectangle 18">
            <a:extLst>
              <a:ext uri="{FF2B5EF4-FFF2-40B4-BE49-F238E27FC236}">
                <a16:creationId xmlns:a16="http://schemas.microsoft.com/office/drawing/2014/main" id="{F1F521B4-EEF2-6EF4-5010-4BE43E8C7247}"/>
              </a:ext>
            </a:extLst>
          </p:cNvPr>
          <p:cNvSpPr/>
          <p:nvPr userDrawn="1"/>
        </p:nvSpPr>
        <p:spPr>
          <a:xfrm>
            <a:off x="681268" y="6055360"/>
            <a:ext cx="1492972" cy="636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A blue and yellow text on a black background&#10;&#10;Description automatically generated">
            <a:extLst>
              <a:ext uri="{FF2B5EF4-FFF2-40B4-BE49-F238E27FC236}">
                <a16:creationId xmlns:a16="http://schemas.microsoft.com/office/drawing/2014/main" id="{6885BCCA-0985-A35C-36B7-653D73D9B3A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1268" y="6209142"/>
            <a:ext cx="1492972" cy="358314"/>
          </a:xfrm>
          <a:prstGeom prst="rect">
            <a:avLst/>
          </a:prstGeom>
        </p:spPr>
      </p:pic>
    </p:spTree>
    <p:extLst>
      <p:ext uri="{BB962C8B-B14F-4D97-AF65-F5344CB8AC3E}">
        <p14:creationId xmlns:p14="http://schemas.microsoft.com/office/powerpoint/2010/main" val="645105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FC049-3492-680E-2583-AA90AE44562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6/3/2025</a:t>
            </a:fld>
            <a:endParaRPr lang="en-US"/>
          </a:p>
        </p:txBody>
      </p:sp>
      <p:sp>
        <p:nvSpPr>
          <p:cNvPr id="3" name="Footer Placeholder 2">
            <a:extLst>
              <a:ext uri="{FF2B5EF4-FFF2-40B4-BE49-F238E27FC236}">
                <a16:creationId xmlns:a16="http://schemas.microsoft.com/office/drawing/2014/main" id="{967A228E-51F1-E83F-A4F6-7A9F0ADE6F9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4C6F0DF1-3007-9822-A3B6-63CF56979F17}"/>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5" name="Picture 4">
            <a:extLst>
              <a:ext uri="{FF2B5EF4-FFF2-40B4-BE49-F238E27FC236}">
                <a16:creationId xmlns:a16="http://schemas.microsoft.com/office/drawing/2014/main" id="{3579E17D-EB36-969F-C87A-70F58BB16212}"/>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70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4257" t="33142" r="3673" b="1335"/>
          <a:stretch/>
        </p:blipFill>
        <p:spPr bwMode="auto">
          <a:xfrm>
            <a:off x="-677322" y="2319871"/>
            <a:ext cx="12869322" cy="4775196"/>
          </a:xfrm>
          <a:prstGeom prst="rect">
            <a:avLst/>
          </a:prstGeom>
          <a:ln>
            <a:noFill/>
          </a:ln>
          <a:extLst>
            <a:ext uri="{53640926-AAD7-44D8-BBD7-CCE9431645EC}">
              <a14:shadowObscured xmlns:a14="http://schemas.microsoft.com/office/drawing/2010/main"/>
            </a:ext>
          </a:extLst>
        </p:spPr>
      </p:pic>
      <p:sp>
        <p:nvSpPr>
          <p:cNvPr id="32" name="Rectangle 31">
            <a:extLst>
              <a:ext uri="{FF2B5EF4-FFF2-40B4-BE49-F238E27FC236}">
                <a16:creationId xmlns:a16="http://schemas.microsoft.com/office/drawing/2014/main" id="{5D90798B-8318-8768-3698-5C318561B96A}"/>
              </a:ext>
            </a:extLst>
          </p:cNvPr>
          <p:cNvSpPr/>
          <p:nvPr userDrawn="1"/>
        </p:nvSpPr>
        <p:spPr>
          <a:xfrm>
            <a:off x="-351677" y="2474943"/>
            <a:ext cx="12769576" cy="4836358"/>
          </a:xfrm>
          <a:prstGeom prst="rect">
            <a:avLst/>
          </a:prstGeom>
          <a:solidFill>
            <a:schemeClr val="tx1">
              <a:lumMod val="75000"/>
              <a:lumOff val="25000"/>
              <a:alpha val="6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1532ADBA-7569-AAB4-F00F-2A6C356E2347}"/>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4CB9101-441D-6539-A6EA-5AB73695BAB3}"/>
              </a:ext>
            </a:extLst>
          </p:cNvPr>
          <p:cNvCxnSpPr>
            <a:cxnSpLocks/>
          </p:cNvCxnSpPr>
          <p:nvPr userDrawn="1"/>
        </p:nvCxnSpPr>
        <p:spPr>
          <a:xfrm>
            <a:off x="11719690" y="451413"/>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C57C4CE-F40D-4C01-2BDB-5609D72A9077}"/>
              </a:ext>
            </a:extLst>
          </p:cNvPr>
          <p:cNvCxnSpPr>
            <a:cxnSpLocks/>
          </p:cNvCxnSpPr>
          <p:nvPr userDrawn="1"/>
        </p:nvCxnSpPr>
        <p:spPr>
          <a:xfrm>
            <a:off x="11723163" y="450198"/>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51E5747-B14E-ECEE-842D-3569699C3037}"/>
              </a:ext>
            </a:extLst>
          </p:cNvPr>
          <p:cNvCxnSpPr>
            <a:cxnSpLocks/>
          </p:cNvCxnSpPr>
          <p:nvPr userDrawn="1"/>
        </p:nvCxnSpPr>
        <p:spPr>
          <a:xfrm>
            <a:off x="490118" y="464713"/>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815896-9654-6324-F471-30FCDDA80152}"/>
              </a:ext>
            </a:extLst>
          </p:cNvPr>
          <p:cNvCxnSpPr>
            <a:cxnSpLocks/>
          </p:cNvCxnSpPr>
          <p:nvPr userDrawn="1"/>
        </p:nvCxnSpPr>
        <p:spPr>
          <a:xfrm>
            <a:off x="474507" y="6400936"/>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7" name="Isosceles Triangle 16">
            <a:extLst>
              <a:ext uri="{FF2B5EF4-FFF2-40B4-BE49-F238E27FC236}">
                <a16:creationId xmlns:a16="http://schemas.microsoft.com/office/drawing/2014/main" id="{06860FA9-166D-AF24-4F88-891CA8C4412E}"/>
              </a:ext>
            </a:extLst>
          </p:cNvPr>
          <p:cNvSpPr/>
          <p:nvPr userDrawn="1"/>
        </p:nvSpPr>
        <p:spPr>
          <a:xfrm rot="9934473">
            <a:off x="6103719" y="6224444"/>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A8456A6-4F06-9DDF-4890-870F606A2593}"/>
              </a:ext>
            </a:extLst>
          </p:cNvPr>
          <p:cNvCxnSpPr>
            <a:cxnSpLocks/>
          </p:cNvCxnSpPr>
          <p:nvPr userDrawn="1"/>
        </p:nvCxnSpPr>
        <p:spPr>
          <a:xfrm>
            <a:off x="489829" y="419594"/>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9CB05888-457D-CA0B-2941-4853FD5BB73E}"/>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20" name="Title 1">
            <a:extLst>
              <a:ext uri="{FF2B5EF4-FFF2-40B4-BE49-F238E27FC236}">
                <a16:creationId xmlns:a16="http://schemas.microsoft.com/office/drawing/2014/main" id="{18656490-E151-189D-2D19-06045FA04607}"/>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21" name="Rectangle 20" descr="Decorative">
            <a:extLst>
              <a:ext uri="{FF2B5EF4-FFF2-40B4-BE49-F238E27FC236}">
                <a16:creationId xmlns:a16="http://schemas.microsoft.com/office/drawing/2014/main" id="{24F78415-2906-C1B6-3F23-506754A72655}"/>
              </a:ext>
            </a:extLst>
          </p:cNvPr>
          <p:cNvSpPr/>
          <p:nvPr userDrawn="1"/>
        </p:nvSpPr>
        <p:spPr>
          <a:xfrm>
            <a:off x="-351677" y="2306882"/>
            <a:ext cx="13373401" cy="168061"/>
          </a:xfrm>
          <a:prstGeom prst="rect">
            <a:avLst/>
          </a:prstGeom>
          <a:solidFill>
            <a:srgbClr val="009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7102E999-DBCC-E856-0AFD-2FB13E740A8D}"/>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grpSp>
        <p:nvGrpSpPr>
          <p:cNvPr id="28" name="Group 27">
            <a:extLst>
              <a:ext uri="{FF2B5EF4-FFF2-40B4-BE49-F238E27FC236}">
                <a16:creationId xmlns:a16="http://schemas.microsoft.com/office/drawing/2014/main" id="{4828CE00-D8F5-A2AF-D081-C59788708EBD}"/>
              </a:ext>
            </a:extLst>
          </p:cNvPr>
          <p:cNvGrpSpPr/>
          <p:nvPr userDrawn="1"/>
        </p:nvGrpSpPr>
        <p:grpSpPr>
          <a:xfrm>
            <a:off x="3980185" y="4627522"/>
            <a:ext cx="4231630" cy="1409191"/>
            <a:chOff x="4392326" y="3605739"/>
            <a:chExt cx="4231630" cy="1409191"/>
          </a:xfrm>
        </p:grpSpPr>
        <p:sp>
          <p:nvSpPr>
            <p:cNvPr id="29" name="Oval 28">
              <a:extLst>
                <a:ext uri="{FF2B5EF4-FFF2-40B4-BE49-F238E27FC236}">
                  <a16:creationId xmlns:a16="http://schemas.microsoft.com/office/drawing/2014/main" id="{2C52E834-633B-7E62-1DD0-F42FDDE35DCE}"/>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lue and yellow circle with white text&#10;&#10;Description automatically generated">
              <a:extLst>
                <a:ext uri="{FF2B5EF4-FFF2-40B4-BE49-F238E27FC236}">
                  <a16:creationId xmlns:a16="http://schemas.microsoft.com/office/drawing/2014/main" id="{83FFCFD7-371C-B479-7B31-3B368A87B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31" name="Picture 30" descr="A black and white logo&#10;&#10;Description automatically generated">
              <a:extLst>
                <a:ext uri="{FF2B5EF4-FFF2-40B4-BE49-F238E27FC236}">
                  <a16:creationId xmlns:a16="http://schemas.microsoft.com/office/drawing/2014/main" id="{5E9ADAC3-34D3-6D8B-5836-4704CA175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Tree>
    <p:extLst>
      <p:ext uri="{BB962C8B-B14F-4D97-AF65-F5344CB8AC3E}">
        <p14:creationId xmlns:p14="http://schemas.microsoft.com/office/powerpoint/2010/main" val="132975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
        <p:nvSpPr>
          <p:cNvPr id="5" name="Rectangle 4">
            <a:extLst>
              <a:ext uri="{FF2B5EF4-FFF2-40B4-BE49-F238E27FC236}">
                <a16:creationId xmlns:a16="http://schemas.microsoft.com/office/drawing/2014/main" id="{0B35F13F-5B94-0DC7-9C81-10A211350C22}"/>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A851504-52C0-3838-9E06-88384FBFA6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964269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608F9EC9-7A23-CC34-5C11-710769EAAC8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438C6D4-528A-42A9-D3D5-5FE852B62B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1468138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68C568E-EA81-8A9D-3E12-F8022663AA55}"/>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FAD71183-15AD-3811-1337-C1938EE1D9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1259364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
        <p:nvSpPr>
          <p:cNvPr id="5" name="Rectangle 4">
            <a:extLst>
              <a:ext uri="{FF2B5EF4-FFF2-40B4-BE49-F238E27FC236}">
                <a16:creationId xmlns:a16="http://schemas.microsoft.com/office/drawing/2014/main" id="{207E39E3-622F-A555-049E-A518C2DBDF8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E5EC1E43-2F16-C736-8A25-97411AF568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61746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
        <p:nvSpPr>
          <p:cNvPr id="4" name="Rectangle 3">
            <a:extLst>
              <a:ext uri="{FF2B5EF4-FFF2-40B4-BE49-F238E27FC236}">
                <a16:creationId xmlns:a16="http://schemas.microsoft.com/office/drawing/2014/main" id="{EFE1D3BC-DE3A-D3B7-06EF-470569BD34A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940A587A-59CB-D8FF-5D84-0989452B38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067628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14" name="Rectangle 13">
            <a:extLst>
              <a:ext uri="{FF2B5EF4-FFF2-40B4-BE49-F238E27FC236}">
                <a16:creationId xmlns:a16="http://schemas.microsoft.com/office/drawing/2014/main" id="{EB9E3F7F-3235-4369-5DCB-414308FDCFA6}"/>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yellow text on a black background&#10;&#10;Description automatically generated">
            <a:extLst>
              <a:ext uri="{FF2B5EF4-FFF2-40B4-BE49-F238E27FC236}">
                <a16:creationId xmlns:a16="http://schemas.microsoft.com/office/drawing/2014/main" id="{CB281683-1F3B-A8A7-7FD6-29E811CE00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91812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Aptos" panose="020B0004020202020204" pitchFamily="34" charset="0"/>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464996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18" Type="http://schemas.openxmlformats.org/officeDocument/2006/relationships/image" Target="../media/image62.png"/><Relationship Id="rId3" Type="http://schemas.openxmlformats.org/officeDocument/2006/relationships/image" Target="../media/image47.jpeg"/><Relationship Id="rId21" Type="http://schemas.openxmlformats.org/officeDocument/2006/relationships/image" Target="../media/image65.png"/><Relationship Id="rId7" Type="http://schemas.openxmlformats.org/officeDocument/2006/relationships/image" Target="../media/image51.sv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notesSlide" Target="../notesSlides/notesSlide11.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23" Type="http://schemas.openxmlformats.org/officeDocument/2006/relationships/image" Target="../media/image67.svg"/><Relationship Id="rId10" Type="http://schemas.openxmlformats.org/officeDocument/2006/relationships/image" Target="../media/image54.png"/><Relationship Id="rId19" Type="http://schemas.openxmlformats.org/officeDocument/2006/relationships/image" Target="../media/image63.sv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 Id="rId22"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hyperlink" Target="https://www.apprenticeship.gov/sites/default/files/playbook.pdf" TargetMode="External"/><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hyperlink" Target="https://www.apprenticeship.gov/career-seekers/service-members-and-veterans" TargetMode="External"/><Relationship Id="rId4" Type="http://schemas.openxmlformats.org/officeDocument/2006/relationships/hyperlink" Target="https://www.apprenticeship.gov/investments-tax-credits-and-tuition-support/state-tax-credits-and-tuition-suppor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27.xml.rels><?xml version="1.0" encoding="UTF-8" standalone="yes"?>
<Relationships xmlns="http://schemas.openxmlformats.org/package/2006/relationships"><Relationship Id="rId2" Type="http://schemas.openxmlformats.org/officeDocument/2006/relationships/hyperlink" Target="https://dolcoe.safalapps.com/"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DFC8-DA88-8647-B93B-D9D2C0F6DEF5}"/>
              </a:ext>
            </a:extLst>
          </p:cNvPr>
          <p:cNvSpPr>
            <a:spLocks noGrp="1"/>
          </p:cNvSpPr>
          <p:nvPr>
            <p:ph type="ctrTitle"/>
          </p:nvPr>
        </p:nvSpPr>
        <p:spPr>
          <a:xfrm>
            <a:off x="1524000" y="1231643"/>
            <a:ext cx="9144000" cy="1987420"/>
          </a:xfrm>
        </p:spPr>
        <p:txBody>
          <a:bodyPr>
            <a:noAutofit/>
          </a:bodyPr>
          <a:lstStyle/>
          <a:p>
            <a:r>
              <a:rPr lang="en-US" sz="4400">
                <a:solidFill>
                  <a:schemeClr val="bg1"/>
                </a:solidFill>
                <a:effectLst/>
                <a:latin typeface="Aptos" panose="020B0004020202020204" pitchFamily="34" charset="0"/>
                <a:ea typeface="Aptos" panose="020B0004020202020204" pitchFamily="34" charset="0"/>
                <a:cs typeface="Aptos" panose="020B0004020202020204" pitchFamily="34" charset="0"/>
              </a:rPr>
              <a:t>Growing Your Workforce in America: A U.S. Department of Labor Overview of the Workforce System</a:t>
            </a:r>
            <a:endParaRPr lang="en-US" sz="4400">
              <a:solidFill>
                <a:schemeClr val="bg1"/>
              </a:solidFill>
            </a:endParaRPr>
          </a:p>
        </p:txBody>
      </p:sp>
      <p:sp>
        <p:nvSpPr>
          <p:cNvPr id="4" name="Text Placeholder 3">
            <a:extLst>
              <a:ext uri="{FF2B5EF4-FFF2-40B4-BE49-F238E27FC236}">
                <a16:creationId xmlns:a16="http://schemas.microsoft.com/office/drawing/2014/main" id="{346238ED-6027-E1EC-389B-CA97F24586A9}"/>
              </a:ext>
            </a:extLst>
          </p:cNvPr>
          <p:cNvSpPr>
            <a:spLocks noGrp="1"/>
          </p:cNvSpPr>
          <p:nvPr>
            <p:ph type="body" sz="quarter" idx="14"/>
          </p:nvPr>
        </p:nvSpPr>
        <p:spPr/>
        <p:txBody>
          <a:bodyPr/>
          <a:lstStyle/>
          <a:p>
            <a:r>
              <a:rPr lang="en-US" err="1"/>
              <a:t>SelectUSA</a:t>
            </a:r>
            <a:r>
              <a:rPr lang="en-US"/>
              <a:t> Investments Summit</a:t>
            </a:r>
          </a:p>
          <a:p>
            <a:r>
              <a:rPr lang="en-US"/>
              <a:t>Monday, May 12</a:t>
            </a:r>
            <a:r>
              <a:rPr lang="en-US" baseline="30000"/>
              <a:t>th</a:t>
            </a:r>
            <a:r>
              <a:rPr lang="en-US"/>
              <a:t> </a:t>
            </a:r>
          </a:p>
        </p:txBody>
      </p:sp>
      <p:sp>
        <p:nvSpPr>
          <p:cNvPr id="6" name="Slide Number Placeholder 5">
            <a:extLst>
              <a:ext uri="{FF2B5EF4-FFF2-40B4-BE49-F238E27FC236}">
                <a16:creationId xmlns:a16="http://schemas.microsoft.com/office/drawing/2014/main" id="{71377A87-47B9-8981-503A-D36C2FF0819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49793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B6BB-AD3E-BFFD-425D-3957A7F7E800}"/>
              </a:ext>
            </a:extLst>
          </p:cNvPr>
          <p:cNvSpPr>
            <a:spLocks noGrp="1"/>
          </p:cNvSpPr>
          <p:nvPr>
            <p:ph type="title"/>
          </p:nvPr>
        </p:nvSpPr>
        <p:spPr/>
        <p:txBody>
          <a:bodyPr/>
          <a:lstStyle/>
          <a:p>
            <a:r>
              <a:rPr lang="en-US"/>
              <a:t>Employer Services &amp; BSR</a:t>
            </a:r>
          </a:p>
        </p:txBody>
      </p:sp>
      <p:sp>
        <p:nvSpPr>
          <p:cNvPr id="3" name="Content Placeholder 2">
            <a:extLst>
              <a:ext uri="{FF2B5EF4-FFF2-40B4-BE49-F238E27FC236}">
                <a16:creationId xmlns:a16="http://schemas.microsoft.com/office/drawing/2014/main" id="{0C1A71A0-98A6-AA8C-7A67-5A5713E5E1D9}"/>
              </a:ext>
            </a:extLst>
          </p:cNvPr>
          <p:cNvSpPr>
            <a:spLocks noGrp="1"/>
          </p:cNvSpPr>
          <p:nvPr>
            <p:ph sz="half" idx="1"/>
          </p:nvPr>
        </p:nvSpPr>
        <p:spPr>
          <a:xfrm>
            <a:off x="838200" y="1668775"/>
            <a:ext cx="10690604" cy="1325563"/>
          </a:xfrm>
          <a:solidFill>
            <a:schemeClr val="bg1"/>
          </a:solidFill>
          <a:ln>
            <a:solidFill>
              <a:schemeClr val="bg1"/>
            </a:solidFill>
          </a:ln>
        </p:spPr>
        <p:txBody>
          <a:bodyPr>
            <a:normAutofit/>
          </a:bodyPr>
          <a:lstStyle/>
          <a:p>
            <a:pPr marL="0" indent="0">
              <a:buNone/>
            </a:pPr>
            <a:r>
              <a:rPr lang="en-US">
                <a:solidFill>
                  <a:schemeClr val="tx1"/>
                </a:solidFill>
              </a:rPr>
              <a:t>BSRs meet with businesses to </a:t>
            </a:r>
            <a:r>
              <a:rPr lang="en-US" b="1" i="1">
                <a:solidFill>
                  <a:srgbClr val="00015E"/>
                </a:solidFill>
              </a:rPr>
              <a:t>comprehend their talent needs </a:t>
            </a:r>
            <a:r>
              <a:rPr lang="en-US">
                <a:solidFill>
                  <a:schemeClr val="tx1"/>
                </a:solidFill>
              </a:rPr>
              <a:t>including staffing requirements, skill gaps, and workforce challenges. </a:t>
            </a:r>
          </a:p>
        </p:txBody>
      </p:sp>
      <p:sp>
        <p:nvSpPr>
          <p:cNvPr id="4" name="Content Placeholder 3">
            <a:extLst>
              <a:ext uri="{FF2B5EF4-FFF2-40B4-BE49-F238E27FC236}">
                <a16:creationId xmlns:a16="http://schemas.microsoft.com/office/drawing/2014/main" id="{32D1D83D-0A26-570A-CD7E-163D97E86D97}"/>
              </a:ext>
            </a:extLst>
          </p:cNvPr>
          <p:cNvSpPr>
            <a:spLocks noGrp="1"/>
          </p:cNvSpPr>
          <p:nvPr>
            <p:ph sz="half" idx="2"/>
          </p:nvPr>
        </p:nvSpPr>
        <p:spPr>
          <a:xfrm>
            <a:off x="838199" y="3103024"/>
            <a:ext cx="6508173" cy="2799011"/>
          </a:xfrm>
        </p:spPr>
        <p:txBody>
          <a:bodyPr>
            <a:normAutofit/>
          </a:bodyPr>
          <a:lstStyle/>
          <a:p>
            <a:pPr marL="0" indent="0">
              <a:buNone/>
            </a:pPr>
            <a:r>
              <a:rPr lang="en-US" b="1">
                <a:solidFill>
                  <a:srgbClr val="002060"/>
                </a:solidFill>
              </a:rPr>
              <a:t>Services often include:</a:t>
            </a:r>
          </a:p>
          <a:p>
            <a:pPr lvl="1"/>
            <a:r>
              <a:rPr lang="en-US">
                <a:solidFill>
                  <a:schemeClr val="tx1"/>
                </a:solidFill>
              </a:rPr>
              <a:t>Employer Engagement &amp; Relationship Building</a:t>
            </a:r>
          </a:p>
          <a:p>
            <a:pPr lvl="1"/>
            <a:r>
              <a:rPr lang="en-US">
                <a:solidFill>
                  <a:schemeClr val="tx1"/>
                </a:solidFill>
              </a:rPr>
              <a:t>Network and Collaboration</a:t>
            </a:r>
          </a:p>
          <a:p>
            <a:pPr lvl="1"/>
            <a:r>
              <a:rPr lang="en-US">
                <a:solidFill>
                  <a:schemeClr val="tx1"/>
                </a:solidFill>
              </a:rPr>
              <a:t>Facilitating Access to Funding</a:t>
            </a:r>
          </a:p>
          <a:p>
            <a:pPr lvl="1"/>
            <a:r>
              <a:rPr lang="en-US">
                <a:solidFill>
                  <a:schemeClr val="tx1"/>
                </a:solidFill>
              </a:rPr>
              <a:t>Compliance and Documentation</a:t>
            </a:r>
          </a:p>
          <a:p>
            <a:pPr lvl="1"/>
            <a:r>
              <a:rPr lang="en-US">
                <a:solidFill>
                  <a:schemeClr val="tx1"/>
                </a:solidFill>
              </a:rPr>
              <a:t>Data Analysis &amp; Reporting</a:t>
            </a:r>
          </a:p>
        </p:txBody>
      </p:sp>
      <p:sp>
        <p:nvSpPr>
          <p:cNvPr id="7" name="Slide Number Placeholder 5">
            <a:extLst>
              <a:ext uri="{FF2B5EF4-FFF2-40B4-BE49-F238E27FC236}">
                <a16:creationId xmlns:a16="http://schemas.microsoft.com/office/drawing/2014/main" id="{215297C5-FACA-CF27-92A8-0553A0DF4EE7}"/>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8" name="Picture 7" descr="Two people shaking hands">
            <a:extLst>
              <a:ext uri="{FF2B5EF4-FFF2-40B4-BE49-F238E27FC236}">
                <a16:creationId xmlns:a16="http://schemas.microsoft.com/office/drawing/2014/main" id="{7B73D038-4FA9-6EC2-BBEF-67B4A705DA4C}"/>
              </a:ext>
            </a:extLst>
          </p:cNvPr>
          <p:cNvPicPr>
            <a:picLocks noChangeAspect="1"/>
          </p:cNvPicPr>
          <p:nvPr/>
        </p:nvPicPr>
        <p:blipFill>
          <a:blip r:embed="rId3"/>
          <a:stretch>
            <a:fillRect/>
          </a:stretch>
        </p:blipFill>
        <p:spPr>
          <a:xfrm>
            <a:off x="7025816" y="3103024"/>
            <a:ext cx="4502988" cy="3001992"/>
          </a:xfrm>
          <a:prstGeom prst="rect">
            <a:avLst/>
          </a:prstGeom>
          <a:ln>
            <a:noFill/>
          </a:ln>
          <a:effectLst>
            <a:softEdge rad="112500"/>
          </a:effectLst>
        </p:spPr>
      </p:pic>
    </p:spTree>
    <p:extLst>
      <p:ext uri="{BB962C8B-B14F-4D97-AF65-F5344CB8AC3E}">
        <p14:creationId xmlns:p14="http://schemas.microsoft.com/office/powerpoint/2010/main" val="4268867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7135-D261-125A-B0E6-F850AB1594B6}"/>
              </a:ext>
            </a:extLst>
          </p:cNvPr>
          <p:cNvSpPr>
            <a:spLocks noGrp="1"/>
          </p:cNvSpPr>
          <p:nvPr>
            <p:ph type="title"/>
          </p:nvPr>
        </p:nvSpPr>
        <p:spPr>
          <a:xfrm>
            <a:off x="838200" y="820882"/>
            <a:ext cx="10515600" cy="797070"/>
          </a:xfrm>
        </p:spPr>
        <p:txBody>
          <a:bodyPr/>
          <a:lstStyle/>
          <a:p>
            <a:r>
              <a:rPr lang="en-US"/>
              <a:t>Services Offered by BSRs </a:t>
            </a:r>
            <a:r>
              <a:rPr lang="en-US">
                <a:solidFill>
                  <a:srgbClr val="00015E"/>
                </a:solidFill>
              </a:rPr>
              <a:t>1</a:t>
            </a:r>
          </a:p>
        </p:txBody>
      </p:sp>
      <p:sp>
        <p:nvSpPr>
          <p:cNvPr id="3" name="Content Placeholder 2">
            <a:extLst>
              <a:ext uri="{FF2B5EF4-FFF2-40B4-BE49-F238E27FC236}">
                <a16:creationId xmlns:a16="http://schemas.microsoft.com/office/drawing/2014/main" id="{CE3608BB-6EF0-324F-4481-9C761E013913}"/>
              </a:ext>
            </a:extLst>
          </p:cNvPr>
          <p:cNvSpPr>
            <a:spLocks noGrp="1"/>
          </p:cNvSpPr>
          <p:nvPr>
            <p:ph sz="half" idx="1"/>
          </p:nvPr>
        </p:nvSpPr>
        <p:spPr>
          <a:xfrm>
            <a:off x="832592" y="1894863"/>
            <a:ext cx="4793673" cy="626631"/>
          </a:xfrm>
        </p:spPr>
        <p:txBody>
          <a:bodyPr>
            <a:noAutofit/>
          </a:bodyPr>
          <a:lstStyle/>
          <a:p>
            <a:pPr marL="0" indent="0">
              <a:buNone/>
            </a:pPr>
            <a:r>
              <a:rPr lang="en-US" sz="3600" b="1" dirty="0">
                <a:solidFill>
                  <a:srgbClr val="002060"/>
                </a:solidFill>
                <a:latin typeface="Aptos"/>
              </a:rPr>
              <a:t>WIOA Required:</a:t>
            </a:r>
          </a:p>
        </p:txBody>
      </p:sp>
      <p:sp>
        <p:nvSpPr>
          <p:cNvPr id="4" name="Content Placeholder 3">
            <a:extLst>
              <a:ext uri="{FF2B5EF4-FFF2-40B4-BE49-F238E27FC236}">
                <a16:creationId xmlns:a16="http://schemas.microsoft.com/office/drawing/2014/main" id="{405E56D6-28F0-104E-FAD1-B1FB931C26E7}"/>
              </a:ext>
            </a:extLst>
          </p:cNvPr>
          <p:cNvSpPr>
            <a:spLocks noGrp="1"/>
          </p:cNvSpPr>
          <p:nvPr>
            <p:ph sz="half" idx="13"/>
          </p:nvPr>
        </p:nvSpPr>
        <p:spPr>
          <a:xfrm>
            <a:off x="1544919" y="2514600"/>
            <a:ext cx="5943600" cy="914400"/>
          </a:xfrm>
        </p:spPr>
        <p:txBody>
          <a:bodyPr>
            <a:normAutofit/>
          </a:bodyPr>
          <a:lstStyle/>
          <a:p>
            <a:r>
              <a:rPr lang="en-US" sz="2400" dirty="0">
                <a:solidFill>
                  <a:schemeClr val="tx1"/>
                </a:solidFill>
              </a:rPr>
              <a:t>Labor Exchange Activities</a:t>
            </a:r>
          </a:p>
        </p:txBody>
      </p:sp>
      <p:sp>
        <p:nvSpPr>
          <p:cNvPr id="5" name="Content Placeholder 4">
            <a:extLst>
              <a:ext uri="{FF2B5EF4-FFF2-40B4-BE49-F238E27FC236}">
                <a16:creationId xmlns:a16="http://schemas.microsoft.com/office/drawing/2014/main" id="{113F1870-1EC0-77C0-089E-25B946D5BA7A}"/>
              </a:ext>
            </a:extLst>
          </p:cNvPr>
          <p:cNvSpPr>
            <a:spLocks noGrp="1"/>
          </p:cNvSpPr>
          <p:nvPr>
            <p:ph sz="half" idx="14"/>
          </p:nvPr>
        </p:nvSpPr>
        <p:spPr>
          <a:xfrm>
            <a:off x="1544919" y="3032498"/>
            <a:ext cx="5943600" cy="914400"/>
          </a:xfrm>
        </p:spPr>
        <p:txBody>
          <a:bodyPr>
            <a:noAutofit/>
          </a:bodyPr>
          <a:lstStyle/>
          <a:p>
            <a:r>
              <a:rPr lang="en-US" sz="2400" dirty="0">
                <a:solidFill>
                  <a:schemeClr val="tx1"/>
                </a:solidFill>
              </a:rPr>
              <a:t>Provision of labor market information</a:t>
            </a:r>
          </a:p>
        </p:txBody>
      </p:sp>
      <p:sp>
        <p:nvSpPr>
          <p:cNvPr id="6" name="Content Placeholder 5">
            <a:extLst>
              <a:ext uri="{FF2B5EF4-FFF2-40B4-BE49-F238E27FC236}">
                <a16:creationId xmlns:a16="http://schemas.microsoft.com/office/drawing/2014/main" id="{9BA8CA64-392D-BD14-3618-BE90F093FDAC}"/>
              </a:ext>
            </a:extLst>
          </p:cNvPr>
          <p:cNvSpPr>
            <a:spLocks noGrp="1"/>
          </p:cNvSpPr>
          <p:nvPr>
            <p:ph sz="half" idx="15"/>
          </p:nvPr>
        </p:nvSpPr>
        <p:spPr>
          <a:xfrm>
            <a:off x="1544919" y="3550396"/>
            <a:ext cx="9691832" cy="914400"/>
          </a:xfrm>
        </p:spPr>
        <p:txBody>
          <a:bodyPr>
            <a:normAutofit/>
          </a:bodyPr>
          <a:lstStyle/>
          <a:p>
            <a:r>
              <a:rPr lang="en-US" sz="2400" dirty="0">
                <a:solidFill>
                  <a:schemeClr val="tx1"/>
                </a:solidFill>
              </a:rPr>
              <a:t>Establishment of relationships and networks with large and small businesses</a:t>
            </a:r>
          </a:p>
        </p:txBody>
      </p:sp>
      <p:sp>
        <p:nvSpPr>
          <p:cNvPr id="7" name="Content Placeholder 6">
            <a:extLst>
              <a:ext uri="{FF2B5EF4-FFF2-40B4-BE49-F238E27FC236}">
                <a16:creationId xmlns:a16="http://schemas.microsoft.com/office/drawing/2014/main" id="{DC6FAA86-5159-9855-653E-4B74B36DCCAD}"/>
              </a:ext>
            </a:extLst>
          </p:cNvPr>
          <p:cNvSpPr>
            <a:spLocks noGrp="1"/>
          </p:cNvSpPr>
          <p:nvPr>
            <p:ph sz="half" idx="16"/>
          </p:nvPr>
        </p:nvSpPr>
        <p:spPr>
          <a:xfrm>
            <a:off x="1544919" y="4464796"/>
            <a:ext cx="9277052" cy="914400"/>
          </a:xfrm>
        </p:spPr>
        <p:txBody>
          <a:bodyPr>
            <a:normAutofit/>
          </a:bodyPr>
          <a:lstStyle/>
          <a:p>
            <a:r>
              <a:rPr lang="en-US" sz="2400" dirty="0">
                <a:solidFill>
                  <a:schemeClr val="tx1"/>
                </a:solidFill>
              </a:rPr>
              <a:t>Development and implementation of industry or sector partnerships</a:t>
            </a:r>
          </a:p>
        </p:txBody>
      </p:sp>
      <p:sp>
        <p:nvSpPr>
          <p:cNvPr id="9" name="Slide Number Placeholder 5">
            <a:extLst>
              <a:ext uri="{FF2B5EF4-FFF2-40B4-BE49-F238E27FC236}">
                <a16:creationId xmlns:a16="http://schemas.microsoft.com/office/drawing/2014/main" id="{8F14C3F8-7AF6-A77C-83A9-508A7129F4C8}"/>
              </a:ext>
              <a:ext uri="{C183D7F6-B498-43B3-948B-1728B52AA6E4}">
                <adec:decorative xmlns:adec="http://schemas.microsoft.com/office/drawing/2017/decorative" val="1"/>
              </a:ext>
            </a:extLst>
          </p:cNvPr>
          <p:cNvSpPr>
            <a:spLocks noGrp="1"/>
          </p:cNvSpPr>
          <p:nvPr>
            <p:ph type="sldNum" sz="quarter" idx="12"/>
          </p:nvPr>
        </p:nvSpPr>
        <p:spPr>
          <a:xfrm>
            <a:off x="8776855" y="6502302"/>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632670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C4F2D-3313-08D9-E689-374C0F593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931E1E-9515-771E-A2F1-7CF25069CCCD}"/>
              </a:ext>
            </a:extLst>
          </p:cNvPr>
          <p:cNvSpPr>
            <a:spLocks noGrp="1"/>
          </p:cNvSpPr>
          <p:nvPr>
            <p:ph type="title"/>
          </p:nvPr>
        </p:nvSpPr>
        <p:spPr>
          <a:xfrm>
            <a:off x="838200" y="820882"/>
            <a:ext cx="10515600" cy="797070"/>
          </a:xfrm>
        </p:spPr>
        <p:txBody>
          <a:bodyPr/>
          <a:lstStyle/>
          <a:p>
            <a:r>
              <a:rPr lang="en-US" dirty="0"/>
              <a:t>Services Offered by BSRs </a:t>
            </a:r>
            <a:r>
              <a:rPr lang="en-US" dirty="0">
                <a:solidFill>
                  <a:srgbClr val="00015E"/>
                </a:solidFill>
              </a:rPr>
              <a:t>1 1</a:t>
            </a:r>
          </a:p>
        </p:txBody>
      </p:sp>
      <p:sp>
        <p:nvSpPr>
          <p:cNvPr id="3" name="Content Placeholder 2">
            <a:extLst>
              <a:ext uri="{FF2B5EF4-FFF2-40B4-BE49-F238E27FC236}">
                <a16:creationId xmlns:a16="http://schemas.microsoft.com/office/drawing/2014/main" id="{1FAE4599-264A-A0DD-8309-A1354D5702C5}"/>
              </a:ext>
            </a:extLst>
          </p:cNvPr>
          <p:cNvSpPr>
            <a:spLocks noGrp="1"/>
          </p:cNvSpPr>
          <p:nvPr>
            <p:ph sz="half" idx="1"/>
          </p:nvPr>
        </p:nvSpPr>
        <p:spPr>
          <a:xfrm>
            <a:off x="4025901" y="1875505"/>
            <a:ext cx="6429673" cy="626631"/>
          </a:xfrm>
        </p:spPr>
        <p:txBody>
          <a:bodyPr>
            <a:noAutofit/>
          </a:bodyPr>
          <a:lstStyle/>
          <a:p>
            <a:pPr marL="0" indent="0">
              <a:buNone/>
            </a:pPr>
            <a:r>
              <a:rPr lang="en-US" sz="3600" b="1" dirty="0">
                <a:solidFill>
                  <a:srgbClr val="002060"/>
                </a:solidFill>
                <a:latin typeface="Aptos"/>
              </a:rPr>
              <a:t>Additional Services:</a:t>
            </a:r>
          </a:p>
        </p:txBody>
      </p:sp>
      <p:sp>
        <p:nvSpPr>
          <p:cNvPr id="4" name="Content Placeholder 3">
            <a:extLst>
              <a:ext uri="{FF2B5EF4-FFF2-40B4-BE49-F238E27FC236}">
                <a16:creationId xmlns:a16="http://schemas.microsoft.com/office/drawing/2014/main" id="{1C572074-59AB-6C7C-C23F-DA597C70B6D4}"/>
              </a:ext>
            </a:extLst>
          </p:cNvPr>
          <p:cNvSpPr>
            <a:spLocks noGrp="1"/>
          </p:cNvSpPr>
          <p:nvPr>
            <p:ph sz="half" idx="13"/>
          </p:nvPr>
        </p:nvSpPr>
        <p:spPr>
          <a:xfrm>
            <a:off x="4794248" y="2665040"/>
            <a:ext cx="6604165" cy="350793"/>
          </a:xfrm>
        </p:spPr>
        <p:txBody>
          <a:bodyPr>
            <a:normAutofit lnSpcReduction="10000"/>
          </a:bodyPr>
          <a:lstStyle/>
          <a:p>
            <a:r>
              <a:rPr lang="en-US" sz="2000">
                <a:solidFill>
                  <a:schemeClr val="tx1"/>
                </a:solidFill>
              </a:rPr>
              <a:t>Screening and referral of qualified job seekers</a:t>
            </a:r>
          </a:p>
        </p:txBody>
      </p:sp>
      <p:sp>
        <p:nvSpPr>
          <p:cNvPr id="5" name="Content Placeholder 4">
            <a:extLst>
              <a:ext uri="{FF2B5EF4-FFF2-40B4-BE49-F238E27FC236}">
                <a16:creationId xmlns:a16="http://schemas.microsoft.com/office/drawing/2014/main" id="{8EAED852-13DE-3701-4A0D-3F98E2F854BA}"/>
              </a:ext>
            </a:extLst>
          </p:cNvPr>
          <p:cNvSpPr>
            <a:spLocks noGrp="1"/>
          </p:cNvSpPr>
          <p:nvPr>
            <p:ph sz="half" idx="14"/>
          </p:nvPr>
        </p:nvSpPr>
        <p:spPr>
          <a:xfrm>
            <a:off x="4794249" y="3061500"/>
            <a:ext cx="6832765" cy="350793"/>
          </a:xfrm>
        </p:spPr>
        <p:txBody>
          <a:bodyPr>
            <a:noAutofit/>
          </a:bodyPr>
          <a:lstStyle/>
          <a:p>
            <a:r>
              <a:rPr lang="en-US" sz="2000">
                <a:solidFill>
                  <a:schemeClr val="tx1"/>
                </a:solidFill>
              </a:rPr>
              <a:t>Customized recruitment events including targeted job fairs</a:t>
            </a:r>
          </a:p>
        </p:txBody>
      </p:sp>
      <p:sp>
        <p:nvSpPr>
          <p:cNvPr id="6" name="Content Placeholder 5">
            <a:extLst>
              <a:ext uri="{FF2B5EF4-FFF2-40B4-BE49-F238E27FC236}">
                <a16:creationId xmlns:a16="http://schemas.microsoft.com/office/drawing/2014/main" id="{78200106-9C15-236A-9BA1-31EAF876C9AF}"/>
              </a:ext>
            </a:extLst>
          </p:cNvPr>
          <p:cNvSpPr>
            <a:spLocks noGrp="1"/>
          </p:cNvSpPr>
          <p:nvPr>
            <p:ph sz="half" idx="15"/>
          </p:nvPr>
        </p:nvSpPr>
        <p:spPr>
          <a:xfrm>
            <a:off x="4794248" y="3492052"/>
            <a:ext cx="6775616" cy="1296809"/>
          </a:xfrm>
        </p:spPr>
        <p:txBody>
          <a:bodyPr>
            <a:noAutofit/>
          </a:bodyPr>
          <a:lstStyle/>
          <a:p>
            <a:r>
              <a:rPr lang="en-US" sz="2000" dirty="0">
                <a:solidFill>
                  <a:schemeClr val="tx1"/>
                </a:solidFill>
              </a:rPr>
              <a:t>Customized assistance or referral for assistance in the development of RA programs</a:t>
            </a:r>
          </a:p>
          <a:p>
            <a:r>
              <a:rPr lang="en-US" sz="2000" dirty="0">
                <a:solidFill>
                  <a:schemeClr val="tx1"/>
                </a:solidFill>
              </a:rPr>
              <a:t>Developing and delivering innovative workforce services and strategies</a:t>
            </a:r>
          </a:p>
        </p:txBody>
      </p:sp>
      <p:sp>
        <p:nvSpPr>
          <p:cNvPr id="7" name="Content Placeholder 6">
            <a:extLst>
              <a:ext uri="{FF2B5EF4-FFF2-40B4-BE49-F238E27FC236}">
                <a16:creationId xmlns:a16="http://schemas.microsoft.com/office/drawing/2014/main" id="{EA8CFF0F-9DDD-65C5-2211-721368B1E755}"/>
              </a:ext>
            </a:extLst>
          </p:cNvPr>
          <p:cNvSpPr>
            <a:spLocks noGrp="1"/>
          </p:cNvSpPr>
          <p:nvPr>
            <p:ph sz="half" idx="16"/>
          </p:nvPr>
        </p:nvSpPr>
        <p:spPr>
          <a:xfrm>
            <a:off x="4794248" y="4868620"/>
            <a:ext cx="6775615" cy="1370255"/>
          </a:xfrm>
        </p:spPr>
        <p:txBody>
          <a:bodyPr>
            <a:noAutofit/>
          </a:bodyPr>
          <a:lstStyle/>
          <a:p>
            <a:pPr>
              <a:lnSpc>
                <a:spcPct val="100000"/>
              </a:lnSpc>
              <a:spcBef>
                <a:spcPts val="0"/>
              </a:spcBef>
            </a:pPr>
            <a:r>
              <a:rPr lang="en-US" sz="2000" dirty="0">
                <a:solidFill>
                  <a:schemeClr val="tx1"/>
                </a:solidFill>
              </a:rPr>
              <a:t>Facilitating access to funding through the workforce system</a:t>
            </a:r>
          </a:p>
          <a:p>
            <a:pPr>
              <a:lnSpc>
                <a:spcPct val="100000"/>
              </a:lnSpc>
              <a:spcBef>
                <a:spcPts val="0"/>
              </a:spcBef>
            </a:pPr>
            <a:r>
              <a:rPr lang="en-US" sz="2000" dirty="0">
                <a:solidFill>
                  <a:schemeClr val="tx1"/>
                </a:solidFill>
              </a:rPr>
              <a:t>Assistance to area businesses in managing reductions in force with rapid response and layoff aversion services.</a:t>
            </a:r>
          </a:p>
        </p:txBody>
      </p:sp>
      <p:sp>
        <p:nvSpPr>
          <p:cNvPr id="9" name="Slide Number Placeholder 5">
            <a:extLst>
              <a:ext uri="{FF2B5EF4-FFF2-40B4-BE49-F238E27FC236}">
                <a16:creationId xmlns:a16="http://schemas.microsoft.com/office/drawing/2014/main" id="{D8866D75-A271-319D-DC9C-35A1A976E0E4}"/>
              </a:ext>
              <a:ext uri="{C183D7F6-B498-43B3-948B-1728B52AA6E4}">
                <adec:decorative xmlns:adec="http://schemas.microsoft.com/office/drawing/2017/decorative" val="1"/>
              </a:ext>
            </a:extLst>
          </p:cNvPr>
          <p:cNvSpPr>
            <a:spLocks noGrp="1"/>
          </p:cNvSpPr>
          <p:nvPr>
            <p:ph type="sldNum" sz="quarter" idx="12"/>
          </p:nvPr>
        </p:nvSpPr>
        <p:spPr>
          <a:xfrm>
            <a:off x="8776855" y="6502302"/>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0" name="Picture 4">
            <a:extLst>
              <a:ext uri="{FF2B5EF4-FFF2-40B4-BE49-F238E27FC236}">
                <a16:creationId xmlns:a16="http://schemas.microsoft.com/office/drawing/2014/main" id="{89F79903-362D-7BF5-1EBE-0ACFD9EFB99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17388"/>
            <a:ext cx="3025877" cy="20172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3A9988B-208A-957C-9C13-F375186BE41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831" y="1875505"/>
            <a:ext cx="3153697" cy="19418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248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934875-7028-A94A-D0E3-780981D81656}"/>
              </a:ext>
            </a:extLst>
          </p:cNvPr>
          <p:cNvSpPr>
            <a:spLocks noGrp="1"/>
          </p:cNvSpPr>
          <p:nvPr>
            <p:ph type="title"/>
          </p:nvPr>
        </p:nvSpPr>
        <p:spPr>
          <a:xfrm>
            <a:off x="651387" y="712219"/>
            <a:ext cx="10515600" cy="1009651"/>
          </a:xfrm>
        </p:spPr>
        <p:txBody>
          <a:bodyPr anchor="ctr">
            <a:normAutofit/>
          </a:bodyPr>
          <a:lstStyle/>
          <a:p>
            <a:r>
              <a:rPr lang="en-US"/>
              <a:t>Employer Services </a:t>
            </a:r>
            <a:r>
              <a:rPr lang="en-US">
                <a:solidFill>
                  <a:srgbClr val="00015E"/>
                </a:solidFill>
              </a:rPr>
              <a:t>1</a:t>
            </a:r>
          </a:p>
        </p:txBody>
      </p:sp>
      <p:pic>
        <p:nvPicPr>
          <p:cNvPr id="8" name="Picture 7" descr="Hand holding piece of white puzzle on blue background">
            <a:extLst>
              <a:ext uri="{FF2B5EF4-FFF2-40B4-BE49-F238E27FC236}">
                <a16:creationId xmlns:a16="http://schemas.microsoft.com/office/drawing/2014/main" id="{764377E9-6A84-9766-D003-E7F898931592}"/>
              </a:ext>
            </a:extLst>
          </p:cNvPr>
          <p:cNvPicPr>
            <a:picLocks noChangeAspect="1"/>
          </p:cNvPicPr>
          <p:nvPr/>
        </p:nvPicPr>
        <p:blipFill>
          <a:blip r:embed="rId3"/>
          <a:srcRect r="20513" b="-1"/>
          <a:stretch/>
        </p:blipFill>
        <p:spPr>
          <a:xfrm>
            <a:off x="651387" y="1953444"/>
            <a:ext cx="4283170" cy="3837756"/>
          </a:xfrm>
          <a:prstGeom prst="rect">
            <a:avLst/>
          </a:prstGeom>
          <a:ln>
            <a:noFill/>
          </a:ln>
          <a:effectLst>
            <a:softEdge rad="112500"/>
          </a:effectLst>
        </p:spPr>
      </p:pic>
      <p:sp>
        <p:nvSpPr>
          <p:cNvPr id="13" name="Content Placeholder 3">
            <a:extLst>
              <a:ext uri="{FF2B5EF4-FFF2-40B4-BE49-F238E27FC236}">
                <a16:creationId xmlns:a16="http://schemas.microsoft.com/office/drawing/2014/main" id="{E1DA6CB0-E3FC-F544-A44A-5F86DB3566EF}"/>
              </a:ext>
            </a:extLst>
          </p:cNvPr>
          <p:cNvSpPr>
            <a:spLocks noGrp="1"/>
          </p:cNvSpPr>
          <p:nvPr>
            <p:ph sz="half" idx="2"/>
          </p:nvPr>
        </p:nvSpPr>
        <p:spPr>
          <a:xfrm>
            <a:off x="5068683" y="1953444"/>
            <a:ext cx="6602209" cy="3936079"/>
          </a:xfrm>
        </p:spPr>
        <p:txBody>
          <a:bodyPr>
            <a:noAutofit/>
          </a:bodyPr>
          <a:lstStyle/>
          <a:p>
            <a:pPr marL="0" indent="0">
              <a:buFont typeface="Arial" panose="020B0604020202020204" pitchFamily="34" charset="0"/>
              <a:buNone/>
            </a:pPr>
            <a:r>
              <a:rPr lang="en-US" sz="3000">
                <a:solidFill>
                  <a:schemeClr val="tx1"/>
                </a:solidFill>
              </a:rPr>
              <a:t>Some LWDBs will offer other </a:t>
            </a:r>
            <a:r>
              <a:rPr lang="en-US" sz="3000" b="1" i="1">
                <a:solidFill>
                  <a:srgbClr val="002060"/>
                </a:solidFill>
              </a:rPr>
              <a:t>programs to further serve employer workforce needs </a:t>
            </a:r>
            <a:r>
              <a:rPr lang="en-US" sz="3000">
                <a:solidFill>
                  <a:schemeClr val="tx1"/>
                </a:solidFill>
              </a:rPr>
              <a:t>such as: </a:t>
            </a:r>
          </a:p>
          <a:p>
            <a:pPr marL="682625" indent="-280670"/>
            <a:r>
              <a:rPr lang="en-US" sz="3000">
                <a:solidFill>
                  <a:schemeClr val="tx1"/>
                </a:solidFill>
              </a:rPr>
              <a:t>Industry Partnerships and Sector Strategies</a:t>
            </a:r>
          </a:p>
          <a:p>
            <a:pPr marL="682625" indent="-280670"/>
            <a:r>
              <a:rPr lang="en-US" sz="3000">
                <a:solidFill>
                  <a:schemeClr val="tx1"/>
                </a:solidFill>
              </a:rPr>
              <a:t>Apprenticeship Intermediary Services</a:t>
            </a:r>
          </a:p>
          <a:p>
            <a:pPr marL="682625" indent="-280670"/>
            <a:r>
              <a:rPr lang="en-US" sz="3000">
                <a:solidFill>
                  <a:schemeClr val="tx1"/>
                </a:solidFill>
              </a:rPr>
              <a:t>Apprenticeship Coordinators</a:t>
            </a:r>
          </a:p>
        </p:txBody>
      </p:sp>
      <p:sp>
        <p:nvSpPr>
          <p:cNvPr id="6" name="Slide Number Placeholder 5" hidden="1">
            <a:extLst>
              <a:ext uri="{FF2B5EF4-FFF2-40B4-BE49-F238E27FC236}">
                <a16:creationId xmlns:a16="http://schemas.microsoft.com/office/drawing/2014/main" id="{CB6C9109-8DEF-7152-F30E-4FD8C91C1AEA}"/>
              </a:ext>
              <a:ext uri="{C183D7F6-B498-43B3-948B-1728B52AA6E4}">
                <adec:decorative xmlns:adec="http://schemas.microsoft.com/office/drawing/2017/decorative" val="1"/>
              </a:ext>
            </a:extLst>
          </p:cNvPr>
          <p:cNvSpPr>
            <a:spLocks noGrp="1"/>
          </p:cNvSpPr>
          <p:nvPr>
            <p:ph type="sldNum" sz="quarter" idx="12"/>
          </p:nvPr>
        </p:nvSpPr>
        <p:spPr>
          <a:xfrm>
            <a:off x="8776855" y="6502302"/>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9" name="Slide Number Placeholder 5">
            <a:extLst>
              <a:ext uri="{FF2B5EF4-FFF2-40B4-BE49-F238E27FC236}">
                <a16:creationId xmlns:a16="http://schemas.microsoft.com/office/drawing/2014/main" id="{B1EB2C53-8DD4-87E5-4565-67CFEE578B73}"/>
              </a:ext>
              <a:ext uri="{C183D7F6-B498-43B3-948B-1728B52AA6E4}">
                <adec:decorative xmlns:adec="http://schemas.microsoft.com/office/drawing/2017/decorative" val="1"/>
              </a:ext>
            </a:extLst>
          </p:cNvPr>
          <p:cNvSpPr txBox="1">
            <a:spLocks/>
          </p:cNvSpPr>
          <p:nvPr/>
        </p:nvSpPr>
        <p:spPr>
          <a:xfrm>
            <a:off x="8763000"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684832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1B1E-621C-5848-1840-6DB3AE98B820}"/>
              </a:ext>
            </a:extLst>
          </p:cNvPr>
          <p:cNvSpPr>
            <a:spLocks noGrp="1"/>
          </p:cNvSpPr>
          <p:nvPr>
            <p:ph type="title"/>
          </p:nvPr>
        </p:nvSpPr>
        <p:spPr/>
        <p:txBody>
          <a:bodyPr/>
          <a:lstStyle/>
          <a:p>
            <a:r>
              <a:rPr lang="en-US"/>
              <a:t>Employer Driven Funds</a:t>
            </a:r>
            <a:r>
              <a:rPr lang="en-US">
                <a:solidFill>
                  <a:srgbClr val="00015E"/>
                </a:solidFill>
              </a:rPr>
              <a:t> 1</a:t>
            </a:r>
          </a:p>
        </p:txBody>
      </p:sp>
      <p:sp>
        <p:nvSpPr>
          <p:cNvPr id="3" name="Content Placeholder 2">
            <a:extLst>
              <a:ext uri="{FF2B5EF4-FFF2-40B4-BE49-F238E27FC236}">
                <a16:creationId xmlns:a16="http://schemas.microsoft.com/office/drawing/2014/main" id="{2FE3C574-9582-0AB7-D744-CB9D16CE59B9}"/>
              </a:ext>
            </a:extLst>
          </p:cNvPr>
          <p:cNvSpPr>
            <a:spLocks noGrp="1"/>
          </p:cNvSpPr>
          <p:nvPr>
            <p:ph sz="half" idx="1"/>
          </p:nvPr>
        </p:nvSpPr>
        <p:spPr>
          <a:xfrm>
            <a:off x="866018" y="1601090"/>
            <a:ext cx="10613558" cy="944802"/>
          </a:xfrm>
        </p:spPr>
        <p:txBody>
          <a:bodyPr>
            <a:normAutofit lnSpcReduction="10000"/>
          </a:bodyPr>
          <a:lstStyle/>
          <a:p>
            <a:pPr marL="0" indent="0">
              <a:buNone/>
            </a:pPr>
            <a:r>
              <a:rPr lang="en-US" sz="3200" b="1">
                <a:solidFill>
                  <a:srgbClr val="002060"/>
                </a:solidFill>
              </a:rPr>
              <a:t>Some of the key LWDB funding opportunities for employers may include: </a:t>
            </a:r>
          </a:p>
        </p:txBody>
      </p:sp>
      <p:sp>
        <p:nvSpPr>
          <p:cNvPr id="5" name="Text Placeholder 4">
            <a:extLst>
              <a:ext uri="{FF2B5EF4-FFF2-40B4-BE49-F238E27FC236}">
                <a16:creationId xmlns:a16="http://schemas.microsoft.com/office/drawing/2014/main" id="{F2CF4A20-77C0-CAC1-FC71-A437D021E6FB}"/>
              </a:ext>
            </a:extLst>
          </p:cNvPr>
          <p:cNvSpPr>
            <a:spLocks noGrp="1"/>
          </p:cNvSpPr>
          <p:nvPr>
            <p:ph type="body" sz="quarter" idx="13"/>
          </p:nvPr>
        </p:nvSpPr>
        <p:spPr>
          <a:xfrm>
            <a:off x="5227500" y="2633394"/>
            <a:ext cx="6252077" cy="1943312"/>
          </a:xfrm>
        </p:spPr>
        <p:txBody>
          <a:bodyPr>
            <a:normAutofit/>
          </a:bodyPr>
          <a:lstStyle/>
          <a:p>
            <a:r>
              <a:rPr lang="en-US" sz="3200">
                <a:solidFill>
                  <a:schemeClr val="tx1"/>
                </a:solidFill>
              </a:rPr>
              <a:t>Incumbent Worker Training</a:t>
            </a:r>
          </a:p>
          <a:p>
            <a:r>
              <a:rPr lang="en-US" sz="3200">
                <a:solidFill>
                  <a:schemeClr val="tx1"/>
                </a:solidFill>
              </a:rPr>
              <a:t>Customized Training</a:t>
            </a:r>
          </a:p>
          <a:p>
            <a:r>
              <a:rPr lang="en-US" sz="3200">
                <a:solidFill>
                  <a:schemeClr val="tx1"/>
                </a:solidFill>
              </a:rPr>
              <a:t>On-the-Job Training</a:t>
            </a:r>
          </a:p>
        </p:txBody>
      </p:sp>
      <p:sp>
        <p:nvSpPr>
          <p:cNvPr id="6" name="Text Placeholder 5">
            <a:extLst>
              <a:ext uri="{FF2B5EF4-FFF2-40B4-BE49-F238E27FC236}">
                <a16:creationId xmlns:a16="http://schemas.microsoft.com/office/drawing/2014/main" id="{DD2C966F-4771-F6BB-DDDF-638B334C0380}"/>
              </a:ext>
            </a:extLst>
          </p:cNvPr>
          <p:cNvSpPr>
            <a:spLocks noGrp="1"/>
          </p:cNvSpPr>
          <p:nvPr>
            <p:ph type="body" sz="quarter" idx="14"/>
          </p:nvPr>
        </p:nvSpPr>
        <p:spPr>
          <a:xfrm>
            <a:off x="5227500" y="4440257"/>
            <a:ext cx="6252076" cy="1558099"/>
          </a:xfrm>
        </p:spPr>
        <p:txBody>
          <a:bodyPr>
            <a:noAutofit/>
          </a:bodyPr>
          <a:lstStyle/>
          <a:p>
            <a:r>
              <a:rPr lang="en-US" sz="3200">
                <a:solidFill>
                  <a:schemeClr val="tx1"/>
                </a:solidFill>
              </a:rPr>
              <a:t>Other State and Local Funding:</a:t>
            </a:r>
          </a:p>
          <a:p>
            <a:pPr lvl="1"/>
            <a:r>
              <a:rPr lang="en-US" sz="2800">
                <a:solidFill>
                  <a:schemeClr val="tx1"/>
                </a:solidFill>
              </a:rPr>
              <a:t>Subsidized Employment</a:t>
            </a:r>
          </a:p>
          <a:p>
            <a:pPr lvl="1"/>
            <a:r>
              <a:rPr lang="en-US" sz="2800">
                <a:solidFill>
                  <a:schemeClr val="tx1"/>
                </a:solidFill>
              </a:rPr>
              <a:t>State Apprenticeship Expansion</a:t>
            </a:r>
          </a:p>
        </p:txBody>
      </p:sp>
      <p:sp>
        <p:nvSpPr>
          <p:cNvPr id="7" name="Slide Number Placeholder 5">
            <a:extLst>
              <a:ext uri="{FF2B5EF4-FFF2-40B4-BE49-F238E27FC236}">
                <a16:creationId xmlns:a16="http://schemas.microsoft.com/office/drawing/2014/main" id="{8B26AEE6-EA0B-2835-409D-774FA83A6BD0}"/>
              </a:ext>
              <a:ext uri="{C183D7F6-B498-43B3-948B-1728B52AA6E4}">
                <adec:decorative xmlns:adec="http://schemas.microsoft.com/office/drawing/2017/decorative" val="1"/>
              </a:ext>
            </a:extLst>
          </p:cNvPr>
          <p:cNvSpPr txBox="1">
            <a:spLocks/>
          </p:cNvSpPr>
          <p:nvPr/>
        </p:nvSpPr>
        <p:spPr>
          <a:xfrm>
            <a:off x="8763000"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8" name="Oval 7">
            <a:extLst>
              <a:ext uri="{FF2B5EF4-FFF2-40B4-BE49-F238E27FC236}">
                <a16:creationId xmlns:a16="http://schemas.microsoft.com/office/drawing/2014/main" id="{7064DABE-9895-7083-A8DF-0376BF635864}"/>
              </a:ext>
              <a:ext uri="{C183D7F6-B498-43B3-948B-1728B52AA6E4}">
                <adec:decorative xmlns:adec="http://schemas.microsoft.com/office/drawing/2017/decorative" val="1"/>
              </a:ext>
            </a:extLst>
          </p:cNvPr>
          <p:cNvSpPr/>
          <p:nvPr/>
        </p:nvSpPr>
        <p:spPr>
          <a:xfrm>
            <a:off x="1229443" y="2595742"/>
            <a:ext cx="3304338" cy="3226386"/>
          </a:xfrm>
          <a:prstGeom prst="ellipse">
            <a:avLst/>
          </a:prstGeom>
          <a:gradFill flip="none" rotWithShape="1">
            <a:gsLst>
              <a:gs pos="0">
                <a:srgbClr val="009296">
                  <a:tint val="66000"/>
                  <a:satMod val="160000"/>
                </a:srgbClr>
              </a:gs>
              <a:gs pos="50000">
                <a:srgbClr val="009296">
                  <a:tint val="44500"/>
                  <a:satMod val="160000"/>
                </a:srgbClr>
              </a:gs>
              <a:gs pos="100000">
                <a:srgbClr val="009296">
                  <a:tint val="23500"/>
                  <a:satMod val="160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6A9BBCB4-55DB-2C2B-EC88-02265FB0B26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2910" y="2885340"/>
            <a:ext cx="2457404" cy="2457404"/>
          </a:xfrm>
          <a:prstGeom prst="rect">
            <a:avLst/>
          </a:prstGeom>
        </p:spPr>
      </p:pic>
    </p:spTree>
    <p:extLst>
      <p:ext uri="{BB962C8B-B14F-4D97-AF65-F5344CB8AC3E}">
        <p14:creationId xmlns:p14="http://schemas.microsoft.com/office/powerpoint/2010/main" val="4262159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259A85-5D1F-3EE6-B495-AFF25A89E5DF}"/>
              </a:ext>
            </a:extLst>
          </p:cNvPr>
          <p:cNvSpPr>
            <a:spLocks noGrp="1"/>
          </p:cNvSpPr>
          <p:nvPr>
            <p:ph type="title"/>
          </p:nvPr>
        </p:nvSpPr>
        <p:spPr>
          <a:xfrm>
            <a:off x="838200" y="365125"/>
            <a:ext cx="10515600" cy="1325563"/>
          </a:xfrm>
        </p:spPr>
        <p:txBody>
          <a:bodyPr anchor="ctr">
            <a:normAutofit/>
          </a:bodyPr>
          <a:lstStyle/>
          <a:p>
            <a:r>
              <a:rPr lang="en-US"/>
              <a:t>Employer Referrals &amp; Access </a:t>
            </a:r>
            <a:r>
              <a:rPr lang="en-US">
                <a:solidFill>
                  <a:srgbClr val="00015E"/>
                </a:solidFill>
              </a:rPr>
              <a:t>1</a:t>
            </a:r>
          </a:p>
        </p:txBody>
      </p:sp>
      <p:sp>
        <p:nvSpPr>
          <p:cNvPr id="2" name="Content Placeholder 1">
            <a:extLst>
              <a:ext uri="{FF2B5EF4-FFF2-40B4-BE49-F238E27FC236}">
                <a16:creationId xmlns:a16="http://schemas.microsoft.com/office/drawing/2014/main" id="{32476007-E041-AD89-CC95-BF3F440623C6}"/>
              </a:ext>
            </a:extLst>
          </p:cNvPr>
          <p:cNvSpPr>
            <a:spLocks noGrp="1"/>
          </p:cNvSpPr>
          <p:nvPr>
            <p:ph sz="half" idx="1"/>
          </p:nvPr>
        </p:nvSpPr>
        <p:spPr>
          <a:xfrm>
            <a:off x="838200" y="2046207"/>
            <a:ext cx="5935986" cy="3494360"/>
          </a:xfrm>
        </p:spPr>
        <p:txBody>
          <a:bodyPr>
            <a:normAutofit/>
          </a:bodyPr>
          <a:lstStyle/>
          <a:p>
            <a:pPr marL="0" indent="0">
              <a:buNone/>
            </a:pPr>
            <a:r>
              <a:rPr lang="en-US" sz="3400" b="0">
                <a:solidFill>
                  <a:schemeClr val="tx1"/>
                </a:solidFill>
              </a:rPr>
              <a:t>Employers interested in leveraging WIOA and other funding sources should engage with their local BSRs to explore available</a:t>
            </a:r>
            <a:r>
              <a:rPr lang="en-US" sz="3400">
                <a:solidFill>
                  <a:schemeClr val="tx1"/>
                </a:solidFill>
              </a:rPr>
              <a:t> </a:t>
            </a:r>
            <a:r>
              <a:rPr lang="en-US" sz="3400" b="0">
                <a:solidFill>
                  <a:schemeClr val="tx1"/>
                </a:solidFill>
              </a:rPr>
              <a:t>resources, determine eligibility criteria, and referral processes.</a:t>
            </a:r>
          </a:p>
        </p:txBody>
      </p:sp>
      <p:sp>
        <p:nvSpPr>
          <p:cNvPr id="7" name="Slide Number Placeholder 5">
            <a:extLst>
              <a:ext uri="{FF2B5EF4-FFF2-40B4-BE49-F238E27FC236}">
                <a16:creationId xmlns:a16="http://schemas.microsoft.com/office/drawing/2014/main" id="{536A1F0A-05BC-6A7F-09AD-381069269393}"/>
              </a:ext>
              <a:ext uri="{C183D7F6-B498-43B3-948B-1728B52AA6E4}">
                <adec:decorative xmlns:adec="http://schemas.microsoft.com/office/drawing/2017/decorative" val="1"/>
              </a:ext>
            </a:extLst>
          </p:cNvPr>
          <p:cNvSpPr txBox="1">
            <a:spLocks/>
          </p:cNvSpPr>
          <p:nvPr/>
        </p:nvSpPr>
        <p:spPr>
          <a:xfrm>
            <a:off x="8763000"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5" name="Picture 4">
            <a:extLst>
              <a:ext uri="{FF2B5EF4-FFF2-40B4-BE49-F238E27FC236}">
                <a16:creationId xmlns:a16="http://schemas.microsoft.com/office/drawing/2014/main" id="{50F6CA6B-6C89-DC69-A4BD-AA428D3A8C86}"/>
              </a:ext>
              <a:ext uri="{C183D7F6-B498-43B3-948B-1728B52AA6E4}">
                <adec:decorative xmlns:adec="http://schemas.microsoft.com/office/drawing/2017/decorative" val="1"/>
              </a:ext>
            </a:extLst>
          </p:cNvPr>
          <p:cNvPicPr>
            <a:picLocks noChangeAspect="1"/>
          </p:cNvPicPr>
          <p:nvPr/>
        </p:nvPicPr>
        <p:blipFill>
          <a:blip r:embed="rId3"/>
          <a:srcRect l="8972" r="11185" b="6495"/>
          <a:stretch/>
        </p:blipFill>
        <p:spPr>
          <a:xfrm>
            <a:off x="6774186" y="1941240"/>
            <a:ext cx="4813792" cy="3599327"/>
          </a:xfrm>
          <a:prstGeom prst="rect">
            <a:avLst/>
          </a:prstGeom>
        </p:spPr>
      </p:pic>
    </p:spTree>
    <p:extLst>
      <p:ext uri="{BB962C8B-B14F-4D97-AF65-F5344CB8AC3E}">
        <p14:creationId xmlns:p14="http://schemas.microsoft.com/office/powerpoint/2010/main" val="833923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927ED-CA97-29AE-417A-07EC81F917BF}"/>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04EA1DC9-D85A-D1A5-ABFA-1C12B64FCE8D}"/>
              </a:ext>
            </a:extLst>
          </p:cNvPr>
          <p:cNvSpPr>
            <a:spLocks noGrp="1"/>
          </p:cNvSpPr>
          <p:nvPr>
            <p:ph type="title"/>
          </p:nvPr>
        </p:nvSpPr>
        <p:spPr/>
        <p:txBody>
          <a:bodyPr>
            <a:noAutofit/>
          </a:bodyPr>
          <a:lstStyle/>
          <a:p>
            <a:pPr lvl="0">
              <a:lnSpc>
                <a:spcPct val="100000"/>
              </a:lnSpc>
              <a:spcBef>
                <a:spcPts val="0"/>
              </a:spcBef>
            </a:pPr>
            <a:r>
              <a:rPr lang="en-US">
                <a:ea typeface="+mn-ea"/>
                <a:cs typeface="+mn-cs"/>
              </a:rPr>
              <a:t>WIOA and RA – The Big Picture </a:t>
            </a:r>
          </a:p>
        </p:txBody>
      </p:sp>
      <p:grpSp>
        <p:nvGrpSpPr>
          <p:cNvPr id="10" name="Group 9" descr="Graphic of what American Job Centers offer: Title 1, Adult Ed, Wagner Peyser, Voc Rehab, CTE, TANF, TAA, UI, Veterans, CSBG, HUD, Migrant Farmworkers, SCSEP, Youth Build, Second Chance, Job Corps">
            <a:extLst>
              <a:ext uri="{FF2B5EF4-FFF2-40B4-BE49-F238E27FC236}">
                <a16:creationId xmlns:a16="http://schemas.microsoft.com/office/drawing/2014/main" id="{80157AF0-C61B-2573-F486-9B8033C192B4}"/>
              </a:ext>
              <a:ext uri="{C183D7F6-B498-43B3-948B-1728B52AA6E4}">
                <adec:decorative xmlns:adec="http://schemas.microsoft.com/office/drawing/2017/decorative" val="0"/>
              </a:ext>
            </a:extLst>
          </p:cNvPr>
          <p:cNvGrpSpPr/>
          <p:nvPr/>
        </p:nvGrpSpPr>
        <p:grpSpPr>
          <a:xfrm>
            <a:off x="949986" y="1572582"/>
            <a:ext cx="10292027" cy="4699639"/>
            <a:chOff x="-269021" y="900209"/>
            <a:chExt cx="12630023" cy="5741607"/>
          </a:xfrm>
        </p:grpSpPr>
        <p:grpSp>
          <p:nvGrpSpPr>
            <p:cNvPr id="15" name="Group 14" descr="graphic of what American Job Centers offer: Title 1, Adult Ed, Wagner Peyser, Voc Rehab, CTE, TANF, TAA, UI, Veterans, CSBG, HUD, Migrant Farmworkers, SCSEP, Youth Build, Second Chance, Job Corps ">
              <a:extLst>
                <a:ext uri="{FF2B5EF4-FFF2-40B4-BE49-F238E27FC236}">
                  <a16:creationId xmlns:a16="http://schemas.microsoft.com/office/drawing/2014/main" id="{C6C300C3-8589-DD61-D0EB-E0C4A879AF06}"/>
                </a:ext>
              </a:extLst>
            </p:cNvPr>
            <p:cNvGrpSpPr/>
            <p:nvPr/>
          </p:nvGrpSpPr>
          <p:grpSpPr>
            <a:xfrm>
              <a:off x="3864656" y="900209"/>
              <a:ext cx="4320048" cy="3921946"/>
              <a:chOff x="4678878" y="140231"/>
              <a:chExt cx="6828312" cy="6469499"/>
            </a:xfrm>
          </p:grpSpPr>
          <p:pic>
            <p:nvPicPr>
              <p:cNvPr id="16" name="Picture 15">
                <a:extLst>
                  <a:ext uri="{FF2B5EF4-FFF2-40B4-BE49-F238E27FC236}">
                    <a16:creationId xmlns:a16="http://schemas.microsoft.com/office/drawing/2014/main" id="{F202B10E-009D-0F59-3E05-3AF83C32988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4678878" y="140231"/>
                <a:ext cx="6828312" cy="6469499"/>
              </a:xfrm>
              <a:prstGeom prst="rect">
                <a:avLst/>
              </a:prstGeom>
              <a:ln w="19050">
                <a:solidFill>
                  <a:schemeClr val="tx1"/>
                </a:solidFill>
              </a:ln>
            </p:spPr>
          </p:pic>
          <p:sp>
            <p:nvSpPr>
              <p:cNvPr id="17" name="Oval 16">
                <a:extLst>
                  <a:ext uri="{FF2B5EF4-FFF2-40B4-BE49-F238E27FC236}">
                    <a16:creationId xmlns:a16="http://schemas.microsoft.com/office/drawing/2014/main" id="{2150157B-0385-2018-5C49-ACF1FD767559}"/>
                  </a:ext>
                </a:extLst>
              </p:cNvPr>
              <p:cNvSpPr/>
              <p:nvPr/>
            </p:nvSpPr>
            <p:spPr>
              <a:xfrm>
                <a:off x="7177196" y="2438924"/>
                <a:ext cx="1872051" cy="193467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8" descr="See the source image">
                <a:extLst>
                  <a:ext uri="{FF2B5EF4-FFF2-40B4-BE49-F238E27FC236}">
                    <a16:creationId xmlns:a16="http://schemas.microsoft.com/office/drawing/2014/main" id="{D0302866-F8F8-A5F5-5F16-763EB04E2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923" y="3264896"/>
                <a:ext cx="1649724" cy="24391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a:extLst>
                <a:ext uri="{FF2B5EF4-FFF2-40B4-BE49-F238E27FC236}">
                  <a16:creationId xmlns:a16="http://schemas.microsoft.com/office/drawing/2014/main" id="{DD7F9008-6716-7D15-5281-998A559FFFC2}"/>
                </a:ext>
              </a:extLst>
            </p:cNvPr>
            <p:cNvSpPr/>
            <p:nvPr/>
          </p:nvSpPr>
          <p:spPr>
            <a:xfrm>
              <a:off x="-269021" y="2148093"/>
              <a:ext cx="3086400" cy="1907458"/>
            </a:xfrm>
            <a:prstGeom prst="ellipse">
              <a:avLst/>
            </a:prstGeom>
            <a:noFill/>
            <a:ln w="19050">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6FB3CF1-B11B-2ED3-7877-9E4F3352F76C}"/>
                </a:ext>
              </a:extLst>
            </p:cNvPr>
            <p:cNvSpPr/>
            <p:nvPr/>
          </p:nvSpPr>
          <p:spPr>
            <a:xfrm>
              <a:off x="9274603" y="2148093"/>
              <a:ext cx="3086399" cy="1907458"/>
            </a:xfrm>
            <a:prstGeom prst="ellipse">
              <a:avLst/>
            </a:prstGeom>
            <a:noFill/>
            <a:ln w="19050">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44C0FC6B-8DB5-1DD2-8ECD-DCD27F980397}"/>
                </a:ext>
              </a:extLst>
            </p:cNvPr>
            <p:cNvSpPr/>
            <p:nvPr/>
          </p:nvSpPr>
          <p:spPr>
            <a:xfrm>
              <a:off x="3059977" y="5087655"/>
              <a:ext cx="5929403" cy="1554161"/>
            </a:xfrm>
            <a:prstGeom prst="ellipse">
              <a:avLst/>
            </a:prstGeom>
            <a:noFill/>
            <a:ln w="19050">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6D869C6F-4540-CEAB-111D-376CFBDF2442}"/>
                </a:ext>
              </a:extLst>
            </p:cNvPr>
            <p:cNvCxnSpPr>
              <a:cxnSpLocks/>
            </p:cNvCxnSpPr>
            <p:nvPr/>
          </p:nvCxnSpPr>
          <p:spPr>
            <a:xfrm flipH="1" flipV="1">
              <a:off x="8197475" y="2288697"/>
              <a:ext cx="1190897" cy="458929"/>
            </a:xfrm>
            <a:prstGeom prst="line">
              <a:avLst/>
            </a:prstGeom>
            <a:ln>
              <a:solidFill>
                <a:srgbClr val="009296"/>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14F9B28-5D72-1FA8-2E93-A93677089D5D}"/>
                </a:ext>
              </a:extLst>
            </p:cNvPr>
            <p:cNvCxnSpPr>
              <a:cxnSpLocks/>
            </p:cNvCxnSpPr>
            <p:nvPr/>
          </p:nvCxnSpPr>
          <p:spPr>
            <a:xfrm flipV="1">
              <a:off x="2709667" y="2293725"/>
              <a:ext cx="1129446" cy="500721"/>
            </a:xfrm>
            <a:prstGeom prst="line">
              <a:avLst/>
            </a:prstGeom>
            <a:ln>
              <a:solidFill>
                <a:srgbClr val="009296"/>
              </a:solidFill>
            </a:ln>
          </p:spPr>
          <p:style>
            <a:lnRef idx="1">
              <a:schemeClr val="dk1"/>
            </a:lnRef>
            <a:fillRef idx="0">
              <a:schemeClr val="dk1"/>
            </a:fillRef>
            <a:effectRef idx="0">
              <a:schemeClr val="dk1"/>
            </a:effectRef>
            <a:fontRef idx="minor">
              <a:schemeClr val="tx1"/>
            </a:fontRef>
          </p:style>
        </p:cxnSp>
      </p:grpSp>
      <p:sp>
        <p:nvSpPr>
          <p:cNvPr id="12" name="Content Placeholder 11">
            <a:extLst>
              <a:ext uri="{FF2B5EF4-FFF2-40B4-BE49-F238E27FC236}">
                <a16:creationId xmlns:a16="http://schemas.microsoft.com/office/drawing/2014/main" id="{B7581E4D-D770-1753-C191-3CB4B9CA74BB}"/>
              </a:ext>
            </a:extLst>
          </p:cNvPr>
          <p:cNvSpPr>
            <a:spLocks noGrp="1"/>
          </p:cNvSpPr>
          <p:nvPr>
            <p:ph sz="half" idx="2"/>
          </p:nvPr>
        </p:nvSpPr>
        <p:spPr>
          <a:xfrm>
            <a:off x="944909" y="2943537"/>
            <a:ext cx="2593975" cy="108283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a:ea typeface="+mn-ea"/>
                <a:cs typeface="+mn-cs"/>
              </a:rPr>
              <a:t>Job Seeker Services</a:t>
            </a:r>
            <a:br>
              <a:rPr kumimoji="0" lang="en-US" sz="1800" b="1" i="0" u="none" strike="noStrike" kern="1200" cap="none" spc="0" normalizeH="0" baseline="0" noProof="0">
                <a:ln>
                  <a:noFill/>
                </a:ln>
                <a:solidFill>
                  <a:prstClr val="black"/>
                </a:solidFill>
                <a:effectLst/>
                <a:uLnTx/>
                <a:uFillTx/>
                <a:latin typeface="Aptos"/>
                <a:ea typeface="+mn-ea"/>
                <a:cs typeface="+mn-cs"/>
              </a:rPr>
            </a:br>
            <a:r>
              <a:rPr kumimoji="0" lang="en-US" sz="1400" b="0" i="1" u="none" strike="noStrike" kern="1200" cap="none" spc="0" normalizeH="0" baseline="0" noProof="0">
                <a:ln>
                  <a:noFill/>
                </a:ln>
                <a:solidFill>
                  <a:prstClr val="black"/>
                </a:solidFill>
                <a:effectLst/>
                <a:uLnTx/>
                <a:uFillTx/>
                <a:latin typeface="Aptos"/>
                <a:ea typeface="+mn-ea"/>
                <a:cs typeface="+mn-cs"/>
              </a:rPr>
              <a:t>(Case Managers / </a:t>
            </a:r>
            <a:br>
              <a:rPr kumimoji="0" lang="en-US" sz="1400" b="0" i="1" u="none" strike="noStrike" kern="1200" cap="none" spc="0" normalizeH="0" baseline="0" noProof="0">
                <a:ln>
                  <a:noFill/>
                </a:ln>
                <a:solidFill>
                  <a:prstClr val="black"/>
                </a:solidFill>
                <a:effectLst/>
                <a:uLnTx/>
                <a:uFillTx/>
                <a:latin typeface="Aptos"/>
                <a:ea typeface="+mn-ea"/>
                <a:cs typeface="+mn-cs"/>
              </a:rPr>
            </a:br>
            <a:r>
              <a:rPr kumimoji="0" lang="en-US" sz="1400" b="0" i="1" u="none" strike="noStrike" kern="1200" cap="none" spc="0" normalizeH="0" baseline="0" noProof="0">
                <a:ln>
                  <a:noFill/>
                </a:ln>
                <a:solidFill>
                  <a:prstClr val="black"/>
                </a:solidFill>
                <a:effectLst/>
                <a:uLnTx/>
                <a:uFillTx/>
                <a:latin typeface="Aptos"/>
                <a:ea typeface="+mn-ea"/>
                <a:cs typeface="+mn-cs"/>
              </a:rPr>
              <a:t>Career Counselors, Etc. )</a:t>
            </a:r>
            <a:endParaRPr kumimoji="0" lang="en-US" sz="1600" b="0" i="0" u="none" strike="noStrike" kern="1200" cap="none" spc="0" normalizeH="0" baseline="0" noProof="0">
              <a:ln>
                <a:noFill/>
              </a:ln>
              <a:solidFill>
                <a:prstClr val="black"/>
              </a:solidFill>
              <a:effectLst/>
              <a:uLnTx/>
              <a:uFillTx/>
              <a:latin typeface="Aptos"/>
              <a:ea typeface="+mn-ea"/>
              <a:cs typeface="+mn-cs"/>
            </a:endParaRPr>
          </a:p>
        </p:txBody>
      </p:sp>
      <p:sp>
        <p:nvSpPr>
          <p:cNvPr id="13" name="Text Placeholder 12">
            <a:extLst>
              <a:ext uri="{FF2B5EF4-FFF2-40B4-BE49-F238E27FC236}">
                <a16:creationId xmlns:a16="http://schemas.microsoft.com/office/drawing/2014/main" id="{D17D35D2-4AA1-3920-89EC-6FEFD17EE735}"/>
              </a:ext>
            </a:extLst>
          </p:cNvPr>
          <p:cNvSpPr>
            <a:spLocks noGrp="1"/>
          </p:cNvSpPr>
          <p:nvPr>
            <p:ph type="body" sz="quarter" idx="14"/>
          </p:nvPr>
        </p:nvSpPr>
        <p:spPr>
          <a:xfrm>
            <a:off x="8726950" y="2817183"/>
            <a:ext cx="2519362" cy="1325563"/>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Business  Services </a:t>
            </a:r>
            <a:r>
              <a:rPr kumimoji="0" lang="en-US" sz="1400" b="0" i="1" u="none" strike="noStrike" kern="1200" cap="none" spc="0" normalizeH="0" baseline="0" noProof="0">
                <a:ln>
                  <a:noFill/>
                </a:ln>
                <a:solidFill>
                  <a:prstClr val="black"/>
                </a:solidFill>
                <a:effectLst/>
                <a:uLnTx/>
                <a:uFillTx/>
                <a:latin typeface="Aptos" panose="020B0004020202020204" pitchFamily="34" charset="0"/>
                <a:ea typeface="+mn-ea"/>
                <a:cs typeface="+mn-cs"/>
              </a:rPr>
              <a:t>(Business Services Reps that Comprise Business Services Team including ATR, Navigator, etc.)</a:t>
            </a:r>
          </a:p>
        </p:txBody>
      </p:sp>
      <p:cxnSp>
        <p:nvCxnSpPr>
          <p:cNvPr id="36" name="Straight Connector 35">
            <a:extLst>
              <a:ext uri="{FF2B5EF4-FFF2-40B4-BE49-F238E27FC236}">
                <a16:creationId xmlns:a16="http://schemas.microsoft.com/office/drawing/2014/main" id="{B4E2776D-99C8-2981-0BBE-02AB015637AA}"/>
              </a:ext>
              <a:ext uri="{C183D7F6-B498-43B3-948B-1728B52AA6E4}">
                <adec:decorative xmlns:adec="http://schemas.microsoft.com/office/drawing/2017/decorative" val="1"/>
              </a:ext>
            </a:extLst>
          </p:cNvPr>
          <p:cNvCxnSpPr>
            <a:cxnSpLocks/>
          </p:cNvCxnSpPr>
          <p:nvPr/>
        </p:nvCxnSpPr>
        <p:spPr>
          <a:xfrm>
            <a:off x="2207518" y="4155303"/>
            <a:ext cx="1455222" cy="1480860"/>
          </a:xfrm>
          <a:prstGeom prst="line">
            <a:avLst/>
          </a:prstGeom>
          <a:ln>
            <a:solidFill>
              <a:srgbClr val="009296"/>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025560AF-D153-79E0-D7E5-CC83100CAA15}"/>
              </a:ext>
              <a:ext uri="{C183D7F6-B498-43B3-948B-1728B52AA6E4}">
                <adec:decorative xmlns:adec="http://schemas.microsoft.com/office/drawing/2017/decorative" val="1"/>
              </a:ext>
            </a:extLst>
          </p:cNvPr>
          <p:cNvCxnSpPr>
            <a:cxnSpLocks/>
          </p:cNvCxnSpPr>
          <p:nvPr/>
        </p:nvCxnSpPr>
        <p:spPr>
          <a:xfrm flipH="1">
            <a:off x="8494527" y="4155303"/>
            <a:ext cx="1489956" cy="1480860"/>
          </a:xfrm>
          <a:prstGeom prst="line">
            <a:avLst/>
          </a:prstGeom>
          <a:ln>
            <a:solidFill>
              <a:srgbClr val="009296"/>
            </a:solidFill>
          </a:ln>
        </p:spPr>
        <p:style>
          <a:lnRef idx="1">
            <a:schemeClr val="dk1"/>
          </a:lnRef>
          <a:fillRef idx="0">
            <a:schemeClr val="dk1"/>
          </a:fillRef>
          <a:effectRef idx="0">
            <a:schemeClr val="dk1"/>
          </a:effectRef>
          <a:fontRef idx="minor">
            <a:schemeClr val="tx1"/>
          </a:fontRef>
        </p:style>
      </p:cxnSp>
      <p:sp>
        <p:nvSpPr>
          <p:cNvPr id="26" name="Content Placeholder 25">
            <a:extLst>
              <a:ext uri="{FF2B5EF4-FFF2-40B4-BE49-F238E27FC236}">
                <a16:creationId xmlns:a16="http://schemas.microsoft.com/office/drawing/2014/main" id="{B227991E-EC56-FF17-7B17-B933420A3115}"/>
              </a:ext>
            </a:extLst>
          </p:cNvPr>
          <p:cNvSpPr>
            <a:spLocks noGrp="1"/>
          </p:cNvSpPr>
          <p:nvPr>
            <p:ph sz="half" idx="1"/>
          </p:nvPr>
        </p:nvSpPr>
        <p:spPr>
          <a:xfrm>
            <a:off x="3964233" y="5130060"/>
            <a:ext cx="4222506" cy="1142162"/>
          </a:xfrm>
        </p:spPr>
        <p:txBody>
          <a:bodyPr>
            <a:normAutofit/>
          </a:bodyPr>
          <a:lstStyle/>
          <a:p>
            <a:pPr marL="0" indent="0" algn="ctr">
              <a:lnSpc>
                <a:spcPct val="100000"/>
              </a:lnSpc>
              <a:spcBef>
                <a:spcPts val="0"/>
              </a:spcBef>
              <a:buFont typeface="Arial" panose="020B0604020202020204" pitchFamily="34" charset="0"/>
              <a:buNone/>
            </a:pPr>
            <a:r>
              <a:rPr lang="en-US" sz="1800" b="1">
                <a:solidFill>
                  <a:prstClr val="black"/>
                </a:solidFill>
              </a:rPr>
              <a:t>Registered Apprenticeship</a:t>
            </a:r>
            <a:br>
              <a:rPr lang="en-US" sz="1800" b="1">
                <a:solidFill>
                  <a:prstClr val="black"/>
                </a:solidFill>
              </a:rPr>
            </a:br>
            <a:r>
              <a:rPr lang="en-US" sz="1400" i="1">
                <a:solidFill>
                  <a:prstClr val="black"/>
                </a:solidFill>
              </a:rPr>
              <a:t>(Works with AJC Partners on Behalf of </a:t>
            </a:r>
            <a:br>
              <a:rPr lang="en-US" sz="1400" i="1">
                <a:solidFill>
                  <a:prstClr val="black"/>
                </a:solidFill>
              </a:rPr>
            </a:br>
            <a:r>
              <a:rPr lang="en-US" sz="1400" i="1">
                <a:solidFill>
                  <a:prstClr val="black"/>
                </a:solidFill>
              </a:rPr>
              <a:t>Job Seekers and Businesses </a:t>
            </a:r>
            <a:br>
              <a:rPr lang="en-US" sz="1400" i="1">
                <a:solidFill>
                  <a:prstClr val="black"/>
                </a:solidFill>
              </a:rPr>
            </a:br>
            <a:r>
              <a:rPr lang="en-US" sz="1400" i="1">
                <a:solidFill>
                  <a:prstClr val="black"/>
                </a:solidFill>
              </a:rPr>
              <a:t>to Ensure Talent Pipeline Match)</a:t>
            </a:r>
          </a:p>
        </p:txBody>
      </p:sp>
      <p:sp>
        <p:nvSpPr>
          <p:cNvPr id="7" name="Slide Number Placeholder 5">
            <a:extLst>
              <a:ext uri="{FF2B5EF4-FFF2-40B4-BE49-F238E27FC236}">
                <a16:creationId xmlns:a16="http://schemas.microsoft.com/office/drawing/2014/main" id="{9A9762B1-93A0-AD51-F05D-E0D4EFA4CEF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277591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3FCDE2-EE7C-7CE6-E4A9-3E8253B2958A}"/>
              </a:ext>
            </a:extLst>
          </p:cNvPr>
          <p:cNvSpPr>
            <a:spLocks noGrp="1"/>
          </p:cNvSpPr>
          <p:nvPr>
            <p:ph type="title"/>
          </p:nvPr>
        </p:nvSpPr>
        <p:spPr/>
        <p:txBody>
          <a:bodyPr/>
          <a:lstStyle/>
          <a:p>
            <a:r>
              <a:rPr lang="en-US">
                <a:solidFill>
                  <a:schemeClr val="bg1"/>
                </a:solidFill>
              </a:rPr>
              <a:t>Introduction to Registered Apprenticeship</a:t>
            </a:r>
          </a:p>
        </p:txBody>
      </p:sp>
      <p:sp>
        <p:nvSpPr>
          <p:cNvPr id="2" name="Slide Number Placeholder 5">
            <a:extLst>
              <a:ext uri="{FF2B5EF4-FFF2-40B4-BE49-F238E27FC236}">
                <a16:creationId xmlns:a16="http://schemas.microsoft.com/office/drawing/2014/main" id="{FA99D8C6-9185-A243-854E-004724688E0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874716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838200" y="1031844"/>
            <a:ext cx="10515600" cy="483987"/>
          </a:xfrm>
        </p:spPr>
        <p:txBody>
          <a:bodyPr>
            <a:normAutofit fontScale="90000"/>
          </a:bodyPr>
          <a:lstStyle/>
          <a:p>
            <a:r>
              <a:rPr lang="en-US" sz="4900"/>
              <a:t>What is Registered Apprenticeship?</a:t>
            </a:r>
            <a:br>
              <a:rPr lang="en-US"/>
            </a:br>
            <a:endParaRPr lang="en-US"/>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838200" y="1805232"/>
            <a:ext cx="6398652" cy="3968750"/>
          </a:xfrm>
        </p:spPr>
        <p:txBody>
          <a:bodyPr anchor="ctr" anchorCtr="0">
            <a:normAutofit/>
          </a:bodyPr>
          <a:lstStyle/>
          <a:p>
            <a:pPr marL="0" indent="0">
              <a:buNone/>
            </a:pPr>
            <a:r>
              <a:rPr lang="en-US">
                <a:solidFill>
                  <a:schemeClr val="tx1"/>
                </a:solidFill>
              </a:rPr>
              <a:t>Registered Apprenticeship (RA) is a proven, customizable, and industry-relevant and US Department of Labor-approved model for organizations to </a:t>
            </a:r>
            <a:r>
              <a:rPr lang="en-US" b="1" i="1">
                <a:solidFill>
                  <a:srgbClr val="002060"/>
                </a:solidFill>
              </a:rPr>
              <a:t>find, train and retain new talent</a:t>
            </a:r>
            <a:r>
              <a:rPr lang="en-US">
                <a:solidFill>
                  <a:srgbClr val="002060"/>
                </a:solidFill>
              </a:rPr>
              <a:t> </a:t>
            </a:r>
            <a:r>
              <a:rPr lang="en-US">
                <a:solidFill>
                  <a:schemeClr val="tx1"/>
                </a:solidFill>
              </a:rPr>
              <a:t>as well as </a:t>
            </a:r>
            <a:r>
              <a:rPr lang="en-US" b="1" i="1">
                <a:solidFill>
                  <a:srgbClr val="002060"/>
                </a:solidFill>
              </a:rPr>
              <a:t>upskill current workers</a:t>
            </a:r>
            <a:r>
              <a:rPr lang="en-US" b="1" i="1">
                <a:solidFill>
                  <a:schemeClr val="tx1"/>
                </a:solidFill>
              </a:rPr>
              <a:t> </a:t>
            </a:r>
            <a:r>
              <a:rPr lang="en-US">
                <a:solidFill>
                  <a:schemeClr val="tx1"/>
                </a:solidFill>
              </a:rPr>
              <a:t>in critical occupations. </a:t>
            </a:r>
          </a:p>
        </p:txBody>
      </p:sp>
      <p:pic>
        <p:nvPicPr>
          <p:cNvPr id="4" name="Picture 3" descr="Doctor talking with woman">
            <a:extLst>
              <a:ext uri="{FF2B5EF4-FFF2-40B4-BE49-F238E27FC236}">
                <a16:creationId xmlns:a16="http://schemas.microsoft.com/office/drawing/2014/main" id="{5517067F-B36B-6CD7-56D7-9C961550FA8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36852" y="2137892"/>
            <a:ext cx="4955147" cy="3303431"/>
          </a:xfrm>
          <a:prstGeom prst="rect">
            <a:avLst/>
          </a:prstGeom>
        </p:spPr>
      </p:pic>
      <p:sp>
        <p:nvSpPr>
          <p:cNvPr id="8" name="Slide Number Placeholder 5">
            <a:extLst>
              <a:ext uri="{FF2B5EF4-FFF2-40B4-BE49-F238E27FC236}">
                <a16:creationId xmlns:a16="http://schemas.microsoft.com/office/drawing/2014/main" id="{44BC686E-CDF1-75EA-6E61-83771C200490}"/>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191228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02B9-2B28-495D-AFAF-724B0EE124B3}"/>
              </a:ext>
            </a:extLst>
          </p:cNvPr>
          <p:cNvSpPr>
            <a:spLocks noGrp="1"/>
          </p:cNvSpPr>
          <p:nvPr>
            <p:ph type="title"/>
          </p:nvPr>
        </p:nvSpPr>
        <p:spPr>
          <a:xfrm>
            <a:off x="726440" y="843280"/>
            <a:ext cx="10515600" cy="847408"/>
          </a:xfrm>
        </p:spPr>
        <p:txBody>
          <a:bodyPr/>
          <a:lstStyle/>
          <a:p>
            <a:r>
              <a:rPr lang="en-US"/>
              <a:t>Five Core Components of Apprenticeship</a:t>
            </a:r>
          </a:p>
        </p:txBody>
      </p:sp>
      <p:sp>
        <p:nvSpPr>
          <p:cNvPr id="3" name="Content Placeholder 2">
            <a:extLst>
              <a:ext uri="{FF2B5EF4-FFF2-40B4-BE49-F238E27FC236}">
                <a16:creationId xmlns:a16="http://schemas.microsoft.com/office/drawing/2014/main" id="{4B933AC7-ABA6-98A7-FCFA-CE4D4AB55049}"/>
              </a:ext>
            </a:extLst>
          </p:cNvPr>
          <p:cNvSpPr>
            <a:spLocks noGrp="1"/>
          </p:cNvSpPr>
          <p:nvPr>
            <p:ph sz="half" idx="1"/>
          </p:nvPr>
        </p:nvSpPr>
        <p:spPr>
          <a:xfrm>
            <a:off x="900137" y="4183891"/>
            <a:ext cx="1623656" cy="765176"/>
          </a:xfrm>
        </p:spPr>
        <p:txBody>
          <a:bodyPr/>
          <a:lstStyle/>
          <a:p>
            <a:pPr marL="0" indent="0" algn="ctr">
              <a:buNone/>
            </a:pPr>
            <a:r>
              <a:rPr lang="en-US" sz="1800" b="1">
                <a:solidFill>
                  <a:schemeClr val="tx1"/>
                </a:solidFill>
              </a:rPr>
              <a:t>Employer Involvement</a:t>
            </a:r>
          </a:p>
        </p:txBody>
      </p:sp>
      <p:sp>
        <p:nvSpPr>
          <p:cNvPr id="4" name="Content Placeholder 3">
            <a:extLst>
              <a:ext uri="{FF2B5EF4-FFF2-40B4-BE49-F238E27FC236}">
                <a16:creationId xmlns:a16="http://schemas.microsoft.com/office/drawing/2014/main" id="{44485B79-DBDE-04A6-FAAC-791BFA872AE9}"/>
              </a:ext>
            </a:extLst>
          </p:cNvPr>
          <p:cNvSpPr>
            <a:spLocks noGrp="1"/>
          </p:cNvSpPr>
          <p:nvPr>
            <p:ph sz="half" idx="13"/>
          </p:nvPr>
        </p:nvSpPr>
        <p:spPr>
          <a:xfrm>
            <a:off x="3261292" y="4178878"/>
            <a:ext cx="1623656" cy="847409"/>
          </a:xfrm>
        </p:spPr>
        <p:txBody>
          <a:bodyPr/>
          <a:lstStyle/>
          <a:p>
            <a:pPr marL="0" indent="0" algn="ctr">
              <a:buNone/>
            </a:pPr>
            <a:r>
              <a:rPr lang="en-US" sz="1800" b="1">
                <a:solidFill>
                  <a:schemeClr val="tx1"/>
                </a:solidFill>
              </a:rPr>
              <a:t>On-the-Job Learning (OJL)</a:t>
            </a:r>
          </a:p>
        </p:txBody>
      </p:sp>
      <p:sp>
        <p:nvSpPr>
          <p:cNvPr id="5" name="Content Placeholder 4">
            <a:extLst>
              <a:ext uri="{FF2B5EF4-FFF2-40B4-BE49-F238E27FC236}">
                <a16:creationId xmlns:a16="http://schemas.microsoft.com/office/drawing/2014/main" id="{0EF3D51D-1C2F-FEE6-4E38-E04AA6EF3ED1}"/>
              </a:ext>
            </a:extLst>
          </p:cNvPr>
          <p:cNvSpPr>
            <a:spLocks noGrp="1"/>
          </p:cNvSpPr>
          <p:nvPr>
            <p:ph sz="half" idx="14"/>
          </p:nvPr>
        </p:nvSpPr>
        <p:spPr>
          <a:xfrm>
            <a:off x="5319217" y="4186591"/>
            <a:ext cx="1623656" cy="1169031"/>
          </a:xfrm>
        </p:spPr>
        <p:txBody>
          <a:bodyPr/>
          <a:lstStyle/>
          <a:p>
            <a:pPr marL="0" indent="0" algn="ctr">
              <a:buNone/>
            </a:pPr>
            <a:r>
              <a:rPr lang="en-US" sz="1800" b="1">
                <a:solidFill>
                  <a:schemeClr val="tx1"/>
                </a:solidFill>
              </a:rPr>
              <a:t>Related Instruction (RI)</a:t>
            </a:r>
          </a:p>
        </p:txBody>
      </p:sp>
      <p:sp>
        <p:nvSpPr>
          <p:cNvPr id="6" name="Content Placeholder 5">
            <a:extLst>
              <a:ext uri="{FF2B5EF4-FFF2-40B4-BE49-F238E27FC236}">
                <a16:creationId xmlns:a16="http://schemas.microsoft.com/office/drawing/2014/main" id="{26FF4AA7-25B2-CE44-E3AD-F053F19B0CB3}"/>
              </a:ext>
            </a:extLst>
          </p:cNvPr>
          <p:cNvSpPr>
            <a:spLocks noGrp="1"/>
          </p:cNvSpPr>
          <p:nvPr>
            <p:ph sz="half" idx="15"/>
          </p:nvPr>
        </p:nvSpPr>
        <p:spPr>
          <a:xfrm>
            <a:off x="7485813" y="4186328"/>
            <a:ext cx="1623656" cy="998858"/>
          </a:xfrm>
        </p:spPr>
        <p:txBody>
          <a:bodyPr>
            <a:normAutofit/>
          </a:bodyPr>
          <a:lstStyle/>
          <a:p>
            <a:pPr marL="0" indent="0" algn="ctr">
              <a:buNone/>
            </a:pPr>
            <a:r>
              <a:rPr lang="en-US" sz="1800" b="1">
                <a:solidFill>
                  <a:schemeClr val="tx1"/>
                </a:solidFill>
              </a:rPr>
              <a:t>Rewards for Skill Gains</a:t>
            </a:r>
          </a:p>
        </p:txBody>
      </p:sp>
      <p:sp>
        <p:nvSpPr>
          <p:cNvPr id="7" name="Content Placeholder 6">
            <a:extLst>
              <a:ext uri="{FF2B5EF4-FFF2-40B4-BE49-F238E27FC236}">
                <a16:creationId xmlns:a16="http://schemas.microsoft.com/office/drawing/2014/main" id="{66556231-3544-6898-F6D3-2350155CCED2}"/>
              </a:ext>
            </a:extLst>
          </p:cNvPr>
          <p:cNvSpPr>
            <a:spLocks noGrp="1"/>
          </p:cNvSpPr>
          <p:nvPr>
            <p:ph sz="half" idx="16"/>
          </p:nvPr>
        </p:nvSpPr>
        <p:spPr>
          <a:xfrm>
            <a:off x="9811500" y="4223010"/>
            <a:ext cx="1623656" cy="1291879"/>
          </a:xfrm>
        </p:spPr>
        <p:txBody>
          <a:bodyPr/>
          <a:lstStyle/>
          <a:p>
            <a:pPr marL="0" indent="0" algn="ctr">
              <a:buNone/>
            </a:pPr>
            <a:r>
              <a:rPr lang="en-US" sz="1800" b="1">
                <a:solidFill>
                  <a:schemeClr val="tx1"/>
                </a:solidFill>
              </a:rPr>
              <a:t>National Occupational Credential</a:t>
            </a:r>
          </a:p>
        </p:txBody>
      </p:sp>
      <p:sp>
        <p:nvSpPr>
          <p:cNvPr id="9" name="Slide Number Placeholder 5">
            <a:extLst>
              <a:ext uri="{FF2B5EF4-FFF2-40B4-BE49-F238E27FC236}">
                <a16:creationId xmlns:a16="http://schemas.microsoft.com/office/drawing/2014/main" id="{E6B98499-CD0D-74FA-F007-349208001E1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grpSp>
        <p:nvGrpSpPr>
          <p:cNvPr id="10" name="Group 9">
            <a:extLst>
              <a:ext uri="{FF2B5EF4-FFF2-40B4-BE49-F238E27FC236}">
                <a16:creationId xmlns:a16="http://schemas.microsoft.com/office/drawing/2014/main" id="{02ABC514-BB06-4C03-9C71-C7F6D415A9CE}"/>
              </a:ext>
              <a:ext uri="{C183D7F6-B498-43B3-948B-1728B52AA6E4}">
                <adec:decorative xmlns:adec="http://schemas.microsoft.com/office/drawing/2017/decorative" val="1"/>
              </a:ext>
            </a:extLst>
          </p:cNvPr>
          <p:cNvGrpSpPr/>
          <p:nvPr/>
        </p:nvGrpSpPr>
        <p:grpSpPr>
          <a:xfrm>
            <a:off x="937034" y="2716568"/>
            <a:ext cx="1371600" cy="1371601"/>
            <a:chOff x="1114010" y="2732085"/>
            <a:chExt cx="1371600" cy="1410335"/>
          </a:xfrm>
        </p:grpSpPr>
        <p:sp>
          <p:nvSpPr>
            <p:cNvPr id="11" name="AutoShape 23">
              <a:extLst>
                <a:ext uri="{FF2B5EF4-FFF2-40B4-BE49-F238E27FC236}">
                  <a16:creationId xmlns:a16="http://schemas.microsoft.com/office/drawing/2014/main" id="{F9D601A0-320A-02FD-07C7-A3D53C0E4965}"/>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upa 65">
              <a:extLst>
                <a:ext uri="{FF2B5EF4-FFF2-40B4-BE49-F238E27FC236}">
                  <a16:creationId xmlns:a16="http://schemas.microsoft.com/office/drawing/2014/main" id="{7BE76C4B-8AA7-CD23-B419-0E049506D656}"/>
                </a:ext>
              </a:extLst>
            </p:cNvPr>
            <p:cNvGrpSpPr/>
            <p:nvPr userDrawn="1"/>
          </p:nvGrpSpPr>
          <p:grpSpPr>
            <a:xfrm>
              <a:off x="1529142" y="3103967"/>
              <a:ext cx="541337" cy="412750"/>
              <a:chOff x="906463" y="3402013"/>
              <a:chExt cx="541337" cy="412750"/>
            </a:xfrm>
          </p:grpSpPr>
          <p:sp>
            <p:nvSpPr>
              <p:cNvPr id="15" name="Freeform 25">
                <a:extLst>
                  <a:ext uri="{FF2B5EF4-FFF2-40B4-BE49-F238E27FC236}">
                    <a16:creationId xmlns:a16="http://schemas.microsoft.com/office/drawing/2014/main" id="{C42FE599-862E-E179-50E8-08F341FCD643}"/>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6" name="Freeform 26">
                <a:extLst>
                  <a:ext uri="{FF2B5EF4-FFF2-40B4-BE49-F238E27FC236}">
                    <a16:creationId xmlns:a16="http://schemas.microsoft.com/office/drawing/2014/main" id="{A76544C8-254D-C795-0927-01A06CC5268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7" name="Freeform 27">
                <a:extLst>
                  <a:ext uri="{FF2B5EF4-FFF2-40B4-BE49-F238E27FC236}">
                    <a16:creationId xmlns:a16="http://schemas.microsoft.com/office/drawing/2014/main" id="{D0BD31F9-BBB8-A8D3-B38B-516552080CC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8" name="Freeform 28">
                <a:extLst>
                  <a:ext uri="{FF2B5EF4-FFF2-40B4-BE49-F238E27FC236}">
                    <a16:creationId xmlns:a16="http://schemas.microsoft.com/office/drawing/2014/main" id="{FC2FE209-A3A8-9A91-F494-C8FD7F7B2D1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9" name="Freeform 29">
                <a:extLst>
                  <a:ext uri="{FF2B5EF4-FFF2-40B4-BE49-F238E27FC236}">
                    <a16:creationId xmlns:a16="http://schemas.microsoft.com/office/drawing/2014/main" id="{A8C3C31C-2FDB-C5AA-BAB4-8ED66C5B2889}"/>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3" name="Oval 12">
              <a:extLst>
                <a:ext uri="{FF2B5EF4-FFF2-40B4-BE49-F238E27FC236}">
                  <a16:creationId xmlns:a16="http://schemas.microsoft.com/office/drawing/2014/main" id="{8B812C2C-13A1-9040-95A4-64DBA012DDB7}"/>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14" name="Graphic 1953081532" descr="Handshake with solid fill">
              <a:extLst>
                <a:ext uri="{FF2B5EF4-FFF2-40B4-BE49-F238E27FC236}">
                  <a16:creationId xmlns:a16="http://schemas.microsoft.com/office/drawing/2014/main" id="{D8BB82EB-909B-99CB-9431-FFACD827617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010" y="2770820"/>
              <a:ext cx="1371600" cy="1371600"/>
            </a:xfrm>
            <a:prstGeom prst="rect">
              <a:avLst/>
            </a:prstGeom>
          </p:spPr>
        </p:pic>
      </p:grpSp>
      <p:grpSp>
        <p:nvGrpSpPr>
          <p:cNvPr id="20" name="Group 19">
            <a:extLst>
              <a:ext uri="{FF2B5EF4-FFF2-40B4-BE49-F238E27FC236}">
                <a16:creationId xmlns:a16="http://schemas.microsoft.com/office/drawing/2014/main" id="{2F02B221-1F0B-06A0-706C-9F0E980E12E9}"/>
              </a:ext>
              <a:ext uri="{C183D7F6-B498-43B3-948B-1728B52AA6E4}">
                <adec:decorative xmlns:adec="http://schemas.microsoft.com/office/drawing/2017/decorative" val="1"/>
              </a:ext>
            </a:extLst>
          </p:cNvPr>
          <p:cNvGrpSpPr/>
          <p:nvPr/>
        </p:nvGrpSpPr>
        <p:grpSpPr>
          <a:xfrm>
            <a:off x="3261292" y="2716564"/>
            <a:ext cx="1371600" cy="1371599"/>
            <a:chOff x="3257264" y="2652166"/>
            <a:chExt cx="1371600" cy="1455974"/>
          </a:xfrm>
        </p:grpSpPr>
        <p:sp>
          <p:nvSpPr>
            <p:cNvPr id="21" name="AutoShape 23">
              <a:extLst>
                <a:ext uri="{FF2B5EF4-FFF2-40B4-BE49-F238E27FC236}">
                  <a16:creationId xmlns:a16="http://schemas.microsoft.com/office/drawing/2014/main" id="{637BA69B-18AC-354E-3C4F-909E2C6EB651}"/>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upa 65">
              <a:extLst>
                <a:ext uri="{FF2B5EF4-FFF2-40B4-BE49-F238E27FC236}">
                  <a16:creationId xmlns:a16="http://schemas.microsoft.com/office/drawing/2014/main" id="{1302BF6A-E55B-3B71-8D9B-A01445547C5B}"/>
                </a:ext>
              </a:extLst>
            </p:cNvPr>
            <p:cNvGrpSpPr/>
            <p:nvPr userDrawn="1"/>
          </p:nvGrpSpPr>
          <p:grpSpPr>
            <a:xfrm>
              <a:off x="3672396" y="3108422"/>
              <a:ext cx="541337" cy="412750"/>
              <a:chOff x="906463" y="3402013"/>
              <a:chExt cx="541337" cy="412750"/>
            </a:xfrm>
          </p:grpSpPr>
          <p:sp>
            <p:nvSpPr>
              <p:cNvPr id="25" name="Freeform 25">
                <a:extLst>
                  <a:ext uri="{FF2B5EF4-FFF2-40B4-BE49-F238E27FC236}">
                    <a16:creationId xmlns:a16="http://schemas.microsoft.com/office/drawing/2014/main" id="{77AF0BB2-135D-D37E-E591-4A600C09F64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6" name="Freeform 26">
                <a:extLst>
                  <a:ext uri="{FF2B5EF4-FFF2-40B4-BE49-F238E27FC236}">
                    <a16:creationId xmlns:a16="http://schemas.microsoft.com/office/drawing/2014/main" id="{4A153F47-684B-D010-3826-7F492718064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7" name="Freeform 27">
                <a:extLst>
                  <a:ext uri="{FF2B5EF4-FFF2-40B4-BE49-F238E27FC236}">
                    <a16:creationId xmlns:a16="http://schemas.microsoft.com/office/drawing/2014/main" id="{040299C9-ED75-D044-82DC-0C25955D1E6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8" name="Freeform 28">
                <a:extLst>
                  <a:ext uri="{FF2B5EF4-FFF2-40B4-BE49-F238E27FC236}">
                    <a16:creationId xmlns:a16="http://schemas.microsoft.com/office/drawing/2014/main" id="{DDC0CF03-BE57-B57C-AB3C-89D92C411DDD}"/>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9" name="Freeform 29">
                <a:extLst>
                  <a:ext uri="{FF2B5EF4-FFF2-40B4-BE49-F238E27FC236}">
                    <a16:creationId xmlns:a16="http://schemas.microsoft.com/office/drawing/2014/main" id="{945899D7-32CD-DB8E-2B2A-05D384563A4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23" name="Oval 22">
              <a:extLst>
                <a:ext uri="{FF2B5EF4-FFF2-40B4-BE49-F238E27FC236}">
                  <a16:creationId xmlns:a16="http://schemas.microsoft.com/office/drawing/2014/main" id="{03D571B6-DD6E-3E59-09C8-FFD0F540B4CF}"/>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24" name="Graphic 1373769879" descr="Cycle with people with solid fill">
              <a:extLst>
                <a:ext uri="{FF2B5EF4-FFF2-40B4-BE49-F238E27FC236}">
                  <a16:creationId xmlns:a16="http://schemas.microsoft.com/office/drawing/2014/main" id="{47A45975-8E41-994A-1708-EC51A064F72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7264" y="2652166"/>
              <a:ext cx="1371600" cy="1371600"/>
            </a:xfrm>
            <a:prstGeom prst="rect">
              <a:avLst/>
            </a:prstGeom>
          </p:spPr>
        </p:pic>
      </p:grpSp>
      <p:grpSp>
        <p:nvGrpSpPr>
          <p:cNvPr id="30" name="Group 29">
            <a:extLst>
              <a:ext uri="{FF2B5EF4-FFF2-40B4-BE49-F238E27FC236}">
                <a16:creationId xmlns:a16="http://schemas.microsoft.com/office/drawing/2014/main" id="{FDA9A70F-EA49-D14F-EC06-7706304650ED}"/>
              </a:ext>
              <a:ext uri="{C183D7F6-B498-43B3-948B-1728B52AA6E4}">
                <adec:decorative xmlns:adec="http://schemas.microsoft.com/office/drawing/2017/decorative" val="1"/>
              </a:ext>
            </a:extLst>
          </p:cNvPr>
          <p:cNvGrpSpPr/>
          <p:nvPr/>
        </p:nvGrpSpPr>
        <p:grpSpPr>
          <a:xfrm>
            <a:off x="5445245" y="2716566"/>
            <a:ext cx="1371600" cy="1371600"/>
            <a:chOff x="5426426" y="2775614"/>
            <a:chExt cx="1371600" cy="1371600"/>
          </a:xfrm>
        </p:grpSpPr>
        <p:sp>
          <p:nvSpPr>
            <p:cNvPr id="31" name="AutoShape 23">
              <a:extLst>
                <a:ext uri="{FF2B5EF4-FFF2-40B4-BE49-F238E27FC236}">
                  <a16:creationId xmlns:a16="http://schemas.microsoft.com/office/drawing/2014/main" id="{8946185D-F050-39A2-2DEF-A0E27FD5A494}"/>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 name="Grupa 65">
              <a:extLst>
                <a:ext uri="{FF2B5EF4-FFF2-40B4-BE49-F238E27FC236}">
                  <a16:creationId xmlns:a16="http://schemas.microsoft.com/office/drawing/2014/main" id="{55DD7C97-4E1C-DE17-D282-25AB4A304181}"/>
                </a:ext>
              </a:extLst>
            </p:cNvPr>
            <p:cNvGrpSpPr/>
            <p:nvPr userDrawn="1"/>
          </p:nvGrpSpPr>
          <p:grpSpPr>
            <a:xfrm>
              <a:off x="5841558" y="3147496"/>
              <a:ext cx="541337" cy="412750"/>
              <a:chOff x="906463" y="3402013"/>
              <a:chExt cx="541337" cy="412750"/>
            </a:xfrm>
          </p:grpSpPr>
          <p:sp>
            <p:nvSpPr>
              <p:cNvPr id="35" name="Freeform 25">
                <a:extLst>
                  <a:ext uri="{FF2B5EF4-FFF2-40B4-BE49-F238E27FC236}">
                    <a16:creationId xmlns:a16="http://schemas.microsoft.com/office/drawing/2014/main" id="{525F3217-3676-6136-FE6D-1853B84EFCE1}"/>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6" name="Freeform 26">
                <a:extLst>
                  <a:ext uri="{FF2B5EF4-FFF2-40B4-BE49-F238E27FC236}">
                    <a16:creationId xmlns:a16="http://schemas.microsoft.com/office/drawing/2014/main" id="{6D8680FC-448A-2808-E894-E4DD219702E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7" name="Freeform 27">
                <a:extLst>
                  <a:ext uri="{FF2B5EF4-FFF2-40B4-BE49-F238E27FC236}">
                    <a16:creationId xmlns:a16="http://schemas.microsoft.com/office/drawing/2014/main" id="{9625D6F2-E89A-9A03-6DDD-960E7F98DB5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8" name="Freeform 28">
                <a:extLst>
                  <a:ext uri="{FF2B5EF4-FFF2-40B4-BE49-F238E27FC236}">
                    <a16:creationId xmlns:a16="http://schemas.microsoft.com/office/drawing/2014/main" id="{4DA81BE7-166F-D085-4DA6-F367FFB4903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9" name="Freeform 29">
                <a:extLst>
                  <a:ext uri="{FF2B5EF4-FFF2-40B4-BE49-F238E27FC236}">
                    <a16:creationId xmlns:a16="http://schemas.microsoft.com/office/drawing/2014/main" id="{59A63AFA-BD61-6628-9773-F82F3C07EA34}"/>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33" name="Oval 32">
              <a:extLst>
                <a:ext uri="{FF2B5EF4-FFF2-40B4-BE49-F238E27FC236}">
                  <a16:creationId xmlns:a16="http://schemas.microsoft.com/office/drawing/2014/main" id="{35C9BE42-15E6-72A1-FF0A-42286FC55D1F}"/>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34" name="Graphic 33" descr="Classroom with solid fill">
              <a:extLst>
                <a:ext uri="{FF2B5EF4-FFF2-40B4-BE49-F238E27FC236}">
                  <a16:creationId xmlns:a16="http://schemas.microsoft.com/office/drawing/2014/main" id="{E5666049-2A96-A960-4BFF-E6E860593EF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55654" y="2859212"/>
              <a:ext cx="1113144" cy="1113144"/>
            </a:xfrm>
            <a:prstGeom prst="rect">
              <a:avLst/>
            </a:prstGeom>
          </p:spPr>
        </p:pic>
      </p:grpSp>
      <p:grpSp>
        <p:nvGrpSpPr>
          <p:cNvPr id="40" name="Group 39">
            <a:extLst>
              <a:ext uri="{FF2B5EF4-FFF2-40B4-BE49-F238E27FC236}">
                <a16:creationId xmlns:a16="http://schemas.microsoft.com/office/drawing/2014/main" id="{A3D3550D-189F-0C58-91BC-2DD02ED7AB32}"/>
              </a:ext>
              <a:ext uri="{C183D7F6-B498-43B3-948B-1728B52AA6E4}">
                <adec:decorative xmlns:adec="http://schemas.microsoft.com/office/drawing/2017/decorative" val="1"/>
              </a:ext>
            </a:extLst>
          </p:cNvPr>
          <p:cNvGrpSpPr/>
          <p:nvPr/>
        </p:nvGrpSpPr>
        <p:grpSpPr>
          <a:xfrm>
            <a:off x="7585752" y="2716566"/>
            <a:ext cx="1371600" cy="1371600"/>
            <a:chOff x="7703808" y="2780966"/>
            <a:chExt cx="1371600" cy="1371600"/>
          </a:xfrm>
        </p:grpSpPr>
        <p:sp>
          <p:nvSpPr>
            <p:cNvPr id="41" name="AutoShape 23">
              <a:extLst>
                <a:ext uri="{FF2B5EF4-FFF2-40B4-BE49-F238E27FC236}">
                  <a16:creationId xmlns:a16="http://schemas.microsoft.com/office/drawing/2014/main" id="{48DB786E-68AC-16B8-9B0F-2B4A385A2AC5}"/>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upa 65">
              <a:extLst>
                <a:ext uri="{FF2B5EF4-FFF2-40B4-BE49-F238E27FC236}">
                  <a16:creationId xmlns:a16="http://schemas.microsoft.com/office/drawing/2014/main" id="{C93D032F-E7C1-C4C3-7828-7D80E0BE8769}"/>
                </a:ext>
              </a:extLst>
            </p:cNvPr>
            <p:cNvGrpSpPr/>
            <p:nvPr userDrawn="1"/>
          </p:nvGrpSpPr>
          <p:grpSpPr>
            <a:xfrm>
              <a:off x="8118940" y="3123993"/>
              <a:ext cx="541337" cy="412750"/>
              <a:chOff x="906463" y="3402013"/>
              <a:chExt cx="541337" cy="412750"/>
            </a:xfrm>
          </p:grpSpPr>
          <p:sp>
            <p:nvSpPr>
              <p:cNvPr id="50" name="Freeform 25">
                <a:extLst>
                  <a:ext uri="{FF2B5EF4-FFF2-40B4-BE49-F238E27FC236}">
                    <a16:creationId xmlns:a16="http://schemas.microsoft.com/office/drawing/2014/main" id="{E3E3F35D-70EF-DDCF-62C2-8006BFA25CD8}"/>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1" name="Freeform 26">
                <a:extLst>
                  <a:ext uri="{FF2B5EF4-FFF2-40B4-BE49-F238E27FC236}">
                    <a16:creationId xmlns:a16="http://schemas.microsoft.com/office/drawing/2014/main" id="{70D77530-4AD2-C5F6-B2A6-87EE6B161B2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2" name="Freeform 27">
                <a:extLst>
                  <a:ext uri="{FF2B5EF4-FFF2-40B4-BE49-F238E27FC236}">
                    <a16:creationId xmlns:a16="http://schemas.microsoft.com/office/drawing/2014/main" id="{F07CECD4-08E9-D224-70D6-23FABBB2C82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3" name="Freeform 28">
                <a:extLst>
                  <a:ext uri="{FF2B5EF4-FFF2-40B4-BE49-F238E27FC236}">
                    <a16:creationId xmlns:a16="http://schemas.microsoft.com/office/drawing/2014/main" id="{A5B91778-C967-8594-7FFA-A22DFE9B866F}"/>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4" name="Freeform 29">
                <a:extLst>
                  <a:ext uri="{FF2B5EF4-FFF2-40B4-BE49-F238E27FC236}">
                    <a16:creationId xmlns:a16="http://schemas.microsoft.com/office/drawing/2014/main" id="{E3EEE6D2-FC45-D5CF-FFD9-A7FFBA827395}"/>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43" name="Oval 42">
              <a:extLst>
                <a:ext uri="{FF2B5EF4-FFF2-40B4-BE49-F238E27FC236}">
                  <a16:creationId xmlns:a16="http://schemas.microsoft.com/office/drawing/2014/main" id="{3A6E3463-BCCA-EA37-D126-1CB202A9B5DC}"/>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44" name="Group 43">
              <a:extLst>
                <a:ext uri="{FF2B5EF4-FFF2-40B4-BE49-F238E27FC236}">
                  <a16:creationId xmlns:a16="http://schemas.microsoft.com/office/drawing/2014/main" id="{3270E7E7-94BA-2837-4C6D-7E29C927B4D8}"/>
                </a:ext>
              </a:extLst>
            </p:cNvPr>
            <p:cNvGrpSpPr/>
            <p:nvPr userDrawn="1"/>
          </p:nvGrpSpPr>
          <p:grpSpPr>
            <a:xfrm>
              <a:off x="7932408" y="2979531"/>
              <a:ext cx="914400" cy="914400"/>
              <a:chOff x="0" y="0"/>
              <a:chExt cx="304050" cy="282000"/>
            </a:xfrm>
            <a:solidFill>
              <a:srgbClr val="4472C4"/>
            </a:solidFill>
          </p:grpSpPr>
          <p:sp>
            <p:nvSpPr>
              <p:cNvPr id="45" name="Google Shape;5017;p59">
                <a:extLst>
                  <a:ext uri="{FF2B5EF4-FFF2-40B4-BE49-F238E27FC236}">
                    <a16:creationId xmlns:a16="http://schemas.microsoft.com/office/drawing/2014/main" id="{2C07D745-6B13-21CA-015A-415B72FB64AA}"/>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0015E"/>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5018;p59">
                <a:extLst>
                  <a:ext uri="{FF2B5EF4-FFF2-40B4-BE49-F238E27FC236}">
                    <a16:creationId xmlns:a16="http://schemas.microsoft.com/office/drawing/2014/main" id="{42BBE462-B444-02A9-58E4-642854B80650}"/>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5019;p59">
                <a:extLst>
                  <a:ext uri="{FF2B5EF4-FFF2-40B4-BE49-F238E27FC236}">
                    <a16:creationId xmlns:a16="http://schemas.microsoft.com/office/drawing/2014/main" id="{C5FECFF8-5E02-E3E5-F203-15EDC036C652}"/>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5020;p59">
                <a:extLst>
                  <a:ext uri="{FF2B5EF4-FFF2-40B4-BE49-F238E27FC236}">
                    <a16:creationId xmlns:a16="http://schemas.microsoft.com/office/drawing/2014/main" id="{BDFF41CA-9E50-5E11-080D-6A4B899FDE3F}"/>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5021;p59">
                <a:extLst>
                  <a:ext uri="{FF2B5EF4-FFF2-40B4-BE49-F238E27FC236}">
                    <a16:creationId xmlns:a16="http://schemas.microsoft.com/office/drawing/2014/main" id="{3866AD5F-DBC4-1AB7-FC6E-BCAF39EE9B44}"/>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5" name="Group 54">
            <a:extLst>
              <a:ext uri="{FF2B5EF4-FFF2-40B4-BE49-F238E27FC236}">
                <a16:creationId xmlns:a16="http://schemas.microsoft.com/office/drawing/2014/main" id="{F0284747-8C22-160A-4429-1AC1077BE605}"/>
              </a:ext>
              <a:ext uri="{C183D7F6-B498-43B3-948B-1728B52AA6E4}">
                <adec:decorative xmlns:adec="http://schemas.microsoft.com/office/drawing/2017/decorative" val="1"/>
              </a:ext>
            </a:extLst>
          </p:cNvPr>
          <p:cNvGrpSpPr/>
          <p:nvPr/>
        </p:nvGrpSpPr>
        <p:grpSpPr>
          <a:xfrm>
            <a:off x="9884001" y="2716566"/>
            <a:ext cx="1371600" cy="1371600"/>
            <a:chOff x="9815177" y="2775614"/>
            <a:chExt cx="1371600" cy="1371600"/>
          </a:xfrm>
        </p:grpSpPr>
        <p:sp>
          <p:nvSpPr>
            <p:cNvPr id="56" name="AutoShape 23">
              <a:extLst>
                <a:ext uri="{FF2B5EF4-FFF2-40B4-BE49-F238E27FC236}">
                  <a16:creationId xmlns:a16="http://schemas.microsoft.com/office/drawing/2014/main" id="{8E10039C-9B4F-5B03-8423-0CFD527E2EE4}"/>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upa 65">
              <a:extLst>
                <a:ext uri="{FF2B5EF4-FFF2-40B4-BE49-F238E27FC236}">
                  <a16:creationId xmlns:a16="http://schemas.microsoft.com/office/drawing/2014/main" id="{BEB5803A-510D-5B1A-D230-D4C8C9A9A721}"/>
                </a:ext>
              </a:extLst>
            </p:cNvPr>
            <p:cNvGrpSpPr/>
            <p:nvPr userDrawn="1"/>
          </p:nvGrpSpPr>
          <p:grpSpPr>
            <a:xfrm>
              <a:off x="10230309" y="3147496"/>
              <a:ext cx="541337" cy="412750"/>
              <a:chOff x="906463" y="3402013"/>
              <a:chExt cx="541337" cy="412750"/>
            </a:xfrm>
          </p:grpSpPr>
          <p:sp>
            <p:nvSpPr>
              <p:cNvPr id="66" name="Freeform 25">
                <a:extLst>
                  <a:ext uri="{FF2B5EF4-FFF2-40B4-BE49-F238E27FC236}">
                    <a16:creationId xmlns:a16="http://schemas.microsoft.com/office/drawing/2014/main" id="{B583E299-7C16-AAB8-2693-ED50C2BE8E7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7" name="Freeform 26">
                <a:extLst>
                  <a:ext uri="{FF2B5EF4-FFF2-40B4-BE49-F238E27FC236}">
                    <a16:creationId xmlns:a16="http://schemas.microsoft.com/office/drawing/2014/main" id="{92705135-0EBD-25CC-A51C-0AD6F4E9A68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8" name="Freeform 27">
                <a:extLst>
                  <a:ext uri="{FF2B5EF4-FFF2-40B4-BE49-F238E27FC236}">
                    <a16:creationId xmlns:a16="http://schemas.microsoft.com/office/drawing/2014/main" id="{B6262B9A-BFCF-06EB-80AB-7DA3E23ABDF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9" name="Freeform 28">
                <a:extLst>
                  <a:ext uri="{FF2B5EF4-FFF2-40B4-BE49-F238E27FC236}">
                    <a16:creationId xmlns:a16="http://schemas.microsoft.com/office/drawing/2014/main" id="{E0A33B10-642D-DB15-9F92-EC7D6EECA886}"/>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0" name="Freeform 29">
                <a:extLst>
                  <a:ext uri="{FF2B5EF4-FFF2-40B4-BE49-F238E27FC236}">
                    <a16:creationId xmlns:a16="http://schemas.microsoft.com/office/drawing/2014/main" id="{0600F439-4023-7744-51D3-0D5F169AF92A}"/>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58" name="Oval 57">
              <a:extLst>
                <a:ext uri="{FF2B5EF4-FFF2-40B4-BE49-F238E27FC236}">
                  <a16:creationId xmlns:a16="http://schemas.microsoft.com/office/drawing/2014/main" id="{55C0E5EA-FB85-6FA4-A635-8B021A88CBDE}"/>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59" name="Group 58">
              <a:extLst>
                <a:ext uri="{FF2B5EF4-FFF2-40B4-BE49-F238E27FC236}">
                  <a16:creationId xmlns:a16="http://schemas.microsoft.com/office/drawing/2014/main" id="{1814F364-59E6-CDDD-F9E4-E8F0D21DEE52}"/>
                </a:ext>
              </a:extLst>
            </p:cNvPr>
            <p:cNvGrpSpPr/>
            <p:nvPr userDrawn="1"/>
          </p:nvGrpSpPr>
          <p:grpSpPr>
            <a:xfrm>
              <a:off x="10043777" y="2975710"/>
              <a:ext cx="914400" cy="914400"/>
              <a:chOff x="0" y="0"/>
              <a:chExt cx="296175" cy="297225"/>
            </a:xfrm>
            <a:solidFill>
              <a:srgbClr val="4472C4"/>
            </a:solidFill>
          </p:grpSpPr>
          <p:sp>
            <p:nvSpPr>
              <p:cNvPr id="60" name="Google Shape;8996;p68">
                <a:extLst>
                  <a:ext uri="{FF2B5EF4-FFF2-40B4-BE49-F238E27FC236}">
                    <a16:creationId xmlns:a16="http://schemas.microsoft.com/office/drawing/2014/main" id="{C4443780-5B41-9CB2-17C9-567E3725133E}"/>
                  </a:ext>
                </a:extLst>
              </p:cNvPr>
              <p:cNvSpPr/>
              <p:nvPr/>
            </p:nvSpPr>
            <p:spPr>
              <a:xfrm>
                <a:off x="85850" y="6970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8997;p68">
                <a:extLst>
                  <a:ext uri="{FF2B5EF4-FFF2-40B4-BE49-F238E27FC236}">
                    <a16:creationId xmlns:a16="http://schemas.microsoft.com/office/drawing/2014/main" id="{59C25DBD-665A-72F4-B33D-83FA8F8144C8}"/>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8998;p68">
                <a:extLst>
                  <a:ext uri="{FF2B5EF4-FFF2-40B4-BE49-F238E27FC236}">
                    <a16:creationId xmlns:a16="http://schemas.microsoft.com/office/drawing/2014/main" id="{BF736F1C-8E6C-1B5C-F036-C7F0D23F7242}"/>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8999;p68">
                <a:extLst>
                  <a:ext uri="{FF2B5EF4-FFF2-40B4-BE49-F238E27FC236}">
                    <a16:creationId xmlns:a16="http://schemas.microsoft.com/office/drawing/2014/main" id="{F789C90A-20DB-5B44-45E3-04402E1AC8E1}"/>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9000;p68">
                <a:extLst>
                  <a:ext uri="{FF2B5EF4-FFF2-40B4-BE49-F238E27FC236}">
                    <a16:creationId xmlns:a16="http://schemas.microsoft.com/office/drawing/2014/main" id="{68C3454D-8090-487D-DB9E-6D9070F4B84C}"/>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9001;p68">
                <a:extLst>
                  <a:ext uri="{FF2B5EF4-FFF2-40B4-BE49-F238E27FC236}">
                    <a16:creationId xmlns:a16="http://schemas.microsoft.com/office/drawing/2014/main" id="{5F6E25D0-BB4D-DF86-C3C3-846500626C13}"/>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125130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5E7B57-7F5F-09FD-AC10-C4CB3C820106}"/>
              </a:ext>
            </a:extLst>
          </p:cNvPr>
          <p:cNvSpPr>
            <a:spLocks noGrp="1"/>
          </p:cNvSpPr>
          <p:nvPr>
            <p:ph type="title"/>
          </p:nvPr>
        </p:nvSpPr>
        <p:spPr>
          <a:xfrm>
            <a:off x="755073" y="654627"/>
            <a:ext cx="10515600" cy="842297"/>
          </a:xfrm>
        </p:spPr>
        <p:txBody>
          <a:bodyPr/>
          <a:lstStyle/>
          <a:p>
            <a:r>
              <a:rPr lang="en-US"/>
              <a:t>Welcome and Agenda</a:t>
            </a:r>
          </a:p>
        </p:txBody>
      </p:sp>
      <p:sp>
        <p:nvSpPr>
          <p:cNvPr id="2" name="Content Placeholder 1">
            <a:extLst>
              <a:ext uri="{FF2B5EF4-FFF2-40B4-BE49-F238E27FC236}">
                <a16:creationId xmlns:a16="http://schemas.microsoft.com/office/drawing/2014/main" id="{CBA97EF2-0642-95E8-33E1-A6EEC1C5D3EC}"/>
              </a:ext>
            </a:extLst>
          </p:cNvPr>
          <p:cNvSpPr>
            <a:spLocks noGrp="1"/>
          </p:cNvSpPr>
          <p:nvPr>
            <p:ph idx="1"/>
          </p:nvPr>
        </p:nvSpPr>
        <p:spPr>
          <a:xfrm>
            <a:off x="755073" y="1920984"/>
            <a:ext cx="6954982" cy="3642103"/>
          </a:xfrm>
        </p:spPr>
        <p:txBody>
          <a:bodyPr>
            <a:noAutofit/>
          </a:bodyPr>
          <a:lstStyle/>
          <a:p>
            <a:r>
              <a:rPr lang="en-US" sz="3000"/>
              <a:t>Center of Excellence Overview</a:t>
            </a:r>
          </a:p>
          <a:p>
            <a:r>
              <a:rPr lang="en-US" sz="3000"/>
              <a:t>Introduction to the Workforce System</a:t>
            </a:r>
          </a:p>
          <a:p>
            <a:r>
              <a:rPr lang="en-US" sz="3000"/>
              <a:t>Introduction to Employer Services at a Local Level</a:t>
            </a:r>
          </a:p>
          <a:p>
            <a:r>
              <a:rPr lang="en-US" sz="3000"/>
              <a:t>Introduction to Registered Apprenticeship</a:t>
            </a:r>
          </a:p>
          <a:p>
            <a:r>
              <a:rPr lang="en-US" sz="3000"/>
              <a:t>The Business Case for Apprenticeship</a:t>
            </a:r>
          </a:p>
        </p:txBody>
      </p:sp>
      <p:pic>
        <p:nvPicPr>
          <p:cNvPr id="13" name="Picture 12" descr="Center of Excellence Logo">
            <a:extLst>
              <a:ext uri="{FF2B5EF4-FFF2-40B4-BE49-F238E27FC236}">
                <a16:creationId xmlns:a16="http://schemas.microsoft.com/office/drawing/2014/main" id="{CD5E1C60-2338-4680-3F55-3812DE381248}"/>
              </a:ext>
            </a:extLst>
          </p:cNvPr>
          <p:cNvPicPr>
            <a:picLocks noChangeAspect="1"/>
          </p:cNvPicPr>
          <p:nvPr/>
        </p:nvPicPr>
        <p:blipFill>
          <a:blip r:embed="rId2"/>
          <a:stretch>
            <a:fillRect/>
          </a:stretch>
        </p:blipFill>
        <p:spPr>
          <a:xfrm>
            <a:off x="7972416" y="1906642"/>
            <a:ext cx="3655446" cy="3642103"/>
          </a:xfrm>
          <a:prstGeom prst="rect">
            <a:avLst/>
          </a:prstGeom>
        </p:spPr>
      </p:pic>
      <p:sp>
        <p:nvSpPr>
          <p:cNvPr id="14"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183968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85" descr="Industrial center of city">
            <a:extLst>
              <a:ext uri="{FF2B5EF4-FFF2-40B4-BE49-F238E27FC236}">
                <a16:creationId xmlns:a16="http://schemas.microsoft.com/office/drawing/2014/main" id="{37C7EC90-AFB0-4697-F580-F870174F05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114" r="532" b="574"/>
          <a:stretch/>
        </p:blipFill>
        <p:spPr>
          <a:xfrm rot="5400000">
            <a:off x="2622404" y="-2711594"/>
            <a:ext cx="6857999" cy="12281190"/>
          </a:xfrm>
          <a:prstGeom prst="rect">
            <a:avLst/>
          </a:prstGeom>
        </p:spPr>
      </p:pic>
      <p:sp>
        <p:nvSpPr>
          <p:cNvPr id="34" name="Rectangle 33">
            <a:extLst>
              <a:ext uri="{FF2B5EF4-FFF2-40B4-BE49-F238E27FC236}">
                <a16:creationId xmlns:a16="http://schemas.microsoft.com/office/drawing/2014/main" id="{15777F37-94A0-FC7A-BAEA-363A39095375}"/>
              </a:ext>
              <a:ext uri="{C183D7F6-B498-43B3-948B-1728B52AA6E4}">
                <adec:decorative xmlns:adec="http://schemas.microsoft.com/office/drawing/2017/decorative" val="1"/>
              </a:ext>
            </a:extLst>
          </p:cNvPr>
          <p:cNvSpPr/>
          <p:nvPr/>
        </p:nvSpPr>
        <p:spPr>
          <a:xfrm>
            <a:off x="648413" y="828742"/>
            <a:ext cx="10879138" cy="5298565"/>
          </a:xfrm>
          <a:prstGeom prst="rect">
            <a:avLst/>
          </a:prstGeom>
          <a:solidFill>
            <a:schemeClr val="bg1">
              <a:alpha val="90000"/>
            </a:schemeClr>
          </a:solidFill>
          <a:ln>
            <a:noFill/>
          </a:ln>
          <a:effectLst>
            <a:outerShdw blurRad="50800" dist="38100" dir="2700000" sx="60000" sy="6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Montserrat Light" charset="0"/>
              <a:ea typeface="+mn-ea"/>
              <a:cs typeface="+mn-cs"/>
            </a:endParaRPr>
          </a:p>
        </p:txBody>
      </p:sp>
      <p:sp>
        <p:nvSpPr>
          <p:cNvPr id="4" name="Title 3">
            <a:extLst>
              <a:ext uri="{FF2B5EF4-FFF2-40B4-BE49-F238E27FC236}">
                <a16:creationId xmlns:a16="http://schemas.microsoft.com/office/drawing/2014/main" id="{5663432A-E17D-906E-0936-D509A7F3980E}"/>
              </a:ext>
            </a:extLst>
          </p:cNvPr>
          <p:cNvSpPr>
            <a:spLocks noGrp="1"/>
          </p:cNvSpPr>
          <p:nvPr>
            <p:ph type="title"/>
          </p:nvPr>
        </p:nvSpPr>
        <p:spPr>
          <a:xfrm>
            <a:off x="793603" y="859445"/>
            <a:ext cx="10515600" cy="1325563"/>
          </a:xfrm>
        </p:spPr>
        <p:txBody>
          <a:bodyPr/>
          <a:lstStyle/>
          <a:p>
            <a:pPr algn="ctr"/>
            <a:r>
              <a:rPr lang="en-US" sz="3000">
                <a:solidFill>
                  <a:schemeClr val="tx1"/>
                </a:solidFill>
              </a:rPr>
              <a:t>A WIDE RANGE OF INDUSTRIES</a:t>
            </a:r>
          </a:p>
        </p:txBody>
      </p:sp>
      <p:sp>
        <p:nvSpPr>
          <p:cNvPr id="39" name="Content Placeholder 38">
            <a:extLst>
              <a:ext uri="{FF2B5EF4-FFF2-40B4-BE49-F238E27FC236}">
                <a16:creationId xmlns:a16="http://schemas.microsoft.com/office/drawing/2014/main" id="{3CD0C58A-3EB7-E60B-46A0-7C644DE875E6}"/>
              </a:ext>
            </a:extLst>
          </p:cNvPr>
          <p:cNvSpPr>
            <a:spLocks noGrp="1"/>
          </p:cNvSpPr>
          <p:nvPr>
            <p:ph sz="half" idx="1"/>
          </p:nvPr>
        </p:nvSpPr>
        <p:spPr>
          <a:xfrm>
            <a:off x="776810" y="3352893"/>
            <a:ext cx="1318186" cy="39252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E5E5E"/>
                </a:solidFill>
                <a:effectLst/>
                <a:uLnTx/>
                <a:uFillTx/>
                <a:latin typeface="Arial"/>
                <a:ea typeface="+mn-ea"/>
                <a:cs typeface="Arial"/>
              </a:rPr>
              <a:t>Agriculture</a:t>
            </a:r>
            <a:endPar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endParaRPr>
          </a:p>
          <a:p>
            <a:endParaRPr lang="en-US"/>
          </a:p>
        </p:txBody>
      </p:sp>
      <p:sp>
        <p:nvSpPr>
          <p:cNvPr id="44" name="Content Placeholder 43">
            <a:extLst>
              <a:ext uri="{FF2B5EF4-FFF2-40B4-BE49-F238E27FC236}">
                <a16:creationId xmlns:a16="http://schemas.microsoft.com/office/drawing/2014/main" id="{FB05FB94-85DF-F15A-22CB-658BF281702F}"/>
              </a:ext>
            </a:extLst>
          </p:cNvPr>
          <p:cNvSpPr>
            <a:spLocks noGrp="1"/>
          </p:cNvSpPr>
          <p:nvPr>
            <p:ph sz="half" idx="16"/>
          </p:nvPr>
        </p:nvSpPr>
        <p:spPr>
          <a:xfrm>
            <a:off x="772993" y="4761161"/>
            <a:ext cx="1120414" cy="465417"/>
          </a:xfrm>
        </p:spPr>
        <p:txBody>
          <a:bodyPr>
            <a:noAutofit/>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Financial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Services</a:t>
            </a:r>
          </a:p>
        </p:txBody>
      </p:sp>
      <p:sp>
        <p:nvSpPr>
          <p:cNvPr id="41" name="Content Placeholder 40">
            <a:extLst>
              <a:ext uri="{FF2B5EF4-FFF2-40B4-BE49-F238E27FC236}">
                <a16:creationId xmlns:a16="http://schemas.microsoft.com/office/drawing/2014/main" id="{3C224140-4CF0-ED1A-E845-CCFFC0BE2DF7}"/>
              </a:ext>
            </a:extLst>
          </p:cNvPr>
          <p:cNvSpPr>
            <a:spLocks noGrp="1"/>
          </p:cNvSpPr>
          <p:nvPr>
            <p:ph sz="half" idx="13"/>
          </p:nvPr>
        </p:nvSpPr>
        <p:spPr>
          <a:xfrm>
            <a:off x="1853470" y="3355133"/>
            <a:ext cx="1281852" cy="39252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rPr>
              <a:t>Healthcare</a:t>
            </a:r>
          </a:p>
          <a:p>
            <a:endParaRPr lang="en-US"/>
          </a:p>
        </p:txBody>
      </p:sp>
      <p:sp>
        <p:nvSpPr>
          <p:cNvPr id="45" name="Content Placeholder 44">
            <a:extLst>
              <a:ext uri="{FF2B5EF4-FFF2-40B4-BE49-F238E27FC236}">
                <a16:creationId xmlns:a16="http://schemas.microsoft.com/office/drawing/2014/main" id="{5224412A-29AC-0C49-75B3-1A1ADC113CA7}"/>
              </a:ext>
            </a:extLst>
          </p:cNvPr>
          <p:cNvSpPr>
            <a:spLocks noGrp="1"/>
          </p:cNvSpPr>
          <p:nvPr>
            <p:ph sz="half" idx="17"/>
          </p:nvPr>
        </p:nvSpPr>
        <p:spPr>
          <a:xfrm>
            <a:off x="1512589" y="4757913"/>
            <a:ext cx="1963615" cy="627592"/>
          </a:xfrm>
        </p:spPr>
        <p:txBody>
          <a:bodyPr>
            <a:normAutofit/>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Information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Technology</a:t>
            </a:r>
          </a:p>
          <a:p>
            <a:endParaRPr lang="en-US"/>
          </a:p>
        </p:txBody>
      </p:sp>
      <p:sp>
        <p:nvSpPr>
          <p:cNvPr id="40" name="Content Placeholder 39">
            <a:extLst>
              <a:ext uri="{FF2B5EF4-FFF2-40B4-BE49-F238E27FC236}">
                <a16:creationId xmlns:a16="http://schemas.microsoft.com/office/drawing/2014/main" id="{7EC995B9-77ED-7015-C550-8B4E8B6B1C71}"/>
              </a:ext>
            </a:extLst>
          </p:cNvPr>
          <p:cNvSpPr>
            <a:spLocks noGrp="1"/>
          </p:cNvSpPr>
          <p:nvPr>
            <p:ph sz="half" idx="2"/>
          </p:nvPr>
        </p:nvSpPr>
        <p:spPr>
          <a:xfrm>
            <a:off x="2986561" y="3350070"/>
            <a:ext cx="1524000" cy="411264"/>
          </a:xfrm>
        </p:spPr>
        <p:txBody>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Cybersecurity</a:t>
            </a:r>
          </a:p>
          <a:p>
            <a:endParaRPr lang="en-US"/>
          </a:p>
        </p:txBody>
      </p:sp>
      <p:sp>
        <p:nvSpPr>
          <p:cNvPr id="51" name="Content Placeholder 50">
            <a:extLst>
              <a:ext uri="{FF2B5EF4-FFF2-40B4-BE49-F238E27FC236}">
                <a16:creationId xmlns:a16="http://schemas.microsoft.com/office/drawing/2014/main" id="{63B311AA-0953-724C-5115-BCE7BEF4234C}"/>
              </a:ext>
            </a:extLst>
          </p:cNvPr>
          <p:cNvSpPr>
            <a:spLocks noGrp="1"/>
          </p:cNvSpPr>
          <p:nvPr>
            <p:ph sz="half" idx="23"/>
          </p:nvPr>
        </p:nvSpPr>
        <p:spPr>
          <a:xfrm>
            <a:off x="3079193" y="4761161"/>
            <a:ext cx="1406665" cy="411264"/>
          </a:xfrm>
        </p:spPr>
        <p:txBody>
          <a:bodyPr/>
          <a:lstStyle/>
          <a:p>
            <a:pPr lvl="0" algn="ctr">
              <a:lnSpc>
                <a:spcPct val="100000"/>
              </a:lnSpc>
              <a:spcBef>
                <a:spcPts val="0"/>
              </a:spcBef>
              <a:defRPr/>
            </a:pPr>
            <a:r>
              <a:rPr lang="en-US" sz="1400" b="1">
                <a:solidFill>
                  <a:srgbClr val="5E5E5E"/>
                </a:solidFill>
                <a:latin typeface="Arial"/>
                <a:cs typeface="Arial"/>
              </a:rPr>
              <a:t>Education</a:t>
            </a:r>
          </a:p>
          <a:p>
            <a:endParaRPr lang="en-US"/>
          </a:p>
        </p:txBody>
      </p:sp>
      <p:sp>
        <p:nvSpPr>
          <p:cNvPr id="48" name="Content Placeholder 47">
            <a:extLst>
              <a:ext uri="{FF2B5EF4-FFF2-40B4-BE49-F238E27FC236}">
                <a16:creationId xmlns:a16="http://schemas.microsoft.com/office/drawing/2014/main" id="{56547B36-A571-0D7D-581C-7D3DB65D2397}"/>
              </a:ext>
            </a:extLst>
          </p:cNvPr>
          <p:cNvSpPr>
            <a:spLocks noGrp="1"/>
          </p:cNvSpPr>
          <p:nvPr>
            <p:ph sz="half" idx="20"/>
          </p:nvPr>
        </p:nvSpPr>
        <p:spPr>
          <a:xfrm>
            <a:off x="4311727" y="3350070"/>
            <a:ext cx="1715625" cy="411264"/>
          </a:xfrm>
        </p:spPr>
        <p:txBody>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Biotechnology</a:t>
            </a:r>
          </a:p>
          <a:p>
            <a:endParaRPr lang="en-US"/>
          </a:p>
        </p:txBody>
      </p:sp>
      <p:sp>
        <p:nvSpPr>
          <p:cNvPr id="52" name="Content Placeholder 51">
            <a:extLst>
              <a:ext uri="{FF2B5EF4-FFF2-40B4-BE49-F238E27FC236}">
                <a16:creationId xmlns:a16="http://schemas.microsoft.com/office/drawing/2014/main" id="{18821C08-3611-224B-A199-FA1EADF02BE6}"/>
              </a:ext>
            </a:extLst>
          </p:cNvPr>
          <p:cNvSpPr>
            <a:spLocks noGrp="1"/>
          </p:cNvSpPr>
          <p:nvPr>
            <p:ph sz="half" idx="24"/>
          </p:nvPr>
        </p:nvSpPr>
        <p:spPr>
          <a:xfrm>
            <a:off x="4229327" y="4737321"/>
            <a:ext cx="1835745" cy="688224"/>
          </a:xfrm>
        </p:spPr>
        <p:txBody>
          <a:bodyPr>
            <a:normAutofit/>
          </a:bodyPr>
          <a:lstStyle/>
          <a:p>
            <a:pPr lvl="0" algn="ctr">
              <a:lnSpc>
                <a:spcPct val="100000"/>
              </a:lnSpc>
              <a:spcBef>
                <a:spcPts val="0"/>
              </a:spcBef>
              <a:defRPr/>
            </a:pPr>
            <a:r>
              <a:rPr lang="en-US" sz="1400" b="1">
                <a:solidFill>
                  <a:srgbClr val="5E5E5E"/>
                </a:solidFill>
                <a:latin typeface="Arial"/>
                <a:cs typeface="Arial"/>
              </a:rPr>
              <a:t>Advanced </a:t>
            </a:r>
            <a:br>
              <a:rPr lang="en-US" sz="1400" b="1">
                <a:solidFill>
                  <a:srgbClr val="5E5E5E"/>
                </a:solidFill>
                <a:latin typeface="Arial"/>
                <a:cs typeface="Arial"/>
              </a:rPr>
            </a:br>
            <a:r>
              <a:rPr lang="en-US" sz="1400" b="1">
                <a:solidFill>
                  <a:srgbClr val="5E5E5E"/>
                </a:solidFill>
                <a:latin typeface="Arial"/>
                <a:cs typeface="Arial"/>
              </a:rPr>
              <a:t>Manufacturing</a:t>
            </a:r>
          </a:p>
          <a:p>
            <a:endParaRPr lang="en-US"/>
          </a:p>
        </p:txBody>
      </p:sp>
      <p:sp>
        <p:nvSpPr>
          <p:cNvPr id="42" name="Content Placeholder 41">
            <a:extLst>
              <a:ext uri="{FF2B5EF4-FFF2-40B4-BE49-F238E27FC236}">
                <a16:creationId xmlns:a16="http://schemas.microsoft.com/office/drawing/2014/main" id="{61E57ACB-FE9D-D642-9D76-B974F82EFAC0}"/>
              </a:ext>
            </a:extLst>
          </p:cNvPr>
          <p:cNvSpPr>
            <a:spLocks noGrp="1"/>
          </p:cNvSpPr>
          <p:nvPr>
            <p:ph sz="half" idx="14"/>
          </p:nvPr>
        </p:nvSpPr>
        <p:spPr>
          <a:xfrm>
            <a:off x="5970077" y="3374847"/>
            <a:ext cx="1963615" cy="500743"/>
          </a:xfrm>
        </p:spPr>
        <p:txBody>
          <a:bodyPr/>
          <a:lstStyle/>
          <a:p>
            <a:r>
              <a:rPr lang="en-US" sz="1400" b="1">
                <a:solidFill>
                  <a:srgbClr val="5E5E5E"/>
                </a:solidFill>
                <a:latin typeface="Arial" panose="020B0604020202020204" pitchFamily="34" charset="0"/>
                <a:cs typeface="Arial" panose="020B0604020202020204" pitchFamily="34" charset="0"/>
              </a:rPr>
              <a:t>Transportation</a:t>
            </a:r>
            <a:endParaRPr lang="en-US"/>
          </a:p>
        </p:txBody>
      </p:sp>
      <p:sp>
        <p:nvSpPr>
          <p:cNvPr id="49" name="Content Placeholder 48">
            <a:extLst>
              <a:ext uri="{FF2B5EF4-FFF2-40B4-BE49-F238E27FC236}">
                <a16:creationId xmlns:a16="http://schemas.microsoft.com/office/drawing/2014/main" id="{B5BA1EA8-45E5-A3BA-A0F9-DC01DD2BA3B2}"/>
              </a:ext>
            </a:extLst>
          </p:cNvPr>
          <p:cNvSpPr>
            <a:spLocks noGrp="1"/>
          </p:cNvSpPr>
          <p:nvPr>
            <p:ph sz="half" idx="21"/>
          </p:nvPr>
        </p:nvSpPr>
        <p:spPr>
          <a:xfrm>
            <a:off x="7424008" y="3343522"/>
            <a:ext cx="1451870" cy="411264"/>
          </a:xfrm>
        </p:spPr>
        <p:txBody>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Construction</a:t>
            </a:r>
          </a:p>
          <a:p>
            <a:endParaRPr lang="en-US"/>
          </a:p>
        </p:txBody>
      </p:sp>
      <p:sp>
        <p:nvSpPr>
          <p:cNvPr id="46" name="Content Placeholder 45">
            <a:extLst>
              <a:ext uri="{FF2B5EF4-FFF2-40B4-BE49-F238E27FC236}">
                <a16:creationId xmlns:a16="http://schemas.microsoft.com/office/drawing/2014/main" id="{EEDC20E5-31AE-1C22-91DC-0500D1AEA034}"/>
              </a:ext>
            </a:extLst>
          </p:cNvPr>
          <p:cNvSpPr>
            <a:spLocks noGrp="1"/>
          </p:cNvSpPr>
          <p:nvPr>
            <p:ph sz="half" idx="18"/>
          </p:nvPr>
        </p:nvSpPr>
        <p:spPr>
          <a:xfrm>
            <a:off x="5480486" y="4746344"/>
            <a:ext cx="1963615" cy="721147"/>
          </a:xfrm>
        </p:spPr>
        <p:txBody>
          <a:bodyPr>
            <a:normAutofit/>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Critical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Supply Chain</a:t>
            </a:r>
          </a:p>
          <a:p>
            <a:endParaRPr lang="en-US"/>
          </a:p>
        </p:txBody>
      </p:sp>
      <p:sp>
        <p:nvSpPr>
          <p:cNvPr id="53" name="Content Placeholder 52">
            <a:extLst>
              <a:ext uri="{FF2B5EF4-FFF2-40B4-BE49-F238E27FC236}">
                <a16:creationId xmlns:a16="http://schemas.microsoft.com/office/drawing/2014/main" id="{9EBBAC2C-4C15-8CD7-33A9-8E91B3D882D8}"/>
              </a:ext>
            </a:extLst>
          </p:cNvPr>
          <p:cNvSpPr>
            <a:spLocks noGrp="1"/>
          </p:cNvSpPr>
          <p:nvPr>
            <p:ph sz="half" idx="25"/>
          </p:nvPr>
        </p:nvSpPr>
        <p:spPr>
          <a:xfrm>
            <a:off x="7144609" y="4761161"/>
            <a:ext cx="1419266" cy="411264"/>
          </a:xfrm>
        </p:spPr>
        <p:txBody>
          <a:bodyPr/>
          <a:lstStyle/>
          <a:p>
            <a:r>
              <a:rPr lang="en-US" sz="1400" b="1">
                <a:solidFill>
                  <a:srgbClr val="5E5E5E"/>
                </a:solidFill>
                <a:latin typeface="Arial"/>
                <a:cs typeface="Arial"/>
              </a:rPr>
              <a:t>Infrastructure</a:t>
            </a:r>
            <a:endParaRPr lang="en-US"/>
          </a:p>
        </p:txBody>
      </p:sp>
      <p:sp>
        <p:nvSpPr>
          <p:cNvPr id="43" name="Content Placeholder 42">
            <a:extLst>
              <a:ext uri="{FF2B5EF4-FFF2-40B4-BE49-F238E27FC236}">
                <a16:creationId xmlns:a16="http://schemas.microsoft.com/office/drawing/2014/main" id="{ADFB8293-C38B-C309-76F9-3FB81347B62F}"/>
              </a:ext>
            </a:extLst>
          </p:cNvPr>
          <p:cNvSpPr>
            <a:spLocks noGrp="1"/>
          </p:cNvSpPr>
          <p:nvPr>
            <p:ph sz="half" idx="15"/>
          </p:nvPr>
        </p:nvSpPr>
        <p:spPr>
          <a:xfrm>
            <a:off x="8996543" y="3352053"/>
            <a:ext cx="846206" cy="402865"/>
          </a:xfrm>
        </p:spPr>
        <p:txBody>
          <a:bodyPr/>
          <a:lstStyle/>
          <a:p>
            <a:r>
              <a:rPr lang="en-US" sz="1400" b="1">
                <a:solidFill>
                  <a:srgbClr val="5E5E5E"/>
                </a:solidFill>
                <a:latin typeface="Arial" panose="020B0604020202020204" pitchFamily="34" charset="0"/>
                <a:cs typeface="Arial" panose="020B0604020202020204" pitchFamily="34" charset="0"/>
              </a:rPr>
              <a:t>Energy</a:t>
            </a:r>
            <a:endParaRPr lang="en-US"/>
          </a:p>
        </p:txBody>
      </p:sp>
      <p:sp>
        <p:nvSpPr>
          <p:cNvPr id="47" name="Content Placeholder 46">
            <a:extLst>
              <a:ext uri="{FF2B5EF4-FFF2-40B4-BE49-F238E27FC236}">
                <a16:creationId xmlns:a16="http://schemas.microsoft.com/office/drawing/2014/main" id="{6616E94E-A3FF-9CDF-42C7-F1EE9442C0BA}"/>
              </a:ext>
            </a:extLst>
          </p:cNvPr>
          <p:cNvSpPr>
            <a:spLocks noGrp="1"/>
          </p:cNvSpPr>
          <p:nvPr>
            <p:ph sz="half" idx="19"/>
          </p:nvPr>
        </p:nvSpPr>
        <p:spPr>
          <a:xfrm>
            <a:off x="8119218" y="4751936"/>
            <a:ext cx="1963615" cy="465417"/>
          </a:xfrm>
        </p:spPr>
        <p:txBody>
          <a:bodyPr/>
          <a:lstStyle/>
          <a:p>
            <a:pPr algn="ctr">
              <a:defRPr/>
            </a:pPr>
            <a:r>
              <a:rPr lang="en-US" sz="1400" b="1">
                <a:solidFill>
                  <a:srgbClr val="5E5E5E"/>
                </a:solidFill>
                <a:latin typeface="Arial" panose="020B0604020202020204" pitchFamily="34" charset="0"/>
                <a:cs typeface="Arial" panose="020B0604020202020204" pitchFamily="34" charset="0"/>
              </a:rPr>
              <a:t>Engineering</a:t>
            </a:r>
          </a:p>
        </p:txBody>
      </p:sp>
      <p:sp>
        <p:nvSpPr>
          <p:cNvPr id="50" name="Content Placeholder 49">
            <a:extLst>
              <a:ext uri="{FF2B5EF4-FFF2-40B4-BE49-F238E27FC236}">
                <a16:creationId xmlns:a16="http://schemas.microsoft.com/office/drawing/2014/main" id="{81F1559D-7E71-A519-6A38-3C6F0A3FC897}"/>
              </a:ext>
            </a:extLst>
          </p:cNvPr>
          <p:cNvSpPr>
            <a:spLocks noGrp="1"/>
          </p:cNvSpPr>
          <p:nvPr>
            <p:ph sz="half" idx="22"/>
          </p:nvPr>
        </p:nvSpPr>
        <p:spPr>
          <a:xfrm>
            <a:off x="9998701" y="3368591"/>
            <a:ext cx="1163305" cy="411264"/>
          </a:xfrm>
        </p:spPr>
        <p:txBody>
          <a:bodyPr/>
          <a:lstStyle/>
          <a:p>
            <a:r>
              <a:rPr lang="en-US" sz="1400" b="1">
                <a:solidFill>
                  <a:srgbClr val="5E5E5E"/>
                </a:solidFill>
                <a:latin typeface="Arial" panose="020B0604020202020204" pitchFamily="34" charset="0"/>
                <a:cs typeface="Arial" panose="020B0604020202020204" pitchFamily="34" charset="0"/>
              </a:rPr>
              <a:t>Hospitality</a:t>
            </a:r>
            <a:endParaRPr lang="en-US"/>
          </a:p>
        </p:txBody>
      </p:sp>
      <p:sp>
        <p:nvSpPr>
          <p:cNvPr id="54" name="Content Placeholder 53">
            <a:extLst>
              <a:ext uri="{FF2B5EF4-FFF2-40B4-BE49-F238E27FC236}">
                <a16:creationId xmlns:a16="http://schemas.microsoft.com/office/drawing/2014/main" id="{3E92FAA8-B21A-EE2E-0367-F7B85E952144}"/>
              </a:ext>
            </a:extLst>
          </p:cNvPr>
          <p:cNvSpPr>
            <a:spLocks noGrp="1"/>
          </p:cNvSpPr>
          <p:nvPr>
            <p:ph sz="half" idx="26"/>
          </p:nvPr>
        </p:nvSpPr>
        <p:spPr>
          <a:xfrm>
            <a:off x="8999267" y="4739097"/>
            <a:ext cx="3162171" cy="411264"/>
          </a:xfrm>
        </p:spPr>
        <p:txBody>
          <a:bodyPr/>
          <a:lstStyle/>
          <a:p>
            <a:pPr algn="ctr">
              <a:lnSpc>
                <a:spcPct val="100000"/>
              </a:lnSpc>
              <a:spcBef>
                <a:spcPts val="0"/>
              </a:spcBef>
              <a:defRPr/>
            </a:pPr>
            <a:r>
              <a:rPr lang="en-US" sz="1400" b="1">
                <a:solidFill>
                  <a:srgbClr val="5E5E5E"/>
                </a:solidFill>
                <a:latin typeface="Arial"/>
                <a:cs typeface="Arial"/>
              </a:rPr>
              <a:t>Telecommunications</a:t>
            </a:r>
            <a:endParaRPr lang="en-US" sz="1400" b="1">
              <a:solidFill>
                <a:srgbClr val="5E5E5E"/>
              </a:solidFill>
              <a:latin typeface="Arial" panose="020B0604020202020204" pitchFamily="34" charset="0"/>
              <a:cs typeface="Arial" panose="020B0604020202020204" pitchFamily="34" charset="0"/>
            </a:endParaRPr>
          </a:p>
          <a:p>
            <a:pPr lvl="0" algn="ctr">
              <a:lnSpc>
                <a:spcPct val="100000"/>
              </a:lnSpc>
              <a:spcBef>
                <a:spcPts val="0"/>
              </a:spcBef>
              <a:defRPr/>
            </a:pPr>
            <a:endParaRPr lang="en-US" sz="1400" b="1">
              <a:solidFill>
                <a:srgbClr val="5E5E5E"/>
              </a:solidFill>
              <a:latin typeface="Arial" panose="020B0604020202020204" pitchFamily="34" charset="0"/>
              <a:cs typeface="Arial" panose="020B0604020202020204" pitchFamily="34" charset="0"/>
            </a:endParaRPr>
          </a:p>
          <a:p>
            <a:endParaRPr lang="en-US"/>
          </a:p>
        </p:txBody>
      </p:sp>
      <p:pic>
        <p:nvPicPr>
          <p:cNvPr id="20" name="Graphic 19">
            <a:extLst>
              <a:ext uri="{FF2B5EF4-FFF2-40B4-BE49-F238E27FC236}">
                <a16:creationId xmlns:a16="http://schemas.microsoft.com/office/drawing/2014/main" id="{696C7CBD-65E2-E57F-E83E-0129253D757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54242" y="2694555"/>
            <a:ext cx="467371" cy="467371"/>
          </a:xfrm>
          <a:prstGeom prst="rect">
            <a:avLst/>
          </a:prstGeom>
        </p:spPr>
      </p:pic>
      <p:pic>
        <p:nvPicPr>
          <p:cNvPr id="21" name="Graphic 20">
            <a:extLst>
              <a:ext uri="{FF2B5EF4-FFF2-40B4-BE49-F238E27FC236}">
                <a16:creationId xmlns:a16="http://schemas.microsoft.com/office/drawing/2014/main" id="{F6E42BA1-F338-A351-C7F2-6A3596E8EA1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05436" y="2739329"/>
            <a:ext cx="416830" cy="458513"/>
          </a:xfrm>
          <a:prstGeom prst="rect">
            <a:avLst/>
          </a:prstGeom>
        </p:spPr>
      </p:pic>
      <p:pic>
        <p:nvPicPr>
          <p:cNvPr id="22" name="Graphic 21">
            <a:extLst>
              <a:ext uri="{FF2B5EF4-FFF2-40B4-BE49-F238E27FC236}">
                <a16:creationId xmlns:a16="http://schemas.microsoft.com/office/drawing/2014/main" id="{5412D7CA-EA09-0DCB-4D7A-B771AA669F0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60232" y="3956913"/>
            <a:ext cx="518424" cy="518424"/>
          </a:xfrm>
          <a:prstGeom prst="rect">
            <a:avLst/>
          </a:prstGeom>
        </p:spPr>
      </p:pic>
      <p:pic>
        <p:nvPicPr>
          <p:cNvPr id="23" name="Graphic 22">
            <a:extLst>
              <a:ext uri="{FF2B5EF4-FFF2-40B4-BE49-F238E27FC236}">
                <a16:creationId xmlns:a16="http://schemas.microsoft.com/office/drawing/2014/main" id="{E030FA2C-77D5-A751-5A1D-1DCAD28E47A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75481" y="4006691"/>
            <a:ext cx="524864" cy="524864"/>
          </a:xfrm>
          <a:prstGeom prst="rect">
            <a:avLst/>
          </a:prstGeom>
        </p:spPr>
      </p:pic>
      <p:sp>
        <p:nvSpPr>
          <p:cNvPr id="24" name="Freeform 293">
            <a:extLst>
              <a:ext uri="{FF2B5EF4-FFF2-40B4-BE49-F238E27FC236}">
                <a16:creationId xmlns:a16="http://schemas.microsoft.com/office/drawing/2014/main" id="{1CEAC7E8-6360-3B9C-9A31-79A857535462}"/>
              </a:ext>
              <a:ext uri="{C183D7F6-B498-43B3-948B-1728B52AA6E4}">
                <adec:decorative xmlns:adec="http://schemas.microsoft.com/office/drawing/2017/decorative" val="1"/>
              </a:ext>
            </a:extLst>
          </p:cNvPr>
          <p:cNvSpPr>
            <a:spLocks noChangeAspect="1" noEditPoints="1"/>
          </p:cNvSpPr>
          <p:nvPr/>
        </p:nvSpPr>
        <p:spPr bwMode="auto">
          <a:xfrm>
            <a:off x="6374852" y="2719814"/>
            <a:ext cx="529444" cy="446596"/>
          </a:xfrm>
          <a:custGeom>
            <a:avLst/>
            <a:gdLst>
              <a:gd name="T0" fmla="*/ 367 w 1152"/>
              <a:gd name="T1" fmla="*/ 866 h 971"/>
              <a:gd name="T2" fmla="*/ 367 w 1152"/>
              <a:gd name="T3" fmla="*/ 827 h 971"/>
              <a:gd name="T4" fmla="*/ 907 w 1152"/>
              <a:gd name="T5" fmla="*/ 827 h 971"/>
              <a:gd name="T6" fmla="*/ 907 w 1152"/>
              <a:gd name="T7" fmla="*/ 866 h 971"/>
              <a:gd name="T8" fmla="*/ 907 w 1152"/>
              <a:gd name="T9" fmla="*/ 827 h 971"/>
              <a:gd name="T10" fmla="*/ 122 w 1152"/>
              <a:gd name="T11" fmla="*/ 139 h 971"/>
              <a:gd name="T12" fmla="*/ 578 w 1152"/>
              <a:gd name="T13" fmla="*/ 121 h 971"/>
              <a:gd name="T14" fmla="*/ 596 w 1152"/>
              <a:gd name="T15" fmla="*/ 517 h 971"/>
              <a:gd name="T16" fmla="*/ 140 w 1152"/>
              <a:gd name="T17" fmla="*/ 534 h 971"/>
              <a:gd name="T18" fmla="*/ 157 w 1152"/>
              <a:gd name="T19" fmla="*/ 500 h 971"/>
              <a:gd name="T20" fmla="*/ 561 w 1152"/>
              <a:gd name="T21" fmla="*/ 157 h 971"/>
              <a:gd name="T22" fmla="*/ 157 w 1152"/>
              <a:gd name="T23" fmla="*/ 500 h 971"/>
              <a:gd name="T24" fmla="*/ 810 w 1152"/>
              <a:gd name="T25" fmla="*/ 621 h 971"/>
              <a:gd name="T26" fmla="*/ 810 w 1152"/>
              <a:gd name="T27" fmla="*/ 657 h 971"/>
              <a:gd name="T28" fmla="*/ 893 w 1152"/>
              <a:gd name="T29" fmla="*/ 639 h 971"/>
              <a:gd name="T30" fmla="*/ 1152 w 1152"/>
              <a:gd name="T31" fmla="*/ 753 h 971"/>
              <a:gd name="T32" fmla="*/ 1152 w 1152"/>
              <a:gd name="T33" fmla="*/ 788 h 971"/>
              <a:gd name="T34" fmla="*/ 1031 w 1152"/>
              <a:gd name="T35" fmla="*/ 864 h 971"/>
              <a:gd name="T36" fmla="*/ 784 w 1152"/>
              <a:gd name="T37" fmla="*/ 864 h 971"/>
              <a:gd name="T38" fmla="*/ 367 w 1152"/>
              <a:gd name="T39" fmla="*/ 971 h 971"/>
              <a:gd name="T40" fmla="*/ 76 w 1152"/>
              <a:gd name="T41" fmla="*/ 864 h 971"/>
              <a:gd name="T42" fmla="*/ 0 w 1152"/>
              <a:gd name="T43" fmla="*/ 17 h 971"/>
              <a:gd name="T44" fmla="*/ 700 w 1152"/>
              <a:gd name="T45" fmla="*/ 0 h 971"/>
              <a:gd name="T46" fmla="*/ 718 w 1152"/>
              <a:gd name="T47" fmla="*/ 165 h 971"/>
              <a:gd name="T48" fmla="*/ 979 w 1152"/>
              <a:gd name="T49" fmla="*/ 205 h 971"/>
              <a:gd name="T50" fmla="*/ 1151 w 1152"/>
              <a:gd name="T51" fmla="*/ 546 h 971"/>
              <a:gd name="T52" fmla="*/ 1152 w 1152"/>
              <a:gd name="T53" fmla="*/ 639 h 971"/>
              <a:gd name="T54" fmla="*/ 457 w 1152"/>
              <a:gd name="T55" fmla="*/ 846 h 971"/>
              <a:gd name="T56" fmla="*/ 277 w 1152"/>
              <a:gd name="T57" fmla="*/ 846 h 971"/>
              <a:gd name="T58" fmla="*/ 457 w 1152"/>
              <a:gd name="T59" fmla="*/ 846 h 971"/>
              <a:gd name="T60" fmla="*/ 35 w 1152"/>
              <a:gd name="T61" fmla="*/ 657 h 971"/>
              <a:gd name="T62" fmla="*/ 76 w 1152"/>
              <a:gd name="T63" fmla="*/ 829 h 971"/>
              <a:gd name="T64" fmla="*/ 367 w 1152"/>
              <a:gd name="T65" fmla="*/ 722 h 971"/>
              <a:gd name="T66" fmla="*/ 683 w 1152"/>
              <a:gd name="T67" fmla="*/ 829 h 971"/>
              <a:gd name="T68" fmla="*/ 683 w 1152"/>
              <a:gd name="T69" fmla="*/ 34 h 971"/>
              <a:gd name="T70" fmla="*/ 35 w 1152"/>
              <a:gd name="T71" fmla="*/ 621 h 971"/>
              <a:gd name="T72" fmla="*/ 683 w 1152"/>
              <a:gd name="T73" fmla="*/ 34 h 971"/>
              <a:gd name="T74" fmla="*/ 1107 w 1152"/>
              <a:gd name="T75" fmla="*/ 657 h 971"/>
              <a:gd name="T76" fmla="*/ 1107 w 1152"/>
              <a:gd name="T77" fmla="*/ 735 h 971"/>
              <a:gd name="T78" fmla="*/ 1117 w 1152"/>
              <a:gd name="T79" fmla="*/ 657 h 971"/>
              <a:gd name="T80" fmla="*/ 924 w 1152"/>
              <a:gd name="T81" fmla="*/ 528 h 971"/>
              <a:gd name="T82" fmla="*/ 960 w 1152"/>
              <a:gd name="T83" fmla="*/ 234 h 971"/>
              <a:gd name="T84" fmla="*/ 822 w 1152"/>
              <a:gd name="T85" fmla="*/ 200 h 971"/>
              <a:gd name="T86" fmla="*/ 997 w 1152"/>
              <a:gd name="T87" fmla="*/ 846 h 971"/>
              <a:gd name="T88" fmla="*/ 818 w 1152"/>
              <a:gd name="T89" fmla="*/ 846 h 971"/>
              <a:gd name="T90" fmla="*/ 997 w 1152"/>
              <a:gd name="T91" fmla="*/ 846 h 971"/>
              <a:gd name="T92" fmla="*/ 1117 w 1152"/>
              <a:gd name="T93" fmla="*/ 770 h 971"/>
              <a:gd name="T94" fmla="*/ 1033 w 1152"/>
              <a:gd name="T95" fmla="*/ 696 h 971"/>
              <a:gd name="T96" fmla="*/ 1117 w 1152"/>
              <a:gd name="T97" fmla="*/ 621 h 971"/>
              <a:gd name="T98" fmla="*/ 810 w 1152"/>
              <a:gd name="T99" fmla="*/ 563 h 971"/>
              <a:gd name="T100" fmla="*/ 810 w 1152"/>
              <a:gd name="T101" fmla="*/ 528 h 971"/>
              <a:gd name="T102" fmla="*/ 793 w 1152"/>
              <a:gd name="T103" fmla="*/ 361 h 971"/>
              <a:gd name="T104" fmla="*/ 787 w 1152"/>
              <a:gd name="T105" fmla="*/ 200 h 971"/>
              <a:gd name="T106" fmla="*/ 718 w 1152"/>
              <a:gd name="T107" fmla="*/ 829 h 971"/>
              <a:gd name="T108" fmla="*/ 907 w 1152"/>
              <a:gd name="T109" fmla="*/ 722 h 971"/>
              <a:gd name="T110" fmla="*/ 1076 w 1152"/>
              <a:gd name="T111" fmla="*/ 8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971">
                <a:moveTo>
                  <a:pt x="386" y="846"/>
                </a:moveTo>
                <a:cubicBezTo>
                  <a:pt x="386" y="857"/>
                  <a:pt x="378" y="866"/>
                  <a:pt x="367" y="866"/>
                </a:cubicBezTo>
                <a:cubicBezTo>
                  <a:pt x="356" y="866"/>
                  <a:pt x="348" y="857"/>
                  <a:pt x="348" y="846"/>
                </a:cubicBezTo>
                <a:cubicBezTo>
                  <a:pt x="348" y="836"/>
                  <a:pt x="356" y="827"/>
                  <a:pt x="367" y="827"/>
                </a:cubicBezTo>
                <a:cubicBezTo>
                  <a:pt x="378" y="827"/>
                  <a:pt x="386" y="836"/>
                  <a:pt x="386" y="846"/>
                </a:cubicBezTo>
                <a:close/>
                <a:moveTo>
                  <a:pt x="907" y="827"/>
                </a:moveTo>
                <a:cubicBezTo>
                  <a:pt x="897" y="827"/>
                  <a:pt x="888" y="836"/>
                  <a:pt x="888" y="846"/>
                </a:cubicBezTo>
                <a:cubicBezTo>
                  <a:pt x="888" y="857"/>
                  <a:pt x="897" y="866"/>
                  <a:pt x="907" y="866"/>
                </a:cubicBezTo>
                <a:cubicBezTo>
                  <a:pt x="918" y="866"/>
                  <a:pt x="927" y="857"/>
                  <a:pt x="927" y="846"/>
                </a:cubicBezTo>
                <a:cubicBezTo>
                  <a:pt x="927" y="836"/>
                  <a:pt x="918" y="827"/>
                  <a:pt x="907" y="827"/>
                </a:cubicBezTo>
                <a:close/>
                <a:moveTo>
                  <a:pt x="122" y="517"/>
                </a:moveTo>
                <a:cubicBezTo>
                  <a:pt x="122" y="139"/>
                  <a:pt x="122" y="139"/>
                  <a:pt x="122" y="139"/>
                </a:cubicBezTo>
                <a:cubicBezTo>
                  <a:pt x="122" y="130"/>
                  <a:pt x="130" y="121"/>
                  <a:pt x="140" y="121"/>
                </a:cubicBezTo>
                <a:cubicBezTo>
                  <a:pt x="578" y="121"/>
                  <a:pt x="578" y="121"/>
                  <a:pt x="578" y="121"/>
                </a:cubicBezTo>
                <a:cubicBezTo>
                  <a:pt x="588" y="121"/>
                  <a:pt x="596" y="130"/>
                  <a:pt x="596" y="139"/>
                </a:cubicBezTo>
                <a:cubicBezTo>
                  <a:pt x="596" y="517"/>
                  <a:pt x="596" y="517"/>
                  <a:pt x="596" y="517"/>
                </a:cubicBezTo>
                <a:cubicBezTo>
                  <a:pt x="596" y="526"/>
                  <a:pt x="588" y="534"/>
                  <a:pt x="578" y="534"/>
                </a:cubicBezTo>
                <a:cubicBezTo>
                  <a:pt x="140" y="534"/>
                  <a:pt x="140" y="534"/>
                  <a:pt x="140" y="534"/>
                </a:cubicBezTo>
                <a:cubicBezTo>
                  <a:pt x="130" y="534"/>
                  <a:pt x="122" y="526"/>
                  <a:pt x="122" y="517"/>
                </a:cubicBezTo>
                <a:close/>
                <a:moveTo>
                  <a:pt x="157" y="500"/>
                </a:moveTo>
                <a:cubicBezTo>
                  <a:pt x="561" y="500"/>
                  <a:pt x="561" y="500"/>
                  <a:pt x="561" y="500"/>
                </a:cubicBezTo>
                <a:cubicBezTo>
                  <a:pt x="561" y="157"/>
                  <a:pt x="561" y="157"/>
                  <a:pt x="561" y="157"/>
                </a:cubicBezTo>
                <a:cubicBezTo>
                  <a:pt x="157" y="157"/>
                  <a:pt x="157" y="157"/>
                  <a:pt x="157" y="157"/>
                </a:cubicBezTo>
                <a:lnTo>
                  <a:pt x="157" y="500"/>
                </a:lnTo>
                <a:close/>
                <a:moveTo>
                  <a:pt x="876" y="621"/>
                </a:moveTo>
                <a:cubicBezTo>
                  <a:pt x="810" y="621"/>
                  <a:pt x="810" y="621"/>
                  <a:pt x="810" y="621"/>
                </a:cubicBezTo>
                <a:cubicBezTo>
                  <a:pt x="801" y="621"/>
                  <a:pt x="793" y="629"/>
                  <a:pt x="793" y="639"/>
                </a:cubicBezTo>
                <a:cubicBezTo>
                  <a:pt x="793" y="649"/>
                  <a:pt x="801" y="657"/>
                  <a:pt x="810" y="657"/>
                </a:cubicBezTo>
                <a:cubicBezTo>
                  <a:pt x="876" y="657"/>
                  <a:pt x="876" y="657"/>
                  <a:pt x="876" y="657"/>
                </a:cubicBezTo>
                <a:cubicBezTo>
                  <a:pt x="885" y="657"/>
                  <a:pt x="893" y="649"/>
                  <a:pt x="893" y="639"/>
                </a:cubicBezTo>
                <a:cubicBezTo>
                  <a:pt x="893" y="629"/>
                  <a:pt x="885" y="621"/>
                  <a:pt x="876" y="621"/>
                </a:cubicBezTo>
                <a:close/>
                <a:moveTo>
                  <a:pt x="1152" y="753"/>
                </a:moveTo>
                <a:cubicBezTo>
                  <a:pt x="1152" y="753"/>
                  <a:pt x="1152" y="753"/>
                  <a:pt x="1152" y="753"/>
                </a:cubicBezTo>
                <a:cubicBezTo>
                  <a:pt x="1152" y="788"/>
                  <a:pt x="1152" y="788"/>
                  <a:pt x="1152" y="788"/>
                </a:cubicBezTo>
                <a:cubicBezTo>
                  <a:pt x="1152" y="830"/>
                  <a:pt x="1118" y="864"/>
                  <a:pt x="1076" y="864"/>
                </a:cubicBezTo>
                <a:cubicBezTo>
                  <a:pt x="1031" y="864"/>
                  <a:pt x="1031" y="864"/>
                  <a:pt x="1031" y="864"/>
                </a:cubicBezTo>
                <a:cubicBezTo>
                  <a:pt x="1022" y="924"/>
                  <a:pt x="970" y="971"/>
                  <a:pt x="907" y="971"/>
                </a:cubicBezTo>
                <a:cubicBezTo>
                  <a:pt x="844" y="971"/>
                  <a:pt x="793" y="924"/>
                  <a:pt x="784" y="864"/>
                </a:cubicBezTo>
                <a:cubicBezTo>
                  <a:pt x="490" y="864"/>
                  <a:pt x="490" y="864"/>
                  <a:pt x="490" y="864"/>
                </a:cubicBezTo>
                <a:cubicBezTo>
                  <a:pt x="482" y="924"/>
                  <a:pt x="430" y="971"/>
                  <a:pt x="367" y="971"/>
                </a:cubicBezTo>
                <a:cubicBezTo>
                  <a:pt x="304" y="971"/>
                  <a:pt x="252" y="924"/>
                  <a:pt x="244" y="864"/>
                </a:cubicBezTo>
                <a:cubicBezTo>
                  <a:pt x="76" y="864"/>
                  <a:pt x="76" y="864"/>
                  <a:pt x="76" y="864"/>
                </a:cubicBezTo>
                <a:cubicBezTo>
                  <a:pt x="34" y="864"/>
                  <a:pt x="0" y="830"/>
                  <a:pt x="0" y="788"/>
                </a:cubicBezTo>
                <a:cubicBezTo>
                  <a:pt x="0" y="17"/>
                  <a:pt x="0" y="17"/>
                  <a:pt x="0" y="17"/>
                </a:cubicBezTo>
                <a:cubicBezTo>
                  <a:pt x="0" y="7"/>
                  <a:pt x="8" y="0"/>
                  <a:pt x="18" y="0"/>
                </a:cubicBezTo>
                <a:cubicBezTo>
                  <a:pt x="700" y="0"/>
                  <a:pt x="700" y="0"/>
                  <a:pt x="700" y="0"/>
                </a:cubicBezTo>
                <a:cubicBezTo>
                  <a:pt x="710" y="0"/>
                  <a:pt x="718" y="7"/>
                  <a:pt x="718" y="17"/>
                </a:cubicBezTo>
                <a:cubicBezTo>
                  <a:pt x="718" y="165"/>
                  <a:pt x="718" y="165"/>
                  <a:pt x="718" y="165"/>
                </a:cubicBezTo>
                <a:cubicBezTo>
                  <a:pt x="840" y="165"/>
                  <a:pt x="840" y="165"/>
                  <a:pt x="840" y="165"/>
                </a:cubicBezTo>
                <a:cubicBezTo>
                  <a:pt x="891" y="165"/>
                  <a:pt x="939" y="178"/>
                  <a:pt x="979" y="205"/>
                </a:cubicBezTo>
                <a:cubicBezTo>
                  <a:pt x="1058" y="256"/>
                  <a:pt x="1152" y="357"/>
                  <a:pt x="1151" y="546"/>
                </a:cubicBezTo>
                <a:cubicBezTo>
                  <a:pt x="1151" y="546"/>
                  <a:pt x="1151" y="546"/>
                  <a:pt x="1151" y="546"/>
                </a:cubicBezTo>
                <a:cubicBezTo>
                  <a:pt x="1152" y="637"/>
                  <a:pt x="1152" y="637"/>
                  <a:pt x="1152" y="637"/>
                </a:cubicBezTo>
                <a:cubicBezTo>
                  <a:pt x="1152" y="637"/>
                  <a:pt x="1152" y="638"/>
                  <a:pt x="1152" y="639"/>
                </a:cubicBezTo>
                <a:lnTo>
                  <a:pt x="1152" y="753"/>
                </a:lnTo>
                <a:close/>
                <a:moveTo>
                  <a:pt x="457" y="846"/>
                </a:moveTo>
                <a:cubicBezTo>
                  <a:pt x="457" y="797"/>
                  <a:pt x="417" y="756"/>
                  <a:pt x="367" y="756"/>
                </a:cubicBezTo>
                <a:cubicBezTo>
                  <a:pt x="318" y="756"/>
                  <a:pt x="277" y="797"/>
                  <a:pt x="277" y="846"/>
                </a:cubicBezTo>
                <a:cubicBezTo>
                  <a:pt x="277" y="896"/>
                  <a:pt x="318" y="936"/>
                  <a:pt x="367" y="936"/>
                </a:cubicBezTo>
                <a:cubicBezTo>
                  <a:pt x="417" y="936"/>
                  <a:pt x="457" y="896"/>
                  <a:pt x="457" y="846"/>
                </a:cubicBezTo>
                <a:close/>
                <a:moveTo>
                  <a:pt x="683" y="657"/>
                </a:moveTo>
                <a:cubicBezTo>
                  <a:pt x="35" y="657"/>
                  <a:pt x="35" y="657"/>
                  <a:pt x="35" y="657"/>
                </a:cubicBezTo>
                <a:cubicBezTo>
                  <a:pt x="35" y="788"/>
                  <a:pt x="35" y="788"/>
                  <a:pt x="35" y="788"/>
                </a:cubicBezTo>
                <a:cubicBezTo>
                  <a:pt x="35" y="810"/>
                  <a:pt x="53" y="829"/>
                  <a:pt x="76" y="829"/>
                </a:cubicBezTo>
                <a:cubicBezTo>
                  <a:pt x="244" y="829"/>
                  <a:pt x="244" y="829"/>
                  <a:pt x="244" y="829"/>
                </a:cubicBezTo>
                <a:cubicBezTo>
                  <a:pt x="252" y="768"/>
                  <a:pt x="304" y="722"/>
                  <a:pt x="367" y="722"/>
                </a:cubicBezTo>
                <a:cubicBezTo>
                  <a:pt x="430" y="722"/>
                  <a:pt x="482" y="768"/>
                  <a:pt x="490" y="829"/>
                </a:cubicBezTo>
                <a:cubicBezTo>
                  <a:pt x="683" y="829"/>
                  <a:pt x="683" y="829"/>
                  <a:pt x="683" y="829"/>
                </a:cubicBezTo>
                <a:lnTo>
                  <a:pt x="683" y="657"/>
                </a:lnTo>
                <a:close/>
                <a:moveTo>
                  <a:pt x="683" y="34"/>
                </a:moveTo>
                <a:cubicBezTo>
                  <a:pt x="35" y="34"/>
                  <a:pt x="35" y="34"/>
                  <a:pt x="35" y="34"/>
                </a:cubicBezTo>
                <a:cubicBezTo>
                  <a:pt x="35" y="621"/>
                  <a:pt x="35" y="621"/>
                  <a:pt x="35" y="621"/>
                </a:cubicBezTo>
                <a:cubicBezTo>
                  <a:pt x="683" y="621"/>
                  <a:pt x="683" y="621"/>
                  <a:pt x="683" y="621"/>
                </a:cubicBezTo>
                <a:lnTo>
                  <a:pt x="683" y="34"/>
                </a:lnTo>
                <a:close/>
                <a:moveTo>
                  <a:pt x="1117" y="657"/>
                </a:moveTo>
                <a:cubicBezTo>
                  <a:pt x="1107" y="657"/>
                  <a:pt x="1107" y="657"/>
                  <a:pt x="1107" y="657"/>
                </a:cubicBezTo>
                <a:cubicBezTo>
                  <a:pt x="1085" y="657"/>
                  <a:pt x="1068" y="674"/>
                  <a:pt x="1068" y="696"/>
                </a:cubicBezTo>
                <a:cubicBezTo>
                  <a:pt x="1068" y="718"/>
                  <a:pt x="1085" y="735"/>
                  <a:pt x="1107" y="735"/>
                </a:cubicBezTo>
                <a:cubicBezTo>
                  <a:pt x="1117" y="735"/>
                  <a:pt x="1117" y="735"/>
                  <a:pt x="1117" y="735"/>
                </a:cubicBezTo>
                <a:lnTo>
                  <a:pt x="1117" y="657"/>
                </a:lnTo>
                <a:close/>
                <a:moveTo>
                  <a:pt x="822" y="340"/>
                </a:moveTo>
                <a:cubicBezTo>
                  <a:pt x="874" y="391"/>
                  <a:pt x="908" y="454"/>
                  <a:pt x="924" y="528"/>
                </a:cubicBezTo>
                <a:cubicBezTo>
                  <a:pt x="1116" y="528"/>
                  <a:pt x="1116" y="528"/>
                  <a:pt x="1116" y="528"/>
                </a:cubicBezTo>
                <a:cubicBezTo>
                  <a:pt x="1111" y="366"/>
                  <a:pt x="1029" y="279"/>
                  <a:pt x="960" y="234"/>
                </a:cubicBezTo>
                <a:cubicBezTo>
                  <a:pt x="926" y="211"/>
                  <a:pt x="884" y="200"/>
                  <a:pt x="840" y="200"/>
                </a:cubicBezTo>
                <a:cubicBezTo>
                  <a:pt x="822" y="200"/>
                  <a:pt x="822" y="200"/>
                  <a:pt x="822" y="200"/>
                </a:cubicBezTo>
                <a:lnTo>
                  <a:pt x="822" y="340"/>
                </a:lnTo>
                <a:close/>
                <a:moveTo>
                  <a:pt x="997" y="846"/>
                </a:moveTo>
                <a:cubicBezTo>
                  <a:pt x="997" y="797"/>
                  <a:pt x="957" y="756"/>
                  <a:pt x="907" y="756"/>
                </a:cubicBezTo>
                <a:cubicBezTo>
                  <a:pt x="858" y="756"/>
                  <a:pt x="818" y="797"/>
                  <a:pt x="818" y="846"/>
                </a:cubicBezTo>
                <a:cubicBezTo>
                  <a:pt x="818" y="896"/>
                  <a:pt x="858" y="936"/>
                  <a:pt x="907" y="936"/>
                </a:cubicBezTo>
                <a:cubicBezTo>
                  <a:pt x="957" y="936"/>
                  <a:pt x="997" y="896"/>
                  <a:pt x="997" y="846"/>
                </a:cubicBezTo>
                <a:close/>
                <a:moveTo>
                  <a:pt x="1117" y="788"/>
                </a:moveTo>
                <a:cubicBezTo>
                  <a:pt x="1117" y="770"/>
                  <a:pt x="1117" y="770"/>
                  <a:pt x="1117" y="770"/>
                </a:cubicBezTo>
                <a:cubicBezTo>
                  <a:pt x="1107" y="770"/>
                  <a:pt x="1107" y="770"/>
                  <a:pt x="1107" y="770"/>
                </a:cubicBezTo>
                <a:cubicBezTo>
                  <a:pt x="1066" y="770"/>
                  <a:pt x="1033" y="737"/>
                  <a:pt x="1033" y="696"/>
                </a:cubicBezTo>
                <a:cubicBezTo>
                  <a:pt x="1033" y="655"/>
                  <a:pt x="1066" y="621"/>
                  <a:pt x="1107" y="621"/>
                </a:cubicBezTo>
                <a:cubicBezTo>
                  <a:pt x="1117" y="621"/>
                  <a:pt x="1117" y="621"/>
                  <a:pt x="1117" y="621"/>
                </a:cubicBezTo>
                <a:cubicBezTo>
                  <a:pt x="1117" y="563"/>
                  <a:pt x="1117" y="563"/>
                  <a:pt x="1117" y="563"/>
                </a:cubicBezTo>
                <a:cubicBezTo>
                  <a:pt x="810" y="563"/>
                  <a:pt x="810" y="563"/>
                  <a:pt x="810" y="563"/>
                </a:cubicBezTo>
                <a:cubicBezTo>
                  <a:pt x="801" y="563"/>
                  <a:pt x="793" y="555"/>
                  <a:pt x="793" y="546"/>
                </a:cubicBezTo>
                <a:cubicBezTo>
                  <a:pt x="793" y="536"/>
                  <a:pt x="801" y="528"/>
                  <a:pt x="810" y="528"/>
                </a:cubicBezTo>
                <a:cubicBezTo>
                  <a:pt x="888" y="528"/>
                  <a:pt x="888" y="528"/>
                  <a:pt x="888" y="528"/>
                </a:cubicBezTo>
                <a:cubicBezTo>
                  <a:pt x="872" y="462"/>
                  <a:pt x="840" y="406"/>
                  <a:pt x="793" y="361"/>
                </a:cubicBezTo>
                <a:cubicBezTo>
                  <a:pt x="790" y="357"/>
                  <a:pt x="788" y="352"/>
                  <a:pt x="788" y="348"/>
                </a:cubicBezTo>
                <a:cubicBezTo>
                  <a:pt x="787" y="200"/>
                  <a:pt x="787" y="200"/>
                  <a:pt x="787" y="200"/>
                </a:cubicBezTo>
                <a:cubicBezTo>
                  <a:pt x="718" y="200"/>
                  <a:pt x="718" y="200"/>
                  <a:pt x="718" y="200"/>
                </a:cubicBezTo>
                <a:cubicBezTo>
                  <a:pt x="718" y="829"/>
                  <a:pt x="718" y="829"/>
                  <a:pt x="718" y="829"/>
                </a:cubicBezTo>
                <a:cubicBezTo>
                  <a:pt x="784" y="829"/>
                  <a:pt x="784" y="829"/>
                  <a:pt x="784" y="829"/>
                </a:cubicBezTo>
                <a:cubicBezTo>
                  <a:pt x="793" y="768"/>
                  <a:pt x="844" y="722"/>
                  <a:pt x="907" y="722"/>
                </a:cubicBezTo>
                <a:cubicBezTo>
                  <a:pt x="970" y="722"/>
                  <a:pt x="1022" y="768"/>
                  <a:pt x="1031" y="829"/>
                </a:cubicBezTo>
                <a:cubicBezTo>
                  <a:pt x="1076" y="829"/>
                  <a:pt x="1076" y="829"/>
                  <a:pt x="1076" y="829"/>
                </a:cubicBezTo>
                <a:cubicBezTo>
                  <a:pt x="1099" y="829"/>
                  <a:pt x="1117" y="810"/>
                  <a:pt x="1117" y="7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 name="Freeform 78">
            <a:extLst>
              <a:ext uri="{FF2B5EF4-FFF2-40B4-BE49-F238E27FC236}">
                <a16:creationId xmlns:a16="http://schemas.microsoft.com/office/drawing/2014/main" id="{ADAD6FA8-6E5B-DF49-CE7A-170A0B91896D}"/>
              </a:ext>
              <a:ext uri="{C183D7F6-B498-43B3-948B-1728B52AA6E4}">
                <adec:decorative xmlns:adec="http://schemas.microsoft.com/office/drawing/2017/decorative" val="1"/>
              </a:ext>
            </a:extLst>
          </p:cNvPr>
          <p:cNvSpPr>
            <a:spLocks noChangeAspect="1" noEditPoints="1"/>
          </p:cNvSpPr>
          <p:nvPr/>
        </p:nvSpPr>
        <p:spPr bwMode="auto">
          <a:xfrm>
            <a:off x="3504153" y="2712787"/>
            <a:ext cx="485054" cy="485054"/>
          </a:xfrm>
          <a:custGeom>
            <a:avLst/>
            <a:gdLst>
              <a:gd name="T0" fmla="*/ 5818 w 7200"/>
              <a:gd name="T1" fmla="*/ 3775 h 7200"/>
              <a:gd name="T2" fmla="*/ 4872 w 7200"/>
              <a:gd name="T3" fmla="*/ 3775 h 7200"/>
              <a:gd name="T4" fmla="*/ 4872 w 7200"/>
              <a:gd name="T5" fmla="*/ 4838 h 7200"/>
              <a:gd name="T6" fmla="*/ 4981 w 7200"/>
              <a:gd name="T7" fmla="*/ 4967 h 7200"/>
              <a:gd name="T8" fmla="*/ 5792 w 7200"/>
              <a:gd name="T9" fmla="*/ 4929 h 7200"/>
              <a:gd name="T10" fmla="*/ 5684 w 7200"/>
              <a:gd name="T11" fmla="*/ 4102 h 7200"/>
              <a:gd name="T12" fmla="*/ 5579 w 7200"/>
              <a:gd name="T13" fmla="*/ 4750 h 7200"/>
              <a:gd name="T14" fmla="*/ 5232 w 7200"/>
              <a:gd name="T15" fmla="*/ 4083 h 7200"/>
              <a:gd name="T16" fmla="*/ 5089 w 7200"/>
              <a:gd name="T17" fmla="*/ 3775 h 7200"/>
              <a:gd name="T18" fmla="*/ 5599 w 7200"/>
              <a:gd name="T19" fmla="*/ 3775 h 7200"/>
              <a:gd name="T20" fmla="*/ 5458 w 7200"/>
              <a:gd name="T21" fmla="*/ 4083 h 7200"/>
              <a:gd name="T22" fmla="*/ 5454 w 7200"/>
              <a:gd name="T23" fmla="*/ 1653 h 7200"/>
              <a:gd name="T24" fmla="*/ 4651 w 7200"/>
              <a:gd name="T25" fmla="*/ 1870 h 7200"/>
              <a:gd name="T26" fmla="*/ 4466 w 7200"/>
              <a:gd name="T27" fmla="*/ 184 h 7200"/>
              <a:gd name="T28" fmla="*/ 4444 w 7200"/>
              <a:gd name="T29" fmla="*/ 164 h 7200"/>
              <a:gd name="T30" fmla="*/ 4405 w 7200"/>
              <a:gd name="T31" fmla="*/ 131 h 7200"/>
              <a:gd name="T32" fmla="*/ 4330 w 7200"/>
              <a:gd name="T33" fmla="*/ 81 h 7200"/>
              <a:gd name="T34" fmla="*/ 4296 w 7200"/>
              <a:gd name="T35" fmla="*/ 63 h 7200"/>
              <a:gd name="T36" fmla="*/ 4266 w 7200"/>
              <a:gd name="T37" fmla="*/ 49 h 7200"/>
              <a:gd name="T38" fmla="*/ 627 w 7200"/>
              <a:gd name="T39" fmla="*/ 0 h 7200"/>
              <a:gd name="T40" fmla="*/ 0 w 7200"/>
              <a:gd name="T41" fmla="*/ 628 h 7200"/>
              <a:gd name="T42" fmla="*/ 183 w 7200"/>
              <a:gd name="T43" fmla="*/ 7017 h 7200"/>
              <a:gd name="T44" fmla="*/ 4023 w 7200"/>
              <a:gd name="T45" fmla="*/ 7200 h 7200"/>
              <a:gd name="T46" fmla="*/ 4651 w 7200"/>
              <a:gd name="T47" fmla="*/ 5554 h 7200"/>
              <a:gd name="T48" fmla="*/ 7200 w 7200"/>
              <a:gd name="T49" fmla="*/ 4799 h 7200"/>
              <a:gd name="T50" fmla="*/ 6539 w 7200"/>
              <a:gd name="T51" fmla="*/ 2745 h 7200"/>
              <a:gd name="T52" fmla="*/ 5345 w 7200"/>
              <a:gd name="T53" fmla="*/ 1867 h 7200"/>
              <a:gd name="T54" fmla="*/ 4370 w 7200"/>
              <a:gd name="T55" fmla="*/ 2739 h 7200"/>
              <a:gd name="T56" fmla="*/ 4651 w 7200"/>
              <a:gd name="T57" fmla="*/ 2155 h 7200"/>
              <a:gd name="T58" fmla="*/ 307 w 7200"/>
              <a:gd name="T59" fmla="*/ 363 h 7200"/>
              <a:gd name="T60" fmla="*/ 334 w 7200"/>
              <a:gd name="T61" fmla="*/ 333 h 7200"/>
              <a:gd name="T62" fmla="*/ 377 w 7200"/>
              <a:gd name="T63" fmla="*/ 296 h 7200"/>
              <a:gd name="T64" fmla="*/ 421 w 7200"/>
              <a:gd name="T65" fmla="*/ 267 h 7200"/>
              <a:gd name="T66" fmla="*/ 4023 w 7200"/>
              <a:gd name="T67" fmla="*/ 211 h 7200"/>
              <a:gd name="T68" fmla="*/ 4438 w 7200"/>
              <a:gd name="T69" fmla="*/ 1057 h 7200"/>
              <a:gd name="T70" fmla="*/ 213 w 7200"/>
              <a:gd name="T71" fmla="*/ 628 h 7200"/>
              <a:gd name="T72" fmla="*/ 4023 w 7200"/>
              <a:gd name="T73" fmla="*/ 6989 h 7200"/>
              <a:gd name="T74" fmla="*/ 213 w 7200"/>
              <a:gd name="T75" fmla="*/ 6575 h 7200"/>
              <a:gd name="T76" fmla="*/ 4438 w 7200"/>
              <a:gd name="T77" fmla="*/ 6143 h 7200"/>
              <a:gd name="T78" fmla="*/ 4438 w 7200"/>
              <a:gd name="T79" fmla="*/ 5932 h 7200"/>
              <a:gd name="T80" fmla="*/ 213 w 7200"/>
              <a:gd name="T81" fmla="*/ 1269 h 7200"/>
              <a:gd name="T82" fmla="*/ 4438 w 7200"/>
              <a:gd name="T83" fmla="*/ 2064 h 7200"/>
              <a:gd name="T84" fmla="*/ 3489 w 7200"/>
              <a:gd name="T85" fmla="*/ 3493 h 7200"/>
              <a:gd name="T86" fmla="*/ 4242 w 7200"/>
              <a:gd name="T87" fmla="*/ 5554 h 7200"/>
              <a:gd name="T88" fmla="*/ 4438 w 7200"/>
              <a:gd name="T89" fmla="*/ 5932 h 7200"/>
              <a:gd name="T90" fmla="*/ 6447 w 7200"/>
              <a:gd name="T91" fmla="*/ 5334 h 7200"/>
              <a:gd name="T92" fmla="*/ 3708 w 7200"/>
              <a:gd name="T93" fmla="*/ 4799 h 7200"/>
              <a:gd name="T94" fmla="*/ 4242 w 7200"/>
              <a:gd name="T95" fmla="*/ 2959 h 7200"/>
              <a:gd name="T96" fmla="*/ 6981 w 7200"/>
              <a:gd name="T97" fmla="*/ 3493 h 7200"/>
              <a:gd name="T98" fmla="*/ 3086 w 7200"/>
              <a:gd name="T99" fmla="*/ 528 h 7200"/>
              <a:gd name="T100" fmla="*/ 3086 w 7200"/>
              <a:gd name="T101" fmla="*/ 741 h 7200"/>
              <a:gd name="T102" fmla="*/ 3086 w 7200"/>
              <a:gd name="T103" fmla="*/ 528 h 7200"/>
              <a:gd name="T104" fmla="*/ 2219 w 7200"/>
              <a:gd name="T105" fmla="*/ 6566 h 7200"/>
              <a:gd name="T106" fmla="*/ 2431 w 7200"/>
              <a:gd name="T107" fmla="*/ 6566 h 7200"/>
              <a:gd name="T108" fmla="*/ 2619 w 7200"/>
              <a:gd name="T109" fmla="*/ 528 h 7200"/>
              <a:gd name="T110" fmla="*/ 1457 w 7200"/>
              <a:gd name="T111" fmla="*/ 634 h 7200"/>
              <a:gd name="T112" fmla="*/ 2619 w 7200"/>
              <a:gd name="T113" fmla="*/ 741 h 7200"/>
              <a:gd name="T114" fmla="*/ 2619 w 7200"/>
              <a:gd name="T115" fmla="*/ 528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0" h="7200">
                <a:moveTo>
                  <a:pt x="5684" y="4102"/>
                </a:moveTo>
                <a:cubicBezTo>
                  <a:pt x="5770" y="4015"/>
                  <a:pt x="5818" y="3899"/>
                  <a:pt x="5818" y="3775"/>
                </a:cubicBezTo>
                <a:cubicBezTo>
                  <a:pt x="5818" y="3516"/>
                  <a:pt x="5604" y="3302"/>
                  <a:pt x="5345" y="3302"/>
                </a:cubicBezTo>
                <a:cubicBezTo>
                  <a:pt x="5083" y="3302"/>
                  <a:pt x="4872" y="3516"/>
                  <a:pt x="4872" y="3775"/>
                </a:cubicBezTo>
                <a:cubicBezTo>
                  <a:pt x="4872" y="3899"/>
                  <a:pt x="4919" y="4015"/>
                  <a:pt x="5005" y="4102"/>
                </a:cubicBezTo>
                <a:cubicBezTo>
                  <a:pt x="4872" y="4838"/>
                  <a:pt x="4872" y="4838"/>
                  <a:pt x="4872" y="4838"/>
                </a:cubicBezTo>
                <a:cubicBezTo>
                  <a:pt x="4867" y="4870"/>
                  <a:pt x="4876" y="4906"/>
                  <a:pt x="4896" y="4929"/>
                </a:cubicBezTo>
                <a:cubicBezTo>
                  <a:pt x="4918" y="4954"/>
                  <a:pt x="4948" y="4967"/>
                  <a:pt x="4981" y="4967"/>
                </a:cubicBezTo>
                <a:cubicBezTo>
                  <a:pt x="5708" y="4967"/>
                  <a:pt x="5708" y="4967"/>
                  <a:pt x="5708" y="4967"/>
                </a:cubicBezTo>
                <a:cubicBezTo>
                  <a:pt x="5741" y="4967"/>
                  <a:pt x="5771" y="4954"/>
                  <a:pt x="5792" y="4929"/>
                </a:cubicBezTo>
                <a:cubicBezTo>
                  <a:pt x="5812" y="4906"/>
                  <a:pt x="5821" y="4870"/>
                  <a:pt x="5815" y="4838"/>
                </a:cubicBezTo>
                <a:lnTo>
                  <a:pt x="5684" y="4102"/>
                </a:lnTo>
                <a:close/>
                <a:moveTo>
                  <a:pt x="5458" y="4083"/>
                </a:moveTo>
                <a:cubicBezTo>
                  <a:pt x="5579" y="4750"/>
                  <a:pt x="5579" y="4750"/>
                  <a:pt x="5579" y="4750"/>
                </a:cubicBezTo>
                <a:cubicBezTo>
                  <a:pt x="5110" y="4750"/>
                  <a:pt x="5110" y="4750"/>
                  <a:pt x="5110" y="4750"/>
                </a:cubicBezTo>
                <a:cubicBezTo>
                  <a:pt x="5232" y="4083"/>
                  <a:pt x="5232" y="4083"/>
                  <a:pt x="5232" y="4083"/>
                </a:cubicBezTo>
                <a:cubicBezTo>
                  <a:pt x="5238" y="4041"/>
                  <a:pt x="5222" y="4002"/>
                  <a:pt x="5190" y="3976"/>
                </a:cubicBezTo>
                <a:cubicBezTo>
                  <a:pt x="5126" y="3928"/>
                  <a:pt x="5089" y="3853"/>
                  <a:pt x="5089" y="3775"/>
                </a:cubicBezTo>
                <a:cubicBezTo>
                  <a:pt x="5089" y="3636"/>
                  <a:pt x="5204" y="3519"/>
                  <a:pt x="5345" y="3519"/>
                </a:cubicBezTo>
                <a:cubicBezTo>
                  <a:pt x="5485" y="3519"/>
                  <a:pt x="5599" y="3636"/>
                  <a:pt x="5599" y="3775"/>
                </a:cubicBezTo>
                <a:cubicBezTo>
                  <a:pt x="5599" y="3853"/>
                  <a:pt x="5562" y="3928"/>
                  <a:pt x="5499" y="3976"/>
                </a:cubicBezTo>
                <a:cubicBezTo>
                  <a:pt x="5467" y="4002"/>
                  <a:pt x="5450" y="4041"/>
                  <a:pt x="5458" y="4083"/>
                </a:cubicBezTo>
                <a:close/>
                <a:moveTo>
                  <a:pt x="6539" y="2745"/>
                </a:moveTo>
                <a:cubicBezTo>
                  <a:pt x="6489" y="2169"/>
                  <a:pt x="6030" y="1705"/>
                  <a:pt x="5454" y="1653"/>
                </a:cubicBezTo>
                <a:cubicBezTo>
                  <a:pt x="5344" y="1638"/>
                  <a:pt x="5235" y="1653"/>
                  <a:pt x="5235" y="1653"/>
                </a:cubicBezTo>
                <a:cubicBezTo>
                  <a:pt x="5019" y="1673"/>
                  <a:pt x="4819" y="1750"/>
                  <a:pt x="4651" y="1870"/>
                </a:cubicBezTo>
                <a:cubicBezTo>
                  <a:pt x="4651" y="628"/>
                  <a:pt x="4651" y="628"/>
                  <a:pt x="4651" y="628"/>
                </a:cubicBezTo>
                <a:cubicBezTo>
                  <a:pt x="4651" y="460"/>
                  <a:pt x="4585" y="302"/>
                  <a:pt x="4466" y="184"/>
                </a:cubicBezTo>
                <a:cubicBezTo>
                  <a:pt x="4460" y="177"/>
                  <a:pt x="4454" y="172"/>
                  <a:pt x="4448" y="167"/>
                </a:cubicBezTo>
                <a:cubicBezTo>
                  <a:pt x="4447" y="166"/>
                  <a:pt x="4446" y="165"/>
                  <a:pt x="4444" y="164"/>
                </a:cubicBezTo>
                <a:cubicBezTo>
                  <a:pt x="4444" y="163"/>
                  <a:pt x="4444" y="163"/>
                  <a:pt x="4443" y="162"/>
                </a:cubicBezTo>
                <a:cubicBezTo>
                  <a:pt x="4431" y="152"/>
                  <a:pt x="4418" y="141"/>
                  <a:pt x="4405" y="131"/>
                </a:cubicBezTo>
                <a:cubicBezTo>
                  <a:pt x="4400" y="127"/>
                  <a:pt x="4396" y="123"/>
                  <a:pt x="4391" y="120"/>
                </a:cubicBezTo>
                <a:cubicBezTo>
                  <a:pt x="4372" y="106"/>
                  <a:pt x="4351" y="93"/>
                  <a:pt x="4330" y="81"/>
                </a:cubicBezTo>
                <a:cubicBezTo>
                  <a:pt x="4325" y="78"/>
                  <a:pt x="4320" y="76"/>
                  <a:pt x="4316" y="73"/>
                </a:cubicBezTo>
                <a:cubicBezTo>
                  <a:pt x="4309" y="70"/>
                  <a:pt x="4303" y="66"/>
                  <a:pt x="4296" y="63"/>
                </a:cubicBezTo>
                <a:cubicBezTo>
                  <a:pt x="4295" y="62"/>
                  <a:pt x="4293" y="62"/>
                  <a:pt x="4292" y="61"/>
                </a:cubicBezTo>
                <a:cubicBezTo>
                  <a:pt x="4283" y="57"/>
                  <a:pt x="4275" y="53"/>
                  <a:pt x="4266" y="49"/>
                </a:cubicBezTo>
                <a:cubicBezTo>
                  <a:pt x="4189" y="16"/>
                  <a:pt x="4107" y="0"/>
                  <a:pt x="4023" y="0"/>
                </a:cubicBezTo>
                <a:cubicBezTo>
                  <a:pt x="627" y="0"/>
                  <a:pt x="627" y="0"/>
                  <a:pt x="627" y="0"/>
                </a:cubicBezTo>
                <a:cubicBezTo>
                  <a:pt x="459" y="0"/>
                  <a:pt x="302" y="65"/>
                  <a:pt x="183" y="184"/>
                </a:cubicBezTo>
                <a:cubicBezTo>
                  <a:pt x="65" y="302"/>
                  <a:pt x="0" y="460"/>
                  <a:pt x="0" y="628"/>
                </a:cubicBezTo>
                <a:cubicBezTo>
                  <a:pt x="0" y="6575"/>
                  <a:pt x="0" y="6575"/>
                  <a:pt x="0" y="6575"/>
                </a:cubicBezTo>
                <a:cubicBezTo>
                  <a:pt x="0" y="6742"/>
                  <a:pt x="65" y="6899"/>
                  <a:pt x="183" y="7017"/>
                </a:cubicBezTo>
                <a:cubicBezTo>
                  <a:pt x="302" y="7135"/>
                  <a:pt x="460" y="7200"/>
                  <a:pt x="627" y="7200"/>
                </a:cubicBezTo>
                <a:cubicBezTo>
                  <a:pt x="4023" y="7200"/>
                  <a:pt x="4023" y="7200"/>
                  <a:pt x="4023" y="7200"/>
                </a:cubicBezTo>
                <a:cubicBezTo>
                  <a:pt x="4369" y="7200"/>
                  <a:pt x="4651" y="6920"/>
                  <a:pt x="4651" y="6575"/>
                </a:cubicBezTo>
                <a:cubicBezTo>
                  <a:pt x="4651" y="5554"/>
                  <a:pt x="4651" y="5554"/>
                  <a:pt x="4651" y="5554"/>
                </a:cubicBezTo>
                <a:cubicBezTo>
                  <a:pt x="6447" y="5554"/>
                  <a:pt x="6447" y="5554"/>
                  <a:pt x="6447" y="5554"/>
                </a:cubicBezTo>
                <a:cubicBezTo>
                  <a:pt x="6861" y="5554"/>
                  <a:pt x="7200" y="5217"/>
                  <a:pt x="7200" y="4799"/>
                </a:cubicBezTo>
                <a:cubicBezTo>
                  <a:pt x="7200" y="3493"/>
                  <a:pt x="7200" y="3493"/>
                  <a:pt x="7200" y="3493"/>
                </a:cubicBezTo>
                <a:cubicBezTo>
                  <a:pt x="7200" y="3108"/>
                  <a:pt x="6910" y="2791"/>
                  <a:pt x="6539" y="2745"/>
                </a:cubicBezTo>
                <a:close/>
                <a:moveTo>
                  <a:pt x="4651" y="2155"/>
                </a:moveTo>
                <a:cubicBezTo>
                  <a:pt x="4828" y="1977"/>
                  <a:pt x="5074" y="1867"/>
                  <a:pt x="5345" y="1867"/>
                </a:cubicBezTo>
                <a:cubicBezTo>
                  <a:pt x="5849" y="1867"/>
                  <a:pt x="6265" y="2249"/>
                  <a:pt x="6319" y="2739"/>
                </a:cubicBezTo>
                <a:cubicBezTo>
                  <a:pt x="4370" y="2739"/>
                  <a:pt x="4370" y="2739"/>
                  <a:pt x="4370" y="2739"/>
                </a:cubicBezTo>
                <a:cubicBezTo>
                  <a:pt x="4380" y="2646"/>
                  <a:pt x="4403" y="2557"/>
                  <a:pt x="4438" y="2474"/>
                </a:cubicBezTo>
                <a:cubicBezTo>
                  <a:pt x="4487" y="2354"/>
                  <a:pt x="4560" y="2246"/>
                  <a:pt x="4651" y="2155"/>
                </a:cubicBezTo>
                <a:close/>
                <a:moveTo>
                  <a:pt x="213" y="628"/>
                </a:moveTo>
                <a:cubicBezTo>
                  <a:pt x="213" y="528"/>
                  <a:pt x="248" y="435"/>
                  <a:pt x="307" y="363"/>
                </a:cubicBezTo>
                <a:cubicBezTo>
                  <a:pt x="307" y="363"/>
                  <a:pt x="307" y="363"/>
                  <a:pt x="307" y="363"/>
                </a:cubicBezTo>
                <a:cubicBezTo>
                  <a:pt x="316" y="353"/>
                  <a:pt x="325" y="343"/>
                  <a:pt x="334" y="333"/>
                </a:cubicBezTo>
                <a:cubicBezTo>
                  <a:pt x="344" y="324"/>
                  <a:pt x="354" y="315"/>
                  <a:pt x="364" y="307"/>
                </a:cubicBezTo>
                <a:cubicBezTo>
                  <a:pt x="368" y="303"/>
                  <a:pt x="373" y="299"/>
                  <a:pt x="377" y="296"/>
                </a:cubicBezTo>
                <a:cubicBezTo>
                  <a:pt x="387" y="289"/>
                  <a:pt x="396" y="282"/>
                  <a:pt x="406" y="276"/>
                </a:cubicBezTo>
                <a:cubicBezTo>
                  <a:pt x="411" y="273"/>
                  <a:pt x="416" y="270"/>
                  <a:pt x="421" y="267"/>
                </a:cubicBezTo>
                <a:cubicBezTo>
                  <a:pt x="482" y="231"/>
                  <a:pt x="552" y="211"/>
                  <a:pt x="627" y="211"/>
                </a:cubicBezTo>
                <a:cubicBezTo>
                  <a:pt x="4023" y="211"/>
                  <a:pt x="4023" y="211"/>
                  <a:pt x="4023" y="211"/>
                </a:cubicBezTo>
                <a:cubicBezTo>
                  <a:pt x="4251" y="211"/>
                  <a:pt x="4438" y="399"/>
                  <a:pt x="4438" y="628"/>
                </a:cubicBezTo>
                <a:cubicBezTo>
                  <a:pt x="4438" y="1057"/>
                  <a:pt x="4438" y="1057"/>
                  <a:pt x="4438" y="1057"/>
                </a:cubicBezTo>
                <a:cubicBezTo>
                  <a:pt x="213" y="1057"/>
                  <a:pt x="213" y="1057"/>
                  <a:pt x="213" y="1057"/>
                </a:cubicBezTo>
                <a:lnTo>
                  <a:pt x="213" y="628"/>
                </a:lnTo>
                <a:close/>
                <a:moveTo>
                  <a:pt x="4438" y="6575"/>
                </a:moveTo>
                <a:cubicBezTo>
                  <a:pt x="4438" y="6803"/>
                  <a:pt x="4251" y="6989"/>
                  <a:pt x="4023" y="6989"/>
                </a:cubicBezTo>
                <a:cubicBezTo>
                  <a:pt x="627" y="6989"/>
                  <a:pt x="627" y="6989"/>
                  <a:pt x="627" y="6989"/>
                </a:cubicBezTo>
                <a:cubicBezTo>
                  <a:pt x="399" y="6989"/>
                  <a:pt x="213" y="6803"/>
                  <a:pt x="213" y="6575"/>
                </a:cubicBezTo>
                <a:cubicBezTo>
                  <a:pt x="213" y="6143"/>
                  <a:pt x="213" y="6143"/>
                  <a:pt x="213" y="6143"/>
                </a:cubicBezTo>
                <a:cubicBezTo>
                  <a:pt x="4438" y="6143"/>
                  <a:pt x="4438" y="6143"/>
                  <a:pt x="4438" y="6143"/>
                </a:cubicBezTo>
                <a:lnTo>
                  <a:pt x="4438" y="6575"/>
                </a:lnTo>
                <a:close/>
                <a:moveTo>
                  <a:pt x="4438" y="5932"/>
                </a:moveTo>
                <a:cubicBezTo>
                  <a:pt x="213" y="5932"/>
                  <a:pt x="213" y="5932"/>
                  <a:pt x="213" y="5932"/>
                </a:cubicBezTo>
                <a:cubicBezTo>
                  <a:pt x="213" y="1269"/>
                  <a:pt x="213" y="1269"/>
                  <a:pt x="213" y="1269"/>
                </a:cubicBezTo>
                <a:cubicBezTo>
                  <a:pt x="4438" y="1269"/>
                  <a:pt x="4438" y="1269"/>
                  <a:pt x="4438" y="1269"/>
                </a:cubicBezTo>
                <a:cubicBezTo>
                  <a:pt x="4438" y="2064"/>
                  <a:pt x="4438" y="2064"/>
                  <a:pt x="4438" y="2064"/>
                </a:cubicBezTo>
                <a:cubicBezTo>
                  <a:pt x="4277" y="2250"/>
                  <a:pt x="4172" y="2486"/>
                  <a:pt x="4150" y="2745"/>
                </a:cubicBezTo>
                <a:cubicBezTo>
                  <a:pt x="3779" y="2791"/>
                  <a:pt x="3489" y="3108"/>
                  <a:pt x="3489" y="3493"/>
                </a:cubicBezTo>
                <a:cubicBezTo>
                  <a:pt x="3489" y="4799"/>
                  <a:pt x="3489" y="4799"/>
                  <a:pt x="3489" y="4799"/>
                </a:cubicBezTo>
                <a:cubicBezTo>
                  <a:pt x="3489" y="5217"/>
                  <a:pt x="3826" y="5554"/>
                  <a:pt x="4242" y="5554"/>
                </a:cubicBezTo>
                <a:cubicBezTo>
                  <a:pt x="4438" y="5554"/>
                  <a:pt x="4438" y="5554"/>
                  <a:pt x="4438" y="5554"/>
                </a:cubicBezTo>
                <a:lnTo>
                  <a:pt x="4438" y="5932"/>
                </a:lnTo>
                <a:close/>
                <a:moveTo>
                  <a:pt x="6981" y="4799"/>
                </a:moveTo>
                <a:cubicBezTo>
                  <a:pt x="6981" y="5097"/>
                  <a:pt x="6741" y="5334"/>
                  <a:pt x="6447" y="5334"/>
                </a:cubicBezTo>
                <a:cubicBezTo>
                  <a:pt x="4242" y="5334"/>
                  <a:pt x="4242" y="5334"/>
                  <a:pt x="4242" y="5334"/>
                </a:cubicBezTo>
                <a:cubicBezTo>
                  <a:pt x="3947" y="5334"/>
                  <a:pt x="3708" y="5097"/>
                  <a:pt x="3708" y="4799"/>
                </a:cubicBezTo>
                <a:cubicBezTo>
                  <a:pt x="3708" y="3493"/>
                  <a:pt x="3708" y="3493"/>
                  <a:pt x="3708" y="3493"/>
                </a:cubicBezTo>
                <a:cubicBezTo>
                  <a:pt x="3708" y="3199"/>
                  <a:pt x="3947" y="2959"/>
                  <a:pt x="4242" y="2959"/>
                </a:cubicBezTo>
                <a:cubicBezTo>
                  <a:pt x="6447" y="2959"/>
                  <a:pt x="6447" y="2959"/>
                  <a:pt x="6447" y="2959"/>
                </a:cubicBezTo>
                <a:cubicBezTo>
                  <a:pt x="6741" y="2959"/>
                  <a:pt x="6981" y="3199"/>
                  <a:pt x="6981" y="3493"/>
                </a:cubicBezTo>
                <a:lnTo>
                  <a:pt x="6981" y="4799"/>
                </a:lnTo>
                <a:close/>
                <a:moveTo>
                  <a:pt x="3086" y="528"/>
                </a:moveTo>
                <a:cubicBezTo>
                  <a:pt x="3028" y="528"/>
                  <a:pt x="2981" y="575"/>
                  <a:pt x="2981" y="634"/>
                </a:cubicBezTo>
                <a:cubicBezTo>
                  <a:pt x="2981" y="694"/>
                  <a:pt x="3028" y="741"/>
                  <a:pt x="3086" y="741"/>
                </a:cubicBezTo>
                <a:cubicBezTo>
                  <a:pt x="3146" y="741"/>
                  <a:pt x="3193" y="694"/>
                  <a:pt x="3193" y="634"/>
                </a:cubicBezTo>
                <a:cubicBezTo>
                  <a:pt x="3193" y="575"/>
                  <a:pt x="3146" y="528"/>
                  <a:pt x="3086" y="528"/>
                </a:cubicBezTo>
                <a:close/>
                <a:moveTo>
                  <a:pt x="2325" y="6459"/>
                </a:moveTo>
                <a:cubicBezTo>
                  <a:pt x="2266" y="6459"/>
                  <a:pt x="2219" y="6509"/>
                  <a:pt x="2219" y="6566"/>
                </a:cubicBezTo>
                <a:cubicBezTo>
                  <a:pt x="2219" y="6626"/>
                  <a:pt x="2266" y="6673"/>
                  <a:pt x="2325" y="6673"/>
                </a:cubicBezTo>
                <a:cubicBezTo>
                  <a:pt x="2382" y="6673"/>
                  <a:pt x="2431" y="6626"/>
                  <a:pt x="2431" y="6566"/>
                </a:cubicBezTo>
                <a:cubicBezTo>
                  <a:pt x="2431" y="6509"/>
                  <a:pt x="2382" y="6459"/>
                  <a:pt x="2325" y="6459"/>
                </a:cubicBezTo>
                <a:close/>
                <a:moveTo>
                  <a:pt x="2619" y="528"/>
                </a:moveTo>
                <a:cubicBezTo>
                  <a:pt x="1562" y="528"/>
                  <a:pt x="1562" y="528"/>
                  <a:pt x="1562" y="528"/>
                </a:cubicBezTo>
                <a:cubicBezTo>
                  <a:pt x="1504" y="528"/>
                  <a:pt x="1457" y="575"/>
                  <a:pt x="1457" y="634"/>
                </a:cubicBezTo>
                <a:cubicBezTo>
                  <a:pt x="1457" y="694"/>
                  <a:pt x="1504" y="741"/>
                  <a:pt x="1562" y="741"/>
                </a:cubicBezTo>
                <a:cubicBezTo>
                  <a:pt x="2619" y="741"/>
                  <a:pt x="2619" y="741"/>
                  <a:pt x="2619" y="741"/>
                </a:cubicBezTo>
                <a:cubicBezTo>
                  <a:pt x="2677" y="741"/>
                  <a:pt x="2726" y="694"/>
                  <a:pt x="2726" y="634"/>
                </a:cubicBezTo>
                <a:cubicBezTo>
                  <a:pt x="2726" y="575"/>
                  <a:pt x="2677" y="528"/>
                  <a:pt x="2619" y="5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pic>
        <p:nvPicPr>
          <p:cNvPr id="26" name="Graphic 25">
            <a:extLst>
              <a:ext uri="{FF2B5EF4-FFF2-40B4-BE49-F238E27FC236}">
                <a16:creationId xmlns:a16="http://schemas.microsoft.com/office/drawing/2014/main" id="{2A82C3AE-588D-14A4-F24F-30868DBBCD4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46539" y="4012607"/>
            <a:ext cx="572073" cy="572073"/>
          </a:xfrm>
          <a:prstGeom prst="rect">
            <a:avLst/>
          </a:prstGeom>
        </p:spPr>
      </p:pic>
      <p:pic>
        <p:nvPicPr>
          <p:cNvPr id="27" name="Graphic 26">
            <a:extLst>
              <a:ext uri="{FF2B5EF4-FFF2-40B4-BE49-F238E27FC236}">
                <a16:creationId xmlns:a16="http://schemas.microsoft.com/office/drawing/2014/main" id="{640AFA40-CB6E-2328-D17B-620699D51620}"/>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33029" y="2587977"/>
            <a:ext cx="594360" cy="594360"/>
          </a:xfrm>
          <a:prstGeom prst="rect">
            <a:avLst/>
          </a:prstGeom>
        </p:spPr>
      </p:pic>
      <p:pic>
        <p:nvPicPr>
          <p:cNvPr id="28" name="Graphic 27">
            <a:extLst>
              <a:ext uri="{FF2B5EF4-FFF2-40B4-BE49-F238E27FC236}">
                <a16:creationId xmlns:a16="http://schemas.microsoft.com/office/drawing/2014/main" id="{0798FFFA-A85C-B6F5-4A26-FCBD54A88293}"/>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71540" y="4064336"/>
            <a:ext cx="524864" cy="524864"/>
          </a:xfrm>
          <a:prstGeom prst="rect">
            <a:avLst/>
          </a:prstGeom>
        </p:spPr>
      </p:pic>
      <p:pic>
        <p:nvPicPr>
          <p:cNvPr id="29" name="Graphic 28">
            <a:extLst>
              <a:ext uri="{FF2B5EF4-FFF2-40B4-BE49-F238E27FC236}">
                <a16:creationId xmlns:a16="http://schemas.microsoft.com/office/drawing/2014/main" id="{981B5E09-8955-DC1B-0ABE-5A964E93832F}"/>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9862" y="4015714"/>
            <a:ext cx="524864" cy="524864"/>
          </a:xfrm>
          <a:prstGeom prst="rect">
            <a:avLst/>
          </a:prstGeom>
        </p:spPr>
      </p:pic>
      <p:sp>
        <p:nvSpPr>
          <p:cNvPr id="30" name="Freeform 590">
            <a:extLst>
              <a:ext uri="{FF2B5EF4-FFF2-40B4-BE49-F238E27FC236}">
                <a16:creationId xmlns:a16="http://schemas.microsoft.com/office/drawing/2014/main" id="{9FE500D1-D12C-61D2-D64A-07CED7D821B2}"/>
              </a:ext>
              <a:ext uri="{C183D7F6-B498-43B3-948B-1728B52AA6E4}">
                <adec:decorative xmlns:adec="http://schemas.microsoft.com/office/drawing/2017/decorative" val="1"/>
              </a:ext>
            </a:extLst>
          </p:cNvPr>
          <p:cNvSpPr>
            <a:spLocks noChangeAspect="1" noEditPoints="1"/>
          </p:cNvSpPr>
          <p:nvPr/>
        </p:nvSpPr>
        <p:spPr bwMode="auto">
          <a:xfrm>
            <a:off x="10265538" y="2610975"/>
            <a:ext cx="534072" cy="524865"/>
          </a:xfrm>
          <a:custGeom>
            <a:avLst/>
            <a:gdLst>
              <a:gd name="T0" fmla="*/ 960 w 1152"/>
              <a:gd name="T1" fmla="*/ 340 h 1133"/>
              <a:gd name="T2" fmla="*/ 17 w 1152"/>
              <a:gd name="T3" fmla="*/ 393 h 1133"/>
              <a:gd name="T4" fmla="*/ 0 w 1152"/>
              <a:gd name="T5" fmla="*/ 732 h 1133"/>
              <a:gd name="T6" fmla="*/ 103 w 1152"/>
              <a:gd name="T7" fmla="*/ 821 h 1133"/>
              <a:gd name="T8" fmla="*/ 0 w 1152"/>
              <a:gd name="T9" fmla="*/ 1012 h 1133"/>
              <a:gd name="T10" fmla="*/ 239 w 1152"/>
              <a:gd name="T11" fmla="*/ 1030 h 1133"/>
              <a:gd name="T12" fmla="*/ 875 w 1152"/>
              <a:gd name="T13" fmla="*/ 1133 h 1133"/>
              <a:gd name="T14" fmla="*/ 893 w 1152"/>
              <a:gd name="T15" fmla="*/ 893 h 1133"/>
              <a:gd name="T16" fmla="*/ 962 w 1152"/>
              <a:gd name="T17" fmla="*/ 792 h 1133"/>
              <a:gd name="T18" fmla="*/ 995 w 1152"/>
              <a:gd name="T19" fmla="*/ 410 h 1133"/>
              <a:gd name="T20" fmla="*/ 1134 w 1152"/>
              <a:gd name="T21" fmla="*/ 201 h 1133"/>
              <a:gd name="T22" fmla="*/ 1134 w 1152"/>
              <a:gd name="T23" fmla="*/ 166 h 1133"/>
              <a:gd name="T24" fmla="*/ 35 w 1152"/>
              <a:gd name="T25" fmla="*/ 1012 h 1133"/>
              <a:gd name="T26" fmla="*/ 206 w 1152"/>
              <a:gd name="T27" fmla="*/ 1012 h 1133"/>
              <a:gd name="T28" fmla="*/ 960 w 1152"/>
              <a:gd name="T29" fmla="*/ 1012 h 1133"/>
              <a:gd name="T30" fmla="*/ 790 w 1152"/>
              <a:gd name="T31" fmla="*/ 1012 h 1133"/>
              <a:gd name="T32" fmla="*/ 960 w 1152"/>
              <a:gd name="T33" fmla="*/ 1012 h 1133"/>
              <a:gd name="T34" fmla="*/ 756 w 1152"/>
              <a:gd name="T35" fmla="*/ 994 h 1133"/>
              <a:gd name="T36" fmla="*/ 138 w 1152"/>
              <a:gd name="T37" fmla="*/ 893 h 1133"/>
              <a:gd name="T38" fmla="*/ 177 w 1152"/>
              <a:gd name="T39" fmla="*/ 830 h 1133"/>
              <a:gd name="T40" fmla="*/ 647 w 1152"/>
              <a:gd name="T41" fmla="*/ 774 h 1133"/>
              <a:gd name="T42" fmla="*/ 858 w 1152"/>
              <a:gd name="T43" fmla="*/ 893 h 1133"/>
              <a:gd name="T44" fmla="*/ 944 w 1152"/>
              <a:gd name="T45" fmla="*/ 762 h 1133"/>
              <a:gd name="T46" fmla="*/ 326 w 1152"/>
              <a:gd name="T47" fmla="*/ 746 h 1133"/>
              <a:gd name="T48" fmla="*/ 35 w 1152"/>
              <a:gd name="T49" fmla="*/ 732 h 1133"/>
              <a:gd name="T50" fmla="*/ 960 w 1152"/>
              <a:gd name="T51" fmla="*/ 428 h 1133"/>
              <a:gd name="T52" fmla="*/ 144 w 1152"/>
              <a:gd name="T53" fmla="*/ 1012 h 1133"/>
              <a:gd name="T54" fmla="*/ 96 w 1152"/>
              <a:gd name="T55" fmla="*/ 1012 h 1133"/>
              <a:gd name="T56" fmla="*/ 144 w 1152"/>
              <a:gd name="T57" fmla="*/ 1012 h 1133"/>
              <a:gd name="T58" fmla="*/ 898 w 1152"/>
              <a:gd name="T59" fmla="*/ 1012 h 1133"/>
              <a:gd name="T60" fmla="*/ 851 w 1152"/>
              <a:gd name="T61" fmla="*/ 1012 h 1133"/>
              <a:gd name="T62" fmla="*/ 192 w 1152"/>
              <a:gd name="T63" fmla="*/ 350 h 1133"/>
              <a:gd name="T64" fmla="*/ 759 w 1152"/>
              <a:gd name="T65" fmla="*/ 350 h 1133"/>
              <a:gd name="T66" fmla="*/ 821 w 1152"/>
              <a:gd name="T67" fmla="*/ 332 h 1133"/>
              <a:gd name="T68" fmla="*/ 776 w 1152"/>
              <a:gd name="T69" fmla="*/ 315 h 1133"/>
              <a:gd name="T70" fmla="*/ 515 w 1152"/>
              <a:gd name="T71" fmla="*/ 17 h 1133"/>
              <a:gd name="T72" fmla="*/ 480 w 1152"/>
              <a:gd name="T73" fmla="*/ 17 h 1133"/>
              <a:gd name="T74" fmla="*/ 219 w 1152"/>
              <a:gd name="T75" fmla="*/ 315 h 1133"/>
              <a:gd name="T76" fmla="*/ 174 w 1152"/>
              <a:gd name="T77" fmla="*/ 332 h 1133"/>
              <a:gd name="T78" fmla="*/ 497 w 1152"/>
              <a:gd name="T79" fmla="*/ 88 h 1133"/>
              <a:gd name="T80" fmla="*/ 254 w 1152"/>
              <a:gd name="T81" fmla="*/ 315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2" h="1133">
                <a:moveTo>
                  <a:pt x="1134" y="166"/>
                </a:moveTo>
                <a:cubicBezTo>
                  <a:pt x="1038" y="166"/>
                  <a:pt x="960" y="244"/>
                  <a:pt x="960" y="340"/>
                </a:cubicBezTo>
                <a:cubicBezTo>
                  <a:pt x="960" y="393"/>
                  <a:pt x="960" y="393"/>
                  <a:pt x="960" y="393"/>
                </a:cubicBezTo>
                <a:cubicBezTo>
                  <a:pt x="17" y="393"/>
                  <a:pt x="17" y="393"/>
                  <a:pt x="17" y="393"/>
                </a:cubicBezTo>
                <a:cubicBezTo>
                  <a:pt x="8" y="393"/>
                  <a:pt x="0" y="401"/>
                  <a:pt x="0" y="410"/>
                </a:cubicBezTo>
                <a:cubicBezTo>
                  <a:pt x="0" y="732"/>
                  <a:pt x="0" y="732"/>
                  <a:pt x="0" y="732"/>
                </a:cubicBezTo>
                <a:cubicBezTo>
                  <a:pt x="0" y="757"/>
                  <a:pt x="13" y="780"/>
                  <a:pt x="33" y="792"/>
                </a:cubicBezTo>
                <a:cubicBezTo>
                  <a:pt x="55" y="805"/>
                  <a:pt x="78" y="814"/>
                  <a:pt x="103" y="821"/>
                </a:cubicBezTo>
                <a:cubicBezTo>
                  <a:pt x="103" y="893"/>
                  <a:pt x="103" y="893"/>
                  <a:pt x="103" y="893"/>
                </a:cubicBezTo>
                <a:cubicBezTo>
                  <a:pt x="45" y="902"/>
                  <a:pt x="0" y="952"/>
                  <a:pt x="0" y="1012"/>
                </a:cubicBezTo>
                <a:cubicBezTo>
                  <a:pt x="0" y="1078"/>
                  <a:pt x="54" y="1133"/>
                  <a:pt x="120" y="1133"/>
                </a:cubicBezTo>
                <a:cubicBezTo>
                  <a:pt x="180" y="1133"/>
                  <a:pt x="231" y="1088"/>
                  <a:pt x="239" y="1030"/>
                </a:cubicBezTo>
                <a:cubicBezTo>
                  <a:pt x="756" y="1030"/>
                  <a:pt x="756" y="1030"/>
                  <a:pt x="756" y="1030"/>
                </a:cubicBezTo>
                <a:cubicBezTo>
                  <a:pt x="765" y="1088"/>
                  <a:pt x="815" y="1133"/>
                  <a:pt x="875" y="1133"/>
                </a:cubicBezTo>
                <a:cubicBezTo>
                  <a:pt x="941" y="1133"/>
                  <a:pt x="995" y="1078"/>
                  <a:pt x="995" y="1012"/>
                </a:cubicBezTo>
                <a:cubicBezTo>
                  <a:pt x="995" y="952"/>
                  <a:pt x="951" y="902"/>
                  <a:pt x="893" y="893"/>
                </a:cubicBezTo>
                <a:cubicBezTo>
                  <a:pt x="893" y="820"/>
                  <a:pt x="893" y="820"/>
                  <a:pt x="893" y="820"/>
                </a:cubicBezTo>
                <a:cubicBezTo>
                  <a:pt x="917" y="814"/>
                  <a:pt x="940" y="805"/>
                  <a:pt x="962" y="792"/>
                </a:cubicBezTo>
                <a:cubicBezTo>
                  <a:pt x="983" y="780"/>
                  <a:pt x="995" y="757"/>
                  <a:pt x="995" y="732"/>
                </a:cubicBezTo>
                <a:cubicBezTo>
                  <a:pt x="995" y="410"/>
                  <a:pt x="995" y="410"/>
                  <a:pt x="995" y="410"/>
                </a:cubicBezTo>
                <a:cubicBezTo>
                  <a:pt x="995" y="340"/>
                  <a:pt x="995" y="340"/>
                  <a:pt x="995" y="340"/>
                </a:cubicBezTo>
                <a:cubicBezTo>
                  <a:pt x="995" y="264"/>
                  <a:pt x="1058" y="201"/>
                  <a:pt x="1134" y="201"/>
                </a:cubicBezTo>
                <a:cubicBezTo>
                  <a:pt x="1144" y="201"/>
                  <a:pt x="1152" y="193"/>
                  <a:pt x="1152" y="184"/>
                </a:cubicBezTo>
                <a:cubicBezTo>
                  <a:pt x="1152" y="174"/>
                  <a:pt x="1144" y="166"/>
                  <a:pt x="1134" y="166"/>
                </a:cubicBezTo>
                <a:close/>
                <a:moveTo>
                  <a:pt x="120" y="1097"/>
                </a:moveTo>
                <a:cubicBezTo>
                  <a:pt x="73" y="1097"/>
                  <a:pt x="35" y="1059"/>
                  <a:pt x="35" y="1012"/>
                </a:cubicBezTo>
                <a:cubicBezTo>
                  <a:pt x="35" y="965"/>
                  <a:pt x="73" y="926"/>
                  <a:pt x="120" y="926"/>
                </a:cubicBezTo>
                <a:cubicBezTo>
                  <a:pt x="167" y="926"/>
                  <a:pt x="206" y="965"/>
                  <a:pt x="206" y="1012"/>
                </a:cubicBezTo>
                <a:cubicBezTo>
                  <a:pt x="206" y="1059"/>
                  <a:pt x="167" y="1097"/>
                  <a:pt x="120" y="1097"/>
                </a:cubicBezTo>
                <a:close/>
                <a:moveTo>
                  <a:pt x="960" y="1012"/>
                </a:moveTo>
                <a:cubicBezTo>
                  <a:pt x="960" y="1059"/>
                  <a:pt x="922" y="1097"/>
                  <a:pt x="875" y="1097"/>
                </a:cubicBezTo>
                <a:cubicBezTo>
                  <a:pt x="828" y="1097"/>
                  <a:pt x="790" y="1059"/>
                  <a:pt x="790" y="1012"/>
                </a:cubicBezTo>
                <a:cubicBezTo>
                  <a:pt x="790" y="965"/>
                  <a:pt x="828" y="926"/>
                  <a:pt x="875" y="926"/>
                </a:cubicBezTo>
                <a:cubicBezTo>
                  <a:pt x="922" y="926"/>
                  <a:pt x="960" y="965"/>
                  <a:pt x="960" y="1012"/>
                </a:cubicBezTo>
                <a:close/>
                <a:moveTo>
                  <a:pt x="858" y="893"/>
                </a:moveTo>
                <a:cubicBezTo>
                  <a:pt x="805" y="901"/>
                  <a:pt x="764" y="942"/>
                  <a:pt x="756" y="994"/>
                </a:cubicBezTo>
                <a:cubicBezTo>
                  <a:pt x="239" y="994"/>
                  <a:pt x="239" y="994"/>
                  <a:pt x="239" y="994"/>
                </a:cubicBezTo>
                <a:cubicBezTo>
                  <a:pt x="231" y="942"/>
                  <a:pt x="190" y="901"/>
                  <a:pt x="138" y="893"/>
                </a:cubicBezTo>
                <a:cubicBezTo>
                  <a:pt x="138" y="827"/>
                  <a:pt x="138" y="827"/>
                  <a:pt x="138" y="827"/>
                </a:cubicBezTo>
                <a:cubicBezTo>
                  <a:pt x="151" y="829"/>
                  <a:pt x="164" y="830"/>
                  <a:pt x="177" y="830"/>
                </a:cubicBezTo>
                <a:cubicBezTo>
                  <a:pt x="239" y="830"/>
                  <a:pt x="301" y="811"/>
                  <a:pt x="348" y="774"/>
                </a:cubicBezTo>
                <a:cubicBezTo>
                  <a:pt x="431" y="708"/>
                  <a:pt x="565" y="708"/>
                  <a:pt x="647" y="774"/>
                </a:cubicBezTo>
                <a:cubicBezTo>
                  <a:pt x="704" y="819"/>
                  <a:pt x="783" y="837"/>
                  <a:pt x="858" y="827"/>
                </a:cubicBezTo>
                <a:lnTo>
                  <a:pt x="858" y="893"/>
                </a:lnTo>
                <a:close/>
                <a:moveTo>
                  <a:pt x="960" y="732"/>
                </a:moveTo>
                <a:cubicBezTo>
                  <a:pt x="960" y="745"/>
                  <a:pt x="954" y="756"/>
                  <a:pt x="944" y="762"/>
                </a:cubicBezTo>
                <a:cubicBezTo>
                  <a:pt x="861" y="811"/>
                  <a:pt x="742" y="804"/>
                  <a:pt x="668" y="746"/>
                </a:cubicBezTo>
                <a:cubicBezTo>
                  <a:pt x="574" y="672"/>
                  <a:pt x="421" y="672"/>
                  <a:pt x="326" y="746"/>
                </a:cubicBezTo>
                <a:cubicBezTo>
                  <a:pt x="253" y="804"/>
                  <a:pt x="134" y="811"/>
                  <a:pt x="51" y="762"/>
                </a:cubicBezTo>
                <a:cubicBezTo>
                  <a:pt x="41" y="756"/>
                  <a:pt x="35" y="745"/>
                  <a:pt x="35" y="732"/>
                </a:cubicBezTo>
                <a:cubicBezTo>
                  <a:pt x="35" y="428"/>
                  <a:pt x="35" y="428"/>
                  <a:pt x="35" y="428"/>
                </a:cubicBezTo>
                <a:cubicBezTo>
                  <a:pt x="960" y="428"/>
                  <a:pt x="960" y="428"/>
                  <a:pt x="960" y="428"/>
                </a:cubicBezTo>
                <a:lnTo>
                  <a:pt x="960" y="732"/>
                </a:lnTo>
                <a:close/>
                <a:moveTo>
                  <a:pt x="144" y="1012"/>
                </a:moveTo>
                <a:cubicBezTo>
                  <a:pt x="144" y="1025"/>
                  <a:pt x="133" y="1036"/>
                  <a:pt x="120" y="1036"/>
                </a:cubicBezTo>
                <a:cubicBezTo>
                  <a:pt x="107" y="1036"/>
                  <a:pt x="96" y="1025"/>
                  <a:pt x="96" y="1012"/>
                </a:cubicBezTo>
                <a:cubicBezTo>
                  <a:pt x="96" y="999"/>
                  <a:pt x="107" y="989"/>
                  <a:pt x="120" y="989"/>
                </a:cubicBezTo>
                <a:cubicBezTo>
                  <a:pt x="133" y="989"/>
                  <a:pt x="144" y="999"/>
                  <a:pt x="144" y="1012"/>
                </a:cubicBezTo>
                <a:close/>
                <a:moveTo>
                  <a:pt x="875" y="989"/>
                </a:moveTo>
                <a:cubicBezTo>
                  <a:pt x="888" y="989"/>
                  <a:pt x="898" y="999"/>
                  <a:pt x="898" y="1012"/>
                </a:cubicBezTo>
                <a:cubicBezTo>
                  <a:pt x="898" y="1025"/>
                  <a:pt x="888" y="1036"/>
                  <a:pt x="875" y="1036"/>
                </a:cubicBezTo>
                <a:cubicBezTo>
                  <a:pt x="862" y="1036"/>
                  <a:pt x="851" y="1025"/>
                  <a:pt x="851" y="1012"/>
                </a:cubicBezTo>
                <a:cubicBezTo>
                  <a:pt x="851" y="999"/>
                  <a:pt x="862" y="989"/>
                  <a:pt x="875" y="989"/>
                </a:cubicBezTo>
                <a:close/>
                <a:moveTo>
                  <a:pt x="192" y="350"/>
                </a:moveTo>
                <a:cubicBezTo>
                  <a:pt x="236" y="350"/>
                  <a:pt x="236" y="350"/>
                  <a:pt x="236" y="350"/>
                </a:cubicBezTo>
                <a:cubicBezTo>
                  <a:pt x="759" y="350"/>
                  <a:pt x="759" y="350"/>
                  <a:pt x="759" y="350"/>
                </a:cubicBezTo>
                <a:cubicBezTo>
                  <a:pt x="803" y="350"/>
                  <a:pt x="803" y="350"/>
                  <a:pt x="803" y="350"/>
                </a:cubicBezTo>
                <a:cubicBezTo>
                  <a:pt x="813" y="350"/>
                  <a:pt x="821" y="342"/>
                  <a:pt x="821" y="332"/>
                </a:cubicBezTo>
                <a:cubicBezTo>
                  <a:pt x="821" y="323"/>
                  <a:pt x="813" y="315"/>
                  <a:pt x="803" y="315"/>
                </a:cubicBezTo>
                <a:cubicBezTo>
                  <a:pt x="776" y="315"/>
                  <a:pt x="776" y="315"/>
                  <a:pt x="776" y="315"/>
                </a:cubicBezTo>
                <a:cubicBezTo>
                  <a:pt x="767" y="175"/>
                  <a:pt x="655" y="63"/>
                  <a:pt x="515" y="54"/>
                </a:cubicBezTo>
                <a:cubicBezTo>
                  <a:pt x="515" y="17"/>
                  <a:pt x="515" y="17"/>
                  <a:pt x="515" y="17"/>
                </a:cubicBezTo>
                <a:cubicBezTo>
                  <a:pt x="515" y="8"/>
                  <a:pt x="507" y="0"/>
                  <a:pt x="497" y="0"/>
                </a:cubicBezTo>
                <a:cubicBezTo>
                  <a:pt x="488" y="0"/>
                  <a:pt x="480" y="8"/>
                  <a:pt x="480" y="17"/>
                </a:cubicBezTo>
                <a:cubicBezTo>
                  <a:pt x="480" y="54"/>
                  <a:pt x="480" y="54"/>
                  <a:pt x="480" y="54"/>
                </a:cubicBezTo>
                <a:cubicBezTo>
                  <a:pt x="340" y="63"/>
                  <a:pt x="228" y="175"/>
                  <a:pt x="219" y="315"/>
                </a:cubicBezTo>
                <a:cubicBezTo>
                  <a:pt x="192" y="315"/>
                  <a:pt x="192" y="315"/>
                  <a:pt x="192" y="315"/>
                </a:cubicBezTo>
                <a:cubicBezTo>
                  <a:pt x="182" y="315"/>
                  <a:pt x="174" y="323"/>
                  <a:pt x="174" y="332"/>
                </a:cubicBezTo>
                <a:cubicBezTo>
                  <a:pt x="174" y="342"/>
                  <a:pt x="182" y="350"/>
                  <a:pt x="192" y="350"/>
                </a:cubicBezTo>
                <a:close/>
                <a:moveTo>
                  <a:pt x="497" y="88"/>
                </a:moveTo>
                <a:cubicBezTo>
                  <a:pt x="626" y="88"/>
                  <a:pt x="732" y="188"/>
                  <a:pt x="741" y="315"/>
                </a:cubicBezTo>
                <a:cubicBezTo>
                  <a:pt x="254" y="315"/>
                  <a:pt x="254" y="315"/>
                  <a:pt x="254" y="315"/>
                </a:cubicBezTo>
                <a:cubicBezTo>
                  <a:pt x="263" y="188"/>
                  <a:pt x="369" y="88"/>
                  <a:pt x="497" y="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1" name="Freeform 312">
            <a:extLst>
              <a:ext uri="{FF2B5EF4-FFF2-40B4-BE49-F238E27FC236}">
                <a16:creationId xmlns:a16="http://schemas.microsoft.com/office/drawing/2014/main" id="{E6BDAD65-717E-01C4-779B-0707F46B427B}"/>
              </a:ext>
              <a:ext uri="{C183D7F6-B498-43B3-948B-1728B52AA6E4}">
                <adec:decorative xmlns:adec="http://schemas.microsoft.com/office/drawing/2017/decorative" val="1"/>
              </a:ext>
            </a:extLst>
          </p:cNvPr>
          <p:cNvSpPr>
            <a:spLocks noChangeAspect="1" noEditPoints="1"/>
          </p:cNvSpPr>
          <p:nvPr/>
        </p:nvSpPr>
        <p:spPr bwMode="auto">
          <a:xfrm rot="16200000">
            <a:off x="1113580" y="4042305"/>
            <a:ext cx="467122" cy="526326"/>
          </a:xfrm>
          <a:custGeom>
            <a:avLst/>
            <a:gdLst>
              <a:gd name="T0" fmla="*/ 1280 w 1709"/>
              <a:gd name="T1" fmla="*/ 192 h 2309"/>
              <a:gd name="T2" fmla="*/ 1280 w 1709"/>
              <a:gd name="T3" fmla="*/ 455 h 2309"/>
              <a:gd name="T4" fmla="*/ 1400 w 1709"/>
              <a:gd name="T5" fmla="*/ 439 h 2309"/>
              <a:gd name="T6" fmla="*/ 214 w 1709"/>
              <a:gd name="T7" fmla="*/ 669 h 2309"/>
              <a:gd name="T8" fmla="*/ 251 w 1709"/>
              <a:gd name="T9" fmla="*/ 1480 h 2309"/>
              <a:gd name="T10" fmla="*/ 278 w 1709"/>
              <a:gd name="T11" fmla="*/ 1416 h 2309"/>
              <a:gd name="T12" fmla="*/ 639 w 1709"/>
              <a:gd name="T13" fmla="*/ 585 h 2309"/>
              <a:gd name="T14" fmla="*/ 655 w 1709"/>
              <a:gd name="T15" fmla="*/ 616 h 2309"/>
              <a:gd name="T16" fmla="*/ 714 w 1709"/>
              <a:gd name="T17" fmla="*/ 790 h 2309"/>
              <a:gd name="T18" fmla="*/ 841 w 1709"/>
              <a:gd name="T19" fmla="*/ 1297 h 2309"/>
              <a:gd name="T20" fmla="*/ 879 w 1709"/>
              <a:gd name="T21" fmla="*/ 1528 h 2309"/>
              <a:gd name="T22" fmla="*/ 1642 w 1709"/>
              <a:gd name="T23" fmla="*/ 40 h 2309"/>
              <a:gd name="T24" fmla="*/ 1609 w 1709"/>
              <a:gd name="T25" fmla="*/ 19 h 2309"/>
              <a:gd name="T26" fmla="*/ 1577 w 1709"/>
              <a:gd name="T27" fmla="*/ 6 h 2309"/>
              <a:gd name="T28" fmla="*/ 1530 w 1709"/>
              <a:gd name="T29" fmla="*/ 0 h 2309"/>
              <a:gd name="T30" fmla="*/ 542 w 1709"/>
              <a:gd name="T31" fmla="*/ 5 h 2309"/>
              <a:gd name="T32" fmla="*/ 511 w 1709"/>
              <a:gd name="T33" fmla="*/ 15 h 2309"/>
              <a:gd name="T34" fmla="*/ 486 w 1709"/>
              <a:gd name="T35" fmla="*/ 29 h 2309"/>
              <a:gd name="T36" fmla="*/ 451 w 1709"/>
              <a:gd name="T37" fmla="*/ 58 h 2309"/>
              <a:gd name="T38" fmla="*/ 150 w 1709"/>
              <a:gd name="T39" fmla="*/ 407 h 2309"/>
              <a:gd name="T40" fmla="*/ 113 w 1709"/>
              <a:gd name="T41" fmla="*/ 417 h 2309"/>
              <a:gd name="T42" fmla="*/ 89 w 1709"/>
              <a:gd name="T43" fmla="*/ 429 h 2309"/>
              <a:gd name="T44" fmla="*/ 48 w 1709"/>
              <a:gd name="T45" fmla="*/ 461 h 2309"/>
              <a:gd name="T46" fmla="*/ 53 w 1709"/>
              <a:gd name="T47" fmla="*/ 2257 h 2309"/>
              <a:gd name="T48" fmla="*/ 81 w 1709"/>
              <a:gd name="T49" fmla="*/ 2280 h 2309"/>
              <a:gd name="T50" fmla="*/ 107 w 1709"/>
              <a:gd name="T51" fmla="*/ 2294 h 2309"/>
              <a:gd name="T52" fmla="*/ 138 w 1709"/>
              <a:gd name="T53" fmla="*/ 2304 h 2309"/>
              <a:gd name="T54" fmla="*/ 1125 w 1709"/>
              <a:gd name="T55" fmla="*/ 2309 h 2309"/>
              <a:gd name="T56" fmla="*/ 1172 w 1709"/>
              <a:gd name="T57" fmla="*/ 2303 h 2309"/>
              <a:gd name="T58" fmla="*/ 1201 w 1709"/>
              <a:gd name="T59" fmla="*/ 2292 h 2309"/>
              <a:gd name="T60" fmla="*/ 1224 w 1709"/>
              <a:gd name="T61" fmla="*/ 2279 h 2309"/>
              <a:gd name="T62" fmla="*/ 1256 w 1709"/>
              <a:gd name="T63" fmla="*/ 2252 h 2309"/>
              <a:gd name="T64" fmla="*/ 1549 w 1709"/>
              <a:gd name="T65" fmla="*/ 1903 h 2309"/>
              <a:gd name="T66" fmla="*/ 1589 w 1709"/>
              <a:gd name="T67" fmla="*/ 1894 h 2309"/>
              <a:gd name="T68" fmla="*/ 1614 w 1709"/>
              <a:gd name="T69" fmla="*/ 1883 h 2309"/>
              <a:gd name="T70" fmla="*/ 1642 w 1709"/>
              <a:gd name="T71" fmla="*/ 1865 h 2309"/>
              <a:gd name="T72" fmla="*/ 1709 w 1709"/>
              <a:gd name="T73" fmla="*/ 1726 h 2309"/>
              <a:gd name="T74" fmla="*/ 1179 w 1709"/>
              <a:gd name="T75" fmla="*/ 2219 h 2309"/>
              <a:gd name="T76" fmla="*/ 984 w 1709"/>
              <a:gd name="T77" fmla="*/ 1905 h 2309"/>
              <a:gd name="T78" fmla="*/ 452 w 1709"/>
              <a:gd name="T79" fmla="*/ 1848 h 2309"/>
              <a:gd name="T80" fmla="*/ 485 w 1709"/>
              <a:gd name="T81" fmla="*/ 1875 h 2309"/>
              <a:gd name="T82" fmla="*/ 507 w 1709"/>
              <a:gd name="T83" fmla="*/ 1888 h 2309"/>
              <a:gd name="T84" fmla="*/ 536 w 1709"/>
              <a:gd name="T85" fmla="*/ 1898 h 2309"/>
              <a:gd name="T86" fmla="*/ 583 w 1709"/>
              <a:gd name="T87" fmla="*/ 1905 h 2309"/>
              <a:gd name="T88" fmla="*/ 117 w 1709"/>
              <a:gd name="T89" fmla="*/ 2214 h 2309"/>
              <a:gd name="T90" fmla="*/ 404 w 1709"/>
              <a:gd name="T91" fmla="*/ 1726 h 2309"/>
              <a:gd name="T92" fmla="*/ 503 w 1709"/>
              <a:gd name="T93" fmla="*/ 112 h 2309"/>
              <a:gd name="T94" fmla="*/ 1592 w 1709"/>
              <a:gd name="T95" fmla="*/ 1809 h 2309"/>
              <a:gd name="T96" fmla="*/ 529 w 1709"/>
              <a:gd name="T97" fmla="*/ 1815 h 2309"/>
              <a:gd name="T98" fmla="*/ 905 w 1709"/>
              <a:gd name="T99" fmla="*/ 449 h 2309"/>
              <a:gd name="T100" fmla="*/ 1474 w 1709"/>
              <a:gd name="T101" fmla="*/ 1414 h 2309"/>
              <a:gd name="T102" fmla="*/ 1332 w 1709"/>
              <a:gd name="T103" fmla="*/ 1481 h 2309"/>
              <a:gd name="T104" fmla="*/ 1332 w 1709"/>
              <a:gd name="T105" fmla="*/ 1556 h 2309"/>
              <a:gd name="T106" fmla="*/ 841 w 1709"/>
              <a:gd name="T107" fmla="*/ 1135 h 2309"/>
              <a:gd name="T108" fmla="*/ 880 w 1709"/>
              <a:gd name="T109" fmla="*/ 1172 h 2309"/>
              <a:gd name="T110" fmla="*/ 879 w 1709"/>
              <a:gd name="T111" fmla="*/ 54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9" h="2309">
                <a:moveTo>
                  <a:pt x="1280" y="530"/>
                </a:moveTo>
                <a:cubicBezTo>
                  <a:pt x="1384" y="530"/>
                  <a:pt x="1384" y="530"/>
                  <a:pt x="1384" y="530"/>
                </a:cubicBezTo>
                <a:cubicBezTo>
                  <a:pt x="1434" y="530"/>
                  <a:pt x="1474" y="489"/>
                  <a:pt x="1474" y="439"/>
                </a:cubicBezTo>
                <a:cubicBezTo>
                  <a:pt x="1474" y="282"/>
                  <a:pt x="1474" y="282"/>
                  <a:pt x="1474" y="282"/>
                </a:cubicBezTo>
                <a:cubicBezTo>
                  <a:pt x="1474" y="232"/>
                  <a:pt x="1434" y="192"/>
                  <a:pt x="1384" y="192"/>
                </a:cubicBezTo>
                <a:cubicBezTo>
                  <a:pt x="1280" y="192"/>
                  <a:pt x="1280" y="192"/>
                  <a:pt x="1280" y="192"/>
                </a:cubicBezTo>
                <a:cubicBezTo>
                  <a:pt x="1230" y="192"/>
                  <a:pt x="1190" y="232"/>
                  <a:pt x="1190" y="282"/>
                </a:cubicBezTo>
                <a:cubicBezTo>
                  <a:pt x="1190" y="439"/>
                  <a:pt x="1190" y="439"/>
                  <a:pt x="1190" y="439"/>
                </a:cubicBezTo>
                <a:cubicBezTo>
                  <a:pt x="1190" y="489"/>
                  <a:pt x="1230" y="530"/>
                  <a:pt x="1280" y="530"/>
                </a:cubicBezTo>
                <a:close/>
                <a:moveTo>
                  <a:pt x="1400" y="439"/>
                </a:moveTo>
                <a:cubicBezTo>
                  <a:pt x="1400" y="448"/>
                  <a:pt x="1393" y="455"/>
                  <a:pt x="1384" y="455"/>
                </a:cubicBezTo>
                <a:cubicBezTo>
                  <a:pt x="1280" y="455"/>
                  <a:pt x="1280" y="455"/>
                  <a:pt x="1280" y="455"/>
                </a:cubicBezTo>
                <a:cubicBezTo>
                  <a:pt x="1272" y="455"/>
                  <a:pt x="1265" y="448"/>
                  <a:pt x="1265" y="439"/>
                </a:cubicBezTo>
                <a:cubicBezTo>
                  <a:pt x="1265" y="282"/>
                  <a:pt x="1265" y="282"/>
                  <a:pt x="1265" y="282"/>
                </a:cubicBezTo>
                <a:cubicBezTo>
                  <a:pt x="1265" y="273"/>
                  <a:pt x="1272" y="267"/>
                  <a:pt x="1280" y="267"/>
                </a:cubicBezTo>
                <a:cubicBezTo>
                  <a:pt x="1384" y="267"/>
                  <a:pt x="1384" y="267"/>
                  <a:pt x="1384" y="267"/>
                </a:cubicBezTo>
                <a:cubicBezTo>
                  <a:pt x="1393" y="267"/>
                  <a:pt x="1400" y="273"/>
                  <a:pt x="1400" y="282"/>
                </a:cubicBezTo>
                <a:lnTo>
                  <a:pt x="1400" y="439"/>
                </a:lnTo>
                <a:close/>
                <a:moveTo>
                  <a:pt x="289" y="669"/>
                </a:moveTo>
                <a:cubicBezTo>
                  <a:pt x="289" y="1092"/>
                  <a:pt x="289" y="1092"/>
                  <a:pt x="289" y="1092"/>
                </a:cubicBezTo>
                <a:cubicBezTo>
                  <a:pt x="289" y="1112"/>
                  <a:pt x="272" y="1129"/>
                  <a:pt x="252" y="1129"/>
                </a:cubicBezTo>
                <a:cubicBezTo>
                  <a:pt x="242" y="1129"/>
                  <a:pt x="232" y="1125"/>
                  <a:pt x="225" y="1118"/>
                </a:cubicBezTo>
                <a:cubicBezTo>
                  <a:pt x="218" y="1111"/>
                  <a:pt x="214" y="1101"/>
                  <a:pt x="214" y="1092"/>
                </a:cubicBezTo>
                <a:cubicBezTo>
                  <a:pt x="214" y="669"/>
                  <a:pt x="214" y="669"/>
                  <a:pt x="214" y="669"/>
                </a:cubicBezTo>
                <a:cubicBezTo>
                  <a:pt x="214" y="648"/>
                  <a:pt x="231" y="631"/>
                  <a:pt x="252" y="631"/>
                </a:cubicBezTo>
                <a:cubicBezTo>
                  <a:pt x="272" y="631"/>
                  <a:pt x="289" y="648"/>
                  <a:pt x="289" y="669"/>
                </a:cubicBezTo>
                <a:close/>
                <a:moveTo>
                  <a:pt x="278" y="1416"/>
                </a:moveTo>
                <a:cubicBezTo>
                  <a:pt x="285" y="1422"/>
                  <a:pt x="289" y="1432"/>
                  <a:pt x="289" y="1442"/>
                </a:cubicBezTo>
                <a:cubicBezTo>
                  <a:pt x="289" y="1451"/>
                  <a:pt x="285" y="1461"/>
                  <a:pt x="278" y="1468"/>
                </a:cubicBezTo>
                <a:cubicBezTo>
                  <a:pt x="272" y="1475"/>
                  <a:pt x="262" y="1480"/>
                  <a:pt x="251" y="1480"/>
                </a:cubicBezTo>
                <a:cubicBezTo>
                  <a:pt x="241" y="1480"/>
                  <a:pt x="231" y="1475"/>
                  <a:pt x="225" y="1468"/>
                </a:cubicBezTo>
                <a:cubicBezTo>
                  <a:pt x="218" y="1461"/>
                  <a:pt x="214" y="1451"/>
                  <a:pt x="214" y="1442"/>
                </a:cubicBezTo>
                <a:cubicBezTo>
                  <a:pt x="214" y="1433"/>
                  <a:pt x="218" y="1423"/>
                  <a:pt x="225" y="1416"/>
                </a:cubicBezTo>
                <a:cubicBezTo>
                  <a:pt x="232" y="1409"/>
                  <a:pt x="241" y="1405"/>
                  <a:pt x="252" y="1405"/>
                </a:cubicBezTo>
                <a:cubicBezTo>
                  <a:pt x="252" y="1405"/>
                  <a:pt x="252" y="1405"/>
                  <a:pt x="252" y="1405"/>
                </a:cubicBezTo>
                <a:cubicBezTo>
                  <a:pt x="262" y="1405"/>
                  <a:pt x="271" y="1409"/>
                  <a:pt x="278" y="1416"/>
                </a:cubicBezTo>
                <a:close/>
                <a:moveTo>
                  <a:pt x="289" y="1267"/>
                </a:moveTo>
                <a:cubicBezTo>
                  <a:pt x="289" y="1287"/>
                  <a:pt x="272" y="1304"/>
                  <a:pt x="251" y="1304"/>
                </a:cubicBezTo>
                <a:cubicBezTo>
                  <a:pt x="231" y="1304"/>
                  <a:pt x="214" y="1287"/>
                  <a:pt x="214" y="1267"/>
                </a:cubicBezTo>
                <a:cubicBezTo>
                  <a:pt x="214" y="1246"/>
                  <a:pt x="231" y="1229"/>
                  <a:pt x="251" y="1229"/>
                </a:cubicBezTo>
                <a:cubicBezTo>
                  <a:pt x="272" y="1229"/>
                  <a:pt x="289" y="1246"/>
                  <a:pt x="289" y="1267"/>
                </a:cubicBezTo>
                <a:close/>
                <a:moveTo>
                  <a:pt x="639" y="585"/>
                </a:moveTo>
                <a:cubicBezTo>
                  <a:pt x="639" y="229"/>
                  <a:pt x="639" y="229"/>
                  <a:pt x="639" y="229"/>
                </a:cubicBezTo>
                <a:cubicBezTo>
                  <a:pt x="639" y="208"/>
                  <a:pt x="656" y="192"/>
                  <a:pt x="677" y="192"/>
                </a:cubicBezTo>
                <a:cubicBezTo>
                  <a:pt x="697" y="192"/>
                  <a:pt x="714" y="209"/>
                  <a:pt x="714" y="229"/>
                </a:cubicBezTo>
                <a:cubicBezTo>
                  <a:pt x="714" y="585"/>
                  <a:pt x="714" y="585"/>
                  <a:pt x="714" y="585"/>
                </a:cubicBezTo>
                <a:cubicBezTo>
                  <a:pt x="714" y="606"/>
                  <a:pt x="697" y="623"/>
                  <a:pt x="677" y="623"/>
                </a:cubicBezTo>
                <a:cubicBezTo>
                  <a:pt x="669" y="623"/>
                  <a:pt x="662" y="621"/>
                  <a:pt x="655" y="616"/>
                </a:cubicBezTo>
                <a:cubicBezTo>
                  <a:pt x="645" y="609"/>
                  <a:pt x="639" y="598"/>
                  <a:pt x="639" y="585"/>
                </a:cubicBezTo>
                <a:close/>
                <a:moveTo>
                  <a:pt x="639" y="1321"/>
                </a:moveTo>
                <a:cubicBezTo>
                  <a:pt x="639" y="790"/>
                  <a:pt x="639" y="790"/>
                  <a:pt x="639" y="790"/>
                </a:cubicBezTo>
                <a:cubicBezTo>
                  <a:pt x="639" y="777"/>
                  <a:pt x="645" y="766"/>
                  <a:pt x="655" y="759"/>
                </a:cubicBezTo>
                <a:cubicBezTo>
                  <a:pt x="662" y="755"/>
                  <a:pt x="669" y="752"/>
                  <a:pt x="677" y="752"/>
                </a:cubicBezTo>
                <a:cubicBezTo>
                  <a:pt x="697" y="752"/>
                  <a:pt x="714" y="769"/>
                  <a:pt x="714" y="790"/>
                </a:cubicBezTo>
                <a:cubicBezTo>
                  <a:pt x="714" y="1321"/>
                  <a:pt x="714" y="1321"/>
                  <a:pt x="714" y="1321"/>
                </a:cubicBezTo>
                <a:cubicBezTo>
                  <a:pt x="714" y="1341"/>
                  <a:pt x="697" y="1358"/>
                  <a:pt x="677" y="1358"/>
                </a:cubicBezTo>
                <a:cubicBezTo>
                  <a:pt x="669" y="1358"/>
                  <a:pt x="662" y="1356"/>
                  <a:pt x="655" y="1351"/>
                </a:cubicBezTo>
                <a:cubicBezTo>
                  <a:pt x="645" y="1344"/>
                  <a:pt x="639" y="1333"/>
                  <a:pt x="639" y="1321"/>
                </a:cubicBezTo>
                <a:close/>
                <a:moveTo>
                  <a:pt x="841" y="1490"/>
                </a:moveTo>
                <a:cubicBezTo>
                  <a:pt x="841" y="1297"/>
                  <a:pt x="841" y="1297"/>
                  <a:pt x="841" y="1297"/>
                </a:cubicBezTo>
                <a:cubicBezTo>
                  <a:pt x="841" y="1276"/>
                  <a:pt x="858" y="1259"/>
                  <a:pt x="879" y="1259"/>
                </a:cubicBezTo>
                <a:cubicBezTo>
                  <a:pt x="880" y="1259"/>
                  <a:pt x="880" y="1259"/>
                  <a:pt x="880" y="1259"/>
                </a:cubicBezTo>
                <a:cubicBezTo>
                  <a:pt x="899" y="1260"/>
                  <a:pt x="916" y="1276"/>
                  <a:pt x="916" y="1297"/>
                </a:cubicBezTo>
                <a:cubicBezTo>
                  <a:pt x="916" y="1490"/>
                  <a:pt x="916" y="1490"/>
                  <a:pt x="916" y="1490"/>
                </a:cubicBezTo>
                <a:cubicBezTo>
                  <a:pt x="916" y="1511"/>
                  <a:pt x="899" y="1528"/>
                  <a:pt x="880" y="1528"/>
                </a:cubicBezTo>
                <a:cubicBezTo>
                  <a:pt x="879" y="1528"/>
                  <a:pt x="879" y="1528"/>
                  <a:pt x="879" y="1528"/>
                </a:cubicBezTo>
                <a:cubicBezTo>
                  <a:pt x="858" y="1528"/>
                  <a:pt x="841" y="1512"/>
                  <a:pt x="841" y="1490"/>
                </a:cubicBezTo>
                <a:close/>
                <a:moveTo>
                  <a:pt x="1662" y="58"/>
                </a:moveTo>
                <a:cubicBezTo>
                  <a:pt x="1660" y="57"/>
                  <a:pt x="1660" y="57"/>
                  <a:pt x="1660" y="57"/>
                </a:cubicBezTo>
                <a:cubicBezTo>
                  <a:pt x="1659" y="55"/>
                  <a:pt x="1657" y="53"/>
                  <a:pt x="1656" y="52"/>
                </a:cubicBezTo>
                <a:cubicBezTo>
                  <a:pt x="1653" y="49"/>
                  <a:pt x="1650" y="46"/>
                  <a:pt x="1648" y="44"/>
                </a:cubicBezTo>
                <a:cubicBezTo>
                  <a:pt x="1646" y="43"/>
                  <a:pt x="1644" y="41"/>
                  <a:pt x="1642" y="40"/>
                </a:cubicBezTo>
                <a:cubicBezTo>
                  <a:pt x="1640" y="38"/>
                  <a:pt x="1637" y="36"/>
                  <a:pt x="1634" y="34"/>
                </a:cubicBezTo>
                <a:cubicBezTo>
                  <a:pt x="1632" y="32"/>
                  <a:pt x="1630" y="31"/>
                  <a:pt x="1627" y="29"/>
                </a:cubicBezTo>
                <a:cubicBezTo>
                  <a:pt x="1625" y="27"/>
                  <a:pt x="1622" y="26"/>
                  <a:pt x="1620" y="24"/>
                </a:cubicBezTo>
                <a:cubicBezTo>
                  <a:pt x="1619" y="24"/>
                  <a:pt x="1619" y="24"/>
                  <a:pt x="1619" y="24"/>
                </a:cubicBezTo>
                <a:cubicBezTo>
                  <a:pt x="1617" y="23"/>
                  <a:pt x="1615" y="21"/>
                  <a:pt x="1613" y="21"/>
                </a:cubicBezTo>
                <a:cubicBezTo>
                  <a:pt x="1612" y="20"/>
                  <a:pt x="1610" y="19"/>
                  <a:pt x="1609" y="19"/>
                </a:cubicBezTo>
                <a:cubicBezTo>
                  <a:pt x="1608" y="18"/>
                  <a:pt x="1607" y="17"/>
                  <a:pt x="1606" y="17"/>
                </a:cubicBezTo>
                <a:cubicBezTo>
                  <a:pt x="1604" y="16"/>
                  <a:pt x="1603" y="16"/>
                  <a:pt x="1602" y="15"/>
                </a:cubicBezTo>
                <a:cubicBezTo>
                  <a:pt x="1600" y="14"/>
                  <a:pt x="1598" y="13"/>
                  <a:pt x="1596" y="13"/>
                </a:cubicBezTo>
                <a:cubicBezTo>
                  <a:pt x="1595" y="12"/>
                  <a:pt x="1595" y="12"/>
                  <a:pt x="1594" y="12"/>
                </a:cubicBezTo>
                <a:cubicBezTo>
                  <a:pt x="1592" y="11"/>
                  <a:pt x="1590" y="10"/>
                  <a:pt x="1587" y="10"/>
                </a:cubicBezTo>
                <a:cubicBezTo>
                  <a:pt x="1584" y="8"/>
                  <a:pt x="1581" y="7"/>
                  <a:pt x="1577" y="6"/>
                </a:cubicBezTo>
                <a:cubicBezTo>
                  <a:pt x="1575" y="6"/>
                  <a:pt x="1573" y="5"/>
                  <a:pt x="1571" y="5"/>
                </a:cubicBezTo>
                <a:cubicBezTo>
                  <a:pt x="1569" y="4"/>
                  <a:pt x="1568" y="4"/>
                  <a:pt x="1566" y="4"/>
                </a:cubicBezTo>
                <a:cubicBezTo>
                  <a:pt x="1564" y="3"/>
                  <a:pt x="1561" y="3"/>
                  <a:pt x="1559" y="2"/>
                </a:cubicBezTo>
                <a:cubicBezTo>
                  <a:pt x="1556" y="2"/>
                  <a:pt x="1553" y="1"/>
                  <a:pt x="1549" y="1"/>
                </a:cubicBezTo>
                <a:cubicBezTo>
                  <a:pt x="1547" y="1"/>
                  <a:pt x="1545" y="1"/>
                  <a:pt x="1543" y="1"/>
                </a:cubicBezTo>
                <a:cubicBezTo>
                  <a:pt x="1538" y="0"/>
                  <a:pt x="1534" y="0"/>
                  <a:pt x="1530" y="0"/>
                </a:cubicBezTo>
                <a:cubicBezTo>
                  <a:pt x="583" y="0"/>
                  <a:pt x="583" y="0"/>
                  <a:pt x="583" y="0"/>
                </a:cubicBezTo>
                <a:cubicBezTo>
                  <a:pt x="579" y="0"/>
                  <a:pt x="575" y="0"/>
                  <a:pt x="570" y="1"/>
                </a:cubicBezTo>
                <a:cubicBezTo>
                  <a:pt x="568" y="1"/>
                  <a:pt x="566" y="1"/>
                  <a:pt x="564" y="1"/>
                </a:cubicBezTo>
                <a:cubicBezTo>
                  <a:pt x="560" y="1"/>
                  <a:pt x="557" y="2"/>
                  <a:pt x="554" y="2"/>
                </a:cubicBezTo>
                <a:cubicBezTo>
                  <a:pt x="552" y="3"/>
                  <a:pt x="549" y="3"/>
                  <a:pt x="547" y="4"/>
                </a:cubicBezTo>
                <a:cubicBezTo>
                  <a:pt x="545" y="4"/>
                  <a:pt x="544" y="4"/>
                  <a:pt x="542" y="5"/>
                </a:cubicBezTo>
                <a:cubicBezTo>
                  <a:pt x="540" y="5"/>
                  <a:pt x="538" y="6"/>
                  <a:pt x="536" y="6"/>
                </a:cubicBezTo>
                <a:cubicBezTo>
                  <a:pt x="532" y="7"/>
                  <a:pt x="529" y="8"/>
                  <a:pt x="526" y="10"/>
                </a:cubicBezTo>
                <a:cubicBezTo>
                  <a:pt x="523" y="10"/>
                  <a:pt x="521" y="11"/>
                  <a:pt x="518" y="12"/>
                </a:cubicBezTo>
                <a:cubicBezTo>
                  <a:pt x="518" y="12"/>
                  <a:pt x="518" y="12"/>
                  <a:pt x="517" y="13"/>
                </a:cubicBezTo>
                <a:cubicBezTo>
                  <a:pt x="517" y="13"/>
                  <a:pt x="517" y="13"/>
                  <a:pt x="517" y="13"/>
                </a:cubicBezTo>
                <a:cubicBezTo>
                  <a:pt x="515" y="13"/>
                  <a:pt x="513" y="14"/>
                  <a:pt x="511" y="15"/>
                </a:cubicBezTo>
                <a:cubicBezTo>
                  <a:pt x="510" y="16"/>
                  <a:pt x="509" y="16"/>
                  <a:pt x="507" y="17"/>
                </a:cubicBezTo>
                <a:cubicBezTo>
                  <a:pt x="506" y="17"/>
                  <a:pt x="505" y="18"/>
                  <a:pt x="504" y="19"/>
                </a:cubicBezTo>
                <a:cubicBezTo>
                  <a:pt x="503" y="19"/>
                  <a:pt x="501" y="20"/>
                  <a:pt x="500" y="20"/>
                </a:cubicBezTo>
                <a:cubicBezTo>
                  <a:pt x="498" y="21"/>
                  <a:pt x="496" y="23"/>
                  <a:pt x="494" y="24"/>
                </a:cubicBezTo>
                <a:cubicBezTo>
                  <a:pt x="493" y="24"/>
                  <a:pt x="493" y="24"/>
                  <a:pt x="493" y="24"/>
                </a:cubicBezTo>
                <a:cubicBezTo>
                  <a:pt x="491" y="26"/>
                  <a:pt x="488" y="27"/>
                  <a:pt x="486" y="29"/>
                </a:cubicBezTo>
                <a:cubicBezTo>
                  <a:pt x="483" y="31"/>
                  <a:pt x="481" y="32"/>
                  <a:pt x="479" y="34"/>
                </a:cubicBezTo>
                <a:cubicBezTo>
                  <a:pt x="476" y="36"/>
                  <a:pt x="473" y="38"/>
                  <a:pt x="471" y="40"/>
                </a:cubicBezTo>
                <a:cubicBezTo>
                  <a:pt x="469" y="41"/>
                  <a:pt x="467" y="43"/>
                  <a:pt x="465" y="44"/>
                </a:cubicBezTo>
                <a:cubicBezTo>
                  <a:pt x="463" y="46"/>
                  <a:pt x="460" y="49"/>
                  <a:pt x="457" y="52"/>
                </a:cubicBezTo>
                <a:cubicBezTo>
                  <a:pt x="456" y="53"/>
                  <a:pt x="454" y="55"/>
                  <a:pt x="452" y="57"/>
                </a:cubicBezTo>
                <a:cubicBezTo>
                  <a:pt x="451" y="58"/>
                  <a:pt x="451" y="58"/>
                  <a:pt x="451" y="58"/>
                </a:cubicBezTo>
                <a:cubicBezTo>
                  <a:pt x="421" y="91"/>
                  <a:pt x="404" y="134"/>
                  <a:pt x="404" y="179"/>
                </a:cubicBezTo>
                <a:cubicBezTo>
                  <a:pt x="404" y="404"/>
                  <a:pt x="404" y="404"/>
                  <a:pt x="404" y="404"/>
                </a:cubicBezTo>
                <a:cubicBezTo>
                  <a:pt x="179" y="404"/>
                  <a:pt x="179" y="404"/>
                  <a:pt x="179" y="404"/>
                </a:cubicBezTo>
                <a:cubicBezTo>
                  <a:pt x="175" y="404"/>
                  <a:pt x="170" y="404"/>
                  <a:pt x="166" y="405"/>
                </a:cubicBezTo>
                <a:cubicBezTo>
                  <a:pt x="164" y="405"/>
                  <a:pt x="162" y="405"/>
                  <a:pt x="160" y="405"/>
                </a:cubicBezTo>
                <a:cubicBezTo>
                  <a:pt x="156" y="406"/>
                  <a:pt x="153" y="406"/>
                  <a:pt x="150" y="407"/>
                </a:cubicBezTo>
                <a:cubicBezTo>
                  <a:pt x="148" y="407"/>
                  <a:pt x="145" y="408"/>
                  <a:pt x="142" y="408"/>
                </a:cubicBezTo>
                <a:cubicBezTo>
                  <a:pt x="141" y="408"/>
                  <a:pt x="139" y="409"/>
                  <a:pt x="138" y="409"/>
                </a:cubicBezTo>
                <a:cubicBezTo>
                  <a:pt x="136" y="410"/>
                  <a:pt x="134" y="410"/>
                  <a:pt x="132" y="411"/>
                </a:cubicBezTo>
                <a:cubicBezTo>
                  <a:pt x="128" y="412"/>
                  <a:pt x="124" y="413"/>
                  <a:pt x="121" y="414"/>
                </a:cubicBezTo>
                <a:cubicBezTo>
                  <a:pt x="119" y="415"/>
                  <a:pt x="117" y="415"/>
                  <a:pt x="114" y="416"/>
                </a:cubicBezTo>
                <a:cubicBezTo>
                  <a:pt x="114" y="417"/>
                  <a:pt x="114" y="417"/>
                  <a:pt x="113" y="417"/>
                </a:cubicBezTo>
                <a:cubicBezTo>
                  <a:pt x="111" y="418"/>
                  <a:pt x="109" y="418"/>
                  <a:pt x="107" y="419"/>
                </a:cubicBezTo>
                <a:cubicBezTo>
                  <a:pt x="106" y="420"/>
                  <a:pt x="104" y="421"/>
                  <a:pt x="103" y="421"/>
                </a:cubicBezTo>
                <a:cubicBezTo>
                  <a:pt x="102" y="422"/>
                  <a:pt x="101" y="422"/>
                  <a:pt x="100" y="423"/>
                </a:cubicBezTo>
                <a:cubicBezTo>
                  <a:pt x="98" y="423"/>
                  <a:pt x="97" y="424"/>
                  <a:pt x="96" y="425"/>
                </a:cubicBezTo>
                <a:cubicBezTo>
                  <a:pt x="94" y="426"/>
                  <a:pt x="92" y="427"/>
                  <a:pt x="90" y="428"/>
                </a:cubicBezTo>
                <a:cubicBezTo>
                  <a:pt x="89" y="429"/>
                  <a:pt x="89" y="429"/>
                  <a:pt x="89" y="429"/>
                </a:cubicBezTo>
                <a:cubicBezTo>
                  <a:pt x="86" y="430"/>
                  <a:pt x="84" y="432"/>
                  <a:pt x="81" y="433"/>
                </a:cubicBezTo>
                <a:cubicBezTo>
                  <a:pt x="79" y="435"/>
                  <a:pt x="77" y="436"/>
                  <a:pt x="75" y="438"/>
                </a:cubicBezTo>
                <a:cubicBezTo>
                  <a:pt x="72" y="440"/>
                  <a:pt x="69" y="442"/>
                  <a:pt x="67" y="444"/>
                </a:cubicBezTo>
                <a:cubicBezTo>
                  <a:pt x="65" y="446"/>
                  <a:pt x="63" y="447"/>
                  <a:pt x="61" y="449"/>
                </a:cubicBezTo>
                <a:cubicBezTo>
                  <a:pt x="59" y="451"/>
                  <a:pt x="56" y="453"/>
                  <a:pt x="53" y="456"/>
                </a:cubicBezTo>
                <a:cubicBezTo>
                  <a:pt x="51" y="458"/>
                  <a:pt x="50" y="459"/>
                  <a:pt x="48" y="461"/>
                </a:cubicBezTo>
                <a:cubicBezTo>
                  <a:pt x="47" y="463"/>
                  <a:pt x="47" y="463"/>
                  <a:pt x="47" y="463"/>
                </a:cubicBezTo>
                <a:cubicBezTo>
                  <a:pt x="17" y="496"/>
                  <a:pt x="0" y="538"/>
                  <a:pt x="0" y="583"/>
                </a:cubicBezTo>
                <a:cubicBezTo>
                  <a:pt x="0" y="2130"/>
                  <a:pt x="0" y="2130"/>
                  <a:pt x="0" y="2130"/>
                </a:cubicBezTo>
                <a:cubicBezTo>
                  <a:pt x="0" y="2175"/>
                  <a:pt x="17" y="2217"/>
                  <a:pt x="47" y="2250"/>
                </a:cubicBezTo>
                <a:cubicBezTo>
                  <a:pt x="48" y="2252"/>
                  <a:pt x="48" y="2252"/>
                  <a:pt x="48" y="2252"/>
                </a:cubicBezTo>
                <a:cubicBezTo>
                  <a:pt x="50" y="2254"/>
                  <a:pt x="51" y="2255"/>
                  <a:pt x="53" y="2257"/>
                </a:cubicBezTo>
                <a:cubicBezTo>
                  <a:pt x="55" y="2259"/>
                  <a:pt x="56" y="2260"/>
                  <a:pt x="58" y="2262"/>
                </a:cubicBezTo>
                <a:cubicBezTo>
                  <a:pt x="60" y="2263"/>
                  <a:pt x="60" y="2263"/>
                  <a:pt x="60" y="2263"/>
                </a:cubicBezTo>
                <a:cubicBezTo>
                  <a:pt x="62" y="2265"/>
                  <a:pt x="64" y="2267"/>
                  <a:pt x="67" y="2269"/>
                </a:cubicBezTo>
                <a:cubicBezTo>
                  <a:pt x="69" y="2271"/>
                  <a:pt x="71" y="2273"/>
                  <a:pt x="74" y="2275"/>
                </a:cubicBezTo>
                <a:cubicBezTo>
                  <a:pt x="76" y="2276"/>
                  <a:pt x="78" y="2278"/>
                  <a:pt x="81" y="2279"/>
                </a:cubicBezTo>
                <a:cubicBezTo>
                  <a:pt x="81" y="2280"/>
                  <a:pt x="81" y="2280"/>
                  <a:pt x="81" y="2280"/>
                </a:cubicBezTo>
                <a:cubicBezTo>
                  <a:pt x="82" y="2280"/>
                  <a:pt x="82" y="2280"/>
                  <a:pt x="83" y="2281"/>
                </a:cubicBezTo>
                <a:cubicBezTo>
                  <a:pt x="84" y="2282"/>
                  <a:pt x="86" y="2283"/>
                  <a:pt x="88" y="2284"/>
                </a:cubicBezTo>
                <a:cubicBezTo>
                  <a:pt x="90" y="2285"/>
                  <a:pt x="92" y="2286"/>
                  <a:pt x="94" y="2287"/>
                </a:cubicBezTo>
                <a:cubicBezTo>
                  <a:pt x="96" y="2288"/>
                  <a:pt x="98" y="2290"/>
                  <a:pt x="100" y="2290"/>
                </a:cubicBezTo>
                <a:cubicBezTo>
                  <a:pt x="101" y="2291"/>
                  <a:pt x="102" y="2292"/>
                  <a:pt x="103" y="2292"/>
                </a:cubicBezTo>
                <a:cubicBezTo>
                  <a:pt x="104" y="2293"/>
                  <a:pt x="106" y="2293"/>
                  <a:pt x="107" y="2294"/>
                </a:cubicBezTo>
                <a:cubicBezTo>
                  <a:pt x="109" y="2294"/>
                  <a:pt x="110" y="2295"/>
                  <a:pt x="112" y="2296"/>
                </a:cubicBezTo>
                <a:cubicBezTo>
                  <a:pt x="117" y="2298"/>
                  <a:pt x="117" y="2298"/>
                  <a:pt x="117" y="2298"/>
                </a:cubicBezTo>
                <a:cubicBezTo>
                  <a:pt x="118" y="2298"/>
                  <a:pt x="118" y="2298"/>
                  <a:pt x="119" y="2299"/>
                </a:cubicBezTo>
                <a:cubicBezTo>
                  <a:pt x="121" y="2299"/>
                  <a:pt x="123" y="2300"/>
                  <a:pt x="125" y="2300"/>
                </a:cubicBezTo>
                <a:cubicBezTo>
                  <a:pt x="127" y="2301"/>
                  <a:pt x="130" y="2302"/>
                  <a:pt x="132" y="2303"/>
                </a:cubicBezTo>
                <a:cubicBezTo>
                  <a:pt x="134" y="2303"/>
                  <a:pt x="136" y="2304"/>
                  <a:pt x="138" y="2304"/>
                </a:cubicBezTo>
                <a:cubicBezTo>
                  <a:pt x="140" y="2305"/>
                  <a:pt x="141" y="2305"/>
                  <a:pt x="143" y="2305"/>
                </a:cubicBezTo>
                <a:cubicBezTo>
                  <a:pt x="146" y="2306"/>
                  <a:pt x="148" y="2306"/>
                  <a:pt x="151" y="2307"/>
                </a:cubicBezTo>
                <a:cubicBezTo>
                  <a:pt x="154" y="2307"/>
                  <a:pt x="157" y="2307"/>
                  <a:pt x="160" y="2308"/>
                </a:cubicBezTo>
                <a:cubicBezTo>
                  <a:pt x="162" y="2308"/>
                  <a:pt x="164" y="2308"/>
                  <a:pt x="166" y="2308"/>
                </a:cubicBezTo>
                <a:cubicBezTo>
                  <a:pt x="170" y="2309"/>
                  <a:pt x="175" y="2309"/>
                  <a:pt x="179" y="2309"/>
                </a:cubicBezTo>
                <a:cubicBezTo>
                  <a:pt x="1125" y="2309"/>
                  <a:pt x="1125" y="2309"/>
                  <a:pt x="1125" y="2309"/>
                </a:cubicBezTo>
                <a:cubicBezTo>
                  <a:pt x="1130" y="2309"/>
                  <a:pt x="1134" y="2309"/>
                  <a:pt x="1138" y="2308"/>
                </a:cubicBezTo>
                <a:cubicBezTo>
                  <a:pt x="1141" y="2308"/>
                  <a:pt x="1143" y="2308"/>
                  <a:pt x="1145" y="2308"/>
                </a:cubicBezTo>
                <a:cubicBezTo>
                  <a:pt x="1148" y="2307"/>
                  <a:pt x="1150" y="2307"/>
                  <a:pt x="1153" y="2307"/>
                </a:cubicBezTo>
                <a:cubicBezTo>
                  <a:pt x="1156" y="2306"/>
                  <a:pt x="1159" y="2306"/>
                  <a:pt x="1161" y="2305"/>
                </a:cubicBezTo>
                <a:cubicBezTo>
                  <a:pt x="1163" y="2305"/>
                  <a:pt x="1165" y="2305"/>
                  <a:pt x="1166" y="2304"/>
                </a:cubicBezTo>
                <a:cubicBezTo>
                  <a:pt x="1168" y="2304"/>
                  <a:pt x="1170" y="2303"/>
                  <a:pt x="1172" y="2303"/>
                </a:cubicBezTo>
                <a:cubicBezTo>
                  <a:pt x="1175" y="2302"/>
                  <a:pt x="1177" y="2301"/>
                  <a:pt x="1180" y="2300"/>
                </a:cubicBezTo>
                <a:cubicBezTo>
                  <a:pt x="1182" y="2300"/>
                  <a:pt x="1183" y="2299"/>
                  <a:pt x="1185" y="2299"/>
                </a:cubicBezTo>
                <a:cubicBezTo>
                  <a:pt x="1186" y="2298"/>
                  <a:pt x="1187" y="2298"/>
                  <a:pt x="1188" y="2298"/>
                </a:cubicBezTo>
                <a:cubicBezTo>
                  <a:pt x="1193" y="2296"/>
                  <a:pt x="1193" y="2296"/>
                  <a:pt x="1193" y="2296"/>
                </a:cubicBezTo>
                <a:cubicBezTo>
                  <a:pt x="1194" y="2295"/>
                  <a:pt x="1196" y="2294"/>
                  <a:pt x="1197" y="2294"/>
                </a:cubicBezTo>
                <a:cubicBezTo>
                  <a:pt x="1199" y="2293"/>
                  <a:pt x="1200" y="2293"/>
                  <a:pt x="1201" y="2292"/>
                </a:cubicBezTo>
                <a:cubicBezTo>
                  <a:pt x="1202" y="2292"/>
                  <a:pt x="1203" y="2291"/>
                  <a:pt x="1204" y="2291"/>
                </a:cubicBezTo>
                <a:cubicBezTo>
                  <a:pt x="1206" y="2290"/>
                  <a:pt x="1208" y="2288"/>
                  <a:pt x="1210" y="2288"/>
                </a:cubicBezTo>
                <a:cubicBezTo>
                  <a:pt x="1212" y="2286"/>
                  <a:pt x="1214" y="2285"/>
                  <a:pt x="1216" y="2284"/>
                </a:cubicBezTo>
                <a:cubicBezTo>
                  <a:pt x="1218" y="2283"/>
                  <a:pt x="1220" y="2282"/>
                  <a:pt x="1222" y="2281"/>
                </a:cubicBezTo>
                <a:cubicBezTo>
                  <a:pt x="1222" y="2280"/>
                  <a:pt x="1223" y="2280"/>
                  <a:pt x="1223" y="2280"/>
                </a:cubicBezTo>
                <a:cubicBezTo>
                  <a:pt x="1224" y="2279"/>
                  <a:pt x="1224" y="2279"/>
                  <a:pt x="1224" y="2279"/>
                </a:cubicBezTo>
                <a:cubicBezTo>
                  <a:pt x="1226" y="2278"/>
                  <a:pt x="1228" y="2276"/>
                  <a:pt x="1231" y="2275"/>
                </a:cubicBezTo>
                <a:cubicBezTo>
                  <a:pt x="1233" y="2273"/>
                  <a:pt x="1235" y="2271"/>
                  <a:pt x="1238" y="2269"/>
                </a:cubicBezTo>
                <a:cubicBezTo>
                  <a:pt x="1240" y="2267"/>
                  <a:pt x="1243" y="2265"/>
                  <a:pt x="1245" y="2263"/>
                </a:cubicBezTo>
                <a:cubicBezTo>
                  <a:pt x="1246" y="2262"/>
                  <a:pt x="1246" y="2262"/>
                  <a:pt x="1246" y="2262"/>
                </a:cubicBezTo>
                <a:cubicBezTo>
                  <a:pt x="1248" y="2260"/>
                  <a:pt x="1250" y="2259"/>
                  <a:pt x="1251" y="2257"/>
                </a:cubicBezTo>
                <a:cubicBezTo>
                  <a:pt x="1253" y="2255"/>
                  <a:pt x="1255" y="2254"/>
                  <a:pt x="1256" y="2252"/>
                </a:cubicBezTo>
                <a:cubicBezTo>
                  <a:pt x="1258" y="2250"/>
                  <a:pt x="1258" y="2250"/>
                  <a:pt x="1258" y="2250"/>
                </a:cubicBezTo>
                <a:cubicBezTo>
                  <a:pt x="1288" y="2217"/>
                  <a:pt x="1304" y="2175"/>
                  <a:pt x="1304" y="2130"/>
                </a:cubicBezTo>
                <a:cubicBezTo>
                  <a:pt x="1304" y="1905"/>
                  <a:pt x="1304" y="1905"/>
                  <a:pt x="1304" y="1905"/>
                </a:cubicBezTo>
                <a:cubicBezTo>
                  <a:pt x="1530" y="1905"/>
                  <a:pt x="1530" y="1905"/>
                  <a:pt x="1530" y="1905"/>
                </a:cubicBezTo>
                <a:cubicBezTo>
                  <a:pt x="1534" y="1905"/>
                  <a:pt x="1538" y="1904"/>
                  <a:pt x="1543" y="1904"/>
                </a:cubicBezTo>
                <a:cubicBezTo>
                  <a:pt x="1545" y="1904"/>
                  <a:pt x="1547" y="1904"/>
                  <a:pt x="1549" y="1903"/>
                </a:cubicBezTo>
                <a:cubicBezTo>
                  <a:pt x="1552" y="1903"/>
                  <a:pt x="1555" y="1903"/>
                  <a:pt x="1558" y="1902"/>
                </a:cubicBezTo>
                <a:cubicBezTo>
                  <a:pt x="1560" y="1902"/>
                  <a:pt x="1563" y="1901"/>
                  <a:pt x="1566" y="1901"/>
                </a:cubicBezTo>
                <a:cubicBezTo>
                  <a:pt x="1567" y="1901"/>
                  <a:pt x="1569" y="1900"/>
                  <a:pt x="1571" y="1900"/>
                </a:cubicBezTo>
                <a:cubicBezTo>
                  <a:pt x="1573" y="1899"/>
                  <a:pt x="1575" y="1899"/>
                  <a:pt x="1576" y="1898"/>
                </a:cubicBezTo>
                <a:cubicBezTo>
                  <a:pt x="1579" y="1898"/>
                  <a:pt x="1582" y="1897"/>
                  <a:pt x="1584" y="1896"/>
                </a:cubicBezTo>
                <a:cubicBezTo>
                  <a:pt x="1586" y="1895"/>
                  <a:pt x="1588" y="1895"/>
                  <a:pt x="1589" y="1894"/>
                </a:cubicBezTo>
                <a:cubicBezTo>
                  <a:pt x="1590" y="1894"/>
                  <a:pt x="1591" y="1894"/>
                  <a:pt x="1592" y="1893"/>
                </a:cubicBezTo>
                <a:cubicBezTo>
                  <a:pt x="1597" y="1891"/>
                  <a:pt x="1597" y="1891"/>
                  <a:pt x="1597" y="1891"/>
                </a:cubicBezTo>
                <a:cubicBezTo>
                  <a:pt x="1599" y="1891"/>
                  <a:pt x="1600" y="1890"/>
                  <a:pt x="1601" y="1889"/>
                </a:cubicBezTo>
                <a:cubicBezTo>
                  <a:pt x="1603" y="1889"/>
                  <a:pt x="1604" y="1888"/>
                  <a:pt x="1606" y="1888"/>
                </a:cubicBezTo>
                <a:cubicBezTo>
                  <a:pt x="1607" y="1887"/>
                  <a:pt x="1608" y="1887"/>
                  <a:pt x="1608" y="1886"/>
                </a:cubicBezTo>
                <a:cubicBezTo>
                  <a:pt x="1611" y="1885"/>
                  <a:pt x="1613" y="1884"/>
                  <a:pt x="1614" y="1883"/>
                </a:cubicBezTo>
                <a:cubicBezTo>
                  <a:pt x="1617" y="1882"/>
                  <a:pt x="1619" y="1881"/>
                  <a:pt x="1620" y="1880"/>
                </a:cubicBezTo>
                <a:cubicBezTo>
                  <a:pt x="1622" y="1879"/>
                  <a:pt x="1624" y="1878"/>
                  <a:pt x="1626" y="1876"/>
                </a:cubicBezTo>
                <a:cubicBezTo>
                  <a:pt x="1627" y="1876"/>
                  <a:pt x="1627" y="1876"/>
                  <a:pt x="1628" y="1875"/>
                </a:cubicBezTo>
                <a:cubicBezTo>
                  <a:pt x="1628" y="1875"/>
                  <a:pt x="1628" y="1875"/>
                  <a:pt x="1628" y="1875"/>
                </a:cubicBezTo>
                <a:cubicBezTo>
                  <a:pt x="1630" y="1874"/>
                  <a:pt x="1633" y="1872"/>
                  <a:pt x="1635" y="1870"/>
                </a:cubicBezTo>
                <a:cubicBezTo>
                  <a:pt x="1637" y="1868"/>
                  <a:pt x="1640" y="1867"/>
                  <a:pt x="1642" y="1865"/>
                </a:cubicBezTo>
                <a:cubicBezTo>
                  <a:pt x="1645" y="1863"/>
                  <a:pt x="1647" y="1861"/>
                  <a:pt x="1649" y="1859"/>
                </a:cubicBezTo>
                <a:cubicBezTo>
                  <a:pt x="1651" y="1857"/>
                  <a:pt x="1651" y="1857"/>
                  <a:pt x="1651" y="1857"/>
                </a:cubicBezTo>
                <a:cubicBezTo>
                  <a:pt x="1652" y="1856"/>
                  <a:pt x="1654" y="1854"/>
                  <a:pt x="1656" y="1853"/>
                </a:cubicBezTo>
                <a:cubicBezTo>
                  <a:pt x="1657" y="1851"/>
                  <a:pt x="1659" y="1849"/>
                  <a:pt x="1660" y="1848"/>
                </a:cubicBezTo>
                <a:cubicBezTo>
                  <a:pt x="1662" y="1846"/>
                  <a:pt x="1662" y="1846"/>
                  <a:pt x="1662" y="1846"/>
                </a:cubicBezTo>
                <a:cubicBezTo>
                  <a:pt x="1692" y="1813"/>
                  <a:pt x="1709" y="1770"/>
                  <a:pt x="1709" y="1726"/>
                </a:cubicBezTo>
                <a:cubicBezTo>
                  <a:pt x="1709" y="179"/>
                  <a:pt x="1709" y="179"/>
                  <a:pt x="1709" y="179"/>
                </a:cubicBezTo>
                <a:cubicBezTo>
                  <a:pt x="1709" y="134"/>
                  <a:pt x="1692" y="91"/>
                  <a:pt x="1662" y="58"/>
                </a:cubicBezTo>
                <a:close/>
                <a:moveTo>
                  <a:pt x="1229" y="1905"/>
                </a:moveTo>
                <a:cubicBezTo>
                  <a:pt x="1229" y="2130"/>
                  <a:pt x="1229" y="2130"/>
                  <a:pt x="1229" y="2130"/>
                </a:cubicBezTo>
                <a:cubicBezTo>
                  <a:pt x="1229" y="2163"/>
                  <a:pt x="1214" y="2194"/>
                  <a:pt x="1188" y="2214"/>
                </a:cubicBezTo>
                <a:cubicBezTo>
                  <a:pt x="1185" y="2216"/>
                  <a:pt x="1182" y="2218"/>
                  <a:pt x="1179" y="2219"/>
                </a:cubicBezTo>
                <a:cubicBezTo>
                  <a:pt x="1178" y="2220"/>
                  <a:pt x="1176" y="2221"/>
                  <a:pt x="1175" y="2222"/>
                </a:cubicBezTo>
                <a:cubicBezTo>
                  <a:pt x="1160" y="2230"/>
                  <a:pt x="1143" y="2234"/>
                  <a:pt x="1125" y="2234"/>
                </a:cubicBezTo>
                <a:cubicBezTo>
                  <a:pt x="1059" y="2234"/>
                  <a:pt x="1059" y="2234"/>
                  <a:pt x="1059" y="2234"/>
                </a:cubicBezTo>
                <a:cubicBezTo>
                  <a:pt x="1059" y="1905"/>
                  <a:pt x="1059" y="1905"/>
                  <a:pt x="1059" y="1905"/>
                </a:cubicBezTo>
                <a:lnTo>
                  <a:pt x="1229" y="1905"/>
                </a:lnTo>
                <a:close/>
                <a:moveTo>
                  <a:pt x="984" y="1905"/>
                </a:moveTo>
                <a:cubicBezTo>
                  <a:pt x="984" y="2234"/>
                  <a:pt x="984" y="2234"/>
                  <a:pt x="984" y="2234"/>
                </a:cubicBezTo>
                <a:cubicBezTo>
                  <a:pt x="792" y="2234"/>
                  <a:pt x="792" y="2234"/>
                  <a:pt x="792" y="2234"/>
                </a:cubicBezTo>
                <a:cubicBezTo>
                  <a:pt x="792" y="1905"/>
                  <a:pt x="792" y="1905"/>
                  <a:pt x="792" y="1905"/>
                </a:cubicBezTo>
                <a:lnTo>
                  <a:pt x="984" y="1905"/>
                </a:lnTo>
                <a:close/>
                <a:moveTo>
                  <a:pt x="451" y="1846"/>
                </a:moveTo>
                <a:cubicBezTo>
                  <a:pt x="452" y="1848"/>
                  <a:pt x="452" y="1848"/>
                  <a:pt x="452" y="1848"/>
                </a:cubicBezTo>
                <a:cubicBezTo>
                  <a:pt x="454" y="1849"/>
                  <a:pt x="456" y="1851"/>
                  <a:pt x="457" y="1853"/>
                </a:cubicBezTo>
                <a:cubicBezTo>
                  <a:pt x="459" y="1854"/>
                  <a:pt x="461" y="1856"/>
                  <a:pt x="462" y="1857"/>
                </a:cubicBezTo>
                <a:cubicBezTo>
                  <a:pt x="464" y="1859"/>
                  <a:pt x="464" y="1859"/>
                  <a:pt x="464" y="1859"/>
                </a:cubicBezTo>
                <a:cubicBezTo>
                  <a:pt x="466" y="1861"/>
                  <a:pt x="468" y="1863"/>
                  <a:pt x="471" y="1865"/>
                </a:cubicBezTo>
                <a:cubicBezTo>
                  <a:pt x="473" y="1867"/>
                  <a:pt x="476" y="1868"/>
                  <a:pt x="478" y="1870"/>
                </a:cubicBezTo>
                <a:cubicBezTo>
                  <a:pt x="480" y="1872"/>
                  <a:pt x="483" y="1874"/>
                  <a:pt x="485" y="1875"/>
                </a:cubicBezTo>
                <a:cubicBezTo>
                  <a:pt x="485" y="1875"/>
                  <a:pt x="485" y="1875"/>
                  <a:pt x="485" y="1875"/>
                </a:cubicBezTo>
                <a:cubicBezTo>
                  <a:pt x="486" y="1876"/>
                  <a:pt x="486" y="1876"/>
                  <a:pt x="487" y="1876"/>
                </a:cubicBezTo>
                <a:cubicBezTo>
                  <a:pt x="489" y="1877"/>
                  <a:pt x="491" y="1879"/>
                  <a:pt x="492" y="1880"/>
                </a:cubicBezTo>
                <a:cubicBezTo>
                  <a:pt x="494" y="1881"/>
                  <a:pt x="496" y="1882"/>
                  <a:pt x="499" y="1883"/>
                </a:cubicBezTo>
                <a:cubicBezTo>
                  <a:pt x="500" y="1884"/>
                  <a:pt x="502" y="1885"/>
                  <a:pt x="504" y="1886"/>
                </a:cubicBezTo>
                <a:cubicBezTo>
                  <a:pt x="505" y="1887"/>
                  <a:pt x="506" y="1887"/>
                  <a:pt x="507" y="1888"/>
                </a:cubicBezTo>
                <a:cubicBezTo>
                  <a:pt x="509" y="1888"/>
                  <a:pt x="510" y="1889"/>
                  <a:pt x="511" y="1889"/>
                </a:cubicBezTo>
                <a:cubicBezTo>
                  <a:pt x="513" y="1890"/>
                  <a:pt x="514" y="1891"/>
                  <a:pt x="516" y="1891"/>
                </a:cubicBezTo>
                <a:cubicBezTo>
                  <a:pt x="521" y="1893"/>
                  <a:pt x="521" y="1893"/>
                  <a:pt x="521" y="1893"/>
                </a:cubicBezTo>
                <a:cubicBezTo>
                  <a:pt x="522" y="1894"/>
                  <a:pt x="523" y="1894"/>
                  <a:pt x="523" y="1894"/>
                </a:cubicBezTo>
                <a:cubicBezTo>
                  <a:pt x="525" y="1895"/>
                  <a:pt x="527" y="1895"/>
                  <a:pt x="529" y="1896"/>
                </a:cubicBezTo>
                <a:cubicBezTo>
                  <a:pt x="531" y="1897"/>
                  <a:pt x="534" y="1898"/>
                  <a:pt x="536" y="1898"/>
                </a:cubicBezTo>
                <a:cubicBezTo>
                  <a:pt x="538" y="1899"/>
                  <a:pt x="540" y="1899"/>
                  <a:pt x="542" y="1900"/>
                </a:cubicBezTo>
                <a:cubicBezTo>
                  <a:pt x="544" y="1900"/>
                  <a:pt x="546" y="1901"/>
                  <a:pt x="547" y="1901"/>
                </a:cubicBezTo>
                <a:cubicBezTo>
                  <a:pt x="550" y="1901"/>
                  <a:pt x="553" y="1902"/>
                  <a:pt x="555" y="1902"/>
                </a:cubicBezTo>
                <a:cubicBezTo>
                  <a:pt x="558" y="1903"/>
                  <a:pt x="561" y="1903"/>
                  <a:pt x="564" y="1903"/>
                </a:cubicBezTo>
                <a:cubicBezTo>
                  <a:pt x="566" y="1904"/>
                  <a:pt x="568" y="1904"/>
                  <a:pt x="570" y="1904"/>
                </a:cubicBezTo>
                <a:cubicBezTo>
                  <a:pt x="575" y="1904"/>
                  <a:pt x="579" y="1905"/>
                  <a:pt x="583" y="1905"/>
                </a:cubicBezTo>
                <a:cubicBezTo>
                  <a:pt x="717" y="1905"/>
                  <a:pt x="717" y="1905"/>
                  <a:pt x="717" y="1905"/>
                </a:cubicBezTo>
                <a:cubicBezTo>
                  <a:pt x="717" y="2234"/>
                  <a:pt x="717" y="2234"/>
                  <a:pt x="717" y="2234"/>
                </a:cubicBezTo>
                <a:cubicBezTo>
                  <a:pt x="179" y="2234"/>
                  <a:pt x="179" y="2234"/>
                  <a:pt x="179" y="2234"/>
                </a:cubicBezTo>
                <a:cubicBezTo>
                  <a:pt x="161" y="2234"/>
                  <a:pt x="145" y="2230"/>
                  <a:pt x="129" y="2222"/>
                </a:cubicBezTo>
                <a:cubicBezTo>
                  <a:pt x="128" y="2221"/>
                  <a:pt x="126" y="2220"/>
                  <a:pt x="125" y="2219"/>
                </a:cubicBezTo>
                <a:cubicBezTo>
                  <a:pt x="122" y="2218"/>
                  <a:pt x="119" y="2216"/>
                  <a:pt x="117" y="2214"/>
                </a:cubicBezTo>
                <a:cubicBezTo>
                  <a:pt x="91" y="2194"/>
                  <a:pt x="75" y="2163"/>
                  <a:pt x="75" y="2130"/>
                </a:cubicBezTo>
                <a:cubicBezTo>
                  <a:pt x="75" y="583"/>
                  <a:pt x="75" y="583"/>
                  <a:pt x="75" y="583"/>
                </a:cubicBezTo>
                <a:cubicBezTo>
                  <a:pt x="75" y="559"/>
                  <a:pt x="84" y="535"/>
                  <a:pt x="99" y="517"/>
                </a:cubicBezTo>
                <a:cubicBezTo>
                  <a:pt x="119" y="493"/>
                  <a:pt x="148" y="479"/>
                  <a:pt x="179" y="479"/>
                </a:cubicBezTo>
                <a:cubicBezTo>
                  <a:pt x="404" y="479"/>
                  <a:pt x="404" y="479"/>
                  <a:pt x="404" y="479"/>
                </a:cubicBezTo>
                <a:cubicBezTo>
                  <a:pt x="404" y="1726"/>
                  <a:pt x="404" y="1726"/>
                  <a:pt x="404" y="1726"/>
                </a:cubicBezTo>
                <a:cubicBezTo>
                  <a:pt x="404" y="1770"/>
                  <a:pt x="421" y="1813"/>
                  <a:pt x="451" y="1846"/>
                </a:cubicBezTo>
                <a:close/>
                <a:moveTo>
                  <a:pt x="529" y="1815"/>
                </a:moveTo>
                <a:cubicBezTo>
                  <a:pt x="526" y="1813"/>
                  <a:pt x="524" y="1811"/>
                  <a:pt x="521" y="1809"/>
                </a:cubicBezTo>
                <a:cubicBezTo>
                  <a:pt x="495" y="1789"/>
                  <a:pt x="480" y="1759"/>
                  <a:pt x="480" y="1726"/>
                </a:cubicBezTo>
                <a:cubicBezTo>
                  <a:pt x="480" y="179"/>
                  <a:pt x="480" y="179"/>
                  <a:pt x="480" y="179"/>
                </a:cubicBezTo>
                <a:cubicBezTo>
                  <a:pt x="480" y="155"/>
                  <a:pt x="488" y="131"/>
                  <a:pt x="503" y="112"/>
                </a:cubicBezTo>
                <a:cubicBezTo>
                  <a:pt x="523" y="88"/>
                  <a:pt x="552" y="75"/>
                  <a:pt x="583" y="75"/>
                </a:cubicBezTo>
                <a:cubicBezTo>
                  <a:pt x="1530" y="75"/>
                  <a:pt x="1530" y="75"/>
                  <a:pt x="1530" y="75"/>
                </a:cubicBezTo>
                <a:cubicBezTo>
                  <a:pt x="1561" y="75"/>
                  <a:pt x="1590" y="88"/>
                  <a:pt x="1610" y="112"/>
                </a:cubicBezTo>
                <a:cubicBezTo>
                  <a:pt x="1625" y="131"/>
                  <a:pt x="1633" y="155"/>
                  <a:pt x="1633" y="179"/>
                </a:cubicBezTo>
                <a:cubicBezTo>
                  <a:pt x="1633" y="1726"/>
                  <a:pt x="1633" y="1726"/>
                  <a:pt x="1633" y="1726"/>
                </a:cubicBezTo>
                <a:cubicBezTo>
                  <a:pt x="1633" y="1759"/>
                  <a:pt x="1618" y="1789"/>
                  <a:pt x="1592" y="1809"/>
                </a:cubicBezTo>
                <a:cubicBezTo>
                  <a:pt x="1589" y="1811"/>
                  <a:pt x="1586" y="1813"/>
                  <a:pt x="1584" y="1815"/>
                </a:cubicBezTo>
                <a:cubicBezTo>
                  <a:pt x="1582" y="1816"/>
                  <a:pt x="1581" y="1817"/>
                  <a:pt x="1579" y="1817"/>
                </a:cubicBezTo>
                <a:cubicBezTo>
                  <a:pt x="1564" y="1826"/>
                  <a:pt x="1547" y="1830"/>
                  <a:pt x="1530" y="1830"/>
                </a:cubicBezTo>
                <a:cubicBezTo>
                  <a:pt x="583" y="1830"/>
                  <a:pt x="583" y="1830"/>
                  <a:pt x="583" y="1830"/>
                </a:cubicBezTo>
                <a:cubicBezTo>
                  <a:pt x="566" y="1830"/>
                  <a:pt x="549" y="1826"/>
                  <a:pt x="534" y="1817"/>
                </a:cubicBezTo>
                <a:cubicBezTo>
                  <a:pt x="532" y="1817"/>
                  <a:pt x="531" y="1816"/>
                  <a:pt x="529" y="1815"/>
                </a:cubicBezTo>
                <a:close/>
                <a:moveTo>
                  <a:pt x="841" y="424"/>
                </a:moveTo>
                <a:cubicBezTo>
                  <a:pt x="841" y="230"/>
                  <a:pt x="841" y="230"/>
                  <a:pt x="841" y="230"/>
                </a:cubicBezTo>
                <a:cubicBezTo>
                  <a:pt x="841" y="209"/>
                  <a:pt x="858" y="193"/>
                  <a:pt x="879" y="193"/>
                </a:cubicBezTo>
                <a:cubicBezTo>
                  <a:pt x="899" y="193"/>
                  <a:pt x="916" y="209"/>
                  <a:pt x="916" y="230"/>
                </a:cubicBezTo>
                <a:cubicBezTo>
                  <a:pt x="916" y="424"/>
                  <a:pt x="916" y="424"/>
                  <a:pt x="916" y="424"/>
                </a:cubicBezTo>
                <a:cubicBezTo>
                  <a:pt x="916" y="433"/>
                  <a:pt x="912" y="442"/>
                  <a:pt x="905" y="449"/>
                </a:cubicBezTo>
                <a:cubicBezTo>
                  <a:pt x="898" y="457"/>
                  <a:pt x="889" y="461"/>
                  <a:pt x="879" y="461"/>
                </a:cubicBezTo>
                <a:cubicBezTo>
                  <a:pt x="858" y="461"/>
                  <a:pt x="841" y="444"/>
                  <a:pt x="841" y="424"/>
                </a:cubicBezTo>
                <a:close/>
                <a:moveTo>
                  <a:pt x="1332" y="1731"/>
                </a:moveTo>
                <a:cubicBezTo>
                  <a:pt x="1410" y="1731"/>
                  <a:pt x="1474" y="1667"/>
                  <a:pt x="1474" y="1589"/>
                </a:cubicBezTo>
                <a:cubicBezTo>
                  <a:pt x="1474" y="1556"/>
                  <a:pt x="1463" y="1526"/>
                  <a:pt x="1443" y="1501"/>
                </a:cubicBezTo>
                <a:cubicBezTo>
                  <a:pt x="1463" y="1476"/>
                  <a:pt x="1474" y="1446"/>
                  <a:pt x="1474" y="1414"/>
                </a:cubicBezTo>
                <a:cubicBezTo>
                  <a:pt x="1474" y="1335"/>
                  <a:pt x="1410" y="1271"/>
                  <a:pt x="1332" y="1271"/>
                </a:cubicBezTo>
                <a:cubicBezTo>
                  <a:pt x="1254" y="1271"/>
                  <a:pt x="1190" y="1335"/>
                  <a:pt x="1190" y="1414"/>
                </a:cubicBezTo>
                <a:cubicBezTo>
                  <a:pt x="1190" y="1445"/>
                  <a:pt x="1200" y="1475"/>
                  <a:pt x="1220" y="1501"/>
                </a:cubicBezTo>
                <a:cubicBezTo>
                  <a:pt x="1200" y="1527"/>
                  <a:pt x="1190" y="1557"/>
                  <a:pt x="1190" y="1589"/>
                </a:cubicBezTo>
                <a:cubicBezTo>
                  <a:pt x="1190" y="1667"/>
                  <a:pt x="1254" y="1731"/>
                  <a:pt x="1332" y="1731"/>
                </a:cubicBezTo>
                <a:close/>
                <a:moveTo>
                  <a:pt x="1332" y="1481"/>
                </a:moveTo>
                <a:cubicBezTo>
                  <a:pt x="1295" y="1481"/>
                  <a:pt x="1265" y="1451"/>
                  <a:pt x="1265" y="1414"/>
                </a:cubicBezTo>
                <a:cubicBezTo>
                  <a:pt x="1265" y="1377"/>
                  <a:pt x="1295" y="1346"/>
                  <a:pt x="1332" y="1346"/>
                </a:cubicBezTo>
                <a:cubicBezTo>
                  <a:pt x="1369" y="1346"/>
                  <a:pt x="1400" y="1377"/>
                  <a:pt x="1400" y="1414"/>
                </a:cubicBezTo>
                <a:cubicBezTo>
                  <a:pt x="1400" y="1451"/>
                  <a:pt x="1369" y="1481"/>
                  <a:pt x="1332" y="1481"/>
                </a:cubicBezTo>
                <a:close/>
                <a:moveTo>
                  <a:pt x="1280" y="1546"/>
                </a:moveTo>
                <a:cubicBezTo>
                  <a:pt x="1297" y="1553"/>
                  <a:pt x="1314" y="1556"/>
                  <a:pt x="1332" y="1556"/>
                </a:cubicBezTo>
                <a:cubicBezTo>
                  <a:pt x="1350" y="1556"/>
                  <a:pt x="1368" y="1553"/>
                  <a:pt x="1385" y="1546"/>
                </a:cubicBezTo>
                <a:cubicBezTo>
                  <a:pt x="1394" y="1558"/>
                  <a:pt x="1400" y="1573"/>
                  <a:pt x="1400" y="1589"/>
                </a:cubicBezTo>
                <a:cubicBezTo>
                  <a:pt x="1400" y="1626"/>
                  <a:pt x="1369" y="1656"/>
                  <a:pt x="1332" y="1656"/>
                </a:cubicBezTo>
                <a:cubicBezTo>
                  <a:pt x="1295" y="1656"/>
                  <a:pt x="1265" y="1626"/>
                  <a:pt x="1265" y="1589"/>
                </a:cubicBezTo>
                <a:cubicBezTo>
                  <a:pt x="1265" y="1572"/>
                  <a:pt x="1270" y="1557"/>
                  <a:pt x="1280" y="1546"/>
                </a:cubicBezTo>
                <a:close/>
                <a:moveTo>
                  <a:pt x="841" y="1135"/>
                </a:moveTo>
                <a:cubicBezTo>
                  <a:pt x="841" y="941"/>
                  <a:pt x="841" y="941"/>
                  <a:pt x="841" y="941"/>
                </a:cubicBezTo>
                <a:cubicBezTo>
                  <a:pt x="841" y="920"/>
                  <a:pt x="858" y="904"/>
                  <a:pt x="879" y="904"/>
                </a:cubicBezTo>
                <a:cubicBezTo>
                  <a:pt x="880" y="904"/>
                  <a:pt x="880" y="904"/>
                  <a:pt x="880" y="904"/>
                </a:cubicBezTo>
                <a:cubicBezTo>
                  <a:pt x="899" y="904"/>
                  <a:pt x="916" y="921"/>
                  <a:pt x="916" y="941"/>
                </a:cubicBezTo>
                <a:cubicBezTo>
                  <a:pt x="916" y="1135"/>
                  <a:pt x="916" y="1135"/>
                  <a:pt x="916" y="1135"/>
                </a:cubicBezTo>
                <a:cubicBezTo>
                  <a:pt x="916" y="1155"/>
                  <a:pt x="899" y="1172"/>
                  <a:pt x="880" y="1172"/>
                </a:cubicBezTo>
                <a:cubicBezTo>
                  <a:pt x="879" y="1172"/>
                  <a:pt x="879" y="1172"/>
                  <a:pt x="879" y="1172"/>
                </a:cubicBezTo>
                <a:cubicBezTo>
                  <a:pt x="858" y="1172"/>
                  <a:pt x="841" y="1156"/>
                  <a:pt x="841" y="1135"/>
                </a:cubicBezTo>
                <a:close/>
                <a:moveTo>
                  <a:pt x="841" y="780"/>
                </a:moveTo>
                <a:cubicBezTo>
                  <a:pt x="841" y="585"/>
                  <a:pt x="841" y="585"/>
                  <a:pt x="841" y="585"/>
                </a:cubicBezTo>
                <a:cubicBezTo>
                  <a:pt x="841" y="565"/>
                  <a:pt x="857" y="548"/>
                  <a:pt x="878" y="548"/>
                </a:cubicBezTo>
                <a:cubicBezTo>
                  <a:pt x="879" y="548"/>
                  <a:pt x="879" y="548"/>
                  <a:pt x="879" y="548"/>
                </a:cubicBezTo>
                <a:cubicBezTo>
                  <a:pt x="899" y="548"/>
                  <a:pt x="916" y="565"/>
                  <a:pt x="916" y="585"/>
                </a:cubicBezTo>
                <a:cubicBezTo>
                  <a:pt x="916" y="780"/>
                  <a:pt x="916" y="780"/>
                  <a:pt x="916" y="780"/>
                </a:cubicBezTo>
                <a:cubicBezTo>
                  <a:pt x="916" y="800"/>
                  <a:pt x="899" y="816"/>
                  <a:pt x="880" y="817"/>
                </a:cubicBezTo>
                <a:cubicBezTo>
                  <a:pt x="879" y="817"/>
                  <a:pt x="879" y="817"/>
                  <a:pt x="879" y="817"/>
                </a:cubicBezTo>
                <a:cubicBezTo>
                  <a:pt x="858" y="817"/>
                  <a:pt x="841" y="800"/>
                  <a:pt x="841" y="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2" name="Freeform 10">
            <a:extLst>
              <a:ext uri="{FF2B5EF4-FFF2-40B4-BE49-F238E27FC236}">
                <a16:creationId xmlns:a16="http://schemas.microsoft.com/office/drawing/2014/main" id="{ACB0C3CD-4DD7-8259-6F99-B07B01D6C1EE}"/>
              </a:ext>
              <a:ext uri="{C183D7F6-B498-43B3-948B-1728B52AA6E4}">
                <adec:decorative xmlns:adec="http://schemas.microsoft.com/office/drawing/2017/decorative" val="1"/>
              </a:ext>
            </a:extLst>
          </p:cNvPr>
          <p:cNvSpPr>
            <a:spLocks noChangeAspect="1" noEditPoints="1"/>
          </p:cNvSpPr>
          <p:nvPr/>
        </p:nvSpPr>
        <p:spPr bwMode="auto">
          <a:xfrm>
            <a:off x="4855750" y="2654818"/>
            <a:ext cx="534072" cy="531457"/>
          </a:xfrm>
          <a:custGeom>
            <a:avLst/>
            <a:gdLst>
              <a:gd name="T0" fmla="*/ 793 w 1152"/>
              <a:gd name="T1" fmla="*/ 261 h 1149"/>
              <a:gd name="T2" fmla="*/ 700 w 1152"/>
              <a:gd name="T3" fmla="*/ 0 h 1149"/>
              <a:gd name="T4" fmla="*/ 722 w 1152"/>
              <a:gd name="T5" fmla="*/ 127 h 1149"/>
              <a:gd name="T6" fmla="*/ 332 w 1152"/>
              <a:gd name="T7" fmla="*/ 127 h 1149"/>
              <a:gd name="T8" fmla="*/ 354 w 1152"/>
              <a:gd name="T9" fmla="*/ 0 h 1149"/>
              <a:gd name="T10" fmla="*/ 261 w 1152"/>
              <a:gd name="T11" fmla="*/ 261 h 1149"/>
              <a:gd name="T12" fmla="*/ 0 w 1152"/>
              <a:gd name="T13" fmla="*/ 365 h 1149"/>
              <a:gd name="T14" fmla="*/ 192 w 1152"/>
              <a:gd name="T15" fmla="*/ 1029 h 1149"/>
              <a:gd name="T16" fmla="*/ 797 w 1152"/>
              <a:gd name="T17" fmla="*/ 1029 h 1149"/>
              <a:gd name="T18" fmla="*/ 1152 w 1152"/>
              <a:gd name="T19" fmla="*/ 926 h 1149"/>
              <a:gd name="T20" fmla="*/ 670 w 1152"/>
              <a:gd name="T21" fmla="*/ 66 h 1149"/>
              <a:gd name="T22" fmla="*/ 700 w 1152"/>
              <a:gd name="T23" fmla="*/ 96 h 1149"/>
              <a:gd name="T24" fmla="*/ 384 w 1152"/>
              <a:gd name="T25" fmla="*/ 66 h 1149"/>
              <a:gd name="T26" fmla="*/ 354 w 1152"/>
              <a:gd name="T27" fmla="*/ 34 h 1149"/>
              <a:gd name="T28" fmla="*/ 501 w 1152"/>
              <a:gd name="T29" fmla="*/ 644 h 1149"/>
              <a:gd name="T30" fmla="*/ 423 w 1152"/>
              <a:gd name="T31" fmla="*/ 600 h 1149"/>
              <a:gd name="T32" fmla="*/ 631 w 1152"/>
              <a:gd name="T33" fmla="*/ 600 h 1149"/>
              <a:gd name="T34" fmla="*/ 553 w 1152"/>
              <a:gd name="T35" fmla="*/ 644 h 1149"/>
              <a:gd name="T36" fmla="*/ 637 w 1152"/>
              <a:gd name="T37" fmla="*/ 549 h 1149"/>
              <a:gd name="T38" fmla="*/ 416 w 1152"/>
              <a:gd name="T39" fmla="*/ 549 h 1149"/>
              <a:gd name="T40" fmla="*/ 637 w 1152"/>
              <a:gd name="T41" fmla="*/ 549 h 1149"/>
              <a:gd name="T42" fmla="*/ 104 w 1152"/>
              <a:gd name="T43" fmla="*/ 297 h 1149"/>
              <a:gd name="T44" fmla="*/ 104 w 1152"/>
              <a:gd name="T45" fmla="*/ 995 h 1149"/>
              <a:gd name="T46" fmla="*/ 260 w 1152"/>
              <a:gd name="T47" fmla="*/ 297 h 1149"/>
              <a:gd name="T48" fmla="*/ 449 w 1152"/>
              <a:gd name="T49" fmla="*/ 661 h 1149"/>
              <a:gd name="T50" fmla="*/ 509 w 1152"/>
              <a:gd name="T51" fmla="*/ 736 h 1149"/>
              <a:gd name="T52" fmla="*/ 210 w 1152"/>
              <a:gd name="T53" fmla="*/ 297 h 1149"/>
              <a:gd name="T54" fmla="*/ 761 w 1152"/>
              <a:gd name="T55" fmla="*/ 1029 h 1149"/>
              <a:gd name="T56" fmla="*/ 721 w 1152"/>
              <a:gd name="T57" fmla="*/ 840 h 1149"/>
              <a:gd name="T58" fmla="*/ 782 w 1152"/>
              <a:gd name="T59" fmla="*/ 901 h 1149"/>
              <a:gd name="T60" fmla="*/ 878 w 1152"/>
              <a:gd name="T61" fmla="*/ 840 h 1149"/>
              <a:gd name="T62" fmla="*/ 764 w 1152"/>
              <a:gd name="T63" fmla="*/ 934 h 1149"/>
              <a:gd name="T64" fmla="*/ 544 w 1152"/>
              <a:gd name="T65" fmla="*/ 736 h 1149"/>
              <a:gd name="T66" fmla="*/ 605 w 1152"/>
              <a:gd name="T67" fmla="*/ 661 h 1149"/>
              <a:gd name="T68" fmla="*/ 793 w 1152"/>
              <a:gd name="T69" fmla="*/ 297 h 1149"/>
              <a:gd name="T70" fmla="*/ 799 w 1152"/>
              <a:gd name="T71" fmla="*/ 995 h 1149"/>
              <a:gd name="T72" fmla="*/ 977 w 1152"/>
              <a:gd name="T73" fmla="*/ 995 h 1149"/>
              <a:gd name="T74" fmla="*/ 1117 w 1152"/>
              <a:gd name="T75" fmla="*/ 365 h 1149"/>
              <a:gd name="T76" fmla="*/ 1065 w 1152"/>
              <a:gd name="T77" fmla="*/ 733 h 1149"/>
              <a:gd name="T78" fmla="*/ 1030 w 1152"/>
              <a:gd name="T79" fmla="*/ 558 h 1149"/>
              <a:gd name="T80" fmla="*/ 122 w 1152"/>
              <a:gd name="T81" fmla="*/ 820 h 1149"/>
              <a:gd name="T82" fmla="*/ 105 w 1152"/>
              <a:gd name="T83" fmla="*/ 803 h 1149"/>
              <a:gd name="T84" fmla="*/ 105 w 1152"/>
              <a:gd name="T85" fmla="*/ 454 h 1149"/>
              <a:gd name="T86" fmla="*/ 87 w 1152"/>
              <a:gd name="T87" fmla="*/ 471 h 1149"/>
              <a:gd name="T88" fmla="*/ 87 w 1152"/>
              <a:gd name="T89" fmla="*/ 645 h 1149"/>
              <a:gd name="T90" fmla="*/ 1065 w 1152"/>
              <a:gd name="T91" fmla="*/ 810 h 1149"/>
              <a:gd name="T92" fmla="*/ 1047 w 1152"/>
              <a:gd name="T93" fmla="*/ 792 h 1149"/>
              <a:gd name="T94" fmla="*/ 782 w 1152"/>
              <a:gd name="T95" fmla="*/ 857 h 1149"/>
              <a:gd name="T96" fmla="*/ 799 w 1152"/>
              <a:gd name="T97" fmla="*/ 84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149">
                <a:moveTo>
                  <a:pt x="1048" y="261"/>
                </a:moveTo>
                <a:cubicBezTo>
                  <a:pt x="960" y="261"/>
                  <a:pt x="960" y="261"/>
                  <a:pt x="960" y="261"/>
                </a:cubicBezTo>
                <a:cubicBezTo>
                  <a:pt x="793" y="261"/>
                  <a:pt x="793" y="261"/>
                  <a:pt x="793" y="261"/>
                </a:cubicBezTo>
                <a:cubicBezTo>
                  <a:pt x="789" y="206"/>
                  <a:pt x="775" y="153"/>
                  <a:pt x="750" y="106"/>
                </a:cubicBezTo>
                <a:cubicBezTo>
                  <a:pt x="760" y="95"/>
                  <a:pt x="765" y="81"/>
                  <a:pt x="765" y="66"/>
                </a:cubicBezTo>
                <a:cubicBezTo>
                  <a:pt x="765" y="29"/>
                  <a:pt x="736" y="0"/>
                  <a:pt x="700" y="0"/>
                </a:cubicBezTo>
                <a:cubicBezTo>
                  <a:pt x="664" y="0"/>
                  <a:pt x="635" y="29"/>
                  <a:pt x="635" y="66"/>
                </a:cubicBezTo>
                <a:cubicBezTo>
                  <a:pt x="635" y="101"/>
                  <a:pt x="664" y="131"/>
                  <a:pt x="700" y="131"/>
                </a:cubicBezTo>
                <a:cubicBezTo>
                  <a:pt x="708" y="131"/>
                  <a:pt x="715" y="129"/>
                  <a:pt x="722" y="127"/>
                </a:cubicBezTo>
                <a:cubicBezTo>
                  <a:pt x="742" y="167"/>
                  <a:pt x="755" y="213"/>
                  <a:pt x="758" y="261"/>
                </a:cubicBezTo>
                <a:cubicBezTo>
                  <a:pt x="296" y="261"/>
                  <a:pt x="296" y="261"/>
                  <a:pt x="296" y="261"/>
                </a:cubicBezTo>
                <a:cubicBezTo>
                  <a:pt x="299" y="213"/>
                  <a:pt x="312" y="167"/>
                  <a:pt x="332" y="127"/>
                </a:cubicBezTo>
                <a:cubicBezTo>
                  <a:pt x="339" y="129"/>
                  <a:pt x="346" y="131"/>
                  <a:pt x="354" y="131"/>
                </a:cubicBezTo>
                <a:cubicBezTo>
                  <a:pt x="390" y="131"/>
                  <a:pt x="419" y="101"/>
                  <a:pt x="419" y="66"/>
                </a:cubicBezTo>
                <a:cubicBezTo>
                  <a:pt x="419" y="29"/>
                  <a:pt x="390" y="0"/>
                  <a:pt x="354" y="0"/>
                </a:cubicBezTo>
                <a:cubicBezTo>
                  <a:pt x="318" y="0"/>
                  <a:pt x="288" y="29"/>
                  <a:pt x="288" y="66"/>
                </a:cubicBezTo>
                <a:cubicBezTo>
                  <a:pt x="288" y="81"/>
                  <a:pt x="294" y="95"/>
                  <a:pt x="303" y="106"/>
                </a:cubicBezTo>
                <a:cubicBezTo>
                  <a:pt x="279" y="153"/>
                  <a:pt x="264" y="206"/>
                  <a:pt x="261" y="261"/>
                </a:cubicBezTo>
                <a:cubicBezTo>
                  <a:pt x="192" y="261"/>
                  <a:pt x="192" y="261"/>
                  <a:pt x="192" y="261"/>
                </a:cubicBezTo>
                <a:cubicBezTo>
                  <a:pt x="104" y="261"/>
                  <a:pt x="104" y="261"/>
                  <a:pt x="104" y="261"/>
                </a:cubicBezTo>
                <a:cubicBezTo>
                  <a:pt x="46" y="261"/>
                  <a:pt x="0" y="308"/>
                  <a:pt x="0" y="365"/>
                </a:cubicBezTo>
                <a:cubicBezTo>
                  <a:pt x="0" y="926"/>
                  <a:pt x="0" y="926"/>
                  <a:pt x="0" y="926"/>
                </a:cubicBezTo>
                <a:cubicBezTo>
                  <a:pt x="0" y="983"/>
                  <a:pt x="46" y="1029"/>
                  <a:pt x="104" y="1029"/>
                </a:cubicBezTo>
                <a:cubicBezTo>
                  <a:pt x="192" y="1029"/>
                  <a:pt x="192" y="1029"/>
                  <a:pt x="192" y="1029"/>
                </a:cubicBezTo>
                <a:cubicBezTo>
                  <a:pt x="512" y="1029"/>
                  <a:pt x="512" y="1029"/>
                  <a:pt x="512" y="1029"/>
                </a:cubicBezTo>
                <a:cubicBezTo>
                  <a:pt x="524" y="1097"/>
                  <a:pt x="583" y="1149"/>
                  <a:pt x="654" y="1149"/>
                </a:cubicBezTo>
                <a:cubicBezTo>
                  <a:pt x="726" y="1149"/>
                  <a:pt x="785" y="1097"/>
                  <a:pt x="797" y="1029"/>
                </a:cubicBezTo>
                <a:cubicBezTo>
                  <a:pt x="960" y="1029"/>
                  <a:pt x="960" y="1029"/>
                  <a:pt x="960" y="1029"/>
                </a:cubicBezTo>
                <a:cubicBezTo>
                  <a:pt x="1048" y="1029"/>
                  <a:pt x="1048" y="1029"/>
                  <a:pt x="1048" y="1029"/>
                </a:cubicBezTo>
                <a:cubicBezTo>
                  <a:pt x="1106" y="1029"/>
                  <a:pt x="1152" y="983"/>
                  <a:pt x="1152" y="926"/>
                </a:cubicBezTo>
                <a:cubicBezTo>
                  <a:pt x="1152" y="365"/>
                  <a:pt x="1152" y="365"/>
                  <a:pt x="1152" y="365"/>
                </a:cubicBezTo>
                <a:cubicBezTo>
                  <a:pt x="1152" y="308"/>
                  <a:pt x="1106" y="261"/>
                  <a:pt x="1048" y="261"/>
                </a:cubicBezTo>
                <a:close/>
                <a:moveTo>
                  <a:pt x="670" y="66"/>
                </a:moveTo>
                <a:cubicBezTo>
                  <a:pt x="670" y="48"/>
                  <a:pt x="683" y="34"/>
                  <a:pt x="700" y="34"/>
                </a:cubicBezTo>
                <a:cubicBezTo>
                  <a:pt x="717" y="34"/>
                  <a:pt x="730" y="48"/>
                  <a:pt x="730" y="66"/>
                </a:cubicBezTo>
                <a:cubicBezTo>
                  <a:pt x="730" y="82"/>
                  <a:pt x="717" y="96"/>
                  <a:pt x="700" y="96"/>
                </a:cubicBezTo>
                <a:cubicBezTo>
                  <a:pt x="683" y="96"/>
                  <a:pt x="670" y="82"/>
                  <a:pt x="670" y="66"/>
                </a:cubicBezTo>
                <a:close/>
                <a:moveTo>
                  <a:pt x="354" y="34"/>
                </a:moveTo>
                <a:cubicBezTo>
                  <a:pt x="370" y="34"/>
                  <a:pt x="384" y="48"/>
                  <a:pt x="384" y="66"/>
                </a:cubicBezTo>
                <a:cubicBezTo>
                  <a:pt x="384" y="82"/>
                  <a:pt x="370" y="96"/>
                  <a:pt x="354" y="96"/>
                </a:cubicBezTo>
                <a:cubicBezTo>
                  <a:pt x="337" y="96"/>
                  <a:pt x="323" y="82"/>
                  <a:pt x="323" y="66"/>
                </a:cubicBezTo>
                <a:cubicBezTo>
                  <a:pt x="323" y="48"/>
                  <a:pt x="337" y="34"/>
                  <a:pt x="354" y="34"/>
                </a:cubicBezTo>
                <a:close/>
                <a:moveTo>
                  <a:pt x="527" y="704"/>
                </a:moveTo>
                <a:cubicBezTo>
                  <a:pt x="513" y="704"/>
                  <a:pt x="501" y="692"/>
                  <a:pt x="501" y="678"/>
                </a:cubicBezTo>
                <a:cubicBezTo>
                  <a:pt x="501" y="644"/>
                  <a:pt x="501" y="644"/>
                  <a:pt x="501" y="644"/>
                </a:cubicBezTo>
                <a:cubicBezTo>
                  <a:pt x="501" y="634"/>
                  <a:pt x="493" y="626"/>
                  <a:pt x="484" y="626"/>
                </a:cubicBezTo>
                <a:cubicBezTo>
                  <a:pt x="449" y="626"/>
                  <a:pt x="449" y="626"/>
                  <a:pt x="449" y="626"/>
                </a:cubicBezTo>
                <a:cubicBezTo>
                  <a:pt x="435" y="626"/>
                  <a:pt x="423" y="615"/>
                  <a:pt x="423" y="600"/>
                </a:cubicBezTo>
                <a:cubicBezTo>
                  <a:pt x="423" y="586"/>
                  <a:pt x="435" y="575"/>
                  <a:pt x="449" y="575"/>
                </a:cubicBezTo>
                <a:cubicBezTo>
                  <a:pt x="605" y="575"/>
                  <a:pt x="605" y="575"/>
                  <a:pt x="605" y="575"/>
                </a:cubicBezTo>
                <a:cubicBezTo>
                  <a:pt x="619" y="575"/>
                  <a:pt x="631" y="586"/>
                  <a:pt x="631" y="600"/>
                </a:cubicBezTo>
                <a:cubicBezTo>
                  <a:pt x="631" y="615"/>
                  <a:pt x="619" y="626"/>
                  <a:pt x="605" y="626"/>
                </a:cubicBezTo>
                <a:cubicBezTo>
                  <a:pt x="570" y="626"/>
                  <a:pt x="570" y="626"/>
                  <a:pt x="570" y="626"/>
                </a:cubicBezTo>
                <a:cubicBezTo>
                  <a:pt x="560" y="626"/>
                  <a:pt x="553" y="634"/>
                  <a:pt x="553" y="644"/>
                </a:cubicBezTo>
                <a:cubicBezTo>
                  <a:pt x="553" y="678"/>
                  <a:pt x="553" y="678"/>
                  <a:pt x="553" y="678"/>
                </a:cubicBezTo>
                <a:cubicBezTo>
                  <a:pt x="553" y="692"/>
                  <a:pt x="541" y="704"/>
                  <a:pt x="527" y="704"/>
                </a:cubicBezTo>
                <a:close/>
                <a:moveTo>
                  <a:pt x="637" y="549"/>
                </a:moveTo>
                <a:cubicBezTo>
                  <a:pt x="628" y="543"/>
                  <a:pt x="617" y="540"/>
                  <a:pt x="605" y="540"/>
                </a:cubicBezTo>
                <a:cubicBezTo>
                  <a:pt x="449" y="540"/>
                  <a:pt x="449" y="540"/>
                  <a:pt x="449" y="540"/>
                </a:cubicBezTo>
                <a:cubicBezTo>
                  <a:pt x="437" y="540"/>
                  <a:pt x="426" y="543"/>
                  <a:pt x="416" y="549"/>
                </a:cubicBezTo>
                <a:cubicBezTo>
                  <a:pt x="346" y="500"/>
                  <a:pt x="298" y="406"/>
                  <a:pt x="295" y="297"/>
                </a:cubicBezTo>
                <a:cubicBezTo>
                  <a:pt x="759" y="297"/>
                  <a:pt x="759" y="297"/>
                  <a:pt x="759" y="297"/>
                </a:cubicBezTo>
                <a:cubicBezTo>
                  <a:pt x="756" y="406"/>
                  <a:pt x="708" y="500"/>
                  <a:pt x="637" y="549"/>
                </a:cubicBezTo>
                <a:close/>
                <a:moveTo>
                  <a:pt x="35" y="926"/>
                </a:moveTo>
                <a:cubicBezTo>
                  <a:pt x="35" y="365"/>
                  <a:pt x="35" y="365"/>
                  <a:pt x="35" y="365"/>
                </a:cubicBezTo>
                <a:cubicBezTo>
                  <a:pt x="35" y="327"/>
                  <a:pt x="65" y="297"/>
                  <a:pt x="104" y="297"/>
                </a:cubicBezTo>
                <a:cubicBezTo>
                  <a:pt x="175" y="297"/>
                  <a:pt x="175" y="297"/>
                  <a:pt x="175" y="297"/>
                </a:cubicBezTo>
                <a:cubicBezTo>
                  <a:pt x="175" y="995"/>
                  <a:pt x="175" y="995"/>
                  <a:pt x="175" y="995"/>
                </a:cubicBezTo>
                <a:cubicBezTo>
                  <a:pt x="104" y="995"/>
                  <a:pt x="104" y="995"/>
                  <a:pt x="104" y="995"/>
                </a:cubicBezTo>
                <a:cubicBezTo>
                  <a:pt x="65" y="995"/>
                  <a:pt x="35" y="964"/>
                  <a:pt x="35" y="926"/>
                </a:cubicBezTo>
                <a:close/>
                <a:moveTo>
                  <a:pt x="210" y="297"/>
                </a:moveTo>
                <a:cubicBezTo>
                  <a:pt x="260" y="297"/>
                  <a:pt x="260" y="297"/>
                  <a:pt x="260" y="297"/>
                </a:cubicBezTo>
                <a:cubicBezTo>
                  <a:pt x="263" y="416"/>
                  <a:pt x="316" y="519"/>
                  <a:pt x="394" y="576"/>
                </a:cubicBezTo>
                <a:cubicBezTo>
                  <a:pt x="390" y="583"/>
                  <a:pt x="389" y="592"/>
                  <a:pt x="389" y="600"/>
                </a:cubicBezTo>
                <a:cubicBezTo>
                  <a:pt x="389" y="634"/>
                  <a:pt x="416" y="661"/>
                  <a:pt x="449" y="661"/>
                </a:cubicBezTo>
                <a:cubicBezTo>
                  <a:pt x="466" y="661"/>
                  <a:pt x="466" y="661"/>
                  <a:pt x="466" y="661"/>
                </a:cubicBezTo>
                <a:cubicBezTo>
                  <a:pt x="466" y="678"/>
                  <a:pt x="466" y="678"/>
                  <a:pt x="466" y="678"/>
                </a:cubicBezTo>
                <a:cubicBezTo>
                  <a:pt x="466" y="705"/>
                  <a:pt x="484" y="729"/>
                  <a:pt x="509" y="736"/>
                </a:cubicBezTo>
                <a:cubicBezTo>
                  <a:pt x="509" y="995"/>
                  <a:pt x="509" y="995"/>
                  <a:pt x="509" y="995"/>
                </a:cubicBezTo>
                <a:cubicBezTo>
                  <a:pt x="210" y="995"/>
                  <a:pt x="210" y="995"/>
                  <a:pt x="210" y="995"/>
                </a:cubicBezTo>
                <a:lnTo>
                  <a:pt x="210" y="297"/>
                </a:lnTo>
                <a:close/>
                <a:moveTo>
                  <a:pt x="654" y="1114"/>
                </a:moveTo>
                <a:cubicBezTo>
                  <a:pt x="602" y="1114"/>
                  <a:pt x="559" y="1078"/>
                  <a:pt x="547" y="1029"/>
                </a:cubicBezTo>
                <a:cubicBezTo>
                  <a:pt x="761" y="1029"/>
                  <a:pt x="761" y="1029"/>
                  <a:pt x="761" y="1029"/>
                </a:cubicBezTo>
                <a:cubicBezTo>
                  <a:pt x="750" y="1078"/>
                  <a:pt x="706" y="1114"/>
                  <a:pt x="654" y="1114"/>
                </a:cubicBezTo>
                <a:close/>
                <a:moveTo>
                  <a:pt x="782" y="901"/>
                </a:moveTo>
                <a:cubicBezTo>
                  <a:pt x="748" y="901"/>
                  <a:pt x="721" y="873"/>
                  <a:pt x="721" y="840"/>
                </a:cubicBezTo>
                <a:cubicBezTo>
                  <a:pt x="721" y="805"/>
                  <a:pt x="748" y="778"/>
                  <a:pt x="782" y="778"/>
                </a:cubicBezTo>
                <a:cubicBezTo>
                  <a:pt x="815" y="778"/>
                  <a:pt x="843" y="805"/>
                  <a:pt x="843" y="840"/>
                </a:cubicBezTo>
                <a:cubicBezTo>
                  <a:pt x="843" y="873"/>
                  <a:pt x="815" y="901"/>
                  <a:pt x="782" y="901"/>
                </a:cubicBezTo>
                <a:close/>
                <a:moveTo>
                  <a:pt x="799" y="995"/>
                </a:moveTo>
                <a:cubicBezTo>
                  <a:pt x="799" y="934"/>
                  <a:pt x="799" y="934"/>
                  <a:pt x="799" y="934"/>
                </a:cubicBezTo>
                <a:cubicBezTo>
                  <a:pt x="844" y="926"/>
                  <a:pt x="878" y="886"/>
                  <a:pt x="878" y="840"/>
                </a:cubicBezTo>
                <a:cubicBezTo>
                  <a:pt x="878" y="786"/>
                  <a:pt x="835" y="743"/>
                  <a:pt x="782" y="743"/>
                </a:cubicBezTo>
                <a:cubicBezTo>
                  <a:pt x="729" y="743"/>
                  <a:pt x="686" y="786"/>
                  <a:pt x="686" y="840"/>
                </a:cubicBezTo>
                <a:cubicBezTo>
                  <a:pt x="686" y="886"/>
                  <a:pt x="720" y="926"/>
                  <a:pt x="764" y="934"/>
                </a:cubicBezTo>
                <a:cubicBezTo>
                  <a:pt x="764" y="995"/>
                  <a:pt x="764" y="995"/>
                  <a:pt x="764" y="995"/>
                </a:cubicBezTo>
                <a:cubicBezTo>
                  <a:pt x="544" y="995"/>
                  <a:pt x="544" y="995"/>
                  <a:pt x="544" y="995"/>
                </a:cubicBezTo>
                <a:cubicBezTo>
                  <a:pt x="544" y="736"/>
                  <a:pt x="544" y="736"/>
                  <a:pt x="544" y="736"/>
                </a:cubicBezTo>
                <a:cubicBezTo>
                  <a:pt x="569" y="729"/>
                  <a:pt x="587" y="705"/>
                  <a:pt x="587" y="678"/>
                </a:cubicBezTo>
                <a:cubicBezTo>
                  <a:pt x="587" y="661"/>
                  <a:pt x="587" y="661"/>
                  <a:pt x="587" y="661"/>
                </a:cubicBezTo>
                <a:cubicBezTo>
                  <a:pt x="605" y="661"/>
                  <a:pt x="605" y="661"/>
                  <a:pt x="605" y="661"/>
                </a:cubicBezTo>
                <a:cubicBezTo>
                  <a:pt x="638" y="661"/>
                  <a:pt x="665" y="634"/>
                  <a:pt x="665" y="600"/>
                </a:cubicBezTo>
                <a:cubicBezTo>
                  <a:pt x="665" y="592"/>
                  <a:pt x="663" y="584"/>
                  <a:pt x="660" y="576"/>
                </a:cubicBezTo>
                <a:cubicBezTo>
                  <a:pt x="738" y="520"/>
                  <a:pt x="791" y="416"/>
                  <a:pt x="793" y="297"/>
                </a:cubicBezTo>
                <a:cubicBezTo>
                  <a:pt x="943" y="297"/>
                  <a:pt x="943" y="297"/>
                  <a:pt x="943" y="297"/>
                </a:cubicBezTo>
                <a:cubicBezTo>
                  <a:pt x="943" y="995"/>
                  <a:pt x="943" y="995"/>
                  <a:pt x="943" y="995"/>
                </a:cubicBezTo>
                <a:lnTo>
                  <a:pt x="799" y="995"/>
                </a:lnTo>
                <a:close/>
                <a:moveTo>
                  <a:pt x="1117" y="926"/>
                </a:moveTo>
                <a:cubicBezTo>
                  <a:pt x="1117" y="964"/>
                  <a:pt x="1086" y="995"/>
                  <a:pt x="1048" y="995"/>
                </a:cubicBezTo>
                <a:cubicBezTo>
                  <a:pt x="977" y="995"/>
                  <a:pt x="977" y="995"/>
                  <a:pt x="977" y="995"/>
                </a:cubicBezTo>
                <a:cubicBezTo>
                  <a:pt x="977" y="297"/>
                  <a:pt x="977" y="297"/>
                  <a:pt x="977" y="297"/>
                </a:cubicBezTo>
                <a:cubicBezTo>
                  <a:pt x="1048" y="297"/>
                  <a:pt x="1048" y="297"/>
                  <a:pt x="1048" y="297"/>
                </a:cubicBezTo>
                <a:cubicBezTo>
                  <a:pt x="1086" y="297"/>
                  <a:pt x="1117" y="327"/>
                  <a:pt x="1117" y="365"/>
                </a:cubicBezTo>
                <a:lnTo>
                  <a:pt x="1117" y="926"/>
                </a:lnTo>
                <a:close/>
                <a:moveTo>
                  <a:pt x="1065" y="558"/>
                </a:moveTo>
                <a:cubicBezTo>
                  <a:pt x="1065" y="733"/>
                  <a:pt x="1065" y="733"/>
                  <a:pt x="1065" y="733"/>
                </a:cubicBezTo>
                <a:cubicBezTo>
                  <a:pt x="1065" y="742"/>
                  <a:pt x="1057" y="750"/>
                  <a:pt x="1047" y="750"/>
                </a:cubicBezTo>
                <a:cubicBezTo>
                  <a:pt x="1038" y="750"/>
                  <a:pt x="1030" y="742"/>
                  <a:pt x="1030" y="733"/>
                </a:cubicBezTo>
                <a:cubicBezTo>
                  <a:pt x="1030" y="558"/>
                  <a:pt x="1030" y="558"/>
                  <a:pt x="1030" y="558"/>
                </a:cubicBezTo>
                <a:cubicBezTo>
                  <a:pt x="1030" y="548"/>
                  <a:pt x="1038" y="541"/>
                  <a:pt x="1047" y="541"/>
                </a:cubicBezTo>
                <a:cubicBezTo>
                  <a:pt x="1057" y="541"/>
                  <a:pt x="1065" y="548"/>
                  <a:pt x="1065" y="558"/>
                </a:cubicBezTo>
                <a:close/>
                <a:moveTo>
                  <a:pt x="122" y="820"/>
                </a:moveTo>
                <a:cubicBezTo>
                  <a:pt x="122" y="830"/>
                  <a:pt x="114" y="838"/>
                  <a:pt x="105" y="838"/>
                </a:cubicBezTo>
                <a:cubicBezTo>
                  <a:pt x="95" y="838"/>
                  <a:pt x="87" y="830"/>
                  <a:pt x="87" y="820"/>
                </a:cubicBezTo>
                <a:cubicBezTo>
                  <a:pt x="87" y="811"/>
                  <a:pt x="95" y="803"/>
                  <a:pt x="105" y="803"/>
                </a:cubicBezTo>
                <a:cubicBezTo>
                  <a:pt x="114" y="803"/>
                  <a:pt x="122" y="811"/>
                  <a:pt x="122" y="820"/>
                </a:cubicBezTo>
                <a:close/>
                <a:moveTo>
                  <a:pt x="87" y="471"/>
                </a:moveTo>
                <a:cubicBezTo>
                  <a:pt x="87" y="461"/>
                  <a:pt x="95" y="454"/>
                  <a:pt x="105" y="454"/>
                </a:cubicBezTo>
                <a:cubicBezTo>
                  <a:pt x="114" y="454"/>
                  <a:pt x="122" y="461"/>
                  <a:pt x="122" y="471"/>
                </a:cubicBezTo>
                <a:cubicBezTo>
                  <a:pt x="122" y="481"/>
                  <a:pt x="114" y="488"/>
                  <a:pt x="105" y="488"/>
                </a:cubicBezTo>
                <a:cubicBezTo>
                  <a:pt x="95" y="488"/>
                  <a:pt x="87" y="481"/>
                  <a:pt x="87" y="471"/>
                </a:cubicBezTo>
                <a:close/>
                <a:moveTo>
                  <a:pt x="122" y="645"/>
                </a:moveTo>
                <a:cubicBezTo>
                  <a:pt x="122" y="655"/>
                  <a:pt x="114" y="663"/>
                  <a:pt x="105" y="663"/>
                </a:cubicBezTo>
                <a:cubicBezTo>
                  <a:pt x="95" y="663"/>
                  <a:pt x="87" y="655"/>
                  <a:pt x="87" y="645"/>
                </a:cubicBezTo>
                <a:cubicBezTo>
                  <a:pt x="87" y="636"/>
                  <a:pt x="95" y="628"/>
                  <a:pt x="105" y="628"/>
                </a:cubicBezTo>
                <a:cubicBezTo>
                  <a:pt x="114" y="628"/>
                  <a:pt x="122" y="636"/>
                  <a:pt x="122" y="645"/>
                </a:cubicBezTo>
                <a:close/>
                <a:moveTo>
                  <a:pt x="1065" y="810"/>
                </a:moveTo>
                <a:cubicBezTo>
                  <a:pt x="1065" y="819"/>
                  <a:pt x="1057" y="828"/>
                  <a:pt x="1047" y="828"/>
                </a:cubicBezTo>
                <a:cubicBezTo>
                  <a:pt x="1037" y="828"/>
                  <a:pt x="1030" y="819"/>
                  <a:pt x="1030" y="810"/>
                </a:cubicBezTo>
                <a:cubicBezTo>
                  <a:pt x="1030" y="800"/>
                  <a:pt x="1037" y="792"/>
                  <a:pt x="1047" y="792"/>
                </a:cubicBezTo>
                <a:cubicBezTo>
                  <a:pt x="1057" y="792"/>
                  <a:pt x="1065" y="800"/>
                  <a:pt x="1065" y="810"/>
                </a:cubicBezTo>
                <a:close/>
                <a:moveTo>
                  <a:pt x="799" y="840"/>
                </a:moveTo>
                <a:cubicBezTo>
                  <a:pt x="799" y="849"/>
                  <a:pt x="791" y="857"/>
                  <a:pt x="782" y="857"/>
                </a:cubicBezTo>
                <a:cubicBezTo>
                  <a:pt x="772" y="857"/>
                  <a:pt x="764" y="849"/>
                  <a:pt x="764" y="840"/>
                </a:cubicBezTo>
                <a:cubicBezTo>
                  <a:pt x="764" y="830"/>
                  <a:pt x="772" y="822"/>
                  <a:pt x="782" y="822"/>
                </a:cubicBezTo>
                <a:cubicBezTo>
                  <a:pt x="791" y="822"/>
                  <a:pt x="799" y="830"/>
                  <a:pt x="799" y="84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3" name="Freeform 644">
            <a:extLst>
              <a:ext uri="{FF2B5EF4-FFF2-40B4-BE49-F238E27FC236}">
                <a16:creationId xmlns:a16="http://schemas.microsoft.com/office/drawing/2014/main" id="{5E94ED6F-4AD5-C861-1256-874A37468C33}"/>
              </a:ext>
              <a:ext uri="{C183D7F6-B498-43B3-948B-1728B52AA6E4}">
                <adec:decorative xmlns:adec="http://schemas.microsoft.com/office/drawing/2017/decorative" val="1"/>
              </a:ext>
            </a:extLst>
          </p:cNvPr>
          <p:cNvSpPr>
            <a:spLocks noChangeAspect="1" noEditPoints="1"/>
          </p:cNvSpPr>
          <p:nvPr/>
        </p:nvSpPr>
        <p:spPr bwMode="auto">
          <a:xfrm>
            <a:off x="8965584" y="4005511"/>
            <a:ext cx="529444" cy="529444"/>
          </a:xfrm>
          <a:custGeom>
            <a:avLst/>
            <a:gdLst>
              <a:gd name="T0" fmla="*/ 174 w 1154"/>
              <a:gd name="T1" fmla="*/ 662 h 1152"/>
              <a:gd name="T2" fmla="*/ 113 w 1154"/>
              <a:gd name="T3" fmla="*/ 737 h 1152"/>
              <a:gd name="T4" fmla="*/ 44 w 1154"/>
              <a:gd name="T5" fmla="*/ 805 h 1152"/>
              <a:gd name="T6" fmla="*/ 45 w 1154"/>
              <a:gd name="T7" fmla="*/ 971 h 1152"/>
              <a:gd name="T8" fmla="*/ 349 w 1154"/>
              <a:gd name="T9" fmla="*/ 1152 h 1152"/>
              <a:gd name="T10" fmla="*/ 393 w 1154"/>
              <a:gd name="T11" fmla="*/ 1067 h 1152"/>
              <a:gd name="T12" fmla="*/ 417 w 1154"/>
              <a:gd name="T13" fmla="*/ 1042 h 1152"/>
              <a:gd name="T14" fmla="*/ 498 w 1154"/>
              <a:gd name="T15" fmla="*/ 985 h 1152"/>
              <a:gd name="T16" fmla="*/ 1036 w 1154"/>
              <a:gd name="T17" fmla="*/ 489 h 1152"/>
              <a:gd name="T18" fmla="*/ 367 w 1154"/>
              <a:gd name="T19" fmla="*/ 854 h 1152"/>
              <a:gd name="T20" fmla="*/ 276 w 1154"/>
              <a:gd name="T21" fmla="*/ 1086 h 1152"/>
              <a:gd name="T22" fmla="*/ 313 w 1154"/>
              <a:gd name="T23" fmla="*/ 1074 h 1152"/>
              <a:gd name="T24" fmla="*/ 365 w 1154"/>
              <a:gd name="T25" fmla="*/ 1038 h 1152"/>
              <a:gd name="T26" fmla="*/ 433 w 1154"/>
              <a:gd name="T27" fmla="*/ 970 h 1152"/>
              <a:gd name="T28" fmla="*/ 468 w 1154"/>
              <a:gd name="T29" fmla="*/ 955 h 1152"/>
              <a:gd name="T30" fmla="*/ 376 w 1154"/>
              <a:gd name="T31" fmla="*/ 652 h 1152"/>
              <a:gd name="T32" fmla="*/ 203 w 1154"/>
              <a:gd name="T33" fmla="*/ 683 h 1152"/>
              <a:gd name="T34" fmla="*/ 900 w 1154"/>
              <a:gd name="T35" fmla="*/ 743 h 1152"/>
              <a:gd name="T36" fmla="*/ 314 w 1154"/>
              <a:gd name="T37" fmla="*/ 175 h 1152"/>
              <a:gd name="T38" fmla="*/ 501 w 1154"/>
              <a:gd name="T39" fmla="*/ 60 h 1152"/>
              <a:gd name="T40" fmla="*/ 600 w 1154"/>
              <a:gd name="T41" fmla="*/ 996 h 1152"/>
              <a:gd name="T42" fmla="*/ 174 w 1154"/>
              <a:gd name="T43" fmla="*/ 536 h 1152"/>
              <a:gd name="T44" fmla="*/ 183 w 1154"/>
              <a:gd name="T45" fmla="*/ 334 h 1152"/>
              <a:gd name="T46" fmla="*/ 183 w 1154"/>
              <a:gd name="T47" fmla="*/ 334 h 1152"/>
              <a:gd name="T48" fmla="*/ 1118 w 1154"/>
              <a:gd name="T49" fmla="*/ 640 h 1152"/>
              <a:gd name="T50" fmla="*/ 1050 w 1154"/>
              <a:gd name="T51" fmla="*/ 250 h 1152"/>
              <a:gd name="T52" fmla="*/ 1010 w 1154"/>
              <a:gd name="T53" fmla="*/ 852 h 1152"/>
              <a:gd name="T54" fmla="*/ 986 w 1154"/>
              <a:gd name="T55" fmla="*/ 827 h 1152"/>
              <a:gd name="T56" fmla="*/ 1136 w 1154"/>
              <a:gd name="T57" fmla="*/ 461 h 1152"/>
              <a:gd name="T58" fmla="*/ 711 w 1154"/>
              <a:gd name="T59" fmla="*/ 1 h 1152"/>
              <a:gd name="T60" fmla="*/ 897 w 1154"/>
              <a:gd name="T61" fmla="*/ 80 h 1152"/>
              <a:gd name="T62" fmla="*/ 897 w 1154"/>
              <a:gd name="T63" fmla="*/ 80 h 1152"/>
              <a:gd name="T64" fmla="*/ 799 w 1154"/>
              <a:gd name="T65" fmla="*/ 960 h 1152"/>
              <a:gd name="T66" fmla="*/ 876 w 1154"/>
              <a:gd name="T67" fmla="*/ 361 h 1152"/>
              <a:gd name="T68" fmla="*/ 731 w 1154"/>
              <a:gd name="T69" fmla="*/ 324 h 1152"/>
              <a:gd name="T70" fmla="*/ 597 w 1154"/>
              <a:gd name="T71" fmla="*/ 246 h 1152"/>
              <a:gd name="T72" fmla="*/ 464 w 1154"/>
              <a:gd name="T73" fmla="*/ 307 h 1152"/>
              <a:gd name="T74" fmla="*/ 403 w 1154"/>
              <a:gd name="T75" fmla="*/ 440 h 1152"/>
              <a:gd name="T76" fmla="*/ 481 w 1154"/>
              <a:gd name="T77" fmla="*/ 574 h 1152"/>
              <a:gd name="T78" fmla="*/ 518 w 1154"/>
              <a:gd name="T79" fmla="*/ 719 h 1152"/>
              <a:gd name="T80" fmla="*/ 656 w 1154"/>
              <a:gd name="T81" fmla="*/ 769 h 1152"/>
              <a:gd name="T82" fmla="*/ 794 w 1154"/>
              <a:gd name="T83" fmla="*/ 719 h 1152"/>
              <a:gd name="T84" fmla="*/ 831 w 1154"/>
              <a:gd name="T85" fmla="*/ 574 h 1152"/>
              <a:gd name="T86" fmla="*/ 909 w 1154"/>
              <a:gd name="T87" fmla="*/ 440 h 1152"/>
              <a:gd name="T88" fmla="*/ 795 w 1154"/>
              <a:gd name="T89" fmla="*/ 568 h 1152"/>
              <a:gd name="T90" fmla="*/ 743 w 1154"/>
              <a:gd name="T91" fmla="*/ 639 h 1152"/>
              <a:gd name="T92" fmla="*/ 630 w 1154"/>
              <a:gd name="T93" fmla="*/ 733 h 1152"/>
              <a:gd name="T94" fmla="*/ 508 w 1154"/>
              <a:gd name="T95" fmla="*/ 683 h 1152"/>
              <a:gd name="T96" fmla="*/ 509 w 1154"/>
              <a:gd name="T97" fmla="*/ 548 h 1152"/>
              <a:gd name="T98" fmla="*/ 509 w 1154"/>
              <a:gd name="T99" fmla="*/ 449 h 1152"/>
              <a:gd name="T100" fmla="*/ 508 w 1154"/>
              <a:gd name="T101" fmla="*/ 314 h 1152"/>
              <a:gd name="T102" fmla="*/ 630 w 1154"/>
              <a:gd name="T103" fmla="*/ 264 h 1152"/>
              <a:gd name="T104" fmla="*/ 743 w 1154"/>
              <a:gd name="T105" fmla="*/ 358 h 1152"/>
              <a:gd name="T106" fmla="*/ 795 w 1154"/>
              <a:gd name="T107" fmla="*/ 430 h 1152"/>
              <a:gd name="T108" fmla="*/ 588 w 1154"/>
              <a:gd name="T109" fmla="*/ 431 h 1152"/>
              <a:gd name="T110" fmla="*/ 724 w 1154"/>
              <a:gd name="T111" fmla="*/ 566 h 1152"/>
              <a:gd name="T112" fmla="*/ 656 w 1154"/>
              <a:gd name="T113" fmla="*/ 560 h 1152"/>
              <a:gd name="T114" fmla="*/ 656 w 1154"/>
              <a:gd name="T115" fmla="*/ 43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4" h="1152">
                <a:moveTo>
                  <a:pt x="910" y="215"/>
                </a:moveTo>
                <a:cubicBezTo>
                  <a:pt x="763" y="83"/>
                  <a:pt x="528" y="89"/>
                  <a:pt x="388" y="229"/>
                </a:cubicBezTo>
                <a:cubicBezTo>
                  <a:pt x="326" y="290"/>
                  <a:pt x="287" y="371"/>
                  <a:pt x="278" y="458"/>
                </a:cubicBezTo>
                <a:cubicBezTo>
                  <a:pt x="270" y="531"/>
                  <a:pt x="235" y="602"/>
                  <a:pt x="178" y="659"/>
                </a:cubicBezTo>
                <a:cubicBezTo>
                  <a:pt x="174" y="662"/>
                  <a:pt x="174" y="662"/>
                  <a:pt x="174" y="662"/>
                </a:cubicBezTo>
                <a:cubicBezTo>
                  <a:pt x="168" y="655"/>
                  <a:pt x="168" y="655"/>
                  <a:pt x="168" y="655"/>
                </a:cubicBezTo>
                <a:cubicBezTo>
                  <a:pt x="161" y="648"/>
                  <a:pt x="150" y="648"/>
                  <a:pt x="143" y="655"/>
                </a:cubicBezTo>
                <a:cubicBezTo>
                  <a:pt x="136" y="662"/>
                  <a:pt x="136" y="673"/>
                  <a:pt x="143" y="680"/>
                </a:cubicBezTo>
                <a:cubicBezTo>
                  <a:pt x="156" y="693"/>
                  <a:pt x="156" y="693"/>
                  <a:pt x="156" y="693"/>
                </a:cubicBezTo>
                <a:cubicBezTo>
                  <a:pt x="153" y="716"/>
                  <a:pt x="135" y="734"/>
                  <a:pt x="113" y="737"/>
                </a:cubicBezTo>
                <a:cubicBezTo>
                  <a:pt x="99" y="724"/>
                  <a:pt x="99" y="724"/>
                  <a:pt x="99" y="724"/>
                </a:cubicBezTo>
                <a:cubicBezTo>
                  <a:pt x="93" y="717"/>
                  <a:pt x="81" y="717"/>
                  <a:pt x="75" y="724"/>
                </a:cubicBezTo>
                <a:cubicBezTo>
                  <a:pt x="68" y="731"/>
                  <a:pt x="68" y="741"/>
                  <a:pt x="75" y="749"/>
                </a:cubicBezTo>
                <a:cubicBezTo>
                  <a:pt x="88" y="762"/>
                  <a:pt x="88" y="762"/>
                  <a:pt x="88" y="762"/>
                </a:cubicBezTo>
                <a:cubicBezTo>
                  <a:pt x="85" y="784"/>
                  <a:pt x="67" y="803"/>
                  <a:pt x="44" y="805"/>
                </a:cubicBezTo>
                <a:cubicBezTo>
                  <a:pt x="31" y="792"/>
                  <a:pt x="31" y="792"/>
                  <a:pt x="31" y="792"/>
                </a:cubicBezTo>
                <a:cubicBezTo>
                  <a:pt x="24" y="785"/>
                  <a:pt x="13" y="785"/>
                  <a:pt x="6" y="792"/>
                </a:cubicBezTo>
                <a:cubicBezTo>
                  <a:pt x="0" y="799"/>
                  <a:pt x="0" y="810"/>
                  <a:pt x="6" y="817"/>
                </a:cubicBezTo>
                <a:cubicBezTo>
                  <a:pt x="44" y="854"/>
                  <a:pt x="44" y="854"/>
                  <a:pt x="44" y="854"/>
                </a:cubicBezTo>
                <a:cubicBezTo>
                  <a:pt x="13" y="887"/>
                  <a:pt x="13" y="939"/>
                  <a:pt x="45" y="971"/>
                </a:cubicBezTo>
                <a:cubicBezTo>
                  <a:pt x="183" y="1109"/>
                  <a:pt x="183" y="1109"/>
                  <a:pt x="183" y="1109"/>
                </a:cubicBezTo>
                <a:cubicBezTo>
                  <a:pt x="199" y="1126"/>
                  <a:pt x="221" y="1134"/>
                  <a:pt x="243" y="1134"/>
                </a:cubicBezTo>
                <a:cubicBezTo>
                  <a:pt x="263" y="1134"/>
                  <a:pt x="284" y="1126"/>
                  <a:pt x="300" y="1111"/>
                </a:cubicBezTo>
                <a:cubicBezTo>
                  <a:pt x="336" y="1147"/>
                  <a:pt x="336" y="1147"/>
                  <a:pt x="336" y="1147"/>
                </a:cubicBezTo>
                <a:cubicBezTo>
                  <a:pt x="340" y="1150"/>
                  <a:pt x="344" y="1152"/>
                  <a:pt x="349" y="1152"/>
                </a:cubicBezTo>
                <a:cubicBezTo>
                  <a:pt x="353" y="1152"/>
                  <a:pt x="358" y="1150"/>
                  <a:pt x="361" y="1147"/>
                </a:cubicBezTo>
                <a:cubicBezTo>
                  <a:pt x="368" y="1140"/>
                  <a:pt x="368" y="1129"/>
                  <a:pt x="361" y="1122"/>
                </a:cubicBezTo>
                <a:cubicBezTo>
                  <a:pt x="349" y="1110"/>
                  <a:pt x="349" y="1110"/>
                  <a:pt x="349" y="1110"/>
                </a:cubicBezTo>
                <a:cubicBezTo>
                  <a:pt x="351" y="1099"/>
                  <a:pt x="355" y="1089"/>
                  <a:pt x="364" y="1081"/>
                </a:cubicBezTo>
                <a:cubicBezTo>
                  <a:pt x="371" y="1073"/>
                  <a:pt x="382" y="1068"/>
                  <a:pt x="393" y="1067"/>
                </a:cubicBezTo>
                <a:cubicBezTo>
                  <a:pt x="405" y="1078"/>
                  <a:pt x="405" y="1078"/>
                  <a:pt x="405" y="1078"/>
                </a:cubicBezTo>
                <a:cubicBezTo>
                  <a:pt x="408" y="1082"/>
                  <a:pt x="413" y="1083"/>
                  <a:pt x="417" y="1083"/>
                </a:cubicBezTo>
                <a:cubicBezTo>
                  <a:pt x="422" y="1083"/>
                  <a:pt x="426" y="1082"/>
                  <a:pt x="429" y="1078"/>
                </a:cubicBezTo>
                <a:cubicBezTo>
                  <a:pt x="436" y="1071"/>
                  <a:pt x="436" y="1061"/>
                  <a:pt x="429" y="1054"/>
                </a:cubicBezTo>
                <a:cubicBezTo>
                  <a:pt x="417" y="1042"/>
                  <a:pt x="417" y="1042"/>
                  <a:pt x="417" y="1042"/>
                </a:cubicBezTo>
                <a:cubicBezTo>
                  <a:pt x="421" y="1019"/>
                  <a:pt x="438" y="1001"/>
                  <a:pt x="461" y="998"/>
                </a:cubicBezTo>
                <a:cubicBezTo>
                  <a:pt x="473" y="1010"/>
                  <a:pt x="473" y="1010"/>
                  <a:pt x="473" y="1010"/>
                </a:cubicBezTo>
                <a:cubicBezTo>
                  <a:pt x="477" y="1013"/>
                  <a:pt x="481" y="1015"/>
                  <a:pt x="485" y="1015"/>
                </a:cubicBezTo>
                <a:cubicBezTo>
                  <a:pt x="490" y="1015"/>
                  <a:pt x="494" y="1013"/>
                  <a:pt x="498" y="1010"/>
                </a:cubicBezTo>
                <a:cubicBezTo>
                  <a:pt x="505" y="1003"/>
                  <a:pt x="505" y="992"/>
                  <a:pt x="498" y="985"/>
                </a:cubicBezTo>
                <a:cubicBezTo>
                  <a:pt x="493" y="980"/>
                  <a:pt x="493" y="980"/>
                  <a:pt x="493" y="980"/>
                </a:cubicBezTo>
                <a:cubicBezTo>
                  <a:pt x="502" y="970"/>
                  <a:pt x="502" y="970"/>
                  <a:pt x="502" y="970"/>
                </a:cubicBezTo>
                <a:cubicBezTo>
                  <a:pt x="555" y="918"/>
                  <a:pt x="624" y="884"/>
                  <a:pt x="698" y="877"/>
                </a:cubicBezTo>
                <a:cubicBezTo>
                  <a:pt x="785" y="867"/>
                  <a:pt x="863" y="829"/>
                  <a:pt x="925" y="767"/>
                </a:cubicBezTo>
                <a:cubicBezTo>
                  <a:pt x="1000" y="693"/>
                  <a:pt x="1039" y="594"/>
                  <a:pt x="1036" y="489"/>
                </a:cubicBezTo>
                <a:cubicBezTo>
                  <a:pt x="1033" y="383"/>
                  <a:pt x="989" y="286"/>
                  <a:pt x="910" y="215"/>
                </a:cubicBezTo>
                <a:close/>
                <a:moveTo>
                  <a:pt x="300" y="788"/>
                </a:moveTo>
                <a:cubicBezTo>
                  <a:pt x="358" y="695"/>
                  <a:pt x="358" y="695"/>
                  <a:pt x="358" y="695"/>
                </a:cubicBezTo>
                <a:cubicBezTo>
                  <a:pt x="381" y="735"/>
                  <a:pt x="420" y="773"/>
                  <a:pt x="460" y="797"/>
                </a:cubicBezTo>
                <a:cubicBezTo>
                  <a:pt x="367" y="854"/>
                  <a:pt x="367" y="854"/>
                  <a:pt x="367" y="854"/>
                </a:cubicBezTo>
                <a:lnTo>
                  <a:pt x="300" y="788"/>
                </a:lnTo>
                <a:close/>
                <a:moveTo>
                  <a:pt x="208" y="1084"/>
                </a:moveTo>
                <a:cubicBezTo>
                  <a:pt x="70" y="947"/>
                  <a:pt x="70" y="947"/>
                  <a:pt x="70" y="947"/>
                </a:cubicBezTo>
                <a:cubicBezTo>
                  <a:pt x="51" y="928"/>
                  <a:pt x="51" y="898"/>
                  <a:pt x="68" y="879"/>
                </a:cubicBezTo>
                <a:cubicBezTo>
                  <a:pt x="276" y="1086"/>
                  <a:pt x="276" y="1086"/>
                  <a:pt x="276" y="1086"/>
                </a:cubicBezTo>
                <a:cubicBezTo>
                  <a:pt x="257" y="1104"/>
                  <a:pt x="227" y="1103"/>
                  <a:pt x="208" y="1084"/>
                </a:cubicBezTo>
                <a:close/>
                <a:moveTo>
                  <a:pt x="339" y="1056"/>
                </a:moveTo>
                <a:cubicBezTo>
                  <a:pt x="331" y="1064"/>
                  <a:pt x="325" y="1072"/>
                  <a:pt x="321" y="1082"/>
                </a:cubicBezTo>
                <a:cubicBezTo>
                  <a:pt x="313" y="1074"/>
                  <a:pt x="313" y="1074"/>
                  <a:pt x="313" y="1074"/>
                </a:cubicBezTo>
                <a:cubicBezTo>
                  <a:pt x="313" y="1074"/>
                  <a:pt x="313" y="1074"/>
                  <a:pt x="313" y="1074"/>
                </a:cubicBezTo>
                <a:cubicBezTo>
                  <a:pt x="81" y="842"/>
                  <a:pt x="81" y="842"/>
                  <a:pt x="81" y="842"/>
                </a:cubicBezTo>
                <a:cubicBezTo>
                  <a:pt x="81" y="842"/>
                  <a:pt x="81" y="842"/>
                  <a:pt x="81" y="842"/>
                </a:cubicBezTo>
                <a:cubicBezTo>
                  <a:pt x="73" y="834"/>
                  <a:pt x="73" y="834"/>
                  <a:pt x="73" y="834"/>
                </a:cubicBezTo>
                <a:cubicBezTo>
                  <a:pt x="92" y="825"/>
                  <a:pt x="108" y="809"/>
                  <a:pt x="116" y="790"/>
                </a:cubicBezTo>
                <a:cubicBezTo>
                  <a:pt x="365" y="1038"/>
                  <a:pt x="365" y="1038"/>
                  <a:pt x="365" y="1038"/>
                </a:cubicBezTo>
                <a:cubicBezTo>
                  <a:pt x="355" y="1042"/>
                  <a:pt x="346" y="1048"/>
                  <a:pt x="339" y="1056"/>
                </a:cubicBezTo>
                <a:close/>
                <a:moveTo>
                  <a:pt x="390" y="1013"/>
                </a:moveTo>
                <a:cubicBezTo>
                  <a:pt x="141" y="765"/>
                  <a:pt x="141" y="765"/>
                  <a:pt x="141" y="765"/>
                </a:cubicBezTo>
                <a:cubicBezTo>
                  <a:pt x="160" y="756"/>
                  <a:pt x="176" y="741"/>
                  <a:pt x="185" y="722"/>
                </a:cubicBezTo>
                <a:cubicBezTo>
                  <a:pt x="433" y="970"/>
                  <a:pt x="433" y="970"/>
                  <a:pt x="433" y="970"/>
                </a:cubicBezTo>
                <a:cubicBezTo>
                  <a:pt x="414" y="979"/>
                  <a:pt x="398" y="994"/>
                  <a:pt x="390" y="1013"/>
                </a:cubicBezTo>
                <a:close/>
                <a:moveTo>
                  <a:pt x="900" y="743"/>
                </a:moveTo>
                <a:cubicBezTo>
                  <a:pt x="844" y="799"/>
                  <a:pt x="773" y="833"/>
                  <a:pt x="694" y="842"/>
                </a:cubicBezTo>
                <a:cubicBezTo>
                  <a:pt x="613" y="851"/>
                  <a:pt x="536" y="888"/>
                  <a:pt x="477" y="946"/>
                </a:cubicBezTo>
                <a:cubicBezTo>
                  <a:pt x="468" y="955"/>
                  <a:pt x="468" y="955"/>
                  <a:pt x="468" y="955"/>
                </a:cubicBezTo>
                <a:cubicBezTo>
                  <a:pt x="392" y="880"/>
                  <a:pt x="392" y="880"/>
                  <a:pt x="392" y="880"/>
                </a:cubicBezTo>
                <a:cubicBezTo>
                  <a:pt x="505" y="810"/>
                  <a:pt x="505" y="810"/>
                  <a:pt x="505" y="810"/>
                </a:cubicBezTo>
                <a:cubicBezTo>
                  <a:pt x="510" y="807"/>
                  <a:pt x="514" y="800"/>
                  <a:pt x="513" y="793"/>
                </a:cubicBezTo>
                <a:cubicBezTo>
                  <a:pt x="513" y="787"/>
                  <a:pt x="508" y="781"/>
                  <a:pt x="502" y="779"/>
                </a:cubicBezTo>
                <a:cubicBezTo>
                  <a:pt x="453" y="760"/>
                  <a:pt x="395" y="702"/>
                  <a:pt x="376" y="652"/>
                </a:cubicBezTo>
                <a:cubicBezTo>
                  <a:pt x="373" y="647"/>
                  <a:pt x="368" y="642"/>
                  <a:pt x="361" y="641"/>
                </a:cubicBezTo>
                <a:cubicBezTo>
                  <a:pt x="355" y="641"/>
                  <a:pt x="348" y="644"/>
                  <a:pt x="345" y="650"/>
                </a:cubicBezTo>
                <a:cubicBezTo>
                  <a:pt x="275" y="762"/>
                  <a:pt x="275" y="762"/>
                  <a:pt x="275" y="762"/>
                </a:cubicBezTo>
                <a:cubicBezTo>
                  <a:pt x="199" y="687"/>
                  <a:pt x="199" y="687"/>
                  <a:pt x="199" y="687"/>
                </a:cubicBezTo>
                <a:cubicBezTo>
                  <a:pt x="203" y="683"/>
                  <a:pt x="203" y="683"/>
                  <a:pt x="203" y="683"/>
                </a:cubicBezTo>
                <a:cubicBezTo>
                  <a:pt x="265" y="621"/>
                  <a:pt x="304" y="542"/>
                  <a:pt x="313" y="461"/>
                </a:cubicBezTo>
                <a:cubicBezTo>
                  <a:pt x="321" y="382"/>
                  <a:pt x="356" y="310"/>
                  <a:pt x="412" y="254"/>
                </a:cubicBezTo>
                <a:cubicBezTo>
                  <a:pt x="540" y="127"/>
                  <a:pt x="753" y="121"/>
                  <a:pt x="886" y="241"/>
                </a:cubicBezTo>
                <a:cubicBezTo>
                  <a:pt x="958" y="305"/>
                  <a:pt x="999" y="394"/>
                  <a:pt x="1001" y="489"/>
                </a:cubicBezTo>
                <a:cubicBezTo>
                  <a:pt x="1004" y="585"/>
                  <a:pt x="968" y="675"/>
                  <a:pt x="900" y="743"/>
                </a:cubicBezTo>
                <a:close/>
                <a:moveTo>
                  <a:pt x="302" y="170"/>
                </a:moveTo>
                <a:cubicBezTo>
                  <a:pt x="295" y="163"/>
                  <a:pt x="295" y="152"/>
                  <a:pt x="302" y="145"/>
                </a:cubicBezTo>
                <a:cubicBezTo>
                  <a:pt x="309" y="138"/>
                  <a:pt x="320" y="138"/>
                  <a:pt x="326" y="145"/>
                </a:cubicBezTo>
                <a:cubicBezTo>
                  <a:pt x="333" y="152"/>
                  <a:pt x="333" y="163"/>
                  <a:pt x="326" y="170"/>
                </a:cubicBezTo>
                <a:cubicBezTo>
                  <a:pt x="323" y="174"/>
                  <a:pt x="319" y="175"/>
                  <a:pt x="314" y="175"/>
                </a:cubicBezTo>
                <a:cubicBezTo>
                  <a:pt x="309" y="175"/>
                  <a:pt x="305" y="174"/>
                  <a:pt x="302" y="170"/>
                </a:cubicBezTo>
                <a:close/>
                <a:moveTo>
                  <a:pt x="479" y="49"/>
                </a:moveTo>
                <a:cubicBezTo>
                  <a:pt x="476" y="39"/>
                  <a:pt x="481" y="30"/>
                  <a:pt x="490" y="26"/>
                </a:cubicBezTo>
                <a:cubicBezTo>
                  <a:pt x="499" y="23"/>
                  <a:pt x="509" y="28"/>
                  <a:pt x="512" y="37"/>
                </a:cubicBezTo>
                <a:cubicBezTo>
                  <a:pt x="515" y="46"/>
                  <a:pt x="511" y="56"/>
                  <a:pt x="501" y="60"/>
                </a:cubicBezTo>
                <a:cubicBezTo>
                  <a:pt x="500" y="60"/>
                  <a:pt x="498" y="60"/>
                  <a:pt x="496" y="60"/>
                </a:cubicBezTo>
                <a:cubicBezTo>
                  <a:pt x="488" y="60"/>
                  <a:pt x="482" y="56"/>
                  <a:pt x="479" y="49"/>
                </a:cubicBezTo>
                <a:close/>
                <a:moveTo>
                  <a:pt x="620" y="980"/>
                </a:moveTo>
                <a:cubicBezTo>
                  <a:pt x="618" y="989"/>
                  <a:pt x="611" y="996"/>
                  <a:pt x="602" y="996"/>
                </a:cubicBezTo>
                <a:cubicBezTo>
                  <a:pt x="601" y="996"/>
                  <a:pt x="601" y="996"/>
                  <a:pt x="600" y="996"/>
                </a:cubicBezTo>
                <a:cubicBezTo>
                  <a:pt x="591" y="995"/>
                  <a:pt x="584" y="986"/>
                  <a:pt x="585" y="977"/>
                </a:cubicBezTo>
                <a:cubicBezTo>
                  <a:pt x="586" y="967"/>
                  <a:pt x="594" y="960"/>
                  <a:pt x="604" y="961"/>
                </a:cubicBezTo>
                <a:cubicBezTo>
                  <a:pt x="614" y="962"/>
                  <a:pt x="621" y="971"/>
                  <a:pt x="620" y="980"/>
                </a:cubicBezTo>
                <a:close/>
                <a:moveTo>
                  <a:pt x="159" y="555"/>
                </a:moveTo>
                <a:cubicBezTo>
                  <a:pt x="158" y="546"/>
                  <a:pt x="165" y="537"/>
                  <a:pt x="174" y="536"/>
                </a:cubicBezTo>
                <a:cubicBezTo>
                  <a:pt x="184" y="535"/>
                  <a:pt x="192" y="541"/>
                  <a:pt x="194" y="551"/>
                </a:cubicBezTo>
                <a:cubicBezTo>
                  <a:pt x="195" y="561"/>
                  <a:pt x="188" y="569"/>
                  <a:pt x="178" y="570"/>
                </a:cubicBezTo>
                <a:cubicBezTo>
                  <a:pt x="177" y="570"/>
                  <a:pt x="177" y="570"/>
                  <a:pt x="176" y="570"/>
                </a:cubicBezTo>
                <a:cubicBezTo>
                  <a:pt x="167" y="570"/>
                  <a:pt x="160" y="564"/>
                  <a:pt x="159" y="555"/>
                </a:cubicBezTo>
                <a:close/>
                <a:moveTo>
                  <a:pt x="183" y="334"/>
                </a:moveTo>
                <a:cubicBezTo>
                  <a:pt x="186" y="325"/>
                  <a:pt x="197" y="320"/>
                  <a:pt x="206" y="323"/>
                </a:cubicBezTo>
                <a:cubicBezTo>
                  <a:pt x="215" y="326"/>
                  <a:pt x="220" y="336"/>
                  <a:pt x="216" y="345"/>
                </a:cubicBezTo>
                <a:cubicBezTo>
                  <a:pt x="214" y="352"/>
                  <a:pt x="207" y="357"/>
                  <a:pt x="200" y="357"/>
                </a:cubicBezTo>
                <a:cubicBezTo>
                  <a:pt x="198" y="357"/>
                  <a:pt x="196" y="357"/>
                  <a:pt x="194" y="356"/>
                </a:cubicBezTo>
                <a:cubicBezTo>
                  <a:pt x="185" y="353"/>
                  <a:pt x="180" y="343"/>
                  <a:pt x="183" y="334"/>
                </a:cubicBezTo>
                <a:close/>
                <a:moveTo>
                  <a:pt x="1129" y="663"/>
                </a:moveTo>
                <a:cubicBezTo>
                  <a:pt x="1126" y="670"/>
                  <a:pt x="1120" y="674"/>
                  <a:pt x="1112" y="674"/>
                </a:cubicBezTo>
                <a:cubicBezTo>
                  <a:pt x="1110" y="674"/>
                  <a:pt x="1109" y="674"/>
                  <a:pt x="1107" y="674"/>
                </a:cubicBezTo>
                <a:cubicBezTo>
                  <a:pt x="1098" y="670"/>
                  <a:pt x="1093" y="660"/>
                  <a:pt x="1096" y="651"/>
                </a:cubicBezTo>
                <a:cubicBezTo>
                  <a:pt x="1099" y="642"/>
                  <a:pt x="1109" y="637"/>
                  <a:pt x="1118" y="640"/>
                </a:cubicBezTo>
                <a:cubicBezTo>
                  <a:pt x="1127" y="643"/>
                  <a:pt x="1132" y="653"/>
                  <a:pt x="1129" y="663"/>
                </a:cubicBezTo>
                <a:close/>
                <a:moveTo>
                  <a:pt x="1079" y="231"/>
                </a:moveTo>
                <a:cubicBezTo>
                  <a:pt x="1084" y="239"/>
                  <a:pt x="1082" y="250"/>
                  <a:pt x="1074" y="255"/>
                </a:cubicBezTo>
                <a:cubicBezTo>
                  <a:pt x="1071" y="257"/>
                  <a:pt x="1068" y="258"/>
                  <a:pt x="1064" y="258"/>
                </a:cubicBezTo>
                <a:cubicBezTo>
                  <a:pt x="1059" y="258"/>
                  <a:pt x="1053" y="255"/>
                  <a:pt x="1050" y="250"/>
                </a:cubicBezTo>
                <a:cubicBezTo>
                  <a:pt x="1044" y="242"/>
                  <a:pt x="1047" y="231"/>
                  <a:pt x="1055" y="226"/>
                </a:cubicBezTo>
                <a:cubicBezTo>
                  <a:pt x="1063" y="221"/>
                  <a:pt x="1074" y="223"/>
                  <a:pt x="1079" y="231"/>
                </a:cubicBezTo>
                <a:close/>
                <a:moveTo>
                  <a:pt x="1011" y="826"/>
                </a:moveTo>
                <a:cubicBezTo>
                  <a:pt x="1018" y="834"/>
                  <a:pt x="1018" y="845"/>
                  <a:pt x="1011" y="851"/>
                </a:cubicBezTo>
                <a:cubicBezTo>
                  <a:pt x="1011" y="852"/>
                  <a:pt x="1010" y="852"/>
                  <a:pt x="1010" y="852"/>
                </a:cubicBezTo>
                <a:cubicBezTo>
                  <a:pt x="1010" y="852"/>
                  <a:pt x="1010" y="852"/>
                  <a:pt x="1010" y="852"/>
                </a:cubicBezTo>
                <a:cubicBezTo>
                  <a:pt x="1007" y="856"/>
                  <a:pt x="1002" y="858"/>
                  <a:pt x="998" y="858"/>
                </a:cubicBezTo>
                <a:cubicBezTo>
                  <a:pt x="993" y="858"/>
                  <a:pt x="988" y="856"/>
                  <a:pt x="985" y="852"/>
                </a:cubicBezTo>
                <a:cubicBezTo>
                  <a:pt x="978" y="846"/>
                  <a:pt x="978" y="835"/>
                  <a:pt x="985" y="827"/>
                </a:cubicBezTo>
                <a:cubicBezTo>
                  <a:pt x="986" y="827"/>
                  <a:pt x="986" y="827"/>
                  <a:pt x="986" y="827"/>
                </a:cubicBezTo>
                <a:cubicBezTo>
                  <a:pt x="986" y="827"/>
                  <a:pt x="986" y="827"/>
                  <a:pt x="986" y="827"/>
                </a:cubicBezTo>
                <a:cubicBezTo>
                  <a:pt x="993" y="820"/>
                  <a:pt x="1004" y="820"/>
                  <a:pt x="1011" y="826"/>
                </a:cubicBezTo>
                <a:close/>
                <a:moveTo>
                  <a:pt x="1153" y="441"/>
                </a:moveTo>
                <a:cubicBezTo>
                  <a:pt x="1154" y="451"/>
                  <a:pt x="1147" y="460"/>
                  <a:pt x="1138" y="461"/>
                </a:cubicBezTo>
                <a:cubicBezTo>
                  <a:pt x="1137" y="461"/>
                  <a:pt x="1136" y="461"/>
                  <a:pt x="1136" y="461"/>
                </a:cubicBezTo>
                <a:cubicBezTo>
                  <a:pt x="1127" y="461"/>
                  <a:pt x="1120" y="454"/>
                  <a:pt x="1118" y="445"/>
                </a:cubicBezTo>
                <a:cubicBezTo>
                  <a:pt x="1117" y="436"/>
                  <a:pt x="1124" y="427"/>
                  <a:pt x="1134" y="425"/>
                </a:cubicBezTo>
                <a:cubicBezTo>
                  <a:pt x="1143" y="425"/>
                  <a:pt x="1152" y="432"/>
                  <a:pt x="1153" y="441"/>
                </a:cubicBezTo>
                <a:close/>
                <a:moveTo>
                  <a:pt x="692" y="17"/>
                </a:moveTo>
                <a:cubicBezTo>
                  <a:pt x="693" y="7"/>
                  <a:pt x="701" y="0"/>
                  <a:pt x="711" y="1"/>
                </a:cubicBezTo>
                <a:cubicBezTo>
                  <a:pt x="721" y="2"/>
                  <a:pt x="728" y="11"/>
                  <a:pt x="727" y="20"/>
                </a:cubicBezTo>
                <a:cubicBezTo>
                  <a:pt x="726" y="30"/>
                  <a:pt x="718" y="36"/>
                  <a:pt x="709" y="36"/>
                </a:cubicBezTo>
                <a:cubicBezTo>
                  <a:pt x="709" y="36"/>
                  <a:pt x="708" y="36"/>
                  <a:pt x="707" y="36"/>
                </a:cubicBezTo>
                <a:cubicBezTo>
                  <a:pt x="697" y="35"/>
                  <a:pt x="691" y="26"/>
                  <a:pt x="692" y="17"/>
                </a:cubicBezTo>
                <a:close/>
                <a:moveTo>
                  <a:pt x="897" y="80"/>
                </a:moveTo>
                <a:cubicBezTo>
                  <a:pt x="902" y="72"/>
                  <a:pt x="913" y="69"/>
                  <a:pt x="922" y="74"/>
                </a:cubicBezTo>
                <a:cubicBezTo>
                  <a:pt x="930" y="79"/>
                  <a:pt x="932" y="90"/>
                  <a:pt x="927" y="98"/>
                </a:cubicBezTo>
                <a:cubicBezTo>
                  <a:pt x="924" y="104"/>
                  <a:pt x="918" y="106"/>
                  <a:pt x="912" y="106"/>
                </a:cubicBezTo>
                <a:cubicBezTo>
                  <a:pt x="909" y="106"/>
                  <a:pt x="906" y="106"/>
                  <a:pt x="903" y="104"/>
                </a:cubicBezTo>
                <a:cubicBezTo>
                  <a:pt x="895" y="98"/>
                  <a:pt x="892" y="88"/>
                  <a:pt x="897" y="80"/>
                </a:cubicBezTo>
                <a:close/>
                <a:moveTo>
                  <a:pt x="832" y="949"/>
                </a:moveTo>
                <a:cubicBezTo>
                  <a:pt x="835" y="958"/>
                  <a:pt x="831" y="968"/>
                  <a:pt x="821" y="971"/>
                </a:cubicBezTo>
                <a:cubicBezTo>
                  <a:pt x="821" y="971"/>
                  <a:pt x="821" y="971"/>
                  <a:pt x="822" y="971"/>
                </a:cubicBezTo>
                <a:cubicBezTo>
                  <a:pt x="820" y="971"/>
                  <a:pt x="818" y="972"/>
                  <a:pt x="816" y="972"/>
                </a:cubicBezTo>
                <a:cubicBezTo>
                  <a:pt x="808" y="972"/>
                  <a:pt x="802" y="967"/>
                  <a:pt x="799" y="960"/>
                </a:cubicBezTo>
                <a:cubicBezTo>
                  <a:pt x="796" y="951"/>
                  <a:pt x="801" y="941"/>
                  <a:pt x="810" y="938"/>
                </a:cubicBezTo>
                <a:cubicBezTo>
                  <a:pt x="819" y="935"/>
                  <a:pt x="829" y="939"/>
                  <a:pt x="832" y="949"/>
                </a:cubicBezTo>
                <a:close/>
                <a:moveTo>
                  <a:pt x="833" y="428"/>
                </a:moveTo>
                <a:cubicBezTo>
                  <a:pt x="832" y="426"/>
                  <a:pt x="831" y="425"/>
                  <a:pt x="831" y="423"/>
                </a:cubicBezTo>
                <a:cubicBezTo>
                  <a:pt x="876" y="361"/>
                  <a:pt x="876" y="361"/>
                  <a:pt x="876" y="361"/>
                </a:cubicBezTo>
                <a:cubicBezTo>
                  <a:pt x="881" y="355"/>
                  <a:pt x="881" y="347"/>
                  <a:pt x="876" y="340"/>
                </a:cubicBezTo>
                <a:cubicBezTo>
                  <a:pt x="868" y="329"/>
                  <a:pt x="858" y="317"/>
                  <a:pt x="848" y="307"/>
                </a:cubicBezTo>
                <a:cubicBezTo>
                  <a:pt x="837" y="296"/>
                  <a:pt x="826" y="287"/>
                  <a:pt x="814" y="278"/>
                </a:cubicBezTo>
                <a:cubicBezTo>
                  <a:pt x="808" y="274"/>
                  <a:pt x="800" y="274"/>
                  <a:pt x="794" y="278"/>
                </a:cubicBezTo>
                <a:cubicBezTo>
                  <a:pt x="731" y="324"/>
                  <a:pt x="731" y="324"/>
                  <a:pt x="731" y="324"/>
                </a:cubicBezTo>
                <a:cubicBezTo>
                  <a:pt x="730" y="323"/>
                  <a:pt x="728" y="322"/>
                  <a:pt x="727" y="322"/>
                </a:cubicBezTo>
                <a:cubicBezTo>
                  <a:pt x="714" y="246"/>
                  <a:pt x="714" y="246"/>
                  <a:pt x="714" y="246"/>
                </a:cubicBezTo>
                <a:cubicBezTo>
                  <a:pt x="713" y="238"/>
                  <a:pt x="707" y="232"/>
                  <a:pt x="700" y="231"/>
                </a:cubicBezTo>
                <a:cubicBezTo>
                  <a:pt x="671" y="226"/>
                  <a:pt x="641" y="226"/>
                  <a:pt x="612" y="231"/>
                </a:cubicBezTo>
                <a:cubicBezTo>
                  <a:pt x="605" y="232"/>
                  <a:pt x="599" y="238"/>
                  <a:pt x="597" y="246"/>
                </a:cubicBezTo>
                <a:cubicBezTo>
                  <a:pt x="585" y="322"/>
                  <a:pt x="585" y="322"/>
                  <a:pt x="585" y="322"/>
                </a:cubicBezTo>
                <a:cubicBezTo>
                  <a:pt x="584" y="322"/>
                  <a:pt x="582" y="323"/>
                  <a:pt x="581" y="324"/>
                </a:cubicBezTo>
                <a:cubicBezTo>
                  <a:pt x="518" y="278"/>
                  <a:pt x="518" y="278"/>
                  <a:pt x="518" y="278"/>
                </a:cubicBezTo>
                <a:cubicBezTo>
                  <a:pt x="512" y="274"/>
                  <a:pt x="504" y="274"/>
                  <a:pt x="498" y="278"/>
                </a:cubicBezTo>
                <a:cubicBezTo>
                  <a:pt x="486" y="287"/>
                  <a:pt x="474" y="296"/>
                  <a:pt x="464" y="307"/>
                </a:cubicBezTo>
                <a:cubicBezTo>
                  <a:pt x="454" y="317"/>
                  <a:pt x="444" y="329"/>
                  <a:pt x="436" y="340"/>
                </a:cubicBezTo>
                <a:cubicBezTo>
                  <a:pt x="431" y="347"/>
                  <a:pt x="431" y="355"/>
                  <a:pt x="436" y="361"/>
                </a:cubicBezTo>
                <a:cubicBezTo>
                  <a:pt x="481" y="423"/>
                  <a:pt x="481" y="423"/>
                  <a:pt x="481" y="423"/>
                </a:cubicBezTo>
                <a:cubicBezTo>
                  <a:pt x="480" y="425"/>
                  <a:pt x="480" y="426"/>
                  <a:pt x="479" y="428"/>
                </a:cubicBezTo>
                <a:cubicBezTo>
                  <a:pt x="403" y="440"/>
                  <a:pt x="403" y="440"/>
                  <a:pt x="403" y="440"/>
                </a:cubicBezTo>
                <a:cubicBezTo>
                  <a:pt x="395" y="441"/>
                  <a:pt x="390" y="447"/>
                  <a:pt x="388" y="454"/>
                </a:cubicBezTo>
                <a:cubicBezTo>
                  <a:pt x="384" y="483"/>
                  <a:pt x="384" y="513"/>
                  <a:pt x="388" y="542"/>
                </a:cubicBezTo>
                <a:cubicBezTo>
                  <a:pt x="390" y="550"/>
                  <a:pt x="395" y="556"/>
                  <a:pt x="403" y="557"/>
                </a:cubicBezTo>
                <a:cubicBezTo>
                  <a:pt x="479" y="569"/>
                  <a:pt x="479" y="569"/>
                  <a:pt x="479" y="569"/>
                </a:cubicBezTo>
                <a:cubicBezTo>
                  <a:pt x="480" y="570"/>
                  <a:pt x="480" y="572"/>
                  <a:pt x="481" y="574"/>
                </a:cubicBezTo>
                <a:cubicBezTo>
                  <a:pt x="436" y="636"/>
                  <a:pt x="436" y="636"/>
                  <a:pt x="436" y="636"/>
                </a:cubicBezTo>
                <a:cubicBezTo>
                  <a:pt x="431" y="642"/>
                  <a:pt x="431" y="651"/>
                  <a:pt x="436" y="656"/>
                </a:cubicBezTo>
                <a:cubicBezTo>
                  <a:pt x="444" y="668"/>
                  <a:pt x="454" y="680"/>
                  <a:pt x="464" y="690"/>
                </a:cubicBezTo>
                <a:cubicBezTo>
                  <a:pt x="475" y="701"/>
                  <a:pt x="486" y="710"/>
                  <a:pt x="498" y="719"/>
                </a:cubicBezTo>
                <a:cubicBezTo>
                  <a:pt x="504" y="723"/>
                  <a:pt x="512" y="723"/>
                  <a:pt x="518" y="719"/>
                </a:cubicBezTo>
                <a:cubicBezTo>
                  <a:pt x="581" y="674"/>
                  <a:pt x="581" y="674"/>
                  <a:pt x="581" y="674"/>
                </a:cubicBezTo>
                <a:cubicBezTo>
                  <a:pt x="582" y="674"/>
                  <a:pt x="584" y="675"/>
                  <a:pt x="585" y="676"/>
                </a:cubicBezTo>
                <a:cubicBezTo>
                  <a:pt x="598" y="752"/>
                  <a:pt x="598" y="752"/>
                  <a:pt x="598" y="752"/>
                </a:cubicBezTo>
                <a:cubicBezTo>
                  <a:pt x="599" y="759"/>
                  <a:pt x="605" y="765"/>
                  <a:pt x="612" y="766"/>
                </a:cubicBezTo>
                <a:cubicBezTo>
                  <a:pt x="627" y="768"/>
                  <a:pt x="641" y="769"/>
                  <a:pt x="656" y="769"/>
                </a:cubicBezTo>
                <a:cubicBezTo>
                  <a:pt x="671" y="769"/>
                  <a:pt x="685" y="768"/>
                  <a:pt x="700" y="766"/>
                </a:cubicBezTo>
                <a:cubicBezTo>
                  <a:pt x="707" y="765"/>
                  <a:pt x="713" y="759"/>
                  <a:pt x="714" y="752"/>
                </a:cubicBezTo>
                <a:cubicBezTo>
                  <a:pt x="727" y="676"/>
                  <a:pt x="727" y="676"/>
                  <a:pt x="727" y="676"/>
                </a:cubicBezTo>
                <a:cubicBezTo>
                  <a:pt x="728" y="675"/>
                  <a:pt x="730" y="674"/>
                  <a:pt x="731" y="674"/>
                </a:cubicBezTo>
                <a:cubicBezTo>
                  <a:pt x="794" y="719"/>
                  <a:pt x="794" y="719"/>
                  <a:pt x="794" y="719"/>
                </a:cubicBezTo>
                <a:cubicBezTo>
                  <a:pt x="800" y="723"/>
                  <a:pt x="808" y="723"/>
                  <a:pt x="814" y="719"/>
                </a:cubicBezTo>
                <a:cubicBezTo>
                  <a:pt x="826" y="710"/>
                  <a:pt x="838" y="701"/>
                  <a:pt x="848" y="690"/>
                </a:cubicBezTo>
                <a:cubicBezTo>
                  <a:pt x="858" y="680"/>
                  <a:pt x="867" y="669"/>
                  <a:pt x="876" y="656"/>
                </a:cubicBezTo>
                <a:cubicBezTo>
                  <a:pt x="881" y="651"/>
                  <a:pt x="881" y="642"/>
                  <a:pt x="876" y="636"/>
                </a:cubicBezTo>
                <a:cubicBezTo>
                  <a:pt x="831" y="574"/>
                  <a:pt x="831" y="574"/>
                  <a:pt x="831" y="574"/>
                </a:cubicBezTo>
                <a:cubicBezTo>
                  <a:pt x="831" y="572"/>
                  <a:pt x="832" y="570"/>
                  <a:pt x="833" y="569"/>
                </a:cubicBezTo>
                <a:cubicBezTo>
                  <a:pt x="909" y="557"/>
                  <a:pt x="909" y="557"/>
                  <a:pt x="909" y="557"/>
                </a:cubicBezTo>
                <a:cubicBezTo>
                  <a:pt x="916" y="556"/>
                  <a:pt x="922" y="550"/>
                  <a:pt x="923" y="542"/>
                </a:cubicBezTo>
                <a:cubicBezTo>
                  <a:pt x="928" y="513"/>
                  <a:pt x="928" y="484"/>
                  <a:pt x="924" y="454"/>
                </a:cubicBezTo>
                <a:cubicBezTo>
                  <a:pt x="922" y="447"/>
                  <a:pt x="916" y="441"/>
                  <a:pt x="909" y="440"/>
                </a:cubicBezTo>
                <a:lnTo>
                  <a:pt x="833" y="428"/>
                </a:lnTo>
                <a:close/>
                <a:moveTo>
                  <a:pt x="891" y="524"/>
                </a:moveTo>
                <a:cubicBezTo>
                  <a:pt x="817" y="536"/>
                  <a:pt x="817" y="536"/>
                  <a:pt x="817" y="536"/>
                </a:cubicBezTo>
                <a:cubicBezTo>
                  <a:pt x="811" y="537"/>
                  <a:pt x="805" y="541"/>
                  <a:pt x="803" y="548"/>
                </a:cubicBezTo>
                <a:cubicBezTo>
                  <a:pt x="801" y="555"/>
                  <a:pt x="798" y="562"/>
                  <a:pt x="795" y="568"/>
                </a:cubicBezTo>
                <a:cubicBezTo>
                  <a:pt x="792" y="574"/>
                  <a:pt x="793" y="581"/>
                  <a:pt x="797" y="586"/>
                </a:cubicBezTo>
                <a:cubicBezTo>
                  <a:pt x="840" y="646"/>
                  <a:pt x="840" y="646"/>
                  <a:pt x="840" y="646"/>
                </a:cubicBezTo>
                <a:cubicBezTo>
                  <a:pt x="835" y="653"/>
                  <a:pt x="829" y="660"/>
                  <a:pt x="823" y="666"/>
                </a:cubicBezTo>
                <a:cubicBezTo>
                  <a:pt x="817" y="672"/>
                  <a:pt x="811" y="677"/>
                  <a:pt x="804" y="683"/>
                </a:cubicBezTo>
                <a:cubicBezTo>
                  <a:pt x="743" y="639"/>
                  <a:pt x="743" y="639"/>
                  <a:pt x="743" y="639"/>
                </a:cubicBezTo>
                <a:cubicBezTo>
                  <a:pt x="738" y="635"/>
                  <a:pt x="731" y="635"/>
                  <a:pt x="725" y="638"/>
                </a:cubicBezTo>
                <a:cubicBezTo>
                  <a:pt x="719" y="641"/>
                  <a:pt x="713" y="643"/>
                  <a:pt x="705" y="646"/>
                </a:cubicBezTo>
                <a:cubicBezTo>
                  <a:pt x="699" y="648"/>
                  <a:pt x="695" y="653"/>
                  <a:pt x="694" y="660"/>
                </a:cubicBezTo>
                <a:cubicBezTo>
                  <a:pt x="682" y="733"/>
                  <a:pt x="682" y="733"/>
                  <a:pt x="682" y="733"/>
                </a:cubicBezTo>
                <a:cubicBezTo>
                  <a:pt x="665" y="735"/>
                  <a:pt x="647" y="735"/>
                  <a:pt x="630" y="733"/>
                </a:cubicBezTo>
                <a:cubicBezTo>
                  <a:pt x="618" y="660"/>
                  <a:pt x="618" y="660"/>
                  <a:pt x="618" y="660"/>
                </a:cubicBezTo>
                <a:cubicBezTo>
                  <a:pt x="617" y="653"/>
                  <a:pt x="613" y="648"/>
                  <a:pt x="607" y="646"/>
                </a:cubicBezTo>
                <a:cubicBezTo>
                  <a:pt x="600" y="643"/>
                  <a:pt x="593" y="641"/>
                  <a:pt x="587" y="638"/>
                </a:cubicBezTo>
                <a:cubicBezTo>
                  <a:pt x="581" y="635"/>
                  <a:pt x="574" y="635"/>
                  <a:pt x="569" y="639"/>
                </a:cubicBezTo>
                <a:cubicBezTo>
                  <a:pt x="508" y="683"/>
                  <a:pt x="508" y="683"/>
                  <a:pt x="508" y="683"/>
                </a:cubicBezTo>
                <a:cubicBezTo>
                  <a:pt x="502" y="678"/>
                  <a:pt x="495" y="672"/>
                  <a:pt x="489" y="666"/>
                </a:cubicBezTo>
                <a:cubicBezTo>
                  <a:pt x="483" y="660"/>
                  <a:pt x="477" y="653"/>
                  <a:pt x="472" y="646"/>
                </a:cubicBezTo>
                <a:cubicBezTo>
                  <a:pt x="515" y="586"/>
                  <a:pt x="515" y="586"/>
                  <a:pt x="515" y="586"/>
                </a:cubicBezTo>
                <a:cubicBezTo>
                  <a:pt x="519" y="581"/>
                  <a:pt x="520" y="574"/>
                  <a:pt x="517" y="568"/>
                </a:cubicBezTo>
                <a:cubicBezTo>
                  <a:pt x="514" y="561"/>
                  <a:pt x="511" y="554"/>
                  <a:pt x="509" y="548"/>
                </a:cubicBezTo>
                <a:cubicBezTo>
                  <a:pt x="507" y="542"/>
                  <a:pt x="501" y="537"/>
                  <a:pt x="495" y="536"/>
                </a:cubicBezTo>
                <a:cubicBezTo>
                  <a:pt x="421" y="524"/>
                  <a:pt x="421" y="524"/>
                  <a:pt x="421" y="524"/>
                </a:cubicBezTo>
                <a:cubicBezTo>
                  <a:pt x="419" y="507"/>
                  <a:pt x="419" y="490"/>
                  <a:pt x="421" y="473"/>
                </a:cubicBezTo>
                <a:cubicBezTo>
                  <a:pt x="495" y="461"/>
                  <a:pt x="495" y="461"/>
                  <a:pt x="495" y="461"/>
                </a:cubicBezTo>
                <a:cubicBezTo>
                  <a:pt x="501" y="460"/>
                  <a:pt x="507" y="455"/>
                  <a:pt x="509" y="449"/>
                </a:cubicBezTo>
                <a:cubicBezTo>
                  <a:pt x="511" y="442"/>
                  <a:pt x="514" y="436"/>
                  <a:pt x="517" y="430"/>
                </a:cubicBezTo>
                <a:cubicBezTo>
                  <a:pt x="520" y="423"/>
                  <a:pt x="519" y="417"/>
                  <a:pt x="515" y="411"/>
                </a:cubicBezTo>
                <a:cubicBezTo>
                  <a:pt x="472" y="351"/>
                  <a:pt x="472" y="351"/>
                  <a:pt x="472" y="351"/>
                </a:cubicBezTo>
                <a:cubicBezTo>
                  <a:pt x="477" y="344"/>
                  <a:pt x="483" y="338"/>
                  <a:pt x="489" y="332"/>
                </a:cubicBezTo>
                <a:cubicBezTo>
                  <a:pt x="495" y="325"/>
                  <a:pt x="501" y="320"/>
                  <a:pt x="508" y="314"/>
                </a:cubicBezTo>
                <a:cubicBezTo>
                  <a:pt x="569" y="358"/>
                  <a:pt x="569" y="358"/>
                  <a:pt x="569" y="358"/>
                </a:cubicBezTo>
                <a:cubicBezTo>
                  <a:pt x="574" y="362"/>
                  <a:pt x="581" y="362"/>
                  <a:pt x="587" y="359"/>
                </a:cubicBezTo>
                <a:cubicBezTo>
                  <a:pt x="593" y="356"/>
                  <a:pt x="600" y="353"/>
                  <a:pt x="607" y="351"/>
                </a:cubicBezTo>
                <a:cubicBezTo>
                  <a:pt x="613" y="349"/>
                  <a:pt x="617" y="344"/>
                  <a:pt x="618" y="337"/>
                </a:cubicBezTo>
                <a:cubicBezTo>
                  <a:pt x="630" y="264"/>
                  <a:pt x="630" y="264"/>
                  <a:pt x="630" y="264"/>
                </a:cubicBezTo>
                <a:cubicBezTo>
                  <a:pt x="647" y="262"/>
                  <a:pt x="665" y="262"/>
                  <a:pt x="682" y="264"/>
                </a:cubicBezTo>
                <a:cubicBezTo>
                  <a:pt x="694" y="337"/>
                  <a:pt x="694" y="337"/>
                  <a:pt x="694" y="337"/>
                </a:cubicBezTo>
                <a:cubicBezTo>
                  <a:pt x="695" y="344"/>
                  <a:pt x="699" y="349"/>
                  <a:pt x="705" y="351"/>
                </a:cubicBezTo>
                <a:cubicBezTo>
                  <a:pt x="713" y="354"/>
                  <a:pt x="719" y="356"/>
                  <a:pt x="725" y="359"/>
                </a:cubicBezTo>
                <a:cubicBezTo>
                  <a:pt x="731" y="362"/>
                  <a:pt x="738" y="362"/>
                  <a:pt x="743" y="358"/>
                </a:cubicBezTo>
                <a:cubicBezTo>
                  <a:pt x="804" y="314"/>
                  <a:pt x="804" y="314"/>
                  <a:pt x="804" y="314"/>
                </a:cubicBezTo>
                <a:cubicBezTo>
                  <a:pt x="810" y="320"/>
                  <a:pt x="817" y="325"/>
                  <a:pt x="823" y="332"/>
                </a:cubicBezTo>
                <a:cubicBezTo>
                  <a:pt x="829" y="338"/>
                  <a:pt x="835" y="344"/>
                  <a:pt x="840" y="351"/>
                </a:cubicBezTo>
                <a:cubicBezTo>
                  <a:pt x="797" y="411"/>
                  <a:pt x="797" y="411"/>
                  <a:pt x="797" y="411"/>
                </a:cubicBezTo>
                <a:cubicBezTo>
                  <a:pt x="793" y="417"/>
                  <a:pt x="792" y="423"/>
                  <a:pt x="795" y="430"/>
                </a:cubicBezTo>
                <a:cubicBezTo>
                  <a:pt x="798" y="435"/>
                  <a:pt x="801" y="442"/>
                  <a:pt x="803" y="449"/>
                </a:cubicBezTo>
                <a:cubicBezTo>
                  <a:pt x="805" y="455"/>
                  <a:pt x="811" y="460"/>
                  <a:pt x="817" y="461"/>
                </a:cubicBezTo>
                <a:cubicBezTo>
                  <a:pt x="891" y="473"/>
                  <a:pt x="891" y="473"/>
                  <a:pt x="891" y="473"/>
                </a:cubicBezTo>
                <a:cubicBezTo>
                  <a:pt x="893" y="490"/>
                  <a:pt x="893" y="507"/>
                  <a:pt x="891" y="524"/>
                </a:cubicBezTo>
                <a:close/>
                <a:moveTo>
                  <a:pt x="588" y="431"/>
                </a:moveTo>
                <a:cubicBezTo>
                  <a:pt x="570" y="449"/>
                  <a:pt x="560" y="473"/>
                  <a:pt x="560" y="498"/>
                </a:cubicBezTo>
                <a:cubicBezTo>
                  <a:pt x="560" y="524"/>
                  <a:pt x="570" y="548"/>
                  <a:pt x="588" y="566"/>
                </a:cubicBezTo>
                <a:cubicBezTo>
                  <a:pt x="606" y="585"/>
                  <a:pt x="630" y="595"/>
                  <a:pt x="656" y="595"/>
                </a:cubicBezTo>
                <a:cubicBezTo>
                  <a:pt x="656" y="595"/>
                  <a:pt x="656" y="595"/>
                  <a:pt x="656" y="595"/>
                </a:cubicBezTo>
                <a:cubicBezTo>
                  <a:pt x="682" y="595"/>
                  <a:pt x="706" y="585"/>
                  <a:pt x="724" y="566"/>
                </a:cubicBezTo>
                <a:cubicBezTo>
                  <a:pt x="742" y="549"/>
                  <a:pt x="752" y="524"/>
                  <a:pt x="752" y="498"/>
                </a:cubicBezTo>
                <a:cubicBezTo>
                  <a:pt x="752" y="473"/>
                  <a:pt x="742" y="449"/>
                  <a:pt x="724" y="431"/>
                </a:cubicBezTo>
                <a:cubicBezTo>
                  <a:pt x="687" y="393"/>
                  <a:pt x="625" y="393"/>
                  <a:pt x="588" y="431"/>
                </a:cubicBezTo>
                <a:close/>
                <a:moveTo>
                  <a:pt x="699" y="542"/>
                </a:moveTo>
                <a:cubicBezTo>
                  <a:pt x="688" y="553"/>
                  <a:pt x="672" y="560"/>
                  <a:pt x="656" y="560"/>
                </a:cubicBezTo>
                <a:cubicBezTo>
                  <a:pt x="656" y="560"/>
                  <a:pt x="656" y="560"/>
                  <a:pt x="656" y="560"/>
                </a:cubicBezTo>
                <a:cubicBezTo>
                  <a:pt x="640" y="560"/>
                  <a:pt x="624" y="553"/>
                  <a:pt x="613" y="542"/>
                </a:cubicBezTo>
                <a:cubicBezTo>
                  <a:pt x="601" y="530"/>
                  <a:pt x="595" y="515"/>
                  <a:pt x="595" y="498"/>
                </a:cubicBezTo>
                <a:cubicBezTo>
                  <a:pt x="595" y="482"/>
                  <a:pt x="601" y="467"/>
                  <a:pt x="613" y="455"/>
                </a:cubicBezTo>
                <a:cubicBezTo>
                  <a:pt x="625" y="443"/>
                  <a:pt x="640" y="437"/>
                  <a:pt x="656" y="437"/>
                </a:cubicBezTo>
                <a:cubicBezTo>
                  <a:pt x="672" y="437"/>
                  <a:pt x="687" y="443"/>
                  <a:pt x="699" y="455"/>
                </a:cubicBezTo>
                <a:cubicBezTo>
                  <a:pt x="711" y="467"/>
                  <a:pt x="717" y="482"/>
                  <a:pt x="717" y="498"/>
                </a:cubicBezTo>
                <a:cubicBezTo>
                  <a:pt x="717" y="515"/>
                  <a:pt x="711" y="530"/>
                  <a:pt x="699" y="54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pic>
        <p:nvPicPr>
          <p:cNvPr id="3" name="Picture 2" descr="ApprenticeshipUSA logo">
            <a:extLst>
              <a:ext uri="{FF2B5EF4-FFF2-40B4-BE49-F238E27FC236}">
                <a16:creationId xmlns:a16="http://schemas.microsoft.com/office/drawing/2014/main" id="{53BB5450-97D3-45A4-0729-64EDF92B466D}"/>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482765" y="6363469"/>
            <a:ext cx="1865113" cy="258811"/>
          </a:xfrm>
          <a:prstGeom prst="rect">
            <a:avLst/>
          </a:prstGeom>
        </p:spPr>
      </p:pic>
      <p:pic>
        <p:nvPicPr>
          <p:cNvPr id="37" name="Picture 37">
            <a:extLst>
              <a:ext uri="{FF2B5EF4-FFF2-40B4-BE49-F238E27FC236}">
                <a16:creationId xmlns:a16="http://schemas.microsoft.com/office/drawing/2014/main" id="{4C8FC62E-F5C1-D581-5F44-19C3A6AB315C}"/>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1080799" y="2706983"/>
            <a:ext cx="594360" cy="601666"/>
          </a:xfrm>
          <a:prstGeom prst="rect">
            <a:avLst/>
          </a:prstGeom>
        </p:spPr>
      </p:pic>
      <p:pic>
        <p:nvPicPr>
          <p:cNvPr id="35" name="Graphic 37">
            <a:extLst>
              <a:ext uri="{FF2B5EF4-FFF2-40B4-BE49-F238E27FC236}">
                <a16:creationId xmlns:a16="http://schemas.microsoft.com/office/drawing/2014/main" id="{E1675A4B-3661-8EE7-7804-0EC0DC60423B}"/>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3384853" y="3903429"/>
            <a:ext cx="718108" cy="718108"/>
          </a:xfrm>
          <a:prstGeom prst="rect">
            <a:avLst/>
          </a:prstGeom>
        </p:spPr>
      </p:pic>
      <p:sp>
        <p:nvSpPr>
          <p:cNvPr id="5" name="Slide Number Placeholder 5">
            <a:extLst>
              <a:ext uri="{FF2B5EF4-FFF2-40B4-BE49-F238E27FC236}">
                <a16:creationId xmlns:a16="http://schemas.microsoft.com/office/drawing/2014/main" id="{4AF5E96F-7624-84C7-E9DD-7A0D0FF0D38F}"/>
              </a:ext>
              <a:ext uri="{C183D7F6-B498-43B3-948B-1728B52AA6E4}">
                <adec:decorative xmlns:adec="http://schemas.microsoft.com/office/drawing/2017/decorative" val="1"/>
              </a:ext>
            </a:extLst>
          </p:cNvPr>
          <p:cNvSpPr>
            <a:spLocks noGrp="1"/>
          </p:cNvSpPr>
          <p:nvPr>
            <p:ph type="sldNum" sz="quarter" idx="12"/>
          </p:nvPr>
        </p:nvSpPr>
        <p:spPr>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61AABEC-672F-4B68-B914-690DA978312C}" type="slidenum">
              <a:rPr kumimoji="0" lang="en-US" sz="9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sz="9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9618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10030A-48ED-6A28-B710-8966A09788AE}"/>
              </a:ext>
            </a:extLst>
          </p:cNvPr>
          <p:cNvSpPr>
            <a:spLocks noGrp="1"/>
          </p:cNvSpPr>
          <p:nvPr>
            <p:ph type="title"/>
          </p:nvPr>
        </p:nvSpPr>
        <p:spPr>
          <a:xfrm>
            <a:off x="831849" y="2764431"/>
            <a:ext cx="11139434" cy="1325563"/>
          </a:xfrm>
        </p:spPr>
        <p:txBody>
          <a:bodyPr/>
          <a:lstStyle/>
          <a:p>
            <a:pPr algn="ctr"/>
            <a:r>
              <a:rPr lang="en-US">
                <a:solidFill>
                  <a:schemeClr val="bg1"/>
                </a:solidFill>
              </a:rPr>
              <a:t>The Business Case for Registered Apprenticeship</a:t>
            </a:r>
          </a:p>
        </p:txBody>
      </p:sp>
      <p:sp>
        <p:nvSpPr>
          <p:cNvPr id="2" name="Slide Number Placeholder 5">
            <a:extLst>
              <a:ext uri="{FF2B5EF4-FFF2-40B4-BE49-F238E27FC236}">
                <a16:creationId xmlns:a16="http://schemas.microsoft.com/office/drawing/2014/main" id="{2364BE10-A35C-B1B1-8A07-B26A04F714D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365361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41587-84CA-9AF9-3E84-5BCED91DEF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E4CD3D-9289-C5CC-B342-101052678629}"/>
              </a:ext>
            </a:extLst>
          </p:cNvPr>
          <p:cNvSpPr>
            <a:spLocks noGrp="1"/>
          </p:cNvSpPr>
          <p:nvPr>
            <p:ph type="title" idx="4294967295"/>
          </p:nvPr>
        </p:nvSpPr>
        <p:spPr>
          <a:xfrm>
            <a:off x="596810" y="406315"/>
            <a:ext cx="10515600" cy="1325563"/>
          </a:xfrm>
        </p:spPr>
        <p:txBody>
          <a:bodyPr/>
          <a:lstStyle/>
          <a:p>
            <a:r>
              <a:rPr lang="en-US">
                <a:solidFill>
                  <a:schemeClr val="bg1"/>
                </a:solidFill>
                <a:latin typeface="Aptos"/>
              </a:rPr>
              <a:t>Making the Business Case for RA</a:t>
            </a:r>
          </a:p>
        </p:txBody>
      </p:sp>
      <p:sp>
        <p:nvSpPr>
          <p:cNvPr id="3" name="Content Placeholder 2">
            <a:extLst>
              <a:ext uri="{FF2B5EF4-FFF2-40B4-BE49-F238E27FC236}">
                <a16:creationId xmlns:a16="http://schemas.microsoft.com/office/drawing/2014/main" id="{8FBD4026-08C0-4B0D-38B2-2E4005C13F07}"/>
              </a:ext>
            </a:extLst>
          </p:cNvPr>
          <p:cNvSpPr>
            <a:spLocks noGrp="1"/>
          </p:cNvSpPr>
          <p:nvPr>
            <p:ph idx="1"/>
          </p:nvPr>
        </p:nvSpPr>
        <p:spPr>
          <a:xfrm>
            <a:off x="3492347" y="2099609"/>
            <a:ext cx="7993655" cy="3537464"/>
          </a:xfrm>
          <a:solidFill>
            <a:schemeClr val="bg1"/>
          </a:solidFill>
        </p:spPr>
        <p:txBody>
          <a:bodyPr vert="horz" lIns="91440" tIns="45720" rIns="91440" bIns="45720" rtlCol="0" anchor="t">
            <a:noAutofit/>
          </a:bodyPr>
          <a:lstStyle/>
          <a:p>
            <a:pPr marL="0" indent="0">
              <a:buNone/>
            </a:pPr>
            <a:r>
              <a:rPr lang="en-US" sz="3600">
                <a:solidFill>
                  <a:schemeClr val="bg1"/>
                </a:solidFill>
                <a:latin typeface="Aptos"/>
              </a:rPr>
              <a:t>		</a:t>
            </a:r>
            <a:r>
              <a:rPr lang="en-US" sz="3600">
                <a:solidFill>
                  <a:schemeClr val="tx1"/>
                </a:solidFill>
                <a:latin typeface="Aptos"/>
              </a:rPr>
              <a:t>RA offers a </a:t>
            </a:r>
            <a:r>
              <a:rPr lang="en-US" sz="3600" b="1" i="1">
                <a:solidFill>
                  <a:srgbClr val="00015E"/>
                </a:solidFill>
                <a:latin typeface="Aptos"/>
              </a:rPr>
              <a:t>proven</a:t>
            </a:r>
            <a:r>
              <a:rPr lang="en-US" sz="3600" i="1">
                <a:solidFill>
                  <a:srgbClr val="00015E"/>
                </a:solidFill>
                <a:latin typeface="Aptos"/>
              </a:rPr>
              <a:t>, </a:t>
            </a:r>
            <a:r>
              <a:rPr lang="en-US" sz="3600" b="1" i="1">
                <a:solidFill>
                  <a:srgbClr val="00015E"/>
                </a:solidFill>
                <a:latin typeface="Aptos"/>
              </a:rPr>
              <a:t>high 			caliber training strategy </a:t>
            </a:r>
            <a:r>
              <a:rPr lang="en-US" sz="3600">
                <a:solidFill>
                  <a:schemeClr val="tx1"/>
                </a:solidFill>
                <a:latin typeface="Aptos"/>
              </a:rPr>
              <a:t>for 		workers to learn the skills that 		employers need for American 		businesses to grow and thrive 		in a competitive global 				environment.</a:t>
            </a:r>
            <a:endParaRPr lang="en-US" sz="3600">
              <a:solidFill>
                <a:schemeClr val="tx1"/>
              </a:solidFill>
            </a:endParaRPr>
          </a:p>
        </p:txBody>
      </p:sp>
      <p:sp>
        <p:nvSpPr>
          <p:cNvPr id="4" name="Slide Number Placeholder 5">
            <a:extLst>
              <a:ext uri="{FF2B5EF4-FFF2-40B4-BE49-F238E27FC236}">
                <a16:creationId xmlns:a16="http://schemas.microsoft.com/office/drawing/2014/main" id="{3B53099F-A39A-4E6F-C7C3-7F028C814523}"/>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5" name="Oval 4">
            <a:extLst>
              <a:ext uri="{FF2B5EF4-FFF2-40B4-BE49-F238E27FC236}">
                <a16:creationId xmlns:a16="http://schemas.microsoft.com/office/drawing/2014/main" id="{6D8DB66B-AF13-9157-EEEC-07C4D04E8B31}"/>
              </a:ext>
              <a:ext uri="{C183D7F6-B498-43B3-948B-1728B52AA6E4}">
                <adec:decorative xmlns:adec="http://schemas.microsoft.com/office/drawing/2017/decorative" val="1"/>
              </a:ext>
            </a:extLst>
          </p:cNvPr>
          <p:cNvSpPr/>
          <p:nvPr/>
        </p:nvSpPr>
        <p:spPr>
          <a:xfrm>
            <a:off x="1499214" y="2099609"/>
            <a:ext cx="3645665" cy="3537464"/>
          </a:xfrm>
          <a:prstGeom prst="ellipse">
            <a:avLst/>
          </a:prstGeom>
          <a:solidFill>
            <a:schemeClr val="bg1"/>
          </a:solidFill>
          <a:ln w="76200">
            <a:solidFill>
              <a:srgbClr val="FAAB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C4EAEDCC-812F-F005-3BB6-A4083AA6D61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6803" y="2467779"/>
            <a:ext cx="2820318" cy="2820318"/>
          </a:xfrm>
          <a:prstGeom prst="rect">
            <a:avLst/>
          </a:prstGeom>
        </p:spPr>
      </p:pic>
    </p:spTree>
    <p:extLst>
      <p:ext uri="{BB962C8B-B14F-4D97-AF65-F5344CB8AC3E}">
        <p14:creationId xmlns:p14="http://schemas.microsoft.com/office/powerpoint/2010/main" val="2443860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FDC6-71D0-F29C-AE40-98FAF2BDD857}"/>
              </a:ext>
            </a:extLst>
          </p:cNvPr>
          <p:cNvSpPr>
            <a:spLocks noGrp="1"/>
          </p:cNvSpPr>
          <p:nvPr>
            <p:ph type="title"/>
          </p:nvPr>
        </p:nvSpPr>
        <p:spPr>
          <a:xfrm>
            <a:off x="698500" y="698500"/>
            <a:ext cx="10901464" cy="987422"/>
          </a:xfrm>
        </p:spPr>
        <p:txBody>
          <a:bodyPr/>
          <a:lstStyle/>
          <a:p>
            <a:r>
              <a:rPr lang="en-US"/>
              <a:t>Benefits of Apprenticeship – Business Case</a:t>
            </a:r>
          </a:p>
        </p:txBody>
      </p:sp>
      <p:sp>
        <p:nvSpPr>
          <p:cNvPr id="3" name="Content Placeholder 2">
            <a:extLst>
              <a:ext uri="{FF2B5EF4-FFF2-40B4-BE49-F238E27FC236}">
                <a16:creationId xmlns:a16="http://schemas.microsoft.com/office/drawing/2014/main" id="{DA86A3CC-9B70-669D-C359-68AD832EDD5C}"/>
              </a:ext>
            </a:extLst>
          </p:cNvPr>
          <p:cNvSpPr>
            <a:spLocks noGrp="1"/>
          </p:cNvSpPr>
          <p:nvPr>
            <p:ph sz="half" idx="1"/>
          </p:nvPr>
        </p:nvSpPr>
        <p:spPr>
          <a:xfrm>
            <a:off x="698500" y="2702627"/>
            <a:ext cx="2841057" cy="891047"/>
          </a:xfrm>
        </p:spPr>
        <p:txBody>
          <a:bodyPr>
            <a:normAutofit fontScale="55000" lnSpcReduction="20000"/>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Aptos" panose="020B0004020202020204" pitchFamily="34" charset="0"/>
                <a:ea typeface="Roboto Light"/>
              </a:rPr>
              <a:t>Skilled Workforce</a:t>
            </a:r>
          </a:p>
          <a:p>
            <a:pPr marL="0" indent="0" algn="ctr" defTabSz="535518">
              <a:buNone/>
              <a:defRPr/>
            </a:pPr>
            <a:r>
              <a:rPr kumimoji="0" lang="en-US" sz="2900" b="0" i="0" u="none" strike="noStrike" kern="1200" cap="none" spc="0" normalizeH="0" baseline="0" noProof="0">
                <a:ln>
                  <a:noFill/>
                </a:ln>
                <a:solidFill>
                  <a:schemeClr val="tx1"/>
                </a:solidFill>
                <a:effectLst/>
                <a:uLnTx/>
                <a:uFillTx/>
                <a:latin typeface="Aptos" panose="020B0004020202020204" pitchFamily="34" charset="0"/>
                <a:ea typeface="Roboto Light"/>
                <a:cs typeface="Calibri"/>
              </a:rPr>
              <a:t>Recruit and develop a</a:t>
            </a:r>
            <a:r>
              <a:rPr lang="en-US" sz="2900">
                <a:solidFill>
                  <a:schemeClr val="tx1"/>
                </a:solidFill>
                <a:latin typeface="Aptos" panose="020B0004020202020204" pitchFamily="34" charset="0"/>
                <a:ea typeface="Roboto Light"/>
                <a:cs typeface="Calibri"/>
              </a:rPr>
              <a:t> </a:t>
            </a:r>
            <a:r>
              <a:rPr kumimoji="0" lang="en-US" sz="2900" b="0" i="0" u="none" strike="noStrike" kern="1200" cap="none" spc="0" normalizeH="0" baseline="0" noProof="0">
                <a:ln>
                  <a:noFill/>
                </a:ln>
                <a:solidFill>
                  <a:schemeClr val="tx1"/>
                </a:solidFill>
                <a:effectLst/>
                <a:uLnTx/>
                <a:uFillTx/>
                <a:latin typeface="Aptos" panose="020B0004020202020204" pitchFamily="34" charset="0"/>
                <a:ea typeface="Roboto Light"/>
                <a:cs typeface="Calibri"/>
              </a:rPr>
              <a:t> highly-skilled workforce</a:t>
            </a:r>
            <a:endParaRPr kumimoji="0" lang="en-US" sz="2900" b="1" i="0" u="none" strike="noStrike" kern="1200" cap="none" spc="0" normalizeH="0" baseline="0" noProof="0">
              <a:ln>
                <a:noFill/>
              </a:ln>
              <a:solidFill>
                <a:schemeClr val="tx1"/>
              </a:solidFill>
              <a:effectLst/>
              <a:uLnTx/>
              <a:uFillTx/>
              <a:latin typeface="Aptos" panose="020B0004020202020204" pitchFamily="34" charset="0"/>
              <a:ea typeface="Roboto Light"/>
              <a:cs typeface="Calibri"/>
            </a:endParaRPr>
          </a:p>
        </p:txBody>
      </p:sp>
      <p:sp>
        <p:nvSpPr>
          <p:cNvPr id="4" name="Content Placeholder 3">
            <a:extLst>
              <a:ext uri="{FF2B5EF4-FFF2-40B4-BE49-F238E27FC236}">
                <a16:creationId xmlns:a16="http://schemas.microsoft.com/office/drawing/2014/main" id="{F5CD5029-58CD-9AE4-4D69-036F7ED6ACB1}"/>
              </a:ext>
            </a:extLst>
          </p:cNvPr>
          <p:cNvSpPr>
            <a:spLocks noGrp="1"/>
          </p:cNvSpPr>
          <p:nvPr>
            <p:ph sz="half" idx="13"/>
          </p:nvPr>
        </p:nvSpPr>
        <p:spPr>
          <a:xfrm>
            <a:off x="4536128" y="2640123"/>
            <a:ext cx="3226208" cy="1133482"/>
          </a:xfrm>
        </p:spPr>
        <p:txBody>
          <a:bodyPr>
            <a:normAutofit fontScale="32500" lnSpcReduction="20000"/>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dirty="0">
                <a:ln>
                  <a:noFill/>
                </a:ln>
                <a:solidFill>
                  <a:schemeClr val="tx1"/>
                </a:solidFill>
                <a:effectLst/>
                <a:uLnTx/>
                <a:uFillTx/>
                <a:latin typeface="Aptos" panose="020B0004020202020204" pitchFamily="34" charset="0"/>
                <a:ea typeface="Roboto Light" panose="020B0604020202020204" charset="0"/>
              </a:rPr>
              <a:t>Improved Productivity</a:t>
            </a:r>
          </a:p>
          <a:p>
            <a:pPr marL="0" marR="0" lvl="0" indent="0" algn="ctr" defTabSz="535518" rtl="0" eaLnBrk="1" fontAlgn="auto" latinLnBrk="0" hangingPunct="1">
              <a:lnSpc>
                <a:spcPct val="100000"/>
              </a:lnSpc>
              <a:spcBef>
                <a:spcPts val="0"/>
              </a:spcBef>
              <a:spcAft>
                <a:spcPts val="0"/>
              </a:spcAft>
              <a:buClrTx/>
              <a:buSzTx/>
              <a:buFontTx/>
              <a:buNone/>
              <a:tabLst/>
              <a:defRPr/>
            </a:pPr>
            <a:br>
              <a:rPr kumimoji="0" lang="en-US" sz="2500" b="0" i="0" u="none" strike="noStrike" kern="1200" cap="none" spc="0" normalizeH="0" baseline="0" noProof="0" dirty="0">
                <a:ln>
                  <a:noFill/>
                </a:ln>
                <a:solidFill>
                  <a:schemeClr val="tx1"/>
                </a:solidFill>
                <a:effectLst/>
                <a:uLnTx/>
                <a:uFillTx/>
                <a:latin typeface="Aptos" panose="020B0004020202020204" pitchFamily="34" charset="0"/>
                <a:ea typeface="Roboto Light" panose="020B0604020202020204" charset="0"/>
                <a:cs typeface="Calibri"/>
              </a:rPr>
            </a:br>
            <a:r>
              <a:rPr kumimoji="0" lang="en-US" sz="4900" b="0" i="0" u="none" strike="noStrike" kern="1200" cap="none" spc="0" normalizeH="0" baseline="0" noProof="0" dirty="0">
                <a:ln>
                  <a:noFill/>
                </a:ln>
                <a:solidFill>
                  <a:schemeClr val="tx1"/>
                </a:solidFill>
                <a:effectLst/>
                <a:uLnTx/>
                <a:uFillTx/>
                <a:latin typeface="Aptos" panose="020B0004020202020204" pitchFamily="34" charset="0"/>
                <a:ea typeface="Roboto Light" panose="020B0604020202020204" charset="0"/>
                <a:cs typeface="Calibri"/>
              </a:rPr>
              <a:t>Improve profitability and positive impact to your bottom line</a:t>
            </a:r>
          </a:p>
        </p:txBody>
      </p:sp>
      <p:sp>
        <p:nvSpPr>
          <p:cNvPr id="5" name="Content Placeholder 4">
            <a:extLst>
              <a:ext uri="{FF2B5EF4-FFF2-40B4-BE49-F238E27FC236}">
                <a16:creationId xmlns:a16="http://schemas.microsoft.com/office/drawing/2014/main" id="{D4ED18D9-3DC8-1EED-DEC3-00A000D09F95}"/>
              </a:ext>
            </a:extLst>
          </p:cNvPr>
          <p:cNvSpPr>
            <a:spLocks noGrp="1"/>
          </p:cNvSpPr>
          <p:nvPr>
            <p:ph sz="half" idx="14"/>
          </p:nvPr>
        </p:nvSpPr>
        <p:spPr>
          <a:xfrm>
            <a:off x="8335945" y="2634778"/>
            <a:ext cx="3026811" cy="1026746"/>
          </a:xfrm>
        </p:spPr>
        <p:txBody>
          <a:bodyPr>
            <a:norm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ptos" panose="020B0004020202020204" pitchFamily="34" charset="0"/>
                <a:ea typeface="Roboto Light" panose="020B0604020202020204" charset="0"/>
              </a:rPr>
              <a:t>Reduced Turnover </a:t>
            </a:r>
            <a:br>
              <a:rPr kumimoji="0" lang="en-US" sz="1700" b="0" i="0" u="none" strike="noStrike" kern="1200" cap="none" spc="0" normalizeH="0" baseline="0" noProof="0" dirty="0">
                <a:ln>
                  <a:noFill/>
                </a:ln>
                <a:solidFill>
                  <a:schemeClr val="tx1"/>
                </a:solidFill>
                <a:effectLst/>
                <a:uLnTx/>
                <a:uFillTx/>
                <a:latin typeface="Aptos" panose="020B0004020202020204" pitchFamily="34" charset="0"/>
                <a:ea typeface="Roboto Light" panose="020B0604020202020204" charset="0"/>
                <a:cs typeface="Calibri"/>
              </a:rPr>
            </a:br>
            <a:r>
              <a:rPr kumimoji="0" lang="en-US" sz="1600" b="0" i="0" u="none" strike="noStrike" kern="1200" cap="none" spc="0" normalizeH="0" baseline="0" noProof="0" dirty="0">
                <a:ln>
                  <a:noFill/>
                </a:ln>
                <a:solidFill>
                  <a:schemeClr val="tx1"/>
                </a:solidFill>
                <a:effectLst/>
                <a:uLnTx/>
                <a:uFillTx/>
                <a:latin typeface="Aptos" panose="020B0004020202020204" pitchFamily="34" charset="0"/>
                <a:ea typeface="Roboto Light" panose="020B0604020202020204" charset="0"/>
                <a:cs typeface="Calibri"/>
              </a:rPr>
              <a:t>Minimize cost with reduced turnover and liability</a:t>
            </a:r>
            <a:endParaRPr kumimoji="0" lang="en-US" sz="1700" b="0" i="0" u="none" strike="noStrike" kern="1200" cap="none" spc="0" normalizeH="0" baseline="0" noProof="0" dirty="0">
              <a:ln>
                <a:noFill/>
              </a:ln>
              <a:solidFill>
                <a:schemeClr val="tx1"/>
              </a:solidFill>
              <a:effectLst/>
              <a:uLnTx/>
              <a:uFillTx/>
              <a:latin typeface="Aptos" panose="020B0004020202020204" pitchFamily="34" charset="0"/>
              <a:ea typeface="Roboto Light" panose="020B0604020202020204" charset="0"/>
              <a:cs typeface="Calibri"/>
            </a:endParaRPr>
          </a:p>
        </p:txBody>
      </p:sp>
      <p:sp>
        <p:nvSpPr>
          <p:cNvPr id="6" name="Content Placeholder 5">
            <a:extLst>
              <a:ext uri="{FF2B5EF4-FFF2-40B4-BE49-F238E27FC236}">
                <a16:creationId xmlns:a16="http://schemas.microsoft.com/office/drawing/2014/main" id="{34C19510-DCCD-A8BA-0479-0CB540D4B565}"/>
              </a:ext>
            </a:extLst>
          </p:cNvPr>
          <p:cNvSpPr>
            <a:spLocks noGrp="1"/>
          </p:cNvSpPr>
          <p:nvPr>
            <p:ph sz="half" idx="15"/>
          </p:nvPr>
        </p:nvSpPr>
        <p:spPr>
          <a:xfrm>
            <a:off x="2306669" y="4849107"/>
            <a:ext cx="3226208" cy="1285508"/>
          </a:xfrm>
        </p:spPr>
        <p:txBody>
          <a:bodyPr>
            <a:normAutofit fontScale="85000" lnSpcReduction="10000"/>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chemeClr val="tx1"/>
                </a:solidFill>
                <a:effectLst/>
                <a:uLnTx/>
                <a:uFillTx/>
                <a:latin typeface="Aptos" panose="020B0004020202020204" pitchFamily="34" charset="0"/>
                <a:ea typeface="Roboto Light" panose="020B0604020202020204" charset="0"/>
              </a:rPr>
              <a:t>Customizable Training</a:t>
            </a:r>
          </a:p>
          <a:p>
            <a:pPr marL="0" marR="0" lvl="0" indent="0" algn="ctr" defTabSz="53551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Aptos" panose="020B0004020202020204" pitchFamily="34" charset="0"/>
              <a:ea typeface="Roboto Light" panose="020B0604020202020204" charset="0"/>
              <a:cs typeface="Calibri"/>
            </a:endParaRP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chemeClr val="tx1"/>
                </a:solidFill>
                <a:effectLst/>
                <a:uLnTx/>
                <a:uFillTx/>
                <a:latin typeface="Aptos" panose="020B0004020202020204" pitchFamily="34" charset="0"/>
                <a:ea typeface="Roboto Light" panose="020B0604020202020204" charset="0"/>
                <a:cs typeface="Calibri"/>
              </a:rPr>
              <a:t>Create flexible training options that ensure workers develop the right skills</a:t>
            </a:r>
          </a:p>
        </p:txBody>
      </p:sp>
      <p:sp>
        <p:nvSpPr>
          <p:cNvPr id="7" name="Content Placeholder 6">
            <a:extLst>
              <a:ext uri="{FF2B5EF4-FFF2-40B4-BE49-F238E27FC236}">
                <a16:creationId xmlns:a16="http://schemas.microsoft.com/office/drawing/2014/main" id="{02DCDF60-FB12-D2D5-1CFD-353A0C51B80F}"/>
              </a:ext>
            </a:extLst>
          </p:cNvPr>
          <p:cNvSpPr>
            <a:spLocks noGrp="1"/>
          </p:cNvSpPr>
          <p:nvPr>
            <p:ph sz="half" idx="16"/>
          </p:nvPr>
        </p:nvSpPr>
        <p:spPr>
          <a:xfrm>
            <a:off x="6389302" y="4794624"/>
            <a:ext cx="3322782" cy="1339991"/>
          </a:xfrm>
        </p:spPr>
        <p:txBody>
          <a:bodyPr>
            <a:normAutofit/>
          </a:bodyPr>
          <a:lstStyle/>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ptos" panose="020B0004020202020204" pitchFamily="34" charset="0"/>
                <a:ea typeface="Roboto Light" panose="020B0604020202020204" charset="0"/>
              </a:rPr>
              <a:t>Retain Workers</a:t>
            </a:r>
            <a:br>
              <a:rPr kumimoji="0" lang="en-US" sz="1000" b="1" i="0" u="none" strike="noStrike" kern="1200" cap="none" spc="0" normalizeH="0" baseline="0" noProof="0" dirty="0">
                <a:ln>
                  <a:noFill/>
                </a:ln>
                <a:solidFill>
                  <a:schemeClr val="tx1"/>
                </a:solidFill>
                <a:effectLst/>
                <a:uLnTx/>
                <a:uFillTx/>
                <a:latin typeface="Aptos" panose="020B0004020202020204" pitchFamily="34" charset="0"/>
                <a:ea typeface="Roboto Light" panose="020B0604020202020204" charset="0"/>
              </a:rPr>
            </a:br>
            <a:endParaRPr kumimoji="0" lang="en-US" sz="1000" b="0" i="0" u="none" strike="noStrike" kern="1200" cap="none" spc="0" normalizeH="0" baseline="0" noProof="0" dirty="0">
              <a:ln>
                <a:noFill/>
              </a:ln>
              <a:solidFill>
                <a:schemeClr val="tx1"/>
              </a:solidFill>
              <a:effectLst/>
              <a:uLnTx/>
              <a:uFillTx/>
              <a:latin typeface="Aptos" panose="020B0004020202020204" pitchFamily="34" charset="0"/>
              <a:ea typeface="Roboto Light" panose="020B0604020202020204" charset="0"/>
            </a:endParaRPr>
          </a:p>
          <a:p>
            <a:pPr marL="0" marR="0" lvl="0" indent="0" algn="ctr" defTabSz="53551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ptos" panose="020B0004020202020204" pitchFamily="34" charset="0"/>
                <a:ea typeface="Roboto Light" panose="020B0604020202020204" charset="0"/>
                <a:cs typeface="Calibri"/>
              </a:rPr>
              <a:t>94% of apprentices continue employment after completing an apprenticeship</a:t>
            </a:r>
          </a:p>
        </p:txBody>
      </p:sp>
      <p:sp>
        <p:nvSpPr>
          <p:cNvPr id="9" name="Slide Number Placeholder 5">
            <a:extLst>
              <a:ext uri="{FF2B5EF4-FFF2-40B4-BE49-F238E27FC236}">
                <a16:creationId xmlns:a16="http://schemas.microsoft.com/office/drawing/2014/main" id="{0CCDF9C0-B037-F3BB-D40A-80548E65CCB1}"/>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0" name="Graphic 6">
            <a:extLst>
              <a:ext uri="{FF2B5EF4-FFF2-40B4-BE49-F238E27FC236}">
                <a16:creationId xmlns:a16="http://schemas.microsoft.com/office/drawing/2014/main" id="{CB41D883-37DA-BE83-28D5-AE351278906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9815" y="1802007"/>
            <a:ext cx="891047" cy="891047"/>
          </a:xfrm>
          <a:prstGeom prst="rect">
            <a:avLst/>
          </a:prstGeom>
        </p:spPr>
      </p:pic>
      <p:pic>
        <p:nvPicPr>
          <p:cNvPr id="11" name="Picture 5">
            <a:extLst>
              <a:ext uri="{FF2B5EF4-FFF2-40B4-BE49-F238E27FC236}">
                <a16:creationId xmlns:a16="http://schemas.microsoft.com/office/drawing/2014/main" id="{B810FDCE-8F10-1610-E2AB-B83BEDC024C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0476" y="1802007"/>
            <a:ext cx="891047" cy="891047"/>
          </a:xfrm>
          <a:prstGeom prst="rect">
            <a:avLst/>
          </a:prstGeom>
        </p:spPr>
      </p:pic>
      <p:pic>
        <p:nvPicPr>
          <p:cNvPr id="12" name="Picture 6">
            <a:extLst>
              <a:ext uri="{FF2B5EF4-FFF2-40B4-BE49-F238E27FC236}">
                <a16:creationId xmlns:a16="http://schemas.microsoft.com/office/drawing/2014/main" id="{A802C5BD-12E1-F964-5762-7A931BACCC5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60184" y="1743731"/>
            <a:ext cx="891047" cy="891047"/>
          </a:xfrm>
          <a:prstGeom prst="rect">
            <a:avLst/>
          </a:prstGeom>
        </p:spPr>
      </p:pic>
      <p:pic>
        <p:nvPicPr>
          <p:cNvPr id="13" name="Picture 8">
            <a:extLst>
              <a:ext uri="{FF2B5EF4-FFF2-40B4-BE49-F238E27FC236}">
                <a16:creationId xmlns:a16="http://schemas.microsoft.com/office/drawing/2014/main" id="{BC0BE99C-C442-BB36-4D61-C519CCAACAA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18104" y="3845768"/>
            <a:ext cx="1003339" cy="1003339"/>
          </a:xfrm>
          <a:prstGeom prst="rect">
            <a:avLst/>
          </a:prstGeom>
        </p:spPr>
      </p:pic>
      <p:pic>
        <p:nvPicPr>
          <p:cNvPr id="14" name="Picture 9">
            <a:extLst>
              <a:ext uri="{FF2B5EF4-FFF2-40B4-BE49-F238E27FC236}">
                <a16:creationId xmlns:a16="http://schemas.microsoft.com/office/drawing/2014/main" id="{2597337F-7CB5-B13A-4ED0-60C76FD7C662}"/>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49024" y="3845768"/>
            <a:ext cx="1003339" cy="1003339"/>
          </a:xfrm>
          <a:prstGeom prst="rect">
            <a:avLst/>
          </a:prstGeom>
        </p:spPr>
      </p:pic>
    </p:spTree>
    <p:extLst>
      <p:ext uri="{BB962C8B-B14F-4D97-AF65-F5344CB8AC3E}">
        <p14:creationId xmlns:p14="http://schemas.microsoft.com/office/powerpoint/2010/main" val="2629181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8F7A1F9-0ACA-2E24-43AA-DBF82EB169DD}"/>
              </a:ext>
            </a:extLst>
          </p:cNvPr>
          <p:cNvSpPr txBox="1">
            <a:spLocks noGrp="1"/>
          </p:cNvSpPr>
          <p:nvPr>
            <p:ph type="title" idx="4294967295"/>
          </p:nvPr>
        </p:nvSpPr>
        <p:spPr>
          <a:xfrm>
            <a:off x="624436" y="675633"/>
            <a:ext cx="1089977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Aptos" panose="020B0004020202020204" pitchFamily="34" charset="0"/>
                <a:ea typeface="+mn-ea"/>
                <a:cs typeface="+mn-cs"/>
              </a:rPr>
              <a:t>American Apprenticeship Initiative (AAI) Evaluation</a:t>
            </a:r>
            <a:endParaRPr kumimoji="0" lang="en-US" sz="3600" b="0" i="0" u="none" strike="noStrike" kern="1200" cap="none" spc="0" normalizeH="0" baseline="0" noProof="0">
              <a:ln>
                <a:noFill/>
              </a:ln>
              <a:effectLst/>
              <a:uLnTx/>
              <a:uFillTx/>
              <a:latin typeface="Aptos" panose="020B0004020202020204" pitchFamily="34" charset="0"/>
              <a:ea typeface="+mn-ea"/>
              <a:cs typeface="+mn-cs"/>
            </a:endParaRPr>
          </a:p>
        </p:txBody>
      </p:sp>
      <p:pic>
        <p:nvPicPr>
          <p:cNvPr id="3" name="object 3" descr="78% Product or process innovation&#10;76% Future manager development&#10;74% More on-time delivery&#10;68% Reduced downtime">
            <a:extLst>
              <a:ext uri="{C183D7F6-B498-43B3-948B-1728B52AA6E4}">
                <adec:decorative xmlns:adec="http://schemas.microsoft.com/office/drawing/2017/decorative" val="0"/>
              </a:ext>
            </a:extLst>
          </p:cNvPr>
          <p:cNvPicPr/>
          <p:nvPr/>
        </p:nvPicPr>
        <p:blipFill>
          <a:blip r:embed="rId3">
            <a:extLst>
              <a:ext uri="{28A0092B-C50C-407E-A947-70E740481C1C}">
                <a14:useLocalDpi xmlns:a14="http://schemas.microsoft.com/office/drawing/2010/main" val="0"/>
              </a:ext>
            </a:extLst>
          </a:blip>
          <a:srcRect/>
          <a:stretch/>
        </p:blipFill>
        <p:spPr>
          <a:xfrm>
            <a:off x="1198054" y="3754050"/>
            <a:ext cx="9795892" cy="2123123"/>
          </a:xfrm>
          <a:prstGeom prst="rect">
            <a:avLst/>
          </a:prstGeom>
          <a:noFill/>
        </p:spPr>
      </p:pic>
      <p:sp>
        <p:nvSpPr>
          <p:cNvPr id="12" name="object 12" descr="Product &#10;or process innovation&#10;&#10;78%&#10;"/>
          <p:cNvSpPr txBox="1"/>
          <p:nvPr/>
        </p:nvSpPr>
        <p:spPr>
          <a:xfrm>
            <a:off x="2490576" y="4068113"/>
            <a:ext cx="1463040" cy="1345904"/>
          </a:xfrm>
          <a:prstGeom prst="rect">
            <a:avLst/>
          </a:prstGeom>
        </p:spPr>
        <p:txBody>
          <a:bodyPr vert="horz" wrap="square" lIns="0" tIns="8659" rIns="0" bIns="0" rtlCol="0" anchor="t">
            <a:spAutoFit/>
          </a:bodyPr>
          <a:lstStyle/>
          <a:p>
            <a:pPr marL="82550" marR="96520" lvl="0" indent="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41" normalizeH="0" baseline="0" noProof="0">
                <a:ln>
                  <a:noFill/>
                </a:ln>
                <a:solidFill>
                  <a:prstClr val="white"/>
                </a:solidFill>
                <a:effectLst/>
                <a:uLnTx/>
                <a:uFillTx/>
                <a:latin typeface="Aptos" panose="020B0004020202020204" pitchFamily="34" charset="0"/>
                <a:ea typeface="+mn-ea"/>
                <a:cs typeface="Microsoft Sans Serif"/>
              </a:rPr>
              <a:t>Product</a:t>
            </a:r>
            <a:r>
              <a:rPr kumimoji="0" lang="en-US" sz="1600" b="0" i="0" u="none" strike="noStrike" kern="1200" cap="none" spc="37" normalizeH="0" baseline="0" noProof="0">
                <a:ln>
                  <a:noFill/>
                </a:ln>
                <a:solidFill>
                  <a:prstClr val="white"/>
                </a:solidFill>
                <a:effectLst/>
                <a:uLnTx/>
                <a:uFillTx/>
                <a:latin typeface="Aptos" panose="020B0004020202020204" pitchFamily="34" charset="0"/>
                <a:ea typeface="+mn-ea"/>
                <a:cs typeface="Microsoft Sans Serif"/>
              </a:rPr>
              <a:t> </a:t>
            </a:r>
            <a:br>
              <a:rPr kumimoji="0" lang="en-US" sz="1600" b="0" i="0" u="none" strike="noStrike" kern="1200" cap="none" spc="37" normalizeH="0" baseline="0" noProof="0">
                <a:ln>
                  <a:noFill/>
                </a:ln>
                <a:solidFill>
                  <a:prstClr val="white"/>
                </a:solidFill>
                <a:effectLst/>
                <a:uLnTx/>
                <a:uFillTx/>
                <a:latin typeface="Aptos" panose="020B0004020202020204" pitchFamily="34" charset="0"/>
                <a:ea typeface="+mn-ea"/>
                <a:cs typeface="Microsoft Sans Serif"/>
              </a:rPr>
            </a:br>
            <a:r>
              <a:rPr kumimoji="0" lang="en-US" sz="16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or </a:t>
            </a:r>
            <a:r>
              <a:rPr kumimoji="0" lang="en-US" sz="1600" b="0" i="0" u="none" strike="noStrike" kern="1200" cap="none" spc="-7" normalizeH="0" baseline="0" noProof="0">
                <a:ln>
                  <a:noFill/>
                </a:ln>
                <a:solidFill>
                  <a:prstClr val="white"/>
                </a:solidFill>
                <a:effectLst/>
                <a:uLnTx/>
                <a:uFillTx/>
                <a:latin typeface="Aptos" panose="020B0004020202020204" pitchFamily="34" charset="0"/>
                <a:ea typeface="+mn-ea"/>
                <a:cs typeface="Microsoft Sans Serif"/>
              </a:rPr>
              <a:t>process </a:t>
            </a:r>
            <a:r>
              <a:rPr kumimoji="0" lang="en-US" sz="1600" b="0" i="0" u="none" strike="noStrike" kern="1200" cap="none" spc="27" normalizeH="0" baseline="0" noProof="0">
                <a:ln>
                  <a:noFill/>
                </a:ln>
                <a:solidFill>
                  <a:prstClr val="white"/>
                </a:solidFill>
                <a:effectLst/>
                <a:uLnTx/>
                <a:uFillTx/>
                <a:latin typeface="Aptos" panose="020B0004020202020204" pitchFamily="34" charset="0"/>
                <a:ea typeface="+mn-ea"/>
                <a:cs typeface="Microsoft Sans Serif"/>
              </a:rPr>
              <a:t>innovation</a:t>
            </a:r>
            <a:endParaRPr kumimoji="0" lang="en-US" sz="1600" b="0" i="0" u="none" strike="noStrike" kern="1200" cap="none" spc="27" normalizeH="0" baseline="0" noProof="0">
              <a:ln>
                <a:noFill/>
              </a:ln>
              <a:solidFill>
                <a:prstClr val="white"/>
              </a:solidFill>
              <a:effectLst/>
              <a:uLnTx/>
              <a:uFillTx/>
              <a:latin typeface="Aptos" panose="020B0004020202020204" pitchFamily="34" charset="0"/>
              <a:ea typeface="Microsoft Sans Serif"/>
              <a:cs typeface="Microsoft Sans Serif"/>
            </a:endParaRPr>
          </a:p>
          <a:p>
            <a:pPr marL="82550" marR="96520" lvl="0" indent="0" algn="ctr" defTabSz="913607" rtl="0" eaLnBrk="0" fontAlgn="base" latinLnBrk="0" hangingPunct="0">
              <a:lnSpc>
                <a:spcPct val="100000"/>
              </a:lnSpc>
              <a:spcBef>
                <a:spcPts val="68"/>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ts val="2956"/>
              </a:lnSpc>
              <a:spcBef>
                <a:spcPct val="0"/>
              </a:spcBef>
              <a:spcAft>
                <a:spcPct val="0"/>
              </a:spcAft>
              <a:buClrTx/>
              <a:buSzTx/>
              <a:buFontTx/>
              <a:buNone/>
              <a:tabLst/>
              <a:defRPr/>
            </a:pPr>
            <a:r>
              <a:rPr kumimoji="0" sz="36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78</a:t>
            </a:r>
            <a:r>
              <a:rPr kumimoji="0" sz="36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sz="36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sp>
        <p:nvSpPr>
          <p:cNvPr id="13" name="object 13" descr="Future manager development&#10;&#10;76%&#10;"/>
          <p:cNvSpPr txBox="1"/>
          <p:nvPr/>
        </p:nvSpPr>
        <p:spPr>
          <a:xfrm>
            <a:off x="4402831" y="4068113"/>
            <a:ext cx="1463040" cy="1345904"/>
          </a:xfrm>
          <a:prstGeom prst="rect">
            <a:avLst/>
          </a:prstGeom>
        </p:spPr>
        <p:txBody>
          <a:bodyPr vert="horz" wrap="square" lIns="0" tIns="8659" rIns="0" bIns="0" rtlCol="0" anchor="t">
            <a:spAutoFit/>
          </a:bodyPr>
          <a:lstStyle/>
          <a:p>
            <a:pPr marL="29845" marR="44450" lvl="0" indent="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7" normalizeH="0" baseline="0" noProof="0">
                <a:ln>
                  <a:noFill/>
                </a:ln>
                <a:solidFill>
                  <a:prstClr val="white"/>
                </a:solidFill>
                <a:effectLst/>
                <a:uLnTx/>
                <a:uFillTx/>
                <a:latin typeface="Aptos" panose="020B0004020202020204" pitchFamily="34" charset="0"/>
                <a:ea typeface="+mn-ea"/>
                <a:cs typeface="Microsoft Sans Serif"/>
              </a:rPr>
              <a:t>Future </a:t>
            </a:r>
            <a:r>
              <a:rPr kumimoji="0" lang="en-US" sz="1600" b="0" i="0" u="none" strike="noStrike" kern="1200" cap="none" spc="27" normalizeH="0" baseline="0" noProof="0">
                <a:ln>
                  <a:noFill/>
                </a:ln>
                <a:solidFill>
                  <a:prstClr val="white"/>
                </a:solidFill>
                <a:effectLst/>
                <a:uLnTx/>
                <a:uFillTx/>
                <a:latin typeface="Aptos" panose="020B0004020202020204" pitchFamily="34" charset="0"/>
                <a:ea typeface="+mn-ea"/>
                <a:cs typeface="Microsoft Sans Serif"/>
              </a:rPr>
              <a:t>manager </a:t>
            </a:r>
            <a:r>
              <a:rPr kumimoji="0" lang="en-US" sz="16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development</a:t>
            </a:r>
            <a:endParaRPr kumimoji="0" lang="en-US" sz="1600" b="0" i="0" u="none" strike="noStrike" kern="1200" cap="none" spc="34" normalizeH="0" baseline="0" noProof="0">
              <a:ln>
                <a:noFill/>
              </a:ln>
              <a:solidFill>
                <a:prstClr val="white"/>
              </a:solidFill>
              <a:effectLst/>
              <a:uLnTx/>
              <a:uFillTx/>
              <a:latin typeface="Aptos" panose="020B0004020202020204" pitchFamily="34" charset="0"/>
              <a:ea typeface="Microsoft Sans Serif"/>
              <a:cs typeface="Microsoft Sans Serif"/>
            </a:endParaRPr>
          </a:p>
          <a:p>
            <a:pPr marL="29845" marR="44450" lvl="0" indent="0" algn="ctr" defTabSz="913607" rtl="0" eaLnBrk="0" fontAlgn="base" latinLnBrk="0" hangingPunct="0">
              <a:lnSpc>
                <a:spcPct val="100000"/>
              </a:lnSpc>
              <a:spcBef>
                <a:spcPts val="68"/>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ts val="2956"/>
              </a:lnSpc>
              <a:spcBef>
                <a:spcPct val="0"/>
              </a:spcBef>
              <a:spcAft>
                <a:spcPct val="0"/>
              </a:spcAft>
              <a:buClrTx/>
              <a:buSzTx/>
              <a:buFontTx/>
              <a:buNone/>
              <a:tabLst/>
              <a:defRPr/>
            </a:pPr>
            <a:r>
              <a:rPr kumimoji="0" sz="36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76</a:t>
            </a:r>
            <a:r>
              <a:rPr kumimoji="0" sz="36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sz="36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sp>
        <p:nvSpPr>
          <p:cNvPr id="4" name="object 4" descr="More&#10;on-time delivery&#10;74%&#10;"/>
          <p:cNvSpPr txBox="1"/>
          <p:nvPr/>
        </p:nvSpPr>
        <p:spPr>
          <a:xfrm>
            <a:off x="6295789" y="4068113"/>
            <a:ext cx="1463040" cy="1314229"/>
          </a:xfrm>
          <a:prstGeom prst="rect">
            <a:avLst/>
          </a:prstGeom>
        </p:spPr>
        <p:txBody>
          <a:bodyPr vert="horz" wrap="square" lIns="0" tIns="8659" rIns="0" bIns="0" rtlCol="0" anchor="t">
            <a:spAutoFit/>
          </a:bodyPr>
          <a:lstStyle/>
          <a:p>
            <a:pPr marL="0" marR="0" lvl="0" indent="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14" normalizeH="0" baseline="0" noProof="0">
                <a:ln>
                  <a:noFill/>
                </a:ln>
                <a:solidFill>
                  <a:prstClr val="white"/>
                </a:solidFill>
                <a:effectLst/>
                <a:uLnTx/>
                <a:uFillTx/>
                <a:latin typeface="Aptos" panose="020B0004020202020204" pitchFamily="34" charset="0"/>
                <a:ea typeface="+mn-ea"/>
                <a:cs typeface="Microsoft Sans Serif"/>
              </a:rPr>
              <a:t>More</a:t>
            </a: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41" normalizeH="0" baseline="0" noProof="0">
                <a:ln>
                  <a:noFill/>
                </a:ln>
                <a:solidFill>
                  <a:prstClr val="white"/>
                </a:solidFill>
                <a:effectLst/>
                <a:uLnTx/>
                <a:uFillTx/>
                <a:latin typeface="Aptos" panose="020B0004020202020204" pitchFamily="34" charset="0"/>
                <a:ea typeface="+mn-ea"/>
                <a:cs typeface="Microsoft Sans Serif"/>
              </a:rPr>
              <a:t>on-time</a:t>
            </a:r>
            <a:r>
              <a:rPr kumimoji="0" lang="en-US" sz="16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 </a:t>
            </a:r>
            <a:r>
              <a:rPr kumimoji="0" lang="en-US" sz="1600" b="0" i="0" u="none" strike="noStrike" kern="1200" cap="none" spc="27" normalizeH="0" baseline="0" noProof="0">
                <a:ln>
                  <a:noFill/>
                </a:ln>
                <a:solidFill>
                  <a:prstClr val="white"/>
                </a:solidFill>
                <a:effectLst/>
                <a:uLnTx/>
                <a:uFillTx/>
                <a:latin typeface="Aptos" panose="020B0004020202020204" pitchFamily="34" charset="0"/>
                <a:ea typeface="+mn-ea"/>
                <a:cs typeface="Microsoft Sans Serif"/>
              </a:rPr>
              <a:t>delivery</a:t>
            </a: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icrosoft Sans Serif"/>
            </a:endParaRPr>
          </a:p>
          <a:p>
            <a:pPr marL="16510" marR="0" lvl="0" indent="0" algn="ctr" defTabSz="913607" rtl="0" eaLnBrk="0" fontAlgn="base" latinLnBrk="0" hangingPunct="0">
              <a:lnSpc>
                <a:spcPct val="100000"/>
              </a:lnSpc>
              <a:spcBef>
                <a:spcPts val="133"/>
              </a:spcBef>
              <a:spcAft>
                <a:spcPct val="0"/>
              </a:spcAft>
              <a:buClrTx/>
              <a:buSzTx/>
              <a:buFontTx/>
              <a:buNone/>
              <a:tabLst/>
              <a:defRPr/>
            </a:pPr>
            <a:r>
              <a:rPr kumimoji="0" sz="36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74</a:t>
            </a:r>
            <a:r>
              <a:rPr kumimoji="0" sz="36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lang="en-US" sz="36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sp>
        <p:nvSpPr>
          <p:cNvPr id="5" name="object 5" descr="Reduced downtime&#10;68%&#10;"/>
          <p:cNvSpPr txBox="1"/>
          <p:nvPr/>
        </p:nvSpPr>
        <p:spPr>
          <a:xfrm>
            <a:off x="8170835" y="4302039"/>
            <a:ext cx="1463040" cy="1068008"/>
          </a:xfrm>
          <a:prstGeom prst="rect">
            <a:avLst/>
          </a:prstGeom>
        </p:spPr>
        <p:txBody>
          <a:bodyPr vert="horz" wrap="square" lIns="0" tIns="8659" rIns="0" bIns="0" rtlCol="0" anchor="t">
            <a:spAutoFit/>
          </a:bodyPr>
          <a:lstStyle/>
          <a:p>
            <a:pPr marL="109855" marR="121920" lvl="0" indent="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24" normalizeH="0" baseline="0" noProof="0">
                <a:ln>
                  <a:noFill/>
                </a:ln>
                <a:solidFill>
                  <a:prstClr val="white"/>
                </a:solidFill>
                <a:effectLst/>
                <a:uLnTx/>
                <a:uFillTx/>
                <a:latin typeface="Aptos" panose="020B0004020202020204" pitchFamily="34" charset="0"/>
                <a:ea typeface="+mn-ea"/>
                <a:cs typeface="Microsoft Sans Serif"/>
              </a:rPr>
              <a:t>Reduced </a:t>
            </a:r>
            <a:r>
              <a:rPr kumimoji="0" lang="en-US" sz="1600" b="0" i="0" u="none" strike="noStrike" kern="1200" cap="none" spc="37" normalizeH="0" baseline="0" noProof="0">
                <a:ln>
                  <a:noFill/>
                </a:ln>
                <a:solidFill>
                  <a:prstClr val="white"/>
                </a:solidFill>
                <a:effectLst/>
                <a:uLnTx/>
                <a:uFillTx/>
                <a:latin typeface="Aptos" panose="020B0004020202020204" pitchFamily="34" charset="0"/>
                <a:ea typeface="+mn-ea"/>
                <a:cs typeface="Microsoft Sans Serif"/>
              </a:rPr>
              <a:t>downtime</a:t>
            </a: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ct val="100000"/>
              </a:lnSpc>
              <a:spcBef>
                <a:spcPts val="133"/>
              </a:spcBef>
              <a:spcAft>
                <a:spcPct val="0"/>
              </a:spcAft>
              <a:buClrTx/>
              <a:buSzTx/>
              <a:buFontTx/>
              <a:buNone/>
              <a:tabLst/>
              <a:defRPr/>
            </a:pPr>
            <a:r>
              <a:rPr kumimoji="0" sz="36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68</a:t>
            </a:r>
            <a:r>
              <a:rPr kumimoji="0" sz="36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sz="36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pic>
        <p:nvPicPr>
          <p:cNvPr id="14" name="Picture 13" descr="Apprenticeship USA logo">
            <a:extLst>
              <a:ext uri="{FF2B5EF4-FFF2-40B4-BE49-F238E27FC236}">
                <a16:creationId xmlns:a16="http://schemas.microsoft.com/office/drawing/2014/main" id="{91A32FDE-3AEF-8A7D-8106-C18B161DF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745" y="5911139"/>
            <a:ext cx="2317875" cy="319449"/>
          </a:xfrm>
          <a:prstGeom prst="rect">
            <a:avLst/>
          </a:prstGeom>
        </p:spPr>
      </p:pic>
      <p:grpSp>
        <p:nvGrpSpPr>
          <p:cNvPr id="2" name="Group 1" descr="96% Improved company culture&#10;91% Improved pipeline of skilled workers&#10;91% Improved employee loyalty&#10;87% Improved co-worker productivity&#10;81% Reduced turnover">
            <a:extLst>
              <a:ext uri="{FF2B5EF4-FFF2-40B4-BE49-F238E27FC236}">
                <a16:creationId xmlns:a16="http://schemas.microsoft.com/office/drawing/2014/main" id="{88F885EF-B784-C726-A57E-63461599F649}"/>
              </a:ext>
              <a:ext uri="{C183D7F6-B498-43B3-948B-1728B52AA6E4}">
                <adec:decorative xmlns:adec="http://schemas.microsoft.com/office/drawing/2017/decorative" val="0"/>
              </a:ext>
            </a:extLst>
          </p:cNvPr>
          <p:cNvGrpSpPr/>
          <p:nvPr/>
        </p:nvGrpSpPr>
        <p:grpSpPr>
          <a:xfrm>
            <a:off x="1224981" y="1770846"/>
            <a:ext cx="9488122" cy="2056418"/>
            <a:chOff x="1224981" y="1770846"/>
            <a:chExt cx="9488122" cy="2056418"/>
          </a:xfrm>
        </p:grpSpPr>
        <p:pic>
          <p:nvPicPr>
            <p:cNvPr id="6" name="object 6">
              <a:extLs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rcRect/>
            <a:stretch/>
          </p:blipFill>
          <p:spPr>
            <a:xfrm>
              <a:off x="1224981" y="1770846"/>
              <a:ext cx="9488122" cy="2056418"/>
            </a:xfrm>
            <a:prstGeom prst="rect">
              <a:avLst/>
            </a:prstGeom>
          </p:spPr>
        </p:pic>
        <p:sp>
          <p:nvSpPr>
            <p:cNvPr id="7" name="object 7" descr="Improved company culture&#10;96%&#10;"/>
            <p:cNvSpPr txBox="1"/>
            <p:nvPr/>
          </p:nvSpPr>
          <p:spPr>
            <a:xfrm>
              <a:off x="1495281" y="2079621"/>
              <a:ext cx="1269418" cy="1314229"/>
            </a:xfrm>
            <a:prstGeom prst="rect">
              <a:avLst/>
            </a:prstGeom>
          </p:spPr>
          <p:txBody>
            <a:bodyPr vert="horz" wrap="square" lIns="0" tIns="8659" rIns="0" bIns="0" rtlCol="0" anchor="t">
              <a:spAutoFit/>
            </a:bodyPr>
            <a:lstStyle/>
            <a:p>
              <a:pPr marL="25400" marR="20320" lvl="0" indent="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Improved </a:t>
              </a:r>
              <a:r>
                <a:rPr kumimoji="0" lang="en-US" sz="1600" b="0" i="0" u="none" strike="noStrike" kern="1200" cap="none" spc="41" normalizeH="0" baseline="0" noProof="0">
                  <a:ln>
                    <a:noFill/>
                  </a:ln>
                  <a:solidFill>
                    <a:prstClr val="white"/>
                  </a:solidFill>
                  <a:effectLst/>
                  <a:uLnTx/>
                  <a:uFillTx/>
                  <a:latin typeface="Aptos" panose="020B0004020202020204" pitchFamily="34" charset="0"/>
                  <a:ea typeface="+mn-ea"/>
                  <a:cs typeface="Microsoft Sans Serif"/>
                </a:rPr>
                <a:t>company</a:t>
              </a:r>
              <a:r>
                <a:rPr kumimoji="0" lang="en-US" sz="1600" b="0" i="0" u="none" strike="noStrike" kern="1200" cap="none" spc="17" normalizeH="0" baseline="0" noProof="0">
                  <a:ln>
                    <a:noFill/>
                  </a:ln>
                  <a:solidFill>
                    <a:prstClr val="white"/>
                  </a:solidFill>
                  <a:effectLst/>
                  <a:uLnTx/>
                  <a:uFillTx/>
                  <a:latin typeface="Aptos" panose="020B0004020202020204" pitchFamily="34" charset="0"/>
                  <a:ea typeface="+mn-ea"/>
                  <a:cs typeface="Microsoft Sans Serif"/>
                </a:rPr>
                <a:t> </a:t>
              </a:r>
              <a:r>
                <a:rPr kumimoji="0" lang="en-US" sz="1600" b="0" i="0" u="none" strike="noStrike" kern="1200" cap="none" spc="27" normalizeH="0" baseline="0" noProof="0">
                  <a:ln>
                    <a:noFill/>
                  </a:ln>
                  <a:solidFill>
                    <a:prstClr val="white"/>
                  </a:solidFill>
                  <a:effectLst/>
                  <a:uLnTx/>
                  <a:uFillTx/>
                  <a:latin typeface="Aptos" panose="020B0004020202020204" pitchFamily="34" charset="0"/>
                  <a:ea typeface="+mn-ea"/>
                  <a:cs typeface="Microsoft Sans Serif"/>
                </a:rPr>
                <a:t>culture</a:t>
              </a: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16510" marR="0" lvl="0" indent="0" algn="ctr" defTabSz="913607" rtl="0" eaLnBrk="0" fontAlgn="base" latinLnBrk="0" hangingPunct="0">
                <a:lnSpc>
                  <a:spcPct val="100000"/>
                </a:lnSpc>
                <a:spcBef>
                  <a:spcPts val="133"/>
                </a:spcBef>
                <a:spcAft>
                  <a:spcPct val="0"/>
                </a:spcAft>
                <a:buClrTx/>
                <a:buSzTx/>
                <a:buFontTx/>
                <a:buNone/>
                <a:tabLst/>
                <a:defRPr/>
              </a:pPr>
              <a:r>
                <a:rPr kumimoji="0" sz="3600" b="1" i="0" u="none" strike="noStrike" kern="1200" cap="none" spc="31" normalizeH="0" baseline="0" noProof="0">
                  <a:ln>
                    <a:noFill/>
                  </a:ln>
                  <a:solidFill>
                    <a:prstClr val="white"/>
                  </a:solidFill>
                  <a:effectLst/>
                  <a:uLnTx/>
                  <a:uFillTx/>
                  <a:latin typeface="Aptos" panose="020B0004020202020204" pitchFamily="34" charset="0"/>
                  <a:ea typeface="+mn-ea"/>
                  <a:cs typeface="Lucida Sans"/>
                </a:rPr>
                <a:t>96</a:t>
              </a:r>
              <a:r>
                <a:rPr kumimoji="0" sz="3600" b="1" i="0" u="none" strike="noStrike" kern="1200" cap="none" spc="46" normalizeH="0" baseline="31400" noProof="0">
                  <a:ln>
                    <a:noFill/>
                  </a:ln>
                  <a:solidFill>
                    <a:prstClr val="white"/>
                  </a:solidFill>
                  <a:effectLst/>
                  <a:uLnTx/>
                  <a:uFillTx/>
                  <a:latin typeface="Aptos" panose="020B0004020202020204" pitchFamily="34" charset="0"/>
                  <a:ea typeface="+mn-ea"/>
                  <a:cs typeface="Lucida Sans"/>
                </a:rPr>
                <a:t>%</a:t>
              </a:r>
              <a:endParaRPr kumimoji="0" lang="en-US" sz="36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sp>
          <p:nvSpPr>
            <p:cNvPr id="8" name="object 8" descr="Improved pipeline of skilled workers&#10;&#10;91%&#10;"/>
            <p:cNvSpPr txBox="1"/>
            <p:nvPr/>
          </p:nvSpPr>
          <p:spPr>
            <a:xfrm>
              <a:off x="3324604" y="2070119"/>
              <a:ext cx="1576144" cy="1330516"/>
            </a:xfrm>
            <a:prstGeom prst="rect">
              <a:avLst/>
            </a:prstGeom>
          </p:spPr>
          <p:txBody>
            <a:bodyPr vert="horz" wrap="square" lIns="0" tIns="8659" rIns="0" bIns="0" rtlCol="0" anchor="t">
              <a:spAutoFit/>
            </a:bodyPr>
            <a:lstStyle/>
            <a:p>
              <a:pPr marL="25400" marR="20320" lvl="0" indent="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Improved </a:t>
              </a:r>
              <a:r>
                <a:rPr kumimoji="0" lang="en-US" sz="16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pipeline</a:t>
              </a:r>
              <a:r>
                <a:rPr kumimoji="0" lang="en-US" sz="1600" b="0" i="0" u="none" strike="noStrike" kern="1200" cap="none" spc="17" normalizeH="0" baseline="0" noProof="0">
                  <a:ln>
                    <a:noFill/>
                  </a:ln>
                  <a:solidFill>
                    <a:prstClr val="white"/>
                  </a:solidFill>
                  <a:effectLst/>
                  <a:uLnTx/>
                  <a:uFillTx/>
                  <a:latin typeface="Aptos" panose="020B0004020202020204" pitchFamily="34" charset="0"/>
                  <a:ea typeface="+mn-ea"/>
                  <a:cs typeface="Microsoft Sans Serif"/>
                </a:rPr>
                <a:t> </a:t>
              </a:r>
              <a:r>
                <a:rPr kumimoji="0" lang="en-US" sz="16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of </a:t>
              </a:r>
              <a:r>
                <a:rPr kumimoji="0" lang="en-US" sz="1600" b="0" i="0" u="none" strike="noStrike" kern="1200" cap="none" spc="0" normalizeH="0" baseline="0" noProof="0">
                  <a:ln>
                    <a:noFill/>
                  </a:ln>
                  <a:solidFill>
                    <a:prstClr val="white"/>
                  </a:solidFill>
                  <a:effectLst/>
                  <a:uLnTx/>
                  <a:uFillTx/>
                  <a:latin typeface="Aptos" panose="020B0004020202020204" pitchFamily="34" charset="0"/>
                  <a:ea typeface="+mn-ea"/>
                  <a:cs typeface="Microsoft Sans Serif"/>
                </a:rPr>
                <a:t>skilled</a:t>
              </a:r>
              <a:r>
                <a:rPr kumimoji="0" lang="en-US" sz="1600" b="0" i="0" u="none" strike="noStrike" kern="1200" cap="none" spc="181" normalizeH="0" baseline="0" noProof="0">
                  <a:ln>
                    <a:noFill/>
                  </a:ln>
                  <a:solidFill>
                    <a:prstClr val="white"/>
                  </a:solidFill>
                  <a:effectLst/>
                  <a:uLnTx/>
                  <a:uFillTx/>
                  <a:latin typeface="Aptos" panose="020B0004020202020204" pitchFamily="34" charset="0"/>
                  <a:ea typeface="+mn-ea"/>
                  <a:cs typeface="Microsoft Sans Serif"/>
                </a:rPr>
                <a:t> </a:t>
              </a:r>
              <a:r>
                <a:rPr kumimoji="0" lang="en-US" sz="1600" b="0" i="0" u="none" strike="noStrike" kern="1200" cap="none" spc="27" normalizeH="0" baseline="0" noProof="0">
                  <a:ln>
                    <a:noFill/>
                  </a:ln>
                  <a:solidFill>
                    <a:prstClr val="white"/>
                  </a:solidFill>
                  <a:effectLst/>
                  <a:uLnTx/>
                  <a:uFillTx/>
                  <a:latin typeface="Aptos" panose="020B0004020202020204" pitchFamily="34" charset="0"/>
                  <a:ea typeface="+mn-ea"/>
                  <a:cs typeface="Microsoft Sans Serif"/>
                </a:rPr>
                <a:t>workers</a:t>
              </a:r>
              <a:endParaRPr kumimoji="0" lang="en-US" sz="1600" b="0" i="0" u="none" strike="noStrike" kern="1200" cap="none" spc="27" normalizeH="0" baseline="0" noProof="0">
                <a:ln>
                  <a:noFill/>
                </a:ln>
                <a:solidFill>
                  <a:prstClr val="white"/>
                </a:solidFill>
                <a:effectLst/>
                <a:uLnTx/>
                <a:uFillTx/>
                <a:latin typeface="Aptos" panose="020B0004020202020204" pitchFamily="34" charset="0"/>
                <a:ea typeface="Microsoft Sans Serif"/>
                <a:cs typeface="Microsoft Sans Serif"/>
              </a:endParaRPr>
            </a:p>
            <a:p>
              <a:pPr marL="25400" marR="20320" lvl="0" indent="0" algn="ctr" defTabSz="913607" rtl="0" eaLnBrk="0" fontAlgn="base" latinLnBrk="0" hangingPunct="0">
                <a:lnSpc>
                  <a:spcPct val="100000"/>
                </a:lnSpc>
                <a:spcBef>
                  <a:spcPts val="68"/>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16510" marR="0" lvl="0" indent="0" algn="ctr" defTabSz="913607" rtl="0" eaLnBrk="0" fontAlgn="base" latinLnBrk="0" hangingPunct="0">
                <a:lnSpc>
                  <a:spcPts val="2956"/>
                </a:lnSpc>
                <a:spcBef>
                  <a:spcPct val="0"/>
                </a:spcBef>
                <a:spcAft>
                  <a:spcPct val="0"/>
                </a:spcAft>
                <a:buClrTx/>
                <a:buSzTx/>
                <a:buFontTx/>
                <a:buNone/>
                <a:tabLst/>
                <a:defRPr/>
              </a:pPr>
              <a:r>
                <a:rPr kumimoji="0" sz="36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91</a:t>
              </a:r>
              <a:r>
                <a:rPr kumimoji="0" sz="32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lang="en-US" sz="32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sp>
          <p:nvSpPr>
            <p:cNvPr id="9" name="object 9" descr="Improved employee loyalty&#10;91%&#10;"/>
            <p:cNvSpPr txBox="1"/>
            <p:nvPr/>
          </p:nvSpPr>
          <p:spPr>
            <a:xfrm>
              <a:off x="5328901" y="2070120"/>
              <a:ext cx="1280284" cy="1314229"/>
            </a:xfrm>
            <a:prstGeom prst="rect">
              <a:avLst/>
            </a:prstGeom>
          </p:spPr>
          <p:txBody>
            <a:bodyPr vert="horz" wrap="square" lIns="0" tIns="8659" rIns="0" bIns="0" rtlCol="0" anchor="t">
              <a:spAutoFit/>
            </a:bodyPr>
            <a:lstStyle/>
            <a:p>
              <a:pPr marL="25400" marR="20320" lvl="0" indent="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Improved employee</a:t>
              </a:r>
              <a:r>
                <a:rPr kumimoji="0" lang="en-US" sz="1600" b="0" i="0" u="none" strike="noStrike" kern="1200" cap="none" spc="24" normalizeH="0" baseline="0" noProof="0">
                  <a:ln>
                    <a:noFill/>
                  </a:ln>
                  <a:solidFill>
                    <a:prstClr val="white"/>
                  </a:solidFill>
                  <a:effectLst/>
                  <a:uLnTx/>
                  <a:uFillTx/>
                  <a:latin typeface="Aptos" panose="020B0004020202020204" pitchFamily="34" charset="0"/>
                  <a:ea typeface="+mn-ea"/>
                  <a:cs typeface="Microsoft Sans Serif"/>
                </a:rPr>
                <a:t> </a:t>
              </a:r>
              <a:r>
                <a:rPr kumimoji="0" lang="en-US" sz="16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loyalty</a:t>
              </a: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16510" marR="0" lvl="0" indent="0" algn="ctr" defTabSz="913607" rtl="0" eaLnBrk="0" fontAlgn="base" latinLnBrk="0" hangingPunct="0">
                <a:lnSpc>
                  <a:spcPct val="100000"/>
                </a:lnSpc>
                <a:spcBef>
                  <a:spcPts val="133"/>
                </a:spcBef>
                <a:spcAft>
                  <a:spcPct val="0"/>
                </a:spcAft>
                <a:buClrTx/>
                <a:buSzTx/>
                <a:buFontTx/>
                <a:buNone/>
                <a:tabLst/>
                <a:defRPr/>
              </a:pPr>
              <a:r>
                <a:rPr kumimoji="0" sz="36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91</a:t>
              </a:r>
              <a:r>
                <a:rPr kumimoji="0" sz="32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lang="en-US" sz="32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sp>
          <p:nvSpPr>
            <p:cNvPr id="10" name="object 10" descr="Improved co-worker productivity&#10;&#10;87%&#10;"/>
            <p:cNvSpPr txBox="1"/>
            <p:nvPr/>
          </p:nvSpPr>
          <p:spPr>
            <a:xfrm>
              <a:off x="7188159" y="2070119"/>
              <a:ext cx="1302017" cy="1345904"/>
            </a:xfrm>
            <a:prstGeom prst="rect">
              <a:avLst/>
            </a:prstGeom>
          </p:spPr>
          <p:txBody>
            <a:bodyPr vert="horz" wrap="square" lIns="0" tIns="8659" rIns="0" bIns="0" rtlCol="0" anchor="t">
              <a:spAutoFit/>
            </a:bodyPr>
            <a:lstStyle/>
            <a:p>
              <a:pPr marL="51435" marR="63500" lvl="0" indent="5588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Improved </a:t>
              </a:r>
              <a:r>
                <a:rPr kumimoji="0" lang="en-US" sz="1600" b="0" i="0" u="none" strike="noStrike" kern="1200" cap="none" spc="41" normalizeH="0" baseline="0" noProof="0">
                  <a:ln>
                    <a:noFill/>
                  </a:ln>
                  <a:solidFill>
                    <a:prstClr val="white"/>
                  </a:solidFill>
                  <a:effectLst/>
                  <a:uLnTx/>
                  <a:uFillTx/>
                  <a:latin typeface="Aptos" panose="020B0004020202020204" pitchFamily="34" charset="0"/>
                  <a:ea typeface="+mn-ea"/>
                  <a:cs typeface="Microsoft Sans Serif"/>
                </a:rPr>
                <a:t>co-</a:t>
              </a:r>
              <a:r>
                <a:rPr kumimoji="0" lang="en-US" sz="1600" b="0" i="0" u="none" strike="noStrike" kern="1200" cap="none" spc="34" normalizeH="0" baseline="0" noProof="0">
                  <a:ln>
                    <a:noFill/>
                  </a:ln>
                  <a:solidFill>
                    <a:prstClr val="white"/>
                  </a:solidFill>
                  <a:effectLst/>
                  <a:uLnTx/>
                  <a:uFillTx/>
                  <a:latin typeface="Aptos" panose="020B0004020202020204" pitchFamily="34" charset="0"/>
                  <a:ea typeface="+mn-ea"/>
                  <a:cs typeface="Microsoft Sans Serif"/>
                </a:rPr>
                <a:t>worker </a:t>
              </a:r>
              <a:r>
                <a:rPr kumimoji="0" lang="en-US" sz="1600" b="0" i="0" u="none" strike="noStrike" kern="1200" cap="none" spc="41" normalizeH="0" baseline="0" noProof="0">
                  <a:ln>
                    <a:noFill/>
                  </a:ln>
                  <a:solidFill>
                    <a:prstClr val="white"/>
                  </a:solidFill>
                  <a:effectLst/>
                  <a:uLnTx/>
                  <a:uFillTx/>
                  <a:latin typeface="Aptos" panose="020B0004020202020204" pitchFamily="34" charset="0"/>
                  <a:ea typeface="+mn-ea"/>
                  <a:cs typeface="Microsoft Sans Serif"/>
                </a:rPr>
                <a:t>productivity</a:t>
              </a:r>
              <a:endParaRPr kumimoji="0" lang="en-US" sz="1600" b="0" i="0" u="none" strike="noStrike" kern="1200" cap="none" spc="41" normalizeH="0" baseline="0" noProof="0">
                <a:ln>
                  <a:noFill/>
                </a:ln>
                <a:solidFill>
                  <a:prstClr val="white"/>
                </a:solidFill>
                <a:effectLst/>
                <a:uLnTx/>
                <a:uFillTx/>
                <a:latin typeface="Aptos" panose="020B0004020202020204" pitchFamily="34" charset="0"/>
                <a:ea typeface="Microsoft Sans Serif"/>
                <a:cs typeface="Microsoft Sans Serif"/>
              </a:endParaRPr>
            </a:p>
            <a:p>
              <a:pPr marL="51435" marR="63500" lvl="0" indent="55880" algn="ctr" defTabSz="913607" rtl="0" eaLnBrk="0" fontAlgn="base" latinLnBrk="0" hangingPunct="0">
                <a:lnSpc>
                  <a:spcPct val="100000"/>
                </a:lnSpc>
                <a:spcBef>
                  <a:spcPts val="68"/>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25400" marR="0" lvl="0" indent="0" algn="ctr" defTabSz="913607" rtl="0" eaLnBrk="0" fontAlgn="base" latinLnBrk="0" hangingPunct="0">
                <a:lnSpc>
                  <a:spcPts val="2956"/>
                </a:lnSpc>
                <a:spcBef>
                  <a:spcPct val="0"/>
                </a:spcBef>
                <a:spcAft>
                  <a:spcPct val="0"/>
                </a:spcAft>
                <a:buClrTx/>
                <a:buSzTx/>
                <a:buFontTx/>
                <a:buNone/>
                <a:tabLst/>
                <a:defRPr/>
              </a:pPr>
              <a:r>
                <a:rPr kumimoji="0" sz="3600" b="1" i="0" u="none" strike="noStrike" kern="1200" cap="none" spc="-17" normalizeH="0" baseline="0" noProof="0">
                  <a:ln>
                    <a:noFill/>
                  </a:ln>
                  <a:solidFill>
                    <a:prstClr val="white"/>
                  </a:solidFill>
                  <a:effectLst/>
                  <a:uLnTx/>
                  <a:uFillTx/>
                  <a:latin typeface="Aptos" panose="020B0004020202020204" pitchFamily="34" charset="0"/>
                  <a:ea typeface="+mn-ea"/>
                  <a:cs typeface="Lucida Sans"/>
                </a:rPr>
                <a:t>87</a:t>
              </a:r>
              <a:r>
                <a:rPr kumimoji="0" sz="3600" b="1" i="0" u="none" strike="noStrike" kern="1200" cap="none" spc="-25" normalizeH="0" baseline="31400" noProof="0">
                  <a:ln>
                    <a:noFill/>
                  </a:ln>
                  <a:solidFill>
                    <a:prstClr val="white"/>
                  </a:solidFill>
                  <a:effectLst/>
                  <a:uLnTx/>
                  <a:uFillTx/>
                  <a:latin typeface="Aptos" panose="020B0004020202020204" pitchFamily="34" charset="0"/>
                  <a:ea typeface="+mn-ea"/>
                  <a:cs typeface="Lucida Sans"/>
                </a:rPr>
                <a:t>%</a:t>
              </a:r>
              <a:endParaRPr kumimoji="0" lang="en-US" sz="36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sp>
          <p:nvSpPr>
            <p:cNvPr id="11" name="object 11" descr="Reduced turnover&#10;81%&#10;"/>
            <p:cNvSpPr txBox="1"/>
            <p:nvPr/>
          </p:nvSpPr>
          <p:spPr>
            <a:xfrm>
              <a:off x="9236560" y="2302806"/>
              <a:ext cx="1101123" cy="1068008"/>
            </a:xfrm>
            <a:prstGeom prst="rect">
              <a:avLst/>
            </a:prstGeom>
          </p:spPr>
          <p:txBody>
            <a:bodyPr vert="horz" wrap="square" lIns="0" tIns="8659" rIns="0" bIns="0" rtlCol="0" anchor="t">
              <a:spAutoFit/>
            </a:bodyPr>
            <a:lstStyle/>
            <a:p>
              <a:pPr marL="88900" marR="100965" lvl="0" indent="0" algn="ctr" defTabSz="913607" rtl="0" eaLnBrk="0" fontAlgn="base" latinLnBrk="0" hangingPunct="0">
                <a:lnSpc>
                  <a:spcPct val="100000"/>
                </a:lnSpc>
                <a:spcBef>
                  <a:spcPts val="68"/>
                </a:spcBef>
                <a:spcAft>
                  <a:spcPct val="0"/>
                </a:spcAft>
                <a:buClrTx/>
                <a:buSzTx/>
                <a:buFontTx/>
                <a:buNone/>
                <a:tabLst/>
                <a:defRPr/>
              </a:pPr>
              <a:r>
                <a:rPr kumimoji="0" lang="en-US" sz="1600" b="0" i="0" u="none" strike="noStrike" kern="1200" cap="none" spc="24" normalizeH="0" baseline="0" noProof="0">
                  <a:ln>
                    <a:noFill/>
                  </a:ln>
                  <a:solidFill>
                    <a:prstClr val="white"/>
                  </a:solidFill>
                  <a:effectLst/>
                  <a:uLnTx/>
                  <a:uFillTx/>
                  <a:latin typeface="Aptos" panose="020B0004020202020204" pitchFamily="34" charset="0"/>
                  <a:ea typeface="+mn-ea"/>
                  <a:cs typeface="Microsoft Sans Serif"/>
                </a:rPr>
                <a:t>Reduced </a:t>
              </a:r>
              <a:r>
                <a:rPr kumimoji="0" lang="en-US" sz="1600" b="0" i="0" u="none" strike="noStrike" kern="1200" cap="none" spc="31" normalizeH="0" baseline="0" noProof="0">
                  <a:ln>
                    <a:noFill/>
                  </a:ln>
                  <a:solidFill>
                    <a:prstClr val="white"/>
                  </a:solidFill>
                  <a:effectLst/>
                  <a:uLnTx/>
                  <a:uFillTx/>
                  <a:latin typeface="Aptos" panose="020B0004020202020204" pitchFamily="34" charset="0"/>
                  <a:ea typeface="+mn-ea"/>
                  <a:cs typeface="Microsoft Sans Serif"/>
                </a:rPr>
                <a:t>turnover</a:t>
              </a:r>
              <a:endParaRPr kumimoji="0" lang="en-US" sz="1600" b="0" i="0" u="none" strike="noStrike" kern="1200" cap="none" spc="0" normalizeH="0" baseline="0" noProof="0">
                <a:ln>
                  <a:noFill/>
                </a:ln>
                <a:solidFill>
                  <a:prstClr val="white"/>
                </a:solidFill>
                <a:effectLst/>
                <a:uLnTx/>
                <a:uFillTx/>
                <a:latin typeface="Aptos" panose="020B0004020202020204" pitchFamily="34" charset="0"/>
                <a:ea typeface="Microsoft Sans Serif"/>
                <a:cs typeface="Microsoft Sans Serif"/>
              </a:endParaRPr>
            </a:p>
            <a:p>
              <a:pPr marL="0" marR="0" lvl="0" indent="0" algn="ctr" defTabSz="913607" rtl="0" eaLnBrk="0" fontAlgn="base" latinLnBrk="0" hangingPunct="0">
                <a:lnSpc>
                  <a:spcPct val="100000"/>
                </a:lnSpc>
                <a:spcBef>
                  <a:spcPts val="133"/>
                </a:spcBef>
                <a:spcAft>
                  <a:spcPct val="0"/>
                </a:spcAft>
                <a:buClrTx/>
                <a:buSzTx/>
                <a:buFontTx/>
                <a:buNone/>
                <a:tabLst/>
                <a:defRPr/>
              </a:pPr>
              <a:r>
                <a:rPr kumimoji="0" sz="3600" b="1" i="0" u="none" strike="noStrike" kern="1200" cap="none" spc="-211" normalizeH="0" baseline="0" noProof="0">
                  <a:ln>
                    <a:noFill/>
                  </a:ln>
                  <a:solidFill>
                    <a:prstClr val="white"/>
                  </a:solidFill>
                  <a:effectLst/>
                  <a:uLnTx/>
                  <a:uFillTx/>
                  <a:latin typeface="Aptos" panose="020B0004020202020204" pitchFamily="34" charset="0"/>
                  <a:ea typeface="+mn-ea"/>
                  <a:cs typeface="Lucida Sans"/>
                </a:rPr>
                <a:t>81</a:t>
              </a:r>
              <a:r>
                <a:rPr kumimoji="0" sz="3600" b="1" i="0" u="none" strike="noStrike" kern="1200" cap="none" spc="-317" normalizeH="0" baseline="31400" noProof="0">
                  <a:ln>
                    <a:noFill/>
                  </a:ln>
                  <a:solidFill>
                    <a:prstClr val="white"/>
                  </a:solidFill>
                  <a:effectLst/>
                  <a:uLnTx/>
                  <a:uFillTx/>
                  <a:latin typeface="Aptos" panose="020B0004020202020204" pitchFamily="34" charset="0"/>
                  <a:ea typeface="+mn-ea"/>
                  <a:cs typeface="Lucida Sans"/>
                </a:rPr>
                <a:t>%</a:t>
              </a:r>
              <a:endParaRPr kumimoji="0" sz="3600" b="0" i="0" u="none" strike="noStrike" kern="1200" cap="none" spc="0" normalizeH="0" baseline="31400" noProof="0">
                <a:ln>
                  <a:noFill/>
                </a:ln>
                <a:solidFill>
                  <a:prstClr val="white"/>
                </a:solidFill>
                <a:effectLst/>
                <a:uLnTx/>
                <a:uFillTx/>
                <a:latin typeface="Aptos" panose="020B0004020202020204" pitchFamily="34" charset="0"/>
                <a:ea typeface="+mn-ea"/>
                <a:cs typeface="Lucida Sans"/>
              </a:endParaRPr>
            </a:p>
          </p:txBody>
        </p:sp>
      </p:grpSp>
      <p:sp>
        <p:nvSpPr>
          <p:cNvPr id="15" name="Slide Number Placeholder 5">
            <a:extLst>
              <a:ext uri="{FF2B5EF4-FFF2-40B4-BE49-F238E27FC236}">
                <a16:creationId xmlns:a16="http://schemas.microsoft.com/office/drawing/2014/main" id="{C43414BE-1EF7-E90A-4007-DF78FA731765}"/>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E1FCD-18CC-0BD4-921C-09028D5861C6}"/>
              </a:ext>
            </a:extLst>
          </p:cNvPr>
          <p:cNvSpPr>
            <a:spLocks noGrp="1"/>
          </p:cNvSpPr>
          <p:nvPr>
            <p:ph type="title"/>
          </p:nvPr>
        </p:nvSpPr>
        <p:spPr/>
        <p:txBody>
          <a:bodyPr/>
          <a:lstStyle/>
          <a:p>
            <a:r>
              <a:rPr lang="en-US"/>
              <a:t>Federal/State Funding for RA</a:t>
            </a:r>
          </a:p>
        </p:txBody>
      </p:sp>
      <p:sp>
        <p:nvSpPr>
          <p:cNvPr id="2" name="Content Placeholder 1">
            <a:extLst>
              <a:ext uri="{FF2B5EF4-FFF2-40B4-BE49-F238E27FC236}">
                <a16:creationId xmlns:a16="http://schemas.microsoft.com/office/drawing/2014/main" id="{8BB4133B-1512-592A-1295-73C647E332C9}"/>
              </a:ext>
            </a:extLst>
          </p:cNvPr>
          <p:cNvSpPr>
            <a:spLocks noGrp="1"/>
          </p:cNvSpPr>
          <p:nvPr>
            <p:ph idx="1"/>
          </p:nvPr>
        </p:nvSpPr>
        <p:spPr>
          <a:xfrm>
            <a:off x="936435" y="1689298"/>
            <a:ext cx="10692786" cy="1325563"/>
          </a:xfrm>
          <a:solidFill>
            <a:schemeClr val="bg1"/>
          </a:solidFill>
          <a:ln>
            <a:solidFill>
              <a:schemeClr val="bg1"/>
            </a:solidFill>
          </a:ln>
        </p:spPr>
        <p:txBody>
          <a:bodyPr>
            <a:normAutofit/>
          </a:bodyPr>
          <a:lstStyle/>
          <a:p>
            <a:pPr marL="0" indent="0">
              <a:buNone/>
            </a:pPr>
            <a:r>
              <a:rPr lang="en-US">
                <a:solidFill>
                  <a:schemeClr val="tx1"/>
                </a:solidFill>
                <a:ea typeface="+mn-lt"/>
                <a:cs typeface="Segoe UI"/>
              </a:rPr>
              <a:t>Several programs can help pay for RA related instruction courses at local colleges, making it more attractive for local employers to participate. </a:t>
            </a:r>
            <a:r>
              <a:rPr lang="en-US" b="1">
                <a:solidFill>
                  <a:schemeClr val="tx1"/>
                </a:solidFill>
                <a:ea typeface="+mn-lt"/>
                <a:cs typeface="Segoe UI"/>
              </a:rPr>
              <a:t>Examples include: </a:t>
            </a:r>
          </a:p>
        </p:txBody>
      </p:sp>
      <p:pic>
        <p:nvPicPr>
          <p:cNvPr id="6146" name="Picture 2">
            <a:extLst>
              <a:ext uri="{FF2B5EF4-FFF2-40B4-BE49-F238E27FC236}">
                <a16:creationId xmlns:a16="http://schemas.microsoft.com/office/drawing/2014/main" id="{27180FC7-4BE0-2BA5-3E6A-3C02053C2EE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35" y="3120105"/>
            <a:ext cx="3737133" cy="2564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936BAF4-E73F-C545-B41A-0FE3BEC9BCF7}"/>
              </a:ext>
            </a:extLst>
          </p:cNvPr>
          <p:cNvSpPr>
            <a:spLocks noGrp="1"/>
          </p:cNvSpPr>
          <p:nvPr>
            <p:ph type="body" sz="quarter" idx="14"/>
          </p:nvPr>
        </p:nvSpPr>
        <p:spPr>
          <a:xfrm>
            <a:off x="3833870" y="3014861"/>
            <a:ext cx="7690393" cy="2824079"/>
          </a:xfrm>
        </p:spPr>
        <p:txBody>
          <a:bodyPr>
            <a:normAutofit lnSpcReduction="10000"/>
          </a:bodyPr>
          <a:lstStyle/>
          <a:p>
            <a:pPr lvl="2">
              <a:lnSpc>
                <a:spcPct val="110000"/>
              </a:lnSpc>
            </a:pPr>
            <a:r>
              <a:rPr lang="en-US">
                <a:solidFill>
                  <a:schemeClr val="tx1"/>
                </a:solidFill>
                <a:ea typeface="+mn-lt"/>
                <a:cs typeface="Segoe UI"/>
                <a:hlinkClick r:id="rId3" tooltip="https://www.apprenticeship.gov/sites/default/files/playbook.pdf"/>
              </a:rPr>
              <a:t>The Workforce Innovation and Investment Act (WIOA) (through Individual Training Accounts) / On-the-Job Training / Supportive Services)</a:t>
            </a:r>
            <a:endParaRPr lang="en-US">
              <a:solidFill>
                <a:schemeClr val="tx1"/>
              </a:solidFill>
              <a:ea typeface="+mn-lt"/>
              <a:cs typeface="Segoe UI"/>
            </a:endParaRPr>
          </a:p>
          <a:p>
            <a:pPr lvl="2">
              <a:lnSpc>
                <a:spcPct val="110000"/>
              </a:lnSpc>
            </a:pPr>
            <a:r>
              <a:rPr lang="en-US">
                <a:solidFill>
                  <a:schemeClr val="tx1"/>
                </a:solidFill>
                <a:ea typeface="+mn-lt"/>
                <a:cs typeface="Segoe UI"/>
                <a:hlinkClick r:id="rId3" tooltip="https://www.apprenticeship.gov/sites/default/files/playbook.pdf"/>
              </a:rPr>
              <a:t>Pell Grants (Up to $6,895 per Apprentice)</a:t>
            </a:r>
            <a:endParaRPr lang="en-US">
              <a:solidFill>
                <a:schemeClr val="tx1"/>
              </a:solidFill>
              <a:ea typeface="+mn-lt"/>
              <a:cs typeface="Segoe UI"/>
            </a:endParaRPr>
          </a:p>
          <a:p>
            <a:pPr lvl="2">
              <a:lnSpc>
                <a:spcPct val="110000"/>
              </a:lnSpc>
            </a:pPr>
            <a:r>
              <a:rPr lang="en-US">
                <a:solidFill>
                  <a:schemeClr val="tx1"/>
                </a:solidFill>
                <a:ea typeface="+mn-lt"/>
                <a:cs typeface="Segoe UI"/>
                <a:hlinkClick r:id="rId3" tooltip="https://www.apprenticeship.gov/sites/default/files/playbook.pdf"/>
              </a:rPr>
              <a:t>Federal Work Study Funds (average of $2,500 per Apprentice)</a:t>
            </a:r>
            <a:endParaRPr lang="en-US">
              <a:solidFill>
                <a:schemeClr val="tx1"/>
              </a:solidFill>
              <a:ea typeface="+mn-lt"/>
              <a:cs typeface="Segoe UI"/>
            </a:endParaRPr>
          </a:p>
          <a:p>
            <a:pPr lvl="2">
              <a:lnSpc>
                <a:spcPct val="110000"/>
              </a:lnSpc>
            </a:pPr>
            <a:r>
              <a:rPr lang="en-US">
                <a:solidFill>
                  <a:schemeClr val="tx1"/>
                </a:solidFill>
                <a:ea typeface="+mn-lt"/>
                <a:cs typeface="Segoe UI"/>
                <a:hlinkClick r:id="rId4" tooltip="https://www.apprenticeship.gov/investments-tax-credits-and-tuition-support/state-tax-credits-and-tuition-support"/>
              </a:rPr>
              <a:t>State Tax Credits and Tuition Support</a:t>
            </a:r>
            <a:endParaRPr lang="en-US">
              <a:solidFill>
                <a:schemeClr val="tx1"/>
              </a:solidFill>
              <a:ea typeface="+mn-lt"/>
              <a:cs typeface="Segoe UI"/>
            </a:endParaRPr>
          </a:p>
          <a:p>
            <a:pPr lvl="2">
              <a:lnSpc>
                <a:spcPct val="110000"/>
              </a:lnSpc>
            </a:pPr>
            <a:r>
              <a:rPr lang="en-US">
                <a:solidFill>
                  <a:schemeClr val="tx1"/>
                </a:solidFill>
                <a:ea typeface="+mn-lt"/>
                <a:cs typeface="Segoe UI"/>
                <a:hlinkClick r:id="rId5" tooltip="https://www.apprenticeship.gov/career-seekers/service-members-and-veterans"/>
              </a:rPr>
              <a:t>GI Bill Benefits (for approved programs)</a:t>
            </a:r>
            <a:endParaRPr lang="en-US">
              <a:solidFill>
                <a:schemeClr val="tx1"/>
              </a:solidFill>
              <a:ea typeface="+mn-lt"/>
              <a:cs typeface="Segoe UI"/>
            </a:endParaRPr>
          </a:p>
          <a:p>
            <a:pPr marL="0" indent="0">
              <a:buNone/>
            </a:pPr>
            <a:endParaRPr lang="en-US"/>
          </a:p>
        </p:txBody>
      </p:sp>
      <p:sp>
        <p:nvSpPr>
          <p:cNvPr id="6" name="Slide Number Placeholder 5">
            <a:extLst>
              <a:ext uri="{FF2B5EF4-FFF2-40B4-BE49-F238E27FC236}">
                <a16:creationId xmlns:a16="http://schemas.microsoft.com/office/drawing/2014/main" id="{BD1BECCB-54BF-AF5F-8422-10FCC0E65167}"/>
              </a:ext>
              <a:ext uri="{C183D7F6-B498-43B3-948B-1728B52AA6E4}">
                <adec:decorative xmlns:adec="http://schemas.microsoft.com/office/drawing/2017/decorative" val="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134400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0A38-42CD-19E5-3BC1-A464A5C4091F}"/>
              </a:ext>
            </a:extLst>
          </p:cNvPr>
          <p:cNvSpPr>
            <a:spLocks noGrp="1"/>
          </p:cNvSpPr>
          <p:nvPr>
            <p:ph type="title"/>
          </p:nvPr>
        </p:nvSpPr>
        <p:spPr>
          <a:xfrm>
            <a:off x="742950" y="774700"/>
            <a:ext cx="10515600" cy="911225"/>
          </a:xfrm>
        </p:spPr>
        <p:txBody>
          <a:bodyPr/>
          <a:lstStyle/>
          <a:p>
            <a:r>
              <a:rPr lang="en-US"/>
              <a:t>Become a Center Partner</a:t>
            </a:r>
          </a:p>
        </p:txBody>
      </p:sp>
      <p:sp>
        <p:nvSpPr>
          <p:cNvPr id="3" name="Content Placeholder 2">
            <a:extLst>
              <a:ext uri="{FF2B5EF4-FFF2-40B4-BE49-F238E27FC236}">
                <a16:creationId xmlns:a16="http://schemas.microsoft.com/office/drawing/2014/main" id="{6942A367-2F61-50D7-C055-C0E3D80652AD}"/>
              </a:ext>
            </a:extLst>
          </p:cNvPr>
          <p:cNvSpPr>
            <a:spLocks noGrp="1"/>
          </p:cNvSpPr>
          <p:nvPr>
            <p:ph sz="half" idx="1"/>
          </p:nvPr>
        </p:nvSpPr>
        <p:spPr>
          <a:xfrm>
            <a:off x="1644455" y="2284143"/>
            <a:ext cx="5267325" cy="733688"/>
          </a:xfrm>
        </p:spPr>
        <p:txBody>
          <a:bodyPr>
            <a:noAutofit/>
          </a:bodyPr>
          <a:lstStyle/>
          <a:p>
            <a:pPr marL="0" indent="0">
              <a:buNone/>
            </a:pPr>
            <a:r>
              <a:rPr lang="en-US" b="1">
                <a:effectLst/>
              </a:rPr>
              <a:t>Receive</a:t>
            </a:r>
            <a:r>
              <a:rPr lang="en-US">
                <a:effectLst/>
              </a:rPr>
              <a:t> no-cost expert services, including materials and support</a:t>
            </a:r>
            <a:endParaRPr lang="en-US"/>
          </a:p>
        </p:txBody>
      </p:sp>
      <p:sp>
        <p:nvSpPr>
          <p:cNvPr id="4" name="Content Placeholder 3">
            <a:extLst>
              <a:ext uri="{FF2B5EF4-FFF2-40B4-BE49-F238E27FC236}">
                <a16:creationId xmlns:a16="http://schemas.microsoft.com/office/drawing/2014/main" id="{5C70B316-DDA0-389A-026B-EB6DC1820EC8}"/>
              </a:ext>
            </a:extLst>
          </p:cNvPr>
          <p:cNvSpPr>
            <a:spLocks noGrp="1"/>
          </p:cNvSpPr>
          <p:nvPr>
            <p:ph sz="half" idx="13"/>
          </p:nvPr>
        </p:nvSpPr>
        <p:spPr>
          <a:xfrm>
            <a:off x="1644455" y="3425288"/>
            <a:ext cx="5124450" cy="810871"/>
          </a:xfrm>
        </p:spPr>
        <p:txBody>
          <a:bodyPr>
            <a:noAutofit/>
          </a:bodyPr>
          <a:lstStyle/>
          <a:p>
            <a:pPr marL="0" indent="0">
              <a:buNone/>
            </a:pPr>
            <a:r>
              <a:rPr lang="en-US" b="1"/>
              <a:t>Network</a:t>
            </a:r>
            <a:r>
              <a:rPr lang="en-US"/>
              <a:t> with potential partners nationwide</a:t>
            </a:r>
          </a:p>
        </p:txBody>
      </p:sp>
      <p:sp>
        <p:nvSpPr>
          <p:cNvPr id="5" name="Content Placeholder 4">
            <a:extLst>
              <a:ext uri="{FF2B5EF4-FFF2-40B4-BE49-F238E27FC236}">
                <a16:creationId xmlns:a16="http://schemas.microsoft.com/office/drawing/2014/main" id="{EAA9BB7A-D7C8-36F5-6C65-447D1D445828}"/>
              </a:ext>
            </a:extLst>
          </p:cNvPr>
          <p:cNvSpPr>
            <a:spLocks noGrp="1"/>
          </p:cNvSpPr>
          <p:nvPr>
            <p:ph sz="half" idx="14"/>
          </p:nvPr>
        </p:nvSpPr>
        <p:spPr>
          <a:xfrm>
            <a:off x="1590085" y="4590921"/>
            <a:ext cx="5124450" cy="950123"/>
          </a:xfrm>
        </p:spPr>
        <p:txBody>
          <a:bodyPr>
            <a:normAutofit/>
          </a:bodyPr>
          <a:lstStyle/>
          <a:p>
            <a:pPr marL="0" indent="0">
              <a:buNone/>
            </a:pPr>
            <a:r>
              <a:rPr lang="en-US" b="1"/>
              <a:t>Be</a:t>
            </a:r>
            <a:r>
              <a:rPr lang="en-US"/>
              <a:t> nationally recognized for your work</a:t>
            </a:r>
            <a:endParaRPr lang="en-US" b="1"/>
          </a:p>
        </p:txBody>
      </p:sp>
      <p:sp>
        <p:nvSpPr>
          <p:cNvPr id="6" name="Content Placeholder 5">
            <a:extLst>
              <a:ext uri="{FF2B5EF4-FFF2-40B4-BE49-F238E27FC236}">
                <a16:creationId xmlns:a16="http://schemas.microsoft.com/office/drawing/2014/main" id="{4FFC1118-E028-72E1-E7BC-2A4A4468AB4D}"/>
              </a:ext>
            </a:extLst>
          </p:cNvPr>
          <p:cNvSpPr>
            <a:spLocks noGrp="1"/>
          </p:cNvSpPr>
          <p:nvPr>
            <p:ph sz="half" idx="15"/>
          </p:nvPr>
        </p:nvSpPr>
        <p:spPr>
          <a:xfrm>
            <a:off x="7648574" y="1995484"/>
            <a:ext cx="3140095" cy="3750392"/>
          </a:xfrm>
          <a:solidFill>
            <a:srgbClr val="00015E"/>
          </a:solidFill>
        </p:spPr>
        <p:txBody>
          <a:bodyPr/>
          <a:lstStyle/>
          <a:p>
            <a:pPr marL="0" indent="0" algn="ctr">
              <a:buNone/>
            </a:pPr>
            <a:r>
              <a:rPr lang="en-US" b="1">
                <a:solidFill>
                  <a:schemeClr val="bg1"/>
                </a:solidFill>
              </a:rPr>
              <a:t>Scan for Partner Form</a:t>
            </a:r>
          </a:p>
        </p:txBody>
      </p:sp>
      <p:pic>
        <p:nvPicPr>
          <p:cNvPr id="11" name="Picture 10" descr="QR Code for: https://safalpartners.jotform.com/form/221015771142040">
            <a:extLst>
              <a:ext uri="{FF2B5EF4-FFF2-40B4-BE49-F238E27FC236}">
                <a16:creationId xmlns:a16="http://schemas.microsoft.com/office/drawing/2014/main" id="{14E75461-339C-9F5A-FBD6-5964153D11AF}"/>
              </a:ext>
            </a:extLst>
          </p:cNvPr>
          <p:cNvPicPr>
            <a:picLocks noChangeAspect="1"/>
          </p:cNvPicPr>
          <p:nvPr/>
        </p:nvPicPr>
        <p:blipFill>
          <a:blip r:embed="rId2"/>
          <a:stretch>
            <a:fillRect/>
          </a:stretch>
        </p:blipFill>
        <p:spPr>
          <a:xfrm>
            <a:off x="7889698" y="2897528"/>
            <a:ext cx="2657846" cy="2667372"/>
          </a:xfrm>
          <a:prstGeom prst="rect">
            <a:avLst/>
          </a:prstGeom>
        </p:spPr>
      </p:pic>
      <p:sp>
        <p:nvSpPr>
          <p:cNvPr id="9" name="Slide Number Placeholder 5">
            <a:extLst>
              <a:ext uri="{FF2B5EF4-FFF2-40B4-BE49-F238E27FC236}">
                <a16:creationId xmlns:a16="http://schemas.microsoft.com/office/drawing/2014/main" id="{34A24488-9C2C-BEB8-7BEC-CB2E3F9F7D4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6" name="Graphic 15">
            <a:extLst>
              <a:ext uri="{FF2B5EF4-FFF2-40B4-BE49-F238E27FC236}">
                <a16:creationId xmlns:a16="http://schemas.microsoft.com/office/drawing/2014/main" id="{EAA04C85-8AB3-1013-7DB7-F610C3F9BA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395" y="2216097"/>
            <a:ext cx="730060" cy="730060"/>
          </a:xfrm>
          <a:prstGeom prst="rect">
            <a:avLst/>
          </a:prstGeom>
        </p:spPr>
      </p:pic>
      <p:pic>
        <p:nvPicPr>
          <p:cNvPr id="17" name="Graphic 16">
            <a:extLst>
              <a:ext uri="{FF2B5EF4-FFF2-40B4-BE49-F238E27FC236}">
                <a16:creationId xmlns:a16="http://schemas.microsoft.com/office/drawing/2014/main" id="{9FF1E300-386B-C802-1B04-B040F064D76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023" y="3344798"/>
            <a:ext cx="730060" cy="730060"/>
          </a:xfrm>
          <a:prstGeom prst="rect">
            <a:avLst/>
          </a:prstGeom>
        </p:spPr>
      </p:pic>
      <p:pic>
        <p:nvPicPr>
          <p:cNvPr id="18" name="Graphic 17">
            <a:extLst>
              <a:ext uri="{FF2B5EF4-FFF2-40B4-BE49-F238E27FC236}">
                <a16:creationId xmlns:a16="http://schemas.microsoft.com/office/drawing/2014/main" id="{4D0EF788-996A-EBD4-78AC-F5F5477EA9F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023" y="4473499"/>
            <a:ext cx="730060" cy="730060"/>
          </a:xfrm>
          <a:prstGeom prst="rect">
            <a:avLst/>
          </a:prstGeom>
        </p:spPr>
      </p:pic>
    </p:spTree>
    <p:extLst>
      <p:ext uri="{BB962C8B-B14F-4D97-AF65-F5344CB8AC3E}">
        <p14:creationId xmlns:p14="http://schemas.microsoft.com/office/powerpoint/2010/main" val="865763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5B358-6B53-592B-6310-3DCAB4FE58D6}"/>
              </a:ext>
            </a:extLst>
          </p:cNvPr>
          <p:cNvSpPr>
            <a:spLocks noGrp="1"/>
          </p:cNvSpPr>
          <p:nvPr>
            <p:ph type="title"/>
          </p:nvPr>
        </p:nvSpPr>
        <p:spPr/>
        <p:txBody>
          <a:bodyPr>
            <a:normAutofit fontScale="90000"/>
          </a:bodyPr>
          <a:lstStyle/>
          <a:p>
            <a:r>
              <a:rPr lang="en-US" sz="2400" i="1">
                <a:solidFill>
                  <a:prstClr val="black">
                    <a:lumMod val="75000"/>
                    <a:lumOff val="25000"/>
                  </a:prstClr>
                </a:solidFill>
                <a:latin typeface="Aptos" panose="020B0004020202020204" pitchFamily="34" charset="0"/>
                <a:ea typeface="+mj-ea"/>
                <a:cs typeface="+mj-cs"/>
              </a:rPr>
              <a:t>Email us your questions at RA_COE@SafalPartners.com</a:t>
            </a:r>
            <a:endParaRPr lang="en-US"/>
          </a:p>
        </p:txBody>
      </p:sp>
      <p:sp>
        <p:nvSpPr>
          <p:cNvPr id="3" name="Text Placeholder 2">
            <a:extLst>
              <a:ext uri="{FF2B5EF4-FFF2-40B4-BE49-F238E27FC236}">
                <a16:creationId xmlns:a16="http://schemas.microsoft.com/office/drawing/2014/main" id="{4F0BE6FE-D657-0076-1A78-6599DB3E67A4}"/>
              </a:ext>
            </a:extLst>
          </p:cNvPr>
          <p:cNvSpPr>
            <a:spLocks noGrp="1"/>
          </p:cNvSpPr>
          <p:nvPr>
            <p:ph type="body" idx="1"/>
          </p:nvPr>
        </p:nvSpPr>
        <p:spPr/>
        <p:txBody>
          <a:bodyPr/>
          <a:lstStyle/>
          <a:p>
            <a:r>
              <a:rPr lang="en-US"/>
              <a:t>For more information, visit: </a:t>
            </a:r>
            <a:r>
              <a:rPr lang="en-US">
                <a:hlinkClick r:id="rId2" tooltip="https://dolcoe.safalapps.com/">
                  <a:extLst>
                    <a:ext uri="{A12FA001-AC4F-418D-AE19-62706E023703}">
                      <ahyp:hlinkClr xmlns:ahyp="http://schemas.microsoft.com/office/drawing/2018/hyperlinkcolor" val="tx"/>
                    </a:ext>
                  </a:extLst>
                </a:hlinkClick>
              </a:rPr>
              <a:t>dolcoe.safalapps.com</a:t>
            </a:r>
            <a:endParaRPr lang="en-US"/>
          </a:p>
          <a:p>
            <a:endParaRPr lang="en-US"/>
          </a:p>
        </p:txBody>
      </p:sp>
      <p:sp>
        <p:nvSpPr>
          <p:cNvPr id="6" name="Slide Number Placeholder 5">
            <a:extLst>
              <a:ext uri="{FF2B5EF4-FFF2-40B4-BE49-F238E27FC236}">
                <a16:creationId xmlns:a16="http://schemas.microsoft.com/office/drawing/2014/main" id="{23FD0712-DAD9-FADD-9C72-FB57438BF7E2}"/>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519177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3BBB-52CD-2775-47F8-5B9F253F5F52}"/>
              </a:ext>
            </a:extLst>
          </p:cNvPr>
          <p:cNvSpPr>
            <a:spLocks noGrp="1"/>
          </p:cNvSpPr>
          <p:nvPr>
            <p:ph type="title"/>
          </p:nvPr>
        </p:nvSpPr>
        <p:spPr>
          <a:xfrm>
            <a:off x="720436" y="710707"/>
            <a:ext cx="10515600" cy="979109"/>
          </a:xfrm>
        </p:spPr>
        <p:txBody>
          <a:bodyPr/>
          <a:lstStyle/>
          <a:p>
            <a:r>
              <a:rPr lang="en-US"/>
              <a:t>What is the Public Workforce System</a:t>
            </a:r>
          </a:p>
        </p:txBody>
      </p:sp>
      <p:sp>
        <p:nvSpPr>
          <p:cNvPr id="4" name="Content Placeholder 3">
            <a:extLst>
              <a:ext uri="{FF2B5EF4-FFF2-40B4-BE49-F238E27FC236}">
                <a16:creationId xmlns:a16="http://schemas.microsoft.com/office/drawing/2014/main" id="{F4090FAB-C78F-AAF7-40FE-CB9BFD6C6772}"/>
              </a:ext>
            </a:extLst>
          </p:cNvPr>
          <p:cNvSpPr>
            <a:spLocks noGrp="1"/>
          </p:cNvSpPr>
          <p:nvPr>
            <p:ph sz="half" idx="13"/>
          </p:nvPr>
        </p:nvSpPr>
        <p:spPr>
          <a:xfrm>
            <a:off x="6042035" y="1971671"/>
            <a:ext cx="5586845" cy="3972536"/>
          </a:xfrm>
        </p:spPr>
        <p:txBody>
          <a:bodyPr>
            <a:normAutofit/>
          </a:bodyPr>
          <a:lstStyle/>
          <a:p>
            <a:pPr marL="0" indent="0">
              <a:buNone/>
            </a:pPr>
            <a:r>
              <a:rPr lang="en-US" sz="2800" b="0" i="0" dirty="0">
                <a:solidFill>
                  <a:schemeClr val="tx1"/>
                </a:solidFill>
                <a:effectLst/>
              </a:rPr>
              <a:t>The public workforce system, as defined by the US Department of Labor, is a network of </a:t>
            </a:r>
            <a:r>
              <a:rPr lang="en-US" sz="2800" b="1" i="1" dirty="0">
                <a:solidFill>
                  <a:srgbClr val="002060"/>
                </a:solidFill>
                <a:effectLst/>
              </a:rPr>
              <a:t>federal, state, and local government-funded agencies</a:t>
            </a:r>
            <a:r>
              <a:rPr lang="en-US" sz="2800" b="0" i="0" dirty="0">
                <a:solidFill>
                  <a:schemeClr val="tx1"/>
                </a:solidFill>
                <a:effectLst/>
              </a:rPr>
              <a:t> and programs that </a:t>
            </a:r>
            <a:r>
              <a:rPr lang="en-US" sz="2800" b="1" i="1" dirty="0">
                <a:solidFill>
                  <a:srgbClr val="002060"/>
                </a:solidFill>
                <a:effectLst/>
              </a:rPr>
              <a:t>provide services to workers, job seekers, and employers</a:t>
            </a:r>
            <a:r>
              <a:rPr lang="en-US" sz="2800" b="0" i="0" dirty="0">
                <a:solidFill>
                  <a:schemeClr val="tx1"/>
                </a:solidFill>
                <a:effectLst/>
              </a:rPr>
              <a:t> “to support economic expansion and develop the talent of our nation’s workforce</a:t>
            </a:r>
            <a:r>
              <a:rPr lang="en-US" sz="2800" dirty="0">
                <a:solidFill>
                  <a:schemeClr val="tx1"/>
                </a:solidFill>
              </a:rPr>
              <a:t>."</a:t>
            </a:r>
          </a:p>
        </p:txBody>
      </p:sp>
      <p:pic>
        <p:nvPicPr>
          <p:cNvPr id="2050" name="Picture 2">
            <a:extLst>
              <a:ext uri="{FF2B5EF4-FFF2-40B4-BE49-F238E27FC236}">
                <a16:creationId xmlns:a16="http://schemas.microsoft.com/office/drawing/2014/main" id="{736CF7BB-AE32-B61F-4286-50CFEC5A710A}"/>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36" y="2113935"/>
            <a:ext cx="5100286" cy="34707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lide Number Placeholder 5">
            <a:extLst>
              <a:ext uri="{FF2B5EF4-FFF2-40B4-BE49-F238E27FC236}">
                <a16:creationId xmlns:a16="http://schemas.microsoft.com/office/drawing/2014/main" id="{9D5061E0-1CEA-2281-1650-C5BBF6BFD4F1}"/>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329969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63C9C4-4255-342D-1D92-66A3E5CC1DF2}"/>
              </a:ext>
            </a:extLst>
          </p:cNvPr>
          <p:cNvSpPr txBox="1">
            <a:spLocks noGrp="1"/>
          </p:cNvSpPr>
          <p:nvPr>
            <p:ph type="title" idx="4294967295"/>
          </p:nvPr>
        </p:nvSpPr>
        <p:spPr>
          <a:xfrm>
            <a:off x="693152" y="293941"/>
            <a:ext cx="10950857" cy="14612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ea typeface="+mj-ea"/>
                <a:cs typeface="+mj-cs"/>
              </a:rPr>
              <a:t>Overview of the Workforce System</a:t>
            </a:r>
          </a:p>
        </p:txBody>
      </p:sp>
      <p:grpSp>
        <p:nvGrpSpPr>
          <p:cNvPr id="4" name="Group 3" descr="In the United States, our workforce system operates on multiple levels, ensuring coordination and effectiveness from federal to local levels. At the federal level, we have key agencies overseeing workforce development initiatives, represented here in grey. Moving down to the state level, indicated in teal, we find the state workforce agency and the governor's office playing pivotal roles.&#10;&#10;Within each state, the State Workforce Development Board collaborates closely with these agencies to strategize and implement workforce policies tailored to local needs. &#10;&#10;Zooming into the local level - represented in blue - we see the frontline actors in action. The Local Chief Elected Official provides leadership, working hand in hand with the Local Workforce Development Board to address community-specific challenges and opportunities.&#10;&#10;At the grassroots level, the One-Stop Delivery System, highlighted in green, emerges as a vital component. This system typically consists of a One-Stop Operator and One-Stop Center. These centers serve as hubs for job seekers and employers alike, offering a range of services from training programs to job placement assistance.&#10;&#10;In summary, the workforce system in the U.S. operates as a cohesive network, with federal, state, and local entities working in tandem to support individuals in their career pursuits and bolster economic growth. &#10;">
            <a:extLst>
              <a:ext uri="{FF2B5EF4-FFF2-40B4-BE49-F238E27FC236}">
                <a16:creationId xmlns:a16="http://schemas.microsoft.com/office/drawing/2014/main" id="{833404DB-238C-63BA-432E-C53571027419}"/>
              </a:ext>
            </a:extLst>
          </p:cNvPr>
          <p:cNvGrpSpPr/>
          <p:nvPr/>
        </p:nvGrpSpPr>
        <p:grpSpPr>
          <a:xfrm>
            <a:off x="729616" y="1716710"/>
            <a:ext cx="10923387" cy="4327603"/>
            <a:chOff x="729616" y="1716710"/>
            <a:chExt cx="10923387" cy="4327603"/>
          </a:xfrm>
        </p:grpSpPr>
        <p:sp>
          <p:nvSpPr>
            <p:cNvPr id="5" name="TextBox 4" descr="The US Department of Labor has oversight over the Governor and provides funding for the State Workforce Agency">
              <a:extLst>
                <a:ext uri="{FF2B5EF4-FFF2-40B4-BE49-F238E27FC236}">
                  <a16:creationId xmlns:a16="http://schemas.microsoft.com/office/drawing/2014/main" id="{5832896C-9AB6-688B-F32D-E11B8BFA4EF8}"/>
                </a:ext>
              </a:extLst>
            </p:cNvPr>
            <p:cNvSpPr txBox="1"/>
            <p:nvPr/>
          </p:nvSpPr>
          <p:spPr>
            <a:xfrm>
              <a:off x="6409598" y="1716710"/>
              <a:ext cx="3187959" cy="338554"/>
            </a:xfrm>
            <a:prstGeom prst="rect">
              <a:avLst/>
            </a:prstGeom>
            <a:solidFill>
              <a:schemeClr val="tx1">
                <a:lumMod val="65000"/>
                <a:lumOff val="3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Calibri"/>
                </a:rPr>
                <a:t>US Department of Labor</a:t>
              </a: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6" name="TextBox 5">
              <a:extLst>
                <a:ext uri="{FF2B5EF4-FFF2-40B4-BE49-F238E27FC236}">
                  <a16:creationId xmlns:a16="http://schemas.microsoft.com/office/drawing/2014/main" id="{C91169C9-21B1-0E15-CF13-458B58321793}"/>
                </a:ext>
              </a:extLst>
            </p:cNvPr>
            <p:cNvSpPr txBox="1"/>
            <p:nvPr/>
          </p:nvSpPr>
          <p:spPr>
            <a:xfrm>
              <a:off x="8465044" y="2119571"/>
              <a:ext cx="31879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Oversight</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 name="TextBox 6" descr="The Governor provides oversight for the State Workforce Agency">
              <a:extLst>
                <a:ext uri="{FF2B5EF4-FFF2-40B4-BE49-F238E27FC236}">
                  <a16:creationId xmlns:a16="http://schemas.microsoft.com/office/drawing/2014/main" id="{6B849068-D17C-3201-C545-E0EF2509FF47}"/>
                </a:ext>
              </a:extLst>
            </p:cNvPr>
            <p:cNvSpPr txBox="1"/>
            <p:nvPr/>
          </p:nvSpPr>
          <p:spPr>
            <a:xfrm>
              <a:off x="6461181" y="2472052"/>
              <a:ext cx="3187959" cy="338554"/>
            </a:xfrm>
            <a:prstGeom prst="rect">
              <a:avLst/>
            </a:prstGeom>
            <a:solidFill>
              <a:srgbClr val="186C64"/>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Calibri"/>
                </a:rPr>
                <a:t>Governor</a:t>
              </a:r>
            </a:p>
          </p:txBody>
        </p:sp>
        <p:sp>
          <p:nvSpPr>
            <p:cNvPr id="8" name="TextBox 6">
              <a:extLst>
                <a:ext uri="{FF2B5EF4-FFF2-40B4-BE49-F238E27FC236}">
                  <a16:creationId xmlns:a16="http://schemas.microsoft.com/office/drawing/2014/main" id="{8E83E9B8-936E-C4E0-DA2F-144A2577796D}"/>
                </a:ext>
              </a:extLst>
            </p:cNvPr>
            <p:cNvSpPr txBox="1"/>
            <p:nvPr/>
          </p:nvSpPr>
          <p:spPr>
            <a:xfrm>
              <a:off x="2935437" y="2711833"/>
              <a:ext cx="318795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Appointment Consultation</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9" name="TextBox 6" descr="The State Workforce Development Board provides vision oversight guidance to the Local Workforce Development Board and consults with the State Workforce Agency">
              <a:extLst>
                <a:ext uri="{FF2B5EF4-FFF2-40B4-BE49-F238E27FC236}">
                  <a16:creationId xmlns:a16="http://schemas.microsoft.com/office/drawing/2014/main" id="{AB1FC0FC-4DC7-05EC-97BF-5DE73E632E58}"/>
                </a:ext>
              </a:extLst>
            </p:cNvPr>
            <p:cNvSpPr txBox="1"/>
            <p:nvPr/>
          </p:nvSpPr>
          <p:spPr>
            <a:xfrm>
              <a:off x="729616" y="3237381"/>
              <a:ext cx="3187959" cy="584775"/>
            </a:xfrm>
            <a:prstGeom prst="rect">
              <a:avLst/>
            </a:prstGeom>
            <a:solidFill>
              <a:srgbClr val="186C64"/>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Calibri"/>
                </a:rPr>
                <a:t>State Workforce Development Board</a:t>
              </a: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10" name="TextBox 6">
              <a:extLst>
                <a:ext uri="{FF2B5EF4-FFF2-40B4-BE49-F238E27FC236}">
                  <a16:creationId xmlns:a16="http://schemas.microsoft.com/office/drawing/2014/main" id="{4DB2F9DE-C4BE-1997-53C6-7EBC2957AFD2}"/>
                </a:ext>
              </a:extLst>
            </p:cNvPr>
            <p:cNvSpPr txBox="1"/>
            <p:nvPr/>
          </p:nvSpPr>
          <p:spPr>
            <a:xfrm>
              <a:off x="4505576" y="3487597"/>
              <a:ext cx="318795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Consultation</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1" name="TextBox 6">
              <a:extLst>
                <a:ext uri="{FF2B5EF4-FFF2-40B4-BE49-F238E27FC236}">
                  <a16:creationId xmlns:a16="http://schemas.microsoft.com/office/drawing/2014/main" id="{BD867C02-61F4-C792-932A-C0E565DCDEC7}"/>
                </a:ext>
              </a:extLst>
            </p:cNvPr>
            <p:cNvSpPr txBox="1"/>
            <p:nvPr/>
          </p:nvSpPr>
          <p:spPr>
            <a:xfrm>
              <a:off x="2202329" y="4119042"/>
              <a:ext cx="318795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Consultation</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2" name="TextBox 6">
              <a:extLst>
                <a:ext uri="{FF2B5EF4-FFF2-40B4-BE49-F238E27FC236}">
                  <a16:creationId xmlns:a16="http://schemas.microsoft.com/office/drawing/2014/main" id="{F4DC2AC2-F9D6-888F-D209-79CB64094D63}"/>
                </a:ext>
              </a:extLst>
            </p:cNvPr>
            <p:cNvSpPr txBox="1"/>
            <p:nvPr/>
          </p:nvSpPr>
          <p:spPr>
            <a:xfrm>
              <a:off x="871212" y="5039432"/>
              <a:ext cx="138212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Vision Oversight Guidance</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3" name="TextBox 12">
              <a:extLst>
                <a:ext uri="{FF2B5EF4-FFF2-40B4-BE49-F238E27FC236}">
                  <a16:creationId xmlns:a16="http://schemas.microsoft.com/office/drawing/2014/main" id="{F49D7261-BD69-69FC-E4EE-AE68A852673B}"/>
                </a:ext>
              </a:extLst>
            </p:cNvPr>
            <p:cNvSpPr txBox="1"/>
            <p:nvPr/>
          </p:nvSpPr>
          <p:spPr>
            <a:xfrm>
              <a:off x="8462623" y="2926499"/>
              <a:ext cx="31879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Oversight</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4" name="TextBox 13" descr="The State Workforce Agency consults with the State Workforce Development Board and provides funding oversight policy and technical assistance to the Chief Elected Official ">
              <a:extLst>
                <a:ext uri="{FF2B5EF4-FFF2-40B4-BE49-F238E27FC236}">
                  <a16:creationId xmlns:a16="http://schemas.microsoft.com/office/drawing/2014/main" id="{3054C3A7-E086-4F0D-D11E-C2ED7E77C73B}"/>
                </a:ext>
              </a:extLst>
            </p:cNvPr>
            <p:cNvSpPr txBox="1"/>
            <p:nvPr/>
          </p:nvSpPr>
          <p:spPr>
            <a:xfrm>
              <a:off x="6468141" y="3226185"/>
              <a:ext cx="3187959" cy="338554"/>
            </a:xfrm>
            <a:prstGeom prst="rect">
              <a:avLst/>
            </a:prstGeom>
            <a:solidFill>
              <a:srgbClr val="186C6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Calibri"/>
                </a:rPr>
                <a:t>State Workforce Agency</a:t>
              </a: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15" name="TextBox 14">
              <a:extLst>
                <a:ext uri="{FF2B5EF4-FFF2-40B4-BE49-F238E27FC236}">
                  <a16:creationId xmlns:a16="http://schemas.microsoft.com/office/drawing/2014/main" id="{9F2A9A37-1791-2721-D0AE-2327B6EDE3E0}"/>
                </a:ext>
              </a:extLst>
            </p:cNvPr>
            <p:cNvSpPr txBox="1"/>
            <p:nvPr/>
          </p:nvSpPr>
          <p:spPr>
            <a:xfrm>
              <a:off x="6652096" y="3706953"/>
              <a:ext cx="31879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Funding Oversight Policy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Technical Assistance</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6" name="TextBox 15">
              <a:extLst>
                <a:ext uri="{FF2B5EF4-FFF2-40B4-BE49-F238E27FC236}">
                  <a16:creationId xmlns:a16="http://schemas.microsoft.com/office/drawing/2014/main" id="{8DC20A3B-1A57-51F7-F040-F074743B3360}"/>
                </a:ext>
              </a:extLst>
            </p:cNvPr>
            <p:cNvSpPr txBox="1"/>
            <p:nvPr/>
          </p:nvSpPr>
          <p:spPr>
            <a:xfrm>
              <a:off x="8419151" y="4407485"/>
              <a:ext cx="31879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Funding</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7" name="TextBox 16">
              <a:extLst>
                <a:ext uri="{FF2B5EF4-FFF2-40B4-BE49-F238E27FC236}">
                  <a16:creationId xmlns:a16="http://schemas.microsoft.com/office/drawing/2014/main" id="{791E0443-96C7-865C-4BEC-621E9733C011}"/>
                </a:ext>
              </a:extLst>
            </p:cNvPr>
            <p:cNvSpPr txBox="1"/>
            <p:nvPr/>
          </p:nvSpPr>
          <p:spPr>
            <a:xfrm>
              <a:off x="8611341" y="4889629"/>
              <a:ext cx="11651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Joint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Oversight</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8" name="TextBox 17" descr="At the grassroots level, the One-Stop Delivery System, highlighted in green, emerges as a vital component. This system typically consists of a One-Stop Operator and One-Stop Center. These centers serve as hubs for job seekers and employers alike, offering a range of services from training programs to job placement assistance.&#10;">
              <a:extLst>
                <a:ext uri="{FF2B5EF4-FFF2-40B4-BE49-F238E27FC236}">
                  <a16:creationId xmlns:a16="http://schemas.microsoft.com/office/drawing/2014/main" id="{A366667B-CE7B-5A60-FF4C-78C7C1D1CD4F}"/>
                </a:ext>
              </a:extLst>
            </p:cNvPr>
            <p:cNvSpPr txBox="1"/>
            <p:nvPr/>
          </p:nvSpPr>
          <p:spPr>
            <a:xfrm>
              <a:off x="10120354" y="4660324"/>
              <a:ext cx="1222220" cy="646331"/>
            </a:xfrm>
            <a:prstGeom prst="rect">
              <a:avLst/>
            </a:prstGeom>
            <a:solidFill>
              <a:srgbClr val="37622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panose="020B0004020202020204" pitchFamily="34" charset="0"/>
                  <a:ea typeface="+mn-ea"/>
                  <a:cs typeface="Calibri"/>
                </a:rPr>
                <a:t>One-Stop Delivery System</a:t>
              </a:r>
              <a:endParaRPr kumimoji="0" lang="en-US" sz="12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19" name="TextBox 18" descr="The Local Chief Elected Official provides leadership, working hand in hand with the Local Workforce Development Board to address community-specific challenges and opportunities.">
              <a:extLst>
                <a:ext uri="{FF2B5EF4-FFF2-40B4-BE49-F238E27FC236}">
                  <a16:creationId xmlns:a16="http://schemas.microsoft.com/office/drawing/2014/main" id="{2FF9C85A-6B4B-4CE8-E777-78AA5C30B34D}"/>
                </a:ext>
              </a:extLst>
            </p:cNvPr>
            <p:cNvSpPr txBox="1"/>
            <p:nvPr/>
          </p:nvSpPr>
          <p:spPr>
            <a:xfrm>
              <a:off x="4521007" y="4239462"/>
              <a:ext cx="3647246" cy="338554"/>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Calibri"/>
                </a:rPr>
                <a:t>Chief Elected Official</a:t>
              </a: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20" name="TextBox 19">
              <a:extLst>
                <a:ext uri="{FF2B5EF4-FFF2-40B4-BE49-F238E27FC236}">
                  <a16:creationId xmlns:a16="http://schemas.microsoft.com/office/drawing/2014/main" id="{FEBF6E9D-31AA-0E8F-0C35-C7D16E3CBE30}"/>
                </a:ext>
              </a:extLst>
            </p:cNvPr>
            <p:cNvSpPr txBox="1"/>
            <p:nvPr/>
          </p:nvSpPr>
          <p:spPr>
            <a:xfrm>
              <a:off x="5866645" y="4729458"/>
              <a:ext cx="20501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Calibri"/>
                </a:rPr>
                <a:t>Appointment Partnership Approvals</a:t>
              </a:r>
              <a:endPar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1" name="TextBox 20">
              <a:extLst>
                <a:ext uri="{FF2B5EF4-FFF2-40B4-BE49-F238E27FC236}">
                  <a16:creationId xmlns:a16="http://schemas.microsoft.com/office/drawing/2014/main" id="{BD69F377-AAF7-5B74-D51E-6B7CB946463C}"/>
                </a:ext>
              </a:extLst>
            </p:cNvPr>
            <p:cNvSpPr txBox="1"/>
            <p:nvPr/>
          </p:nvSpPr>
          <p:spPr>
            <a:xfrm>
              <a:off x="4520249" y="5459538"/>
              <a:ext cx="3689000" cy="584775"/>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Calibri"/>
                </a:rPr>
                <a:t>Local Workforce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Calibri"/>
                </a:rPr>
                <a:t>Development Board</a:t>
              </a:r>
              <a:endPar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cxnSp>
          <p:nvCxnSpPr>
            <p:cNvPr id="22" name="Straight Arrow Connector 21">
              <a:extLst>
                <a:ext uri="{FF2B5EF4-FFF2-40B4-BE49-F238E27FC236}">
                  <a16:creationId xmlns:a16="http://schemas.microsoft.com/office/drawing/2014/main" id="{6531A109-7CA8-B8A9-A0B5-7B26596E1557}"/>
                </a:ext>
                <a:ext uri="{C183D7F6-B498-43B3-948B-1728B52AA6E4}">
                  <adec:decorative xmlns:adec="http://schemas.microsoft.com/office/drawing/2017/decorative" val="1"/>
                </a:ext>
              </a:extLst>
            </p:cNvPr>
            <p:cNvCxnSpPr/>
            <p:nvPr/>
          </p:nvCxnSpPr>
          <p:spPr>
            <a:xfrm>
              <a:off x="8046846" y="2058634"/>
              <a:ext cx="6262" cy="382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E759378-CBE3-A36E-E870-8B3F9FA93CB0}"/>
                </a:ext>
                <a:ext uri="{C183D7F6-B498-43B3-948B-1728B52AA6E4}">
                  <adec:decorative xmlns:adec="http://schemas.microsoft.com/office/drawing/2017/decorative" val="1"/>
                </a:ext>
              </a:extLst>
            </p:cNvPr>
            <p:cNvCxnSpPr>
              <a:cxnSpLocks/>
            </p:cNvCxnSpPr>
            <p:nvPr/>
          </p:nvCxnSpPr>
          <p:spPr>
            <a:xfrm>
              <a:off x="5436651" y="4590315"/>
              <a:ext cx="17305" cy="808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DE1DD00-A02E-0DA4-F94B-E8AE6F60D8AE}"/>
                </a:ext>
                <a:ext uri="{C183D7F6-B498-43B3-948B-1728B52AA6E4}">
                  <adec:decorative xmlns:adec="http://schemas.microsoft.com/office/drawing/2017/decorative" val="1"/>
                </a:ext>
              </a:extLst>
            </p:cNvPr>
            <p:cNvCxnSpPr>
              <a:cxnSpLocks/>
            </p:cNvCxnSpPr>
            <p:nvPr/>
          </p:nvCxnSpPr>
          <p:spPr>
            <a:xfrm flipV="1">
              <a:off x="9669479" y="5047695"/>
              <a:ext cx="444974" cy="8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C7F951A-83DB-4D05-8735-03D37DFC8E54}"/>
                </a:ext>
                <a:ext uri="{C183D7F6-B498-43B3-948B-1728B52AA6E4}">
                  <adec:decorative xmlns:adec="http://schemas.microsoft.com/office/drawing/2017/decorative" val="1"/>
                </a:ext>
              </a:extLst>
            </p:cNvPr>
            <p:cNvCxnSpPr>
              <a:cxnSpLocks/>
            </p:cNvCxnSpPr>
            <p:nvPr/>
          </p:nvCxnSpPr>
          <p:spPr>
            <a:xfrm flipH="1" flipV="1">
              <a:off x="8352490" y="5757807"/>
              <a:ext cx="1329241" cy="9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D6E83E8-80A1-9018-ED16-B4A62A5DC147}"/>
                </a:ext>
                <a:ext uri="{C183D7F6-B498-43B3-948B-1728B52AA6E4}">
                  <adec:decorative xmlns:adec="http://schemas.microsoft.com/office/drawing/2017/decorative" val="1"/>
                </a:ext>
              </a:extLst>
            </p:cNvPr>
            <p:cNvCxnSpPr>
              <a:cxnSpLocks/>
            </p:cNvCxnSpPr>
            <p:nvPr/>
          </p:nvCxnSpPr>
          <p:spPr>
            <a:xfrm flipV="1">
              <a:off x="2071869" y="4390529"/>
              <a:ext cx="2425537" cy="10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05225D4-440C-4764-49DE-E13DED8D4C42}"/>
                </a:ext>
                <a:ext uri="{C183D7F6-B498-43B3-948B-1728B52AA6E4}">
                  <adec:decorative xmlns:adec="http://schemas.microsoft.com/office/drawing/2017/decorative" val="1"/>
                </a:ext>
              </a:extLst>
            </p:cNvPr>
            <p:cNvCxnSpPr>
              <a:cxnSpLocks/>
            </p:cNvCxnSpPr>
            <p:nvPr/>
          </p:nvCxnSpPr>
          <p:spPr>
            <a:xfrm flipH="1" flipV="1">
              <a:off x="2074652" y="3873454"/>
              <a:ext cx="5990" cy="529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9CB7F6D-BC6B-DC0B-F51C-F87EE9025967}"/>
                </a:ext>
                <a:ext uri="{C183D7F6-B498-43B3-948B-1728B52AA6E4}">
                  <adec:decorative xmlns:adec="http://schemas.microsoft.com/office/drawing/2017/decorative" val="1"/>
                </a:ext>
              </a:extLst>
            </p:cNvPr>
            <p:cNvCxnSpPr>
              <a:cxnSpLocks/>
            </p:cNvCxnSpPr>
            <p:nvPr/>
          </p:nvCxnSpPr>
          <p:spPr>
            <a:xfrm>
              <a:off x="2415730" y="2637585"/>
              <a:ext cx="3993713" cy="22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472E1CB-FAD2-B666-03A3-1305960D427A}"/>
                </a:ext>
                <a:ext uri="{C183D7F6-B498-43B3-948B-1728B52AA6E4}">
                  <adec:decorative xmlns:adec="http://schemas.microsoft.com/office/drawing/2017/decorative" val="1"/>
                </a:ext>
              </a:extLst>
            </p:cNvPr>
            <p:cNvCxnSpPr>
              <a:cxnSpLocks/>
            </p:cNvCxnSpPr>
            <p:nvPr/>
          </p:nvCxnSpPr>
          <p:spPr>
            <a:xfrm>
              <a:off x="2417089" y="2629113"/>
              <a:ext cx="6868" cy="586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020067-792F-464E-3564-C03D10E282A5}"/>
                </a:ext>
                <a:ext uri="{C183D7F6-B498-43B3-948B-1728B52AA6E4}">
                  <adec:decorative xmlns:adec="http://schemas.microsoft.com/office/drawing/2017/decorative" val="1"/>
                </a:ext>
              </a:extLst>
            </p:cNvPr>
            <p:cNvCxnSpPr>
              <a:cxnSpLocks/>
            </p:cNvCxnSpPr>
            <p:nvPr/>
          </p:nvCxnSpPr>
          <p:spPr>
            <a:xfrm>
              <a:off x="6705137" y="3570380"/>
              <a:ext cx="6261" cy="626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63C3059-E21D-A299-E7BA-276A360B12A7}"/>
                </a:ext>
                <a:ext uri="{C183D7F6-B498-43B3-948B-1728B52AA6E4}">
                  <adec:decorative xmlns:adec="http://schemas.microsoft.com/office/drawing/2017/decorative" val="1"/>
                </a:ext>
              </a:extLst>
            </p:cNvPr>
            <p:cNvCxnSpPr>
              <a:cxnSpLocks/>
            </p:cNvCxnSpPr>
            <p:nvPr/>
          </p:nvCxnSpPr>
          <p:spPr>
            <a:xfrm>
              <a:off x="8056678" y="2805959"/>
              <a:ext cx="6263" cy="371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13B049F-AC65-F18B-30B2-ADCC1043B232}"/>
                </a:ext>
                <a:ext uri="{C183D7F6-B498-43B3-948B-1728B52AA6E4}">
                  <adec:decorative xmlns:adec="http://schemas.microsoft.com/office/drawing/2017/decorative" val="1"/>
                </a:ext>
              </a:extLst>
            </p:cNvPr>
            <p:cNvCxnSpPr>
              <a:cxnSpLocks/>
            </p:cNvCxnSpPr>
            <p:nvPr/>
          </p:nvCxnSpPr>
          <p:spPr>
            <a:xfrm flipH="1" flipV="1">
              <a:off x="9681641" y="3483301"/>
              <a:ext cx="402953" cy="8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58D4A00-D9D0-4B29-40A3-6BF455E88128}"/>
                </a:ext>
                <a:ext uri="{C183D7F6-B498-43B3-948B-1728B52AA6E4}">
                  <adec:decorative xmlns:adec="http://schemas.microsoft.com/office/drawing/2017/decorative" val="1"/>
                </a:ext>
              </a:extLst>
            </p:cNvPr>
            <p:cNvCxnSpPr>
              <a:cxnSpLocks/>
            </p:cNvCxnSpPr>
            <p:nvPr/>
          </p:nvCxnSpPr>
          <p:spPr>
            <a:xfrm>
              <a:off x="9654315" y="4393156"/>
              <a:ext cx="9438" cy="13696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B093A44-B7FC-5242-9D35-2AD10C9287EA}"/>
                </a:ext>
                <a:ext uri="{C183D7F6-B498-43B3-948B-1728B52AA6E4}">
                  <adec:decorative xmlns:adec="http://schemas.microsoft.com/office/drawing/2017/decorative" val="1"/>
                </a:ext>
              </a:extLst>
            </p:cNvPr>
            <p:cNvCxnSpPr>
              <a:cxnSpLocks/>
            </p:cNvCxnSpPr>
            <p:nvPr/>
          </p:nvCxnSpPr>
          <p:spPr>
            <a:xfrm flipV="1">
              <a:off x="8206409" y="4388072"/>
              <a:ext cx="1465813" cy="341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78F96F5-568A-9504-7497-67819F0BEEC8}"/>
                </a:ext>
                <a:ext uri="{C183D7F6-B498-43B3-948B-1728B52AA6E4}">
                  <adec:decorative xmlns:adec="http://schemas.microsoft.com/office/drawing/2017/decorative" val="1"/>
                </a:ext>
              </a:extLst>
            </p:cNvPr>
            <p:cNvCxnSpPr>
              <a:cxnSpLocks/>
            </p:cNvCxnSpPr>
            <p:nvPr/>
          </p:nvCxnSpPr>
          <p:spPr>
            <a:xfrm>
              <a:off x="10065342" y="1894456"/>
              <a:ext cx="26686" cy="161074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02A72FA-3D7E-6C98-BC10-A0CAF533ABBA}"/>
                </a:ext>
                <a:ext uri="{C183D7F6-B498-43B3-948B-1728B52AA6E4}">
                  <adec:decorative xmlns:adec="http://schemas.microsoft.com/office/drawing/2017/decorative" val="1"/>
                </a:ext>
              </a:extLst>
            </p:cNvPr>
            <p:cNvCxnSpPr>
              <a:cxnSpLocks/>
            </p:cNvCxnSpPr>
            <p:nvPr/>
          </p:nvCxnSpPr>
          <p:spPr>
            <a:xfrm flipH="1" flipV="1">
              <a:off x="9673587" y="1892851"/>
              <a:ext cx="391151" cy="160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FBE7E2B-012A-1700-973B-CD3FF05A7980}"/>
                </a:ext>
                <a:ext uri="{C183D7F6-B498-43B3-948B-1728B52AA6E4}">
                  <adec:decorative xmlns:adec="http://schemas.microsoft.com/office/drawing/2017/decorative" val="1"/>
                </a:ext>
              </a:extLst>
            </p:cNvPr>
            <p:cNvCxnSpPr/>
            <p:nvPr/>
          </p:nvCxnSpPr>
          <p:spPr>
            <a:xfrm>
              <a:off x="4060784" y="3418371"/>
              <a:ext cx="2343394" cy="88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CC63363-F0EA-BEB5-1977-5DA697D8E6A8}"/>
                </a:ext>
                <a:ext uri="{C183D7F6-B498-43B3-948B-1728B52AA6E4}">
                  <adec:decorative xmlns:adec="http://schemas.microsoft.com/office/drawing/2017/decorative" val="1"/>
                </a:ext>
              </a:extLst>
            </p:cNvPr>
            <p:cNvCxnSpPr>
              <a:cxnSpLocks/>
            </p:cNvCxnSpPr>
            <p:nvPr/>
          </p:nvCxnSpPr>
          <p:spPr>
            <a:xfrm flipV="1">
              <a:off x="931365" y="5745700"/>
              <a:ext cx="3563016" cy="28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8DFB581-A0BA-75E0-D250-B7B072DEC0B5}"/>
                </a:ext>
                <a:ext uri="{C183D7F6-B498-43B3-948B-1728B52AA6E4}">
                  <adec:decorative xmlns:adec="http://schemas.microsoft.com/office/drawing/2017/decorative" val="1"/>
                </a:ext>
              </a:extLst>
            </p:cNvPr>
            <p:cNvCxnSpPr>
              <a:cxnSpLocks/>
            </p:cNvCxnSpPr>
            <p:nvPr/>
          </p:nvCxnSpPr>
          <p:spPr>
            <a:xfrm>
              <a:off x="918317" y="3816627"/>
              <a:ext cx="8229" cy="1947491"/>
            </a:xfrm>
            <a:prstGeom prst="straightConnector1">
              <a:avLst/>
            </a:prstGeom>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98876DC9-F8FB-9576-7C90-2B70CA1A8DA3}"/>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05621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4CF50CC6-0594-C947-5E5D-0025E3614BB0}"/>
              </a:ext>
            </a:extLst>
          </p:cNvPr>
          <p:cNvSpPr txBox="1">
            <a:spLocks noGrp="1"/>
          </p:cNvSpPr>
          <p:nvPr>
            <p:ph type="title" idx="4294967295"/>
          </p:nvPr>
        </p:nvSpPr>
        <p:spPr>
          <a:xfrm>
            <a:off x="420285" y="762704"/>
            <a:ext cx="11093985" cy="79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a:lstStyle>
          <a:p>
            <a:pPr>
              <a:defRPr/>
            </a:pPr>
            <a:r>
              <a:rPr lang="en-US">
                <a:solidFill>
                  <a:schemeClr val="bg1"/>
                </a:solidFill>
                <a:latin typeface="Aptos"/>
                <a:cs typeface="Calibri"/>
              </a:rPr>
              <a:t>Governing Structure of WIOA's Workforce System</a:t>
            </a:r>
            <a:endParaRPr kumimoji="0" lang="en-US" sz="4400" b="0" i="0" u="none" strike="noStrike" kern="1200" cap="none" spc="0" normalizeH="0" baseline="0" noProof="0">
              <a:ln>
                <a:noFill/>
              </a:ln>
              <a:solidFill>
                <a:schemeClr val="bg1"/>
              </a:solidFill>
              <a:effectLst/>
              <a:uLnTx/>
              <a:uFillTx/>
              <a:latin typeface="Aptos"/>
              <a:cs typeface="Calibri"/>
            </a:endParaRPr>
          </a:p>
        </p:txBody>
      </p:sp>
      <p:pic>
        <p:nvPicPr>
          <p:cNvPr id="42" name="Picture 41" descr="Diagram of a system including the words:&#10;- &quot;Federal&quot; with an arrowing pointing to the words &quot;U.S. Department of Labor Employment and Training Administration,&quot; an arrow points down to the words &quot;State (Adminstrative and Pass-through Entity for WIOA Funds)&quot; with an arrow pointing to the words &quot;Administering Entity Holding WIOA $$$$&quot;. The words &quot;Adminstering Entity Holding WIOA $$$&quot; has an arrow pointing in two directions to the words &quot;State Workforce Board&quot;. The State level points down to the Local Level. From the word &quot;Local&quot;, an arrow points to the words &quot;Chief Local Elected Official Board&quot;. A double sided arrow points to the words &quot;Chief Local Elected Official Board&quot; and the words &quot;Local Workforce Development Board&quot;. From the local level, two arrows point to the logo for American Job Center.">
            <a:extLst>
              <a:ext uri="{FF2B5EF4-FFF2-40B4-BE49-F238E27FC236}">
                <a16:creationId xmlns:a16="http://schemas.microsoft.com/office/drawing/2014/main" id="{98E73462-DBDF-141A-4123-D2E3852B14EB}"/>
              </a:ext>
            </a:extLst>
          </p:cNvPr>
          <p:cNvPicPr>
            <a:picLocks noChangeAspect="1"/>
          </p:cNvPicPr>
          <p:nvPr/>
        </p:nvPicPr>
        <p:blipFill>
          <a:blip r:embed="rId2"/>
          <a:stretch>
            <a:fillRect/>
          </a:stretch>
        </p:blipFill>
        <p:spPr>
          <a:xfrm>
            <a:off x="1090755" y="1554521"/>
            <a:ext cx="10010489" cy="4833923"/>
          </a:xfrm>
          <a:prstGeom prst="rect">
            <a:avLst/>
          </a:prstGeom>
        </p:spPr>
      </p:pic>
      <p:sp>
        <p:nvSpPr>
          <p:cNvPr id="2" name="Slide Number Placeholder 5">
            <a:extLst>
              <a:ext uri="{FF2B5EF4-FFF2-40B4-BE49-F238E27FC236}">
                <a16:creationId xmlns:a16="http://schemas.microsoft.com/office/drawing/2014/main" id="{0E0E2A51-D87E-FFC4-3509-C0295E7F36B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650686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9096B-AAB3-9091-0FA2-4B04E09FF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2D5C70-096B-BD4E-EDEA-7E4EEAA506D2}"/>
              </a:ext>
            </a:extLst>
          </p:cNvPr>
          <p:cNvSpPr>
            <a:spLocks noGrp="1"/>
          </p:cNvSpPr>
          <p:nvPr>
            <p:ph type="title"/>
          </p:nvPr>
        </p:nvSpPr>
        <p:spPr>
          <a:xfrm>
            <a:off x="763771" y="374661"/>
            <a:ext cx="11144693" cy="1325563"/>
          </a:xfrm>
        </p:spPr>
        <p:txBody>
          <a:bodyPr>
            <a:normAutofit/>
          </a:bodyPr>
          <a:lstStyle/>
          <a:p>
            <a:r>
              <a:rPr lang="en-US" sz="4000"/>
              <a:t>Introduction to the Workforce System and WIOA </a:t>
            </a:r>
            <a:r>
              <a:rPr lang="en-US" sz="4000">
                <a:solidFill>
                  <a:srgbClr val="00015E"/>
                </a:solidFill>
              </a:rPr>
              <a:t>1</a:t>
            </a:r>
          </a:p>
        </p:txBody>
      </p:sp>
      <p:sp>
        <p:nvSpPr>
          <p:cNvPr id="3" name="Content Placeholder 2">
            <a:extLst>
              <a:ext uri="{FF2B5EF4-FFF2-40B4-BE49-F238E27FC236}">
                <a16:creationId xmlns:a16="http://schemas.microsoft.com/office/drawing/2014/main" id="{38AAA1A5-9E3F-5CC9-25A0-670EA75A0FF1}"/>
              </a:ext>
            </a:extLst>
          </p:cNvPr>
          <p:cNvSpPr>
            <a:spLocks noGrp="1"/>
          </p:cNvSpPr>
          <p:nvPr>
            <p:ph sz="half" idx="1"/>
          </p:nvPr>
        </p:nvSpPr>
        <p:spPr>
          <a:xfrm>
            <a:off x="876715" y="1786143"/>
            <a:ext cx="10446327" cy="952632"/>
          </a:xfrm>
          <a:solidFill>
            <a:schemeClr val="bg1"/>
          </a:solidFill>
          <a:ln>
            <a:solidFill>
              <a:schemeClr val="bg1"/>
            </a:solidFill>
          </a:ln>
        </p:spPr>
        <p:txBody>
          <a:bodyPr>
            <a:normAutofit/>
          </a:bodyPr>
          <a:lstStyle/>
          <a:p>
            <a:pPr marL="0" indent="0">
              <a:buNone/>
            </a:pPr>
            <a:r>
              <a:rPr lang="en-US" sz="2000">
                <a:solidFill>
                  <a:srgbClr val="00015E"/>
                </a:solidFill>
              </a:rPr>
              <a:t>	</a:t>
            </a:r>
            <a:r>
              <a:rPr lang="en-US" sz="2000">
                <a:solidFill>
                  <a:schemeClr val="tx1"/>
                </a:solidFill>
              </a:rPr>
              <a:t>Local Workforce Development Boards (LWDBs)</a:t>
            </a:r>
            <a:r>
              <a:rPr lang="en-US" sz="2000" b="0" i="0">
                <a:solidFill>
                  <a:schemeClr val="tx1"/>
                </a:solidFill>
                <a:effectLst/>
              </a:rPr>
              <a:t> are regional bodies that play a pivotal 	role in </a:t>
            </a:r>
            <a:r>
              <a:rPr lang="en-US" sz="2000" b="1" i="1">
                <a:solidFill>
                  <a:srgbClr val="00015E"/>
                </a:solidFill>
                <a:effectLst/>
              </a:rPr>
              <a:t>coordinating and overseeing workforce development initiatives </a:t>
            </a:r>
            <a:r>
              <a:rPr lang="en-US" sz="2000" b="0" i="0">
                <a:solidFill>
                  <a:schemeClr val="tx1"/>
                </a:solidFill>
                <a:effectLst/>
              </a:rPr>
              <a:t>within a 	specific locality or region.</a:t>
            </a:r>
          </a:p>
        </p:txBody>
      </p:sp>
      <p:sp>
        <p:nvSpPr>
          <p:cNvPr id="4" name="Content Placeholder 3">
            <a:extLst>
              <a:ext uri="{FF2B5EF4-FFF2-40B4-BE49-F238E27FC236}">
                <a16:creationId xmlns:a16="http://schemas.microsoft.com/office/drawing/2014/main" id="{58DFA174-6370-F597-B1D3-96CD302C6D47}"/>
              </a:ext>
            </a:extLst>
          </p:cNvPr>
          <p:cNvSpPr>
            <a:spLocks noGrp="1"/>
          </p:cNvSpPr>
          <p:nvPr>
            <p:ph sz="half" idx="2"/>
          </p:nvPr>
        </p:nvSpPr>
        <p:spPr>
          <a:xfrm>
            <a:off x="876715" y="3275824"/>
            <a:ext cx="10442448" cy="803240"/>
          </a:xfrm>
          <a:solidFill>
            <a:schemeClr val="bg1"/>
          </a:solidFill>
          <a:ln>
            <a:solidFill>
              <a:schemeClr val="bg1"/>
            </a:solidFill>
          </a:ln>
        </p:spPr>
        <p:txBody>
          <a:bodyPr>
            <a:normAutofit/>
          </a:bodyPr>
          <a:lstStyle/>
          <a:p>
            <a:pPr marL="0" indent="0">
              <a:buNone/>
            </a:pPr>
            <a:r>
              <a:rPr lang="en-US" sz="2000">
                <a:solidFill>
                  <a:srgbClr val="00015E"/>
                </a:solidFill>
              </a:rPr>
              <a:t>	</a:t>
            </a:r>
            <a:r>
              <a:rPr lang="en-US" sz="2000">
                <a:solidFill>
                  <a:schemeClr val="tx1"/>
                </a:solidFill>
              </a:rPr>
              <a:t>The</a:t>
            </a:r>
            <a:r>
              <a:rPr lang="en-US" sz="2000" b="0" i="0">
                <a:solidFill>
                  <a:schemeClr val="tx1"/>
                </a:solidFill>
                <a:effectLst/>
              </a:rPr>
              <a:t> primary purpose of LWDBs is to </a:t>
            </a:r>
            <a:r>
              <a:rPr lang="en-US" sz="2000" b="1" i="1">
                <a:solidFill>
                  <a:srgbClr val="00015E"/>
                </a:solidFill>
                <a:effectLst/>
              </a:rPr>
              <a:t>align workforce training and education 	programs </a:t>
            </a:r>
            <a:r>
              <a:rPr lang="en-US" sz="2000" b="0" i="0">
                <a:solidFill>
                  <a:schemeClr val="tx1"/>
                </a:solidFill>
                <a:effectLst/>
              </a:rPr>
              <a:t>with the needs of local employers, industries and job seekers.</a:t>
            </a:r>
          </a:p>
        </p:txBody>
      </p:sp>
      <p:sp>
        <p:nvSpPr>
          <p:cNvPr id="5" name="Text Placeholder 4">
            <a:extLst>
              <a:ext uri="{FF2B5EF4-FFF2-40B4-BE49-F238E27FC236}">
                <a16:creationId xmlns:a16="http://schemas.microsoft.com/office/drawing/2014/main" id="{FD47FCBA-DCF5-59EB-1E35-A002C48D1AF2}"/>
              </a:ext>
            </a:extLst>
          </p:cNvPr>
          <p:cNvSpPr>
            <a:spLocks noGrp="1"/>
          </p:cNvSpPr>
          <p:nvPr>
            <p:ph type="body" sz="quarter" idx="13"/>
          </p:nvPr>
        </p:nvSpPr>
        <p:spPr>
          <a:xfrm>
            <a:off x="876715" y="4680803"/>
            <a:ext cx="10442448" cy="929528"/>
          </a:xfrm>
          <a:solidFill>
            <a:schemeClr val="bg1"/>
          </a:solidFill>
          <a:ln>
            <a:solidFill>
              <a:schemeClr val="bg1"/>
            </a:solidFill>
          </a:ln>
        </p:spPr>
        <p:txBody>
          <a:bodyPr>
            <a:normAutofit/>
          </a:bodyPr>
          <a:lstStyle/>
          <a:p>
            <a:pPr marL="0" indent="0">
              <a:buNone/>
            </a:pPr>
            <a:r>
              <a:rPr lang="en-US" sz="2000" b="0" i="0">
                <a:solidFill>
                  <a:srgbClr val="00015E"/>
                </a:solidFill>
                <a:effectLst/>
              </a:rPr>
              <a:t>	</a:t>
            </a:r>
            <a:r>
              <a:rPr lang="en-US" sz="2000" b="0" i="0">
                <a:solidFill>
                  <a:schemeClr val="tx1"/>
                </a:solidFill>
                <a:effectLst/>
              </a:rPr>
              <a:t>LWDBs collaborate with various stakeholders, including businesses, educational 	institutions, government agencies and community organizations,</a:t>
            </a:r>
            <a:r>
              <a:rPr lang="en-US" sz="2000">
                <a:solidFill>
                  <a:schemeClr val="tx1"/>
                </a:solidFill>
              </a:rPr>
              <a:t> </a:t>
            </a:r>
            <a:r>
              <a:rPr lang="en-US" sz="2000" b="1" i="1">
                <a:solidFill>
                  <a:srgbClr val="00015E"/>
                </a:solidFill>
              </a:rPr>
              <a:t>to</a:t>
            </a:r>
            <a:r>
              <a:rPr lang="en-US" sz="2000" b="1" i="1">
                <a:solidFill>
                  <a:srgbClr val="00015E"/>
                </a:solidFill>
                <a:effectLst/>
              </a:rPr>
              <a:t> strategize and 	implement workforce development policies and programs</a:t>
            </a:r>
            <a:r>
              <a:rPr lang="en-US" sz="2000" b="0" i="0">
                <a:solidFill>
                  <a:srgbClr val="00015E"/>
                </a:solidFill>
                <a:effectLst/>
              </a:rPr>
              <a:t>.</a:t>
            </a:r>
            <a:endParaRPr lang="en-US" sz="2000">
              <a:solidFill>
                <a:srgbClr val="00015E"/>
              </a:solidFill>
              <a:latin typeface="Söhne"/>
            </a:endParaRPr>
          </a:p>
        </p:txBody>
      </p:sp>
      <p:sp>
        <p:nvSpPr>
          <p:cNvPr id="7" name="Slide Number Placeholder 5">
            <a:extLst>
              <a:ext uri="{FF2B5EF4-FFF2-40B4-BE49-F238E27FC236}">
                <a16:creationId xmlns:a16="http://schemas.microsoft.com/office/drawing/2014/main" id="{48C9B09D-DF01-19CF-4D53-3BF0E92F6D41}"/>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8" name="Oval 7">
            <a:extLst>
              <a:ext uri="{FF2B5EF4-FFF2-40B4-BE49-F238E27FC236}">
                <a16:creationId xmlns:a16="http://schemas.microsoft.com/office/drawing/2014/main" id="{2CEB44A7-FE07-26D1-8EC6-7FF9EA1966AE}"/>
              </a:ext>
              <a:ext uri="{C183D7F6-B498-43B3-948B-1728B52AA6E4}">
                <adec:decorative xmlns:adec="http://schemas.microsoft.com/office/drawing/2017/decorative" val="1"/>
              </a:ext>
            </a:extLst>
          </p:cNvPr>
          <p:cNvSpPr/>
          <p:nvPr/>
        </p:nvSpPr>
        <p:spPr>
          <a:xfrm>
            <a:off x="574479" y="1596257"/>
            <a:ext cx="1223147" cy="122612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E359111-C083-BC60-19E9-B1C9B4AAB043}"/>
              </a:ext>
              <a:ext uri="{C183D7F6-B498-43B3-948B-1728B52AA6E4}">
                <adec:decorative xmlns:adec="http://schemas.microsoft.com/office/drawing/2017/decorative" val="1"/>
              </a:ext>
            </a:extLst>
          </p:cNvPr>
          <p:cNvSpPr/>
          <p:nvPr/>
        </p:nvSpPr>
        <p:spPr>
          <a:xfrm>
            <a:off x="574479" y="3064380"/>
            <a:ext cx="1223147" cy="122612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B59DC1F-CEB7-EA7D-ACCE-61BA46553D5A}"/>
              </a:ext>
              <a:ext uri="{C183D7F6-B498-43B3-948B-1728B52AA6E4}">
                <adec:decorative xmlns:adec="http://schemas.microsoft.com/office/drawing/2017/decorative" val="1"/>
              </a:ext>
            </a:extLst>
          </p:cNvPr>
          <p:cNvSpPr/>
          <p:nvPr/>
        </p:nvSpPr>
        <p:spPr>
          <a:xfrm>
            <a:off x="574479" y="4532503"/>
            <a:ext cx="1223147" cy="122612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71B4AA59-F4CB-7D70-89A4-ECFA5A5E60D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852" y="1754521"/>
            <a:ext cx="914400" cy="914400"/>
          </a:xfrm>
          <a:prstGeom prst="rect">
            <a:avLst/>
          </a:prstGeom>
        </p:spPr>
      </p:pic>
      <p:pic>
        <p:nvPicPr>
          <p:cNvPr id="14" name="Graphic 13">
            <a:extLst>
              <a:ext uri="{FF2B5EF4-FFF2-40B4-BE49-F238E27FC236}">
                <a16:creationId xmlns:a16="http://schemas.microsoft.com/office/drawing/2014/main" id="{93C7A036-5AD7-3EB4-84CB-754B25352F8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771" y="3250284"/>
            <a:ext cx="824451" cy="824451"/>
          </a:xfrm>
          <a:prstGeom prst="rect">
            <a:avLst/>
          </a:prstGeom>
        </p:spPr>
      </p:pic>
      <p:pic>
        <p:nvPicPr>
          <p:cNvPr id="16" name="Graphic 15">
            <a:extLst>
              <a:ext uri="{FF2B5EF4-FFF2-40B4-BE49-F238E27FC236}">
                <a16:creationId xmlns:a16="http://schemas.microsoft.com/office/drawing/2014/main" id="{AEB689C8-6114-C972-8FAD-F9B2961978F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8852" y="4699986"/>
            <a:ext cx="914400" cy="914400"/>
          </a:xfrm>
          <a:prstGeom prst="rect">
            <a:avLst/>
          </a:prstGeom>
        </p:spPr>
      </p:pic>
    </p:spTree>
    <p:extLst>
      <p:ext uri="{BB962C8B-B14F-4D97-AF65-F5344CB8AC3E}">
        <p14:creationId xmlns:p14="http://schemas.microsoft.com/office/powerpoint/2010/main" val="304260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C67F2BA-3240-6784-E031-8897BEB35737}"/>
              </a:ext>
            </a:extLst>
          </p:cNvPr>
          <p:cNvSpPr txBox="1">
            <a:spLocks noGrp="1"/>
          </p:cNvSpPr>
          <p:nvPr>
            <p:ph type="title" idx="4294967295"/>
          </p:nvPr>
        </p:nvSpPr>
        <p:spPr>
          <a:xfrm>
            <a:off x="632948" y="681036"/>
            <a:ext cx="10515600" cy="6864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a:lstStyle>
          <a:p>
            <a:pPr>
              <a:lnSpc>
                <a:spcPct val="100000"/>
              </a:lnSpc>
              <a:spcBef>
                <a:spcPts val="0"/>
              </a:spcBef>
              <a:defRPr/>
            </a:pPr>
            <a:r>
              <a:rPr lang="en-US">
                <a:solidFill>
                  <a:schemeClr val="bg1"/>
                </a:solidFill>
                <a:latin typeface="Aptos"/>
                <a:ea typeface="+mn-ea"/>
                <a:cs typeface="+mn-cs"/>
              </a:rPr>
              <a:t>WIOA's American Job Centers</a:t>
            </a:r>
            <a:r>
              <a:rPr kumimoji="0" lang="en-US" sz="4400" b="0" i="0" u="none" strike="noStrike" kern="1200" cap="none" spc="0" normalizeH="0" baseline="0" noProof="0">
                <a:ln>
                  <a:noFill/>
                </a:ln>
                <a:solidFill>
                  <a:schemeClr val="bg1"/>
                </a:solidFill>
                <a:effectLst/>
                <a:uLnTx/>
                <a:uFillTx/>
                <a:latin typeface="Aptos"/>
                <a:ea typeface="+mn-ea"/>
                <a:cs typeface="+mn-cs"/>
              </a:rPr>
              <a:t> </a:t>
            </a:r>
          </a:p>
        </p:txBody>
      </p:sp>
      <p:sp>
        <p:nvSpPr>
          <p:cNvPr id="20" name="Content Placeholder 3">
            <a:extLst>
              <a:ext uri="{FF2B5EF4-FFF2-40B4-BE49-F238E27FC236}">
                <a16:creationId xmlns:a16="http://schemas.microsoft.com/office/drawing/2014/main" id="{1FBC327C-C190-F44B-C238-30FF63E19AFE}"/>
              </a:ext>
            </a:extLst>
          </p:cNvPr>
          <p:cNvSpPr txBox="1">
            <a:spLocks noGrp="1"/>
          </p:cNvSpPr>
          <p:nvPr>
            <p:ph idx="1"/>
          </p:nvPr>
        </p:nvSpPr>
        <p:spPr>
          <a:xfrm>
            <a:off x="861362" y="2456976"/>
            <a:ext cx="5361709" cy="260339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dirty="0">
                <a:solidFill>
                  <a:prstClr val="black"/>
                </a:solidFill>
                <a:latin typeface="Aptos"/>
              </a:rPr>
              <a:t>The American Job Center Network is a </a:t>
            </a:r>
            <a:r>
              <a:rPr lang="en-US" sz="3200" b="1" dirty="0">
                <a:solidFill>
                  <a:srgbClr val="00015E"/>
                </a:solidFill>
                <a:latin typeface="Aptos"/>
              </a:rPr>
              <a:t>holistic workforce system </a:t>
            </a:r>
            <a:r>
              <a:rPr lang="en-US" sz="3200" dirty="0">
                <a:solidFill>
                  <a:prstClr val="black"/>
                </a:solidFill>
                <a:latin typeface="Aptos"/>
              </a:rPr>
              <a:t>preparing job seekers to meet employer needs.</a:t>
            </a:r>
          </a:p>
        </p:txBody>
      </p:sp>
      <p:grpSp>
        <p:nvGrpSpPr>
          <p:cNvPr id="16" name="Group 15" descr="Graphic of what American Job Centers offer: Title 1, Adult Ed, Wagner Peyser, Voc Rehab, CTE, TANF, TAA, UI, Veterans, CSBG, HUD, Migrant Farmworkers, SCSEP, Youth Build, Second Chance, Job Corps ">
            <a:extLst>
              <a:ext uri="{FF2B5EF4-FFF2-40B4-BE49-F238E27FC236}">
                <a16:creationId xmlns:a16="http://schemas.microsoft.com/office/drawing/2014/main" id="{D3EE06BD-FD6E-EC0F-5F1F-C8C01DC52660}"/>
              </a:ext>
              <a:ext uri="{C183D7F6-B498-43B3-948B-1728B52AA6E4}">
                <adec:decorative xmlns:adec="http://schemas.microsoft.com/office/drawing/2017/decorative" val="0"/>
              </a:ext>
            </a:extLst>
          </p:cNvPr>
          <p:cNvGrpSpPr/>
          <p:nvPr/>
        </p:nvGrpSpPr>
        <p:grpSpPr>
          <a:xfrm>
            <a:off x="6305308" y="1606379"/>
            <a:ext cx="4943093" cy="4647588"/>
            <a:chOff x="4696629" y="140231"/>
            <a:chExt cx="6828312" cy="6469499"/>
          </a:xfrm>
        </p:grpSpPr>
        <p:pic>
          <p:nvPicPr>
            <p:cNvPr id="17" name="Picture 16">
              <a:extLst>
                <a:ext uri="{FF2B5EF4-FFF2-40B4-BE49-F238E27FC236}">
                  <a16:creationId xmlns:a16="http://schemas.microsoft.com/office/drawing/2014/main" id="{EF902AC7-A6B8-AE75-5E15-4205F2A09F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4696629" y="140231"/>
              <a:ext cx="6828312" cy="6469499"/>
            </a:xfrm>
            <a:prstGeom prst="rect">
              <a:avLst/>
            </a:prstGeom>
          </p:spPr>
        </p:pic>
        <p:sp>
          <p:nvSpPr>
            <p:cNvPr id="18" name="Oval 17">
              <a:extLst>
                <a:ext uri="{FF2B5EF4-FFF2-40B4-BE49-F238E27FC236}">
                  <a16:creationId xmlns:a16="http://schemas.microsoft.com/office/drawing/2014/main" id="{E0BC2A92-E892-DBCD-D445-3F282508A2EC}"/>
                </a:ext>
              </a:extLst>
            </p:cNvPr>
            <p:cNvSpPr/>
            <p:nvPr/>
          </p:nvSpPr>
          <p:spPr>
            <a:xfrm>
              <a:off x="7177196" y="2438924"/>
              <a:ext cx="1872051" cy="193467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8" descr="See the source image">
              <a:extLst>
                <a:ext uri="{FF2B5EF4-FFF2-40B4-BE49-F238E27FC236}">
                  <a16:creationId xmlns:a16="http://schemas.microsoft.com/office/drawing/2014/main" id="{22D0397F-0EDD-0CBC-6E4C-A91FA5E68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923" y="3264896"/>
              <a:ext cx="1649724" cy="24391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5">
            <a:extLst>
              <a:ext uri="{FF2B5EF4-FFF2-40B4-BE49-F238E27FC236}">
                <a16:creationId xmlns:a16="http://schemas.microsoft.com/office/drawing/2014/main" id="{F332A437-3D94-AC66-98E5-F8092B09A98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31010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A310D7-EEFE-913C-E249-BBA417888351}"/>
              </a:ext>
            </a:extLst>
          </p:cNvPr>
          <p:cNvSpPr>
            <a:spLocks noGrp="1"/>
          </p:cNvSpPr>
          <p:nvPr>
            <p:ph type="title"/>
          </p:nvPr>
        </p:nvSpPr>
        <p:spPr>
          <a:xfrm>
            <a:off x="748723" y="2608567"/>
            <a:ext cx="10515600" cy="1325563"/>
          </a:xfrm>
        </p:spPr>
        <p:txBody>
          <a:bodyPr/>
          <a:lstStyle/>
          <a:p>
            <a:pPr algn="ctr"/>
            <a:r>
              <a:rPr lang="en-US">
                <a:solidFill>
                  <a:schemeClr val="bg1"/>
                </a:solidFill>
              </a:rPr>
              <a:t>Introduction to Employer Services </a:t>
            </a:r>
            <a:br>
              <a:rPr lang="en-US">
                <a:solidFill>
                  <a:schemeClr val="bg1"/>
                </a:solidFill>
              </a:rPr>
            </a:br>
            <a:r>
              <a:rPr lang="en-US">
                <a:solidFill>
                  <a:schemeClr val="bg1"/>
                </a:solidFill>
              </a:rPr>
              <a:t>at the Local Level</a:t>
            </a:r>
          </a:p>
        </p:txBody>
      </p:sp>
      <p:sp>
        <p:nvSpPr>
          <p:cNvPr id="2" name="Slide Number Placeholder 5">
            <a:extLst>
              <a:ext uri="{FF2B5EF4-FFF2-40B4-BE49-F238E27FC236}">
                <a16:creationId xmlns:a16="http://schemas.microsoft.com/office/drawing/2014/main" id="{FF2499CA-AA2A-0CAF-21E7-2681ADA65AE8}"/>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81000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FD984-32CF-6BBB-E5BA-EE16075FDA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FAA48-A619-AD87-A721-C187A0225A89}"/>
              </a:ext>
            </a:extLst>
          </p:cNvPr>
          <p:cNvSpPr>
            <a:spLocks noGrp="1"/>
          </p:cNvSpPr>
          <p:nvPr>
            <p:ph type="title" idx="4294967295"/>
          </p:nvPr>
        </p:nvSpPr>
        <p:spPr>
          <a:xfrm>
            <a:off x="603119" y="420688"/>
            <a:ext cx="10515600" cy="1325562"/>
          </a:xfrm>
        </p:spPr>
        <p:txBody>
          <a:bodyPr>
            <a:normAutofit/>
          </a:bodyPr>
          <a:lstStyle/>
          <a:p>
            <a:r>
              <a:rPr lang="en-US">
                <a:solidFill>
                  <a:schemeClr val="bg1"/>
                </a:solidFill>
              </a:rPr>
              <a:t>The BSR – Your Critical Connection</a:t>
            </a:r>
          </a:p>
        </p:txBody>
      </p:sp>
      <p:pic>
        <p:nvPicPr>
          <p:cNvPr id="11" name="Picture 10" descr="Gray bridge">
            <a:extLst>
              <a:ext uri="{FF2B5EF4-FFF2-40B4-BE49-F238E27FC236}">
                <a16:creationId xmlns:a16="http://schemas.microsoft.com/office/drawing/2014/main" id="{0ADDE024-F51D-6D93-45AC-4CAD21ED0EC0}"/>
              </a:ext>
            </a:extLst>
          </p:cNvPr>
          <p:cNvPicPr>
            <a:picLocks noChangeAspect="1"/>
          </p:cNvPicPr>
          <p:nvPr/>
        </p:nvPicPr>
        <p:blipFill rotWithShape="1">
          <a:blip r:embed="rId3">
            <a:alphaModFix amt="20000"/>
          </a:blip>
          <a:srcRect l="6977" t="22069" r="9761" b="14330"/>
          <a:stretch/>
        </p:blipFill>
        <p:spPr>
          <a:xfrm>
            <a:off x="1" y="1513490"/>
            <a:ext cx="12192000" cy="4361793"/>
          </a:xfrm>
          <a:prstGeom prst="rect">
            <a:avLst/>
          </a:prstGeom>
        </p:spPr>
      </p:pic>
      <p:sp>
        <p:nvSpPr>
          <p:cNvPr id="4" name="Content Placeholder 3">
            <a:extLst>
              <a:ext uri="{FF2B5EF4-FFF2-40B4-BE49-F238E27FC236}">
                <a16:creationId xmlns:a16="http://schemas.microsoft.com/office/drawing/2014/main" id="{C7D349D2-C4DC-2760-5904-B20BB4F93BD0}"/>
              </a:ext>
            </a:extLst>
          </p:cNvPr>
          <p:cNvSpPr>
            <a:spLocks noGrp="1"/>
          </p:cNvSpPr>
          <p:nvPr>
            <p:ph idx="1"/>
          </p:nvPr>
        </p:nvSpPr>
        <p:spPr>
          <a:xfrm>
            <a:off x="838200" y="1984665"/>
            <a:ext cx="10515600" cy="3359845"/>
          </a:xfrm>
        </p:spPr>
        <p:txBody>
          <a:bodyPr>
            <a:normAutofit lnSpcReduction="10000"/>
          </a:bodyPr>
          <a:lstStyle/>
          <a:p>
            <a:pPr marL="457200" lvl="1" indent="0" algn="ctr">
              <a:lnSpc>
                <a:spcPct val="100000"/>
              </a:lnSpc>
              <a:spcBef>
                <a:spcPts val="0"/>
              </a:spcBef>
              <a:buNone/>
            </a:pPr>
            <a:r>
              <a:rPr lang="en-US" sz="3200" b="1">
                <a:solidFill>
                  <a:prstClr val="black"/>
                </a:solidFill>
              </a:rPr>
              <a:t>While services may vary depending on the organization, region, or specific objectives, a Business Services Representative (BSR) serves as </a:t>
            </a:r>
            <a:r>
              <a:rPr lang="en-US" sz="3200" b="1">
                <a:solidFill>
                  <a:srgbClr val="00015E"/>
                </a:solidFill>
              </a:rPr>
              <a:t>the bridge between employers and workforce </a:t>
            </a:r>
            <a:r>
              <a:rPr lang="en-US" sz="3200" b="1">
                <a:solidFill>
                  <a:prstClr val="black"/>
                </a:solidFill>
              </a:rPr>
              <a:t>development resources, aiming to create mutually beneficial partnerships that enhance employment opportunities and support economic growth.</a:t>
            </a:r>
          </a:p>
          <a:p>
            <a:pPr marL="0" indent="0">
              <a:buNone/>
            </a:pPr>
            <a:endParaRPr lang="en-US" sz="3600"/>
          </a:p>
        </p:txBody>
      </p:sp>
      <p:sp>
        <p:nvSpPr>
          <p:cNvPr id="5" name="Slide Number Placeholder 5">
            <a:extLst>
              <a:ext uri="{FF2B5EF4-FFF2-40B4-BE49-F238E27FC236}">
                <a16:creationId xmlns:a16="http://schemas.microsoft.com/office/drawing/2014/main" id="{E760119C-87CE-DED0-2DDB-434C74B990E5}"/>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165444379"/>
      </p:ext>
    </p:extLst>
  </p:cSld>
  <p:clrMapOvr>
    <a:masterClrMapping/>
  </p:clrMapOvr>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8" ma:contentTypeDescription="Create a new document." ma:contentTypeScope="" ma:versionID="5b933cd1acb288297476560340938f3c">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af74da39986b8d27c6ff3911d4e108df"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B0BF65-A01D-4D52-A99F-D051DBA125D1}">
  <ds:schemaRefs>
    <ds:schemaRef ds:uri="http://www.w3.org/XML/1998/namespace"/>
    <ds:schemaRef ds:uri="http://schemas.microsoft.com/office/2006/documentManagement/types"/>
    <ds:schemaRef ds:uri="4cd59d27-ca2b-4708-b9c7-7fa281384922"/>
    <ds:schemaRef ds:uri="http://purl.org/dc/terms/"/>
    <ds:schemaRef ds:uri="http://purl.org/dc/elements/1.1/"/>
    <ds:schemaRef ds:uri="http://schemas.openxmlformats.org/package/2006/metadata/core-properties"/>
    <ds:schemaRef ds:uri="http://schemas.microsoft.com/office/2006/metadata/properties"/>
    <ds:schemaRef ds:uri="2f00f82b-dce9-458f-ab1d-1c5fd145e219"/>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4A85CCDA-B16D-45D5-8DF0-838FC4A64AB6}">
  <ds:schemaRefs>
    <ds:schemaRef ds:uri="http://schemas.microsoft.com/sharepoint/v3/contenttype/forms"/>
  </ds:schemaRefs>
</ds:datastoreItem>
</file>

<file path=customXml/itemProps3.xml><?xml version="1.0" encoding="utf-8"?>
<ds:datastoreItem xmlns:ds="http://schemas.openxmlformats.org/officeDocument/2006/customXml" ds:itemID="{9748002C-7E35-4350-B515-B1E76DD10B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1204</Words>
  <Application>Microsoft Office PowerPoint</Application>
  <PresentationFormat>Widescreen</PresentationFormat>
  <Paragraphs>210</Paragraphs>
  <Slides>27</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Aptos</vt:lpstr>
      <vt:lpstr>Arial</vt:lpstr>
      <vt:lpstr>Calibri</vt:lpstr>
      <vt:lpstr>Calibri Light</vt:lpstr>
      <vt:lpstr>Montserrat Light</vt:lpstr>
      <vt:lpstr>Montserrat Medium</vt:lpstr>
      <vt:lpstr>Söhne</vt:lpstr>
      <vt:lpstr>Wingdings</vt:lpstr>
      <vt:lpstr>Wingdings 2</vt:lpstr>
      <vt:lpstr>6_Office Theme</vt:lpstr>
      <vt:lpstr>Growing Your Workforce in America: A U.S. Department of Labor Overview of the Workforce System</vt:lpstr>
      <vt:lpstr>Welcome and Agenda</vt:lpstr>
      <vt:lpstr>What is the Public Workforce System</vt:lpstr>
      <vt:lpstr>Overview of the Workforce System</vt:lpstr>
      <vt:lpstr>Governing Structure of WIOA's Workforce System</vt:lpstr>
      <vt:lpstr>Introduction to the Workforce System and WIOA 1</vt:lpstr>
      <vt:lpstr>WIOA's American Job Centers </vt:lpstr>
      <vt:lpstr>Introduction to Employer Services  at the Local Level</vt:lpstr>
      <vt:lpstr>The BSR – Your Critical Connection</vt:lpstr>
      <vt:lpstr>Employer Services &amp; BSR</vt:lpstr>
      <vt:lpstr>Services Offered by BSRs 1</vt:lpstr>
      <vt:lpstr>Services Offered by BSRs 1 1</vt:lpstr>
      <vt:lpstr>Employer Services 1</vt:lpstr>
      <vt:lpstr>Employer Driven Funds 1</vt:lpstr>
      <vt:lpstr>Employer Referrals &amp; Access 1</vt:lpstr>
      <vt:lpstr>WIOA and RA – The Big Picture </vt:lpstr>
      <vt:lpstr>Introduction to Registered Apprenticeship</vt:lpstr>
      <vt:lpstr>What is Registered Apprenticeship? </vt:lpstr>
      <vt:lpstr>Five Core Components of Apprenticeship</vt:lpstr>
      <vt:lpstr>A WIDE RANGE OF INDUSTRIES</vt:lpstr>
      <vt:lpstr>The Business Case for Registered Apprenticeship</vt:lpstr>
      <vt:lpstr>Making the Business Case for RA</vt:lpstr>
      <vt:lpstr>Benefits of Apprenticeship – Business Case</vt:lpstr>
      <vt:lpstr>American Apprenticeship Initiative (AAI) Evaluation</vt:lpstr>
      <vt:lpstr>Federal/State Funding for RA</vt:lpstr>
      <vt:lpstr>Become a Center Partner</vt:lpstr>
      <vt:lpstr>Email us your questions at RA_COE@SafalPartners.com</vt:lpstr>
    </vt:vector>
  </TitlesOfParts>
  <Manager>Judy Blanchard,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Your Workforce in America: A U.S. Department of Labor Overview of the Workforce System</dc:title>
  <dc:subject>workforce development</dc:subject>
  <dc:creator>Katie Adams, Jana Bauer, Lauren Fraulo</dc:creator>
  <cp:keywords>workforce development,  registered apprenticeship</cp:keywords>
  <cp:lastModifiedBy>Colleen Beck</cp:lastModifiedBy>
  <cp:revision>2</cp:revision>
  <dcterms:created xsi:type="dcterms:W3CDTF">2025-05-30T15:32:20Z</dcterms:created>
  <dcterms:modified xsi:type="dcterms:W3CDTF">2025-06-03T18:38:05Z</dcterms:modified>
  <cp:category>workforce development, registered apprenticeship</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ies>
</file>